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3.xml" ContentType="application/vnd.openxmlformats-officedocument.presentationml.notesSlide+xml"/>
  <Override PartName="/ppt/tags/tag8.xml" ContentType="application/vnd.openxmlformats-officedocument.presentationml.tags+xml"/>
  <Override PartName="/ppt/notesSlides/notesSlide4.xml" ContentType="application/vnd.openxmlformats-officedocument.presentationml.notesSlide+xml"/>
  <Override PartName="/ppt/tags/tag9.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10.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3652" r:id="rId1"/>
    <p:sldMasterId id="2147483708" r:id="rId2"/>
    <p:sldMasterId id="2147483716" r:id="rId3"/>
  </p:sldMasterIdLst>
  <p:notesMasterIdLst>
    <p:notesMasterId r:id="rId29"/>
  </p:notesMasterIdLst>
  <p:sldIdLst>
    <p:sldId id="371" r:id="rId4"/>
    <p:sldId id="451" r:id="rId5"/>
    <p:sldId id="464" r:id="rId6"/>
    <p:sldId id="450" r:id="rId7"/>
    <p:sldId id="466" r:id="rId8"/>
    <p:sldId id="457" r:id="rId9"/>
    <p:sldId id="458" r:id="rId10"/>
    <p:sldId id="400" r:id="rId11"/>
    <p:sldId id="459" r:id="rId12"/>
    <p:sldId id="460" r:id="rId13"/>
    <p:sldId id="443" r:id="rId14"/>
    <p:sldId id="444" r:id="rId15"/>
    <p:sldId id="405" r:id="rId16"/>
    <p:sldId id="411" r:id="rId17"/>
    <p:sldId id="416" r:id="rId18"/>
    <p:sldId id="415" r:id="rId19"/>
    <p:sldId id="419" r:id="rId20"/>
    <p:sldId id="423" r:id="rId21"/>
    <p:sldId id="421" r:id="rId22"/>
    <p:sldId id="465" r:id="rId23"/>
    <p:sldId id="456" r:id="rId24"/>
    <p:sldId id="452" r:id="rId25"/>
    <p:sldId id="461" r:id="rId26"/>
    <p:sldId id="463" r:id="rId27"/>
    <p:sldId id="454" r:id="rId28"/>
  </p:sldIdLst>
  <p:sldSz cx="9144000" cy="6858000" type="screen4x3"/>
  <p:notesSz cx="6858000" cy="9667875"/>
  <p:custDataLst>
    <p:tags r:id="rId30"/>
  </p:custDataLst>
  <p:defaultTextStyle>
    <a:defPPr>
      <a:defRPr lang="en-US"/>
    </a:defPPr>
    <a:lvl1pPr algn="l" rtl="0" eaLnBrk="0" fontAlgn="base" hangingPunct="0">
      <a:lnSpc>
        <a:spcPct val="85000"/>
      </a:lnSpc>
      <a:spcBef>
        <a:spcPct val="50000"/>
      </a:spcBef>
      <a:spcAft>
        <a:spcPct val="0"/>
      </a:spcAft>
      <a:defRPr sz="2000" kern="1200">
        <a:solidFill>
          <a:srgbClr val="4D2885"/>
        </a:solidFill>
        <a:latin typeface="Arial" panose="020B0604020202020204" pitchFamily="34" charset="0"/>
        <a:ea typeface="+mn-ea"/>
        <a:cs typeface="+mn-cs"/>
      </a:defRPr>
    </a:lvl1pPr>
    <a:lvl2pPr marL="457200" algn="l" rtl="0" eaLnBrk="0" fontAlgn="base" hangingPunct="0">
      <a:lnSpc>
        <a:spcPct val="85000"/>
      </a:lnSpc>
      <a:spcBef>
        <a:spcPct val="50000"/>
      </a:spcBef>
      <a:spcAft>
        <a:spcPct val="0"/>
      </a:spcAft>
      <a:defRPr sz="2000" kern="1200">
        <a:solidFill>
          <a:srgbClr val="4D2885"/>
        </a:solidFill>
        <a:latin typeface="Arial" panose="020B0604020202020204" pitchFamily="34" charset="0"/>
        <a:ea typeface="+mn-ea"/>
        <a:cs typeface="+mn-cs"/>
      </a:defRPr>
    </a:lvl2pPr>
    <a:lvl3pPr marL="914400" algn="l" rtl="0" eaLnBrk="0" fontAlgn="base" hangingPunct="0">
      <a:lnSpc>
        <a:spcPct val="85000"/>
      </a:lnSpc>
      <a:spcBef>
        <a:spcPct val="50000"/>
      </a:spcBef>
      <a:spcAft>
        <a:spcPct val="0"/>
      </a:spcAft>
      <a:defRPr sz="2000" kern="1200">
        <a:solidFill>
          <a:srgbClr val="4D2885"/>
        </a:solidFill>
        <a:latin typeface="Arial" panose="020B0604020202020204" pitchFamily="34" charset="0"/>
        <a:ea typeface="+mn-ea"/>
        <a:cs typeface="+mn-cs"/>
      </a:defRPr>
    </a:lvl3pPr>
    <a:lvl4pPr marL="1371600" algn="l" rtl="0" eaLnBrk="0" fontAlgn="base" hangingPunct="0">
      <a:lnSpc>
        <a:spcPct val="85000"/>
      </a:lnSpc>
      <a:spcBef>
        <a:spcPct val="50000"/>
      </a:spcBef>
      <a:spcAft>
        <a:spcPct val="0"/>
      </a:spcAft>
      <a:defRPr sz="2000" kern="1200">
        <a:solidFill>
          <a:srgbClr val="4D2885"/>
        </a:solidFill>
        <a:latin typeface="Arial" panose="020B0604020202020204" pitchFamily="34" charset="0"/>
        <a:ea typeface="+mn-ea"/>
        <a:cs typeface="+mn-cs"/>
      </a:defRPr>
    </a:lvl4pPr>
    <a:lvl5pPr marL="1828800" algn="l" rtl="0" eaLnBrk="0" fontAlgn="base" hangingPunct="0">
      <a:lnSpc>
        <a:spcPct val="85000"/>
      </a:lnSpc>
      <a:spcBef>
        <a:spcPct val="50000"/>
      </a:spcBef>
      <a:spcAft>
        <a:spcPct val="0"/>
      </a:spcAft>
      <a:defRPr sz="2000" kern="1200">
        <a:solidFill>
          <a:srgbClr val="4D2885"/>
        </a:solidFill>
        <a:latin typeface="Arial" panose="020B0604020202020204" pitchFamily="34" charset="0"/>
        <a:ea typeface="+mn-ea"/>
        <a:cs typeface="+mn-cs"/>
      </a:defRPr>
    </a:lvl5pPr>
    <a:lvl6pPr marL="2286000" algn="l" defTabSz="914400" rtl="0" eaLnBrk="1" latinLnBrk="0" hangingPunct="1">
      <a:defRPr sz="2000" kern="1200">
        <a:solidFill>
          <a:srgbClr val="4D2885"/>
        </a:solidFill>
        <a:latin typeface="Arial" panose="020B0604020202020204" pitchFamily="34" charset="0"/>
        <a:ea typeface="+mn-ea"/>
        <a:cs typeface="+mn-cs"/>
      </a:defRPr>
    </a:lvl6pPr>
    <a:lvl7pPr marL="2743200" algn="l" defTabSz="914400" rtl="0" eaLnBrk="1" latinLnBrk="0" hangingPunct="1">
      <a:defRPr sz="2000" kern="1200">
        <a:solidFill>
          <a:srgbClr val="4D2885"/>
        </a:solidFill>
        <a:latin typeface="Arial" panose="020B0604020202020204" pitchFamily="34" charset="0"/>
        <a:ea typeface="+mn-ea"/>
        <a:cs typeface="+mn-cs"/>
      </a:defRPr>
    </a:lvl7pPr>
    <a:lvl8pPr marL="3200400" algn="l" defTabSz="914400" rtl="0" eaLnBrk="1" latinLnBrk="0" hangingPunct="1">
      <a:defRPr sz="2000" kern="1200">
        <a:solidFill>
          <a:srgbClr val="4D2885"/>
        </a:solidFill>
        <a:latin typeface="Arial" panose="020B0604020202020204" pitchFamily="34" charset="0"/>
        <a:ea typeface="+mn-ea"/>
        <a:cs typeface="+mn-cs"/>
      </a:defRPr>
    </a:lvl8pPr>
    <a:lvl9pPr marL="3657600" algn="l" defTabSz="914400" rtl="0" eaLnBrk="1" latinLnBrk="0" hangingPunct="1">
      <a:defRPr sz="2000" kern="1200">
        <a:solidFill>
          <a:srgbClr val="4D2885"/>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1169">
          <p15:clr>
            <a:srgbClr val="A4A3A4"/>
          </p15:clr>
        </p15:guide>
        <p15:guide id="2" pos="225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4D2885"/>
    <a:srgbClr val="FFFF99"/>
    <a:srgbClr val="800080"/>
    <a:srgbClr val="00FF00"/>
    <a:srgbClr val="0000FF"/>
    <a:srgbClr val="C0C0C0"/>
    <a:srgbClr val="DDDDDD"/>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6472" autoAdjust="0"/>
    <p:restoredTop sz="98785" autoAdjust="0"/>
  </p:normalViewPr>
  <p:slideViewPr>
    <p:cSldViewPr snapToGrid="0" showGuides="1">
      <p:cViewPr varScale="1">
        <p:scale>
          <a:sx n="113" d="100"/>
          <a:sy n="113" d="100"/>
        </p:scale>
        <p:origin x="2082" y="114"/>
      </p:cViewPr>
      <p:guideLst>
        <p:guide orient="horz" pos="1169"/>
        <p:guide pos="2258"/>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1806"/>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tableStyles" Target="tableStyle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tags" Target="tags/tag1.xml"/><Relationship Id="rId8" Type="http://schemas.openxmlformats.org/officeDocument/2006/relationships/slide" Target="slides/slide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6.png"/></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8.png"/></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image" Target="../media/image10.png"/></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7.png"/></Relationships>
</file>

<file path=ppt/drawings/_rels/vmlDrawing17.v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image" Target="../media/image19.png"/></Relationships>
</file>

<file path=ppt/drawings/_rels/vmlDrawing18.v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image" Target="../media/image21.png"/></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22.png"/></Relationships>
</file>

<file path=ppt/drawings/_rels/vmlDrawing2.v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image" Target="../media/image3.png"/></Relationships>
</file>

<file path=ppt/drawings/_rels/vmlDrawing20.v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image" Target="../media/image26.wmf"/><Relationship Id="rId1" Type="http://schemas.openxmlformats.org/officeDocument/2006/relationships/image" Target="../media/image25.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32.png"/></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3.wmf"/></Relationships>
</file>

<file path=ppt/drawings/_rels/vmlDrawing23.vml.rels><?xml version="1.0" encoding="UTF-8" standalone="yes"?>
<Relationships xmlns="http://schemas.openxmlformats.org/package/2006/relationships"><Relationship Id="rId3" Type="http://schemas.openxmlformats.org/officeDocument/2006/relationships/image" Target="../media/image37.wmf"/><Relationship Id="rId2" Type="http://schemas.openxmlformats.org/officeDocument/2006/relationships/image" Target="../media/image36.wmf"/><Relationship Id="rId1" Type="http://schemas.openxmlformats.org/officeDocument/2006/relationships/image" Target="../media/image35.wmf"/><Relationship Id="rId4" Type="http://schemas.openxmlformats.org/officeDocument/2006/relationships/image" Target="../media/image38.w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image" Target="../media/image40.wmf"/><Relationship Id="rId1" Type="http://schemas.openxmlformats.org/officeDocument/2006/relationships/image" Target="../media/image39.wmf"/><Relationship Id="rId4" Type="http://schemas.openxmlformats.org/officeDocument/2006/relationships/image" Target="../media/image42.w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image" Target="../media/image43.png"/></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33.w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46.png"/></Relationships>
</file>

<file path=ppt/drawings/_rels/vmlDrawing28.v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image" Target="../media/image47.wmf"/></Relationships>
</file>

<file path=ppt/drawings/_rels/vmlDrawing29.v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image" Target="../media/image49.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51.png"/></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52.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hdr" sz="quarter"/>
          </p:nvPr>
        </p:nvSpPr>
        <p:spPr bwMode="auto">
          <a:xfrm>
            <a:off x="0" y="0"/>
            <a:ext cx="2971800" cy="484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spcBef>
                <a:spcPct val="0"/>
              </a:spcBef>
              <a:defRPr sz="1200">
                <a:solidFill>
                  <a:schemeClr val="tx1"/>
                </a:solidFill>
                <a:latin typeface="Times New Roman" pitchFamily="18" charset="0"/>
              </a:defRPr>
            </a:lvl1pPr>
          </a:lstStyle>
          <a:p>
            <a:pPr>
              <a:defRPr/>
            </a:pPr>
            <a:endParaRPr lang="en-US"/>
          </a:p>
        </p:txBody>
      </p:sp>
      <p:sp>
        <p:nvSpPr>
          <p:cNvPr id="53251" name="Rectangle 3"/>
          <p:cNvSpPr>
            <a:spLocks noGrp="1" noChangeArrowheads="1"/>
          </p:cNvSpPr>
          <p:nvPr>
            <p:ph type="dt" idx="1"/>
          </p:nvPr>
        </p:nvSpPr>
        <p:spPr bwMode="auto">
          <a:xfrm>
            <a:off x="3884613" y="0"/>
            <a:ext cx="2971800" cy="484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spcBef>
                <a:spcPct val="0"/>
              </a:spcBef>
              <a:defRPr sz="1200">
                <a:solidFill>
                  <a:schemeClr val="tx1"/>
                </a:solidFill>
                <a:latin typeface="Times New Roman" pitchFamily="18" charset="0"/>
              </a:defRPr>
            </a:lvl1pPr>
          </a:lstStyle>
          <a:p>
            <a:pPr>
              <a:defRPr/>
            </a:pPr>
            <a:endParaRPr lang="en-US"/>
          </a:p>
        </p:txBody>
      </p:sp>
      <p:sp>
        <p:nvSpPr>
          <p:cNvPr id="49156" name="Rectangle 4"/>
          <p:cNvSpPr>
            <a:spLocks noGrp="1" noRot="1" noChangeAspect="1" noChangeArrowheads="1" noTextEdit="1"/>
          </p:cNvSpPr>
          <p:nvPr>
            <p:ph type="sldImg" idx="2"/>
          </p:nvPr>
        </p:nvSpPr>
        <p:spPr bwMode="auto">
          <a:xfrm>
            <a:off x="1012825" y="725488"/>
            <a:ext cx="4832350" cy="36258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3" name="Rectangle 5"/>
          <p:cNvSpPr>
            <a:spLocks noGrp="1" noChangeArrowheads="1"/>
          </p:cNvSpPr>
          <p:nvPr>
            <p:ph type="body" sz="quarter" idx="3"/>
          </p:nvPr>
        </p:nvSpPr>
        <p:spPr bwMode="auto">
          <a:xfrm>
            <a:off x="685800" y="4592638"/>
            <a:ext cx="5486400" cy="43497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Mintaszöveg szerkesztése</a:t>
            </a:r>
          </a:p>
          <a:p>
            <a:pPr lvl="1"/>
            <a:r>
              <a:rPr lang="en-US" noProof="0" smtClean="0"/>
              <a:t>Második szint</a:t>
            </a:r>
          </a:p>
          <a:p>
            <a:pPr lvl="2"/>
            <a:r>
              <a:rPr lang="en-US" noProof="0" smtClean="0"/>
              <a:t>Harmadik szint</a:t>
            </a:r>
          </a:p>
          <a:p>
            <a:pPr lvl="3"/>
            <a:r>
              <a:rPr lang="en-US" noProof="0" smtClean="0"/>
              <a:t>Negyedik szint</a:t>
            </a:r>
          </a:p>
          <a:p>
            <a:pPr lvl="4"/>
            <a:r>
              <a:rPr lang="en-US" noProof="0" smtClean="0"/>
              <a:t>Ötödik szint</a:t>
            </a:r>
          </a:p>
        </p:txBody>
      </p:sp>
      <p:sp>
        <p:nvSpPr>
          <p:cNvPr id="53254" name="Rectangle 6"/>
          <p:cNvSpPr>
            <a:spLocks noGrp="1" noChangeArrowheads="1"/>
          </p:cNvSpPr>
          <p:nvPr>
            <p:ph type="ftr" sz="quarter" idx="4"/>
          </p:nvPr>
        </p:nvSpPr>
        <p:spPr bwMode="auto">
          <a:xfrm>
            <a:off x="0" y="9182100"/>
            <a:ext cx="2971800" cy="4841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nSpc>
                <a:spcPct val="100000"/>
              </a:lnSpc>
              <a:spcBef>
                <a:spcPct val="0"/>
              </a:spcBef>
              <a:defRPr sz="1200">
                <a:solidFill>
                  <a:schemeClr val="tx1"/>
                </a:solidFill>
                <a:latin typeface="Times New Roman" pitchFamily="18" charset="0"/>
              </a:defRPr>
            </a:lvl1pPr>
          </a:lstStyle>
          <a:p>
            <a:pPr>
              <a:defRPr/>
            </a:pPr>
            <a:endParaRPr lang="en-US"/>
          </a:p>
        </p:txBody>
      </p:sp>
      <p:sp>
        <p:nvSpPr>
          <p:cNvPr id="53255" name="Rectangle 7"/>
          <p:cNvSpPr>
            <a:spLocks noGrp="1" noChangeArrowheads="1"/>
          </p:cNvSpPr>
          <p:nvPr>
            <p:ph type="sldNum" sz="quarter" idx="5"/>
          </p:nvPr>
        </p:nvSpPr>
        <p:spPr bwMode="auto">
          <a:xfrm>
            <a:off x="3884613" y="9182100"/>
            <a:ext cx="2971800" cy="4841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lnSpc>
                <a:spcPct val="100000"/>
              </a:lnSpc>
              <a:spcBef>
                <a:spcPct val="0"/>
              </a:spcBef>
              <a:defRPr sz="1200">
                <a:solidFill>
                  <a:schemeClr val="tx1"/>
                </a:solidFill>
                <a:latin typeface="Times New Roman" panose="02020603050405020304" pitchFamily="18" charset="0"/>
              </a:defRPr>
            </a:lvl1pPr>
          </a:lstStyle>
          <a:p>
            <a:fld id="{00BE06C2-A520-498F-AF58-2018B9265DB6}" type="slidenum">
              <a:rPr lang="en-US" altLang="en-US"/>
              <a:pPr/>
              <a:t>‹#›</a:t>
            </a:fld>
            <a:endParaRPr lang="en-US" altLang="en-US"/>
          </a:p>
        </p:txBody>
      </p:sp>
    </p:spTree>
    <p:extLst>
      <p:ext uri="{BB962C8B-B14F-4D97-AF65-F5344CB8AC3E}">
        <p14:creationId xmlns:p14="http://schemas.microsoft.com/office/powerpoint/2010/main" val="160597927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29B2CD62-5A96-4330-AB30-40DEFAC512F6}" type="slidenum">
              <a:rPr lang="en-US" altLang="en-US" sz="1200">
                <a:solidFill>
                  <a:schemeClr val="tx1"/>
                </a:solidFill>
                <a:latin typeface="Times New Roman" panose="02020603050405020304" pitchFamily="18" charset="0"/>
              </a:rPr>
              <a:pPr/>
              <a:t>1</a:t>
            </a:fld>
            <a:endParaRPr lang="en-US" altLang="en-US" sz="1200">
              <a:solidFill>
                <a:schemeClr val="tx1"/>
              </a:solidFill>
              <a:latin typeface="Times New Roman" panose="02020603050405020304" pitchFamily="18" charset="0"/>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38824495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436224F6-3A61-4D47-B38E-59CBFE7FB974}" type="slidenum">
              <a:rPr lang="en-US" altLang="en-US" sz="1200">
                <a:solidFill>
                  <a:schemeClr val="tx1"/>
                </a:solidFill>
                <a:latin typeface="Times New Roman" panose="02020603050405020304" pitchFamily="18" charset="0"/>
              </a:rPr>
              <a:pPr/>
              <a:t>10</a:t>
            </a:fld>
            <a:endParaRPr lang="en-US" altLang="en-US" sz="1200">
              <a:solidFill>
                <a:schemeClr val="tx1"/>
              </a:solidFill>
              <a:latin typeface="Times New Roman" panose="02020603050405020304" pitchFamily="18" charset="0"/>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14870101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64B28394-1A7E-4B4A-9E13-F42EAC3984A4}" type="slidenum">
              <a:rPr lang="en-US" altLang="en-US" sz="1200">
                <a:solidFill>
                  <a:schemeClr val="tx1"/>
                </a:solidFill>
                <a:latin typeface="Times New Roman" panose="02020603050405020304" pitchFamily="18" charset="0"/>
              </a:rPr>
              <a:pPr/>
              <a:t>11</a:t>
            </a:fld>
            <a:endParaRPr lang="en-US" altLang="en-US" sz="1200">
              <a:solidFill>
                <a:schemeClr val="tx1"/>
              </a:solidFill>
              <a:latin typeface="Times New Roman" panose="02020603050405020304" pitchFamily="18" charset="0"/>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289440493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B24889D0-F157-4DA9-B7B6-0A70587DE933}" type="slidenum">
              <a:rPr lang="en-US" altLang="en-US" sz="1200">
                <a:solidFill>
                  <a:schemeClr val="tx1"/>
                </a:solidFill>
                <a:latin typeface="Times New Roman" panose="02020603050405020304" pitchFamily="18" charset="0"/>
              </a:rPr>
              <a:pPr/>
              <a:t>12</a:t>
            </a:fld>
            <a:endParaRPr lang="en-US" altLang="en-US" sz="1200">
              <a:solidFill>
                <a:schemeClr val="tx1"/>
              </a:solidFill>
              <a:latin typeface="Times New Roman" panose="02020603050405020304" pitchFamily="18" charset="0"/>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28526408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CFE11854-5A9C-4DFF-9574-AD1A0CE3DE59}" type="slidenum">
              <a:rPr lang="en-US" altLang="en-US" sz="1200">
                <a:solidFill>
                  <a:schemeClr val="tx1"/>
                </a:solidFill>
                <a:latin typeface="Times New Roman" panose="02020603050405020304" pitchFamily="18" charset="0"/>
              </a:rPr>
              <a:pPr/>
              <a:t>13</a:t>
            </a:fld>
            <a:endParaRPr lang="en-US" altLang="en-US" sz="1200">
              <a:solidFill>
                <a:schemeClr val="tx1"/>
              </a:solidFill>
              <a:latin typeface="Times New Roman" panose="02020603050405020304" pitchFamily="18"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264334829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98ECD44C-02C2-4908-8A79-F60E0E9233EE}" type="slidenum">
              <a:rPr lang="en-US" altLang="en-US" sz="1200">
                <a:solidFill>
                  <a:schemeClr val="tx1"/>
                </a:solidFill>
                <a:latin typeface="Times New Roman" panose="02020603050405020304" pitchFamily="18" charset="0"/>
              </a:rPr>
              <a:pPr/>
              <a:t>14</a:t>
            </a:fld>
            <a:endParaRPr lang="en-US" altLang="en-US" sz="1200">
              <a:solidFill>
                <a:schemeClr val="tx1"/>
              </a:solidFill>
              <a:latin typeface="Times New Roman" panose="02020603050405020304" pitchFamily="18" charset="0"/>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18698650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1772BD3C-D0C5-4403-9F28-9E790E64B083}" type="slidenum">
              <a:rPr lang="en-US" altLang="en-US" sz="1200">
                <a:solidFill>
                  <a:schemeClr val="tx1"/>
                </a:solidFill>
                <a:latin typeface="Times New Roman" panose="02020603050405020304" pitchFamily="18" charset="0"/>
              </a:rPr>
              <a:pPr/>
              <a:t>15</a:t>
            </a:fld>
            <a:endParaRPr lang="en-US" altLang="en-US" sz="1200">
              <a:solidFill>
                <a:schemeClr val="tx1"/>
              </a:solidFill>
              <a:latin typeface="Times New Roman" panose="02020603050405020304" pitchFamily="18"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316925080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BE16B213-5A81-4839-A6B5-E2246627234A}" type="slidenum">
              <a:rPr lang="en-US" altLang="en-US" sz="1200">
                <a:solidFill>
                  <a:schemeClr val="tx1"/>
                </a:solidFill>
                <a:latin typeface="Times New Roman" panose="02020603050405020304" pitchFamily="18" charset="0"/>
              </a:rPr>
              <a:pPr/>
              <a:t>16</a:t>
            </a:fld>
            <a:endParaRPr lang="en-US" altLang="en-US" sz="1200">
              <a:solidFill>
                <a:schemeClr val="tx1"/>
              </a:solidFill>
              <a:latin typeface="Times New Roman" panose="02020603050405020304" pitchFamily="18" charset="0"/>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42227353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0E1DFADE-37C7-4B15-AE66-7A8475F81D96}" type="slidenum">
              <a:rPr lang="en-US" altLang="en-US" sz="1200">
                <a:solidFill>
                  <a:schemeClr val="tx1"/>
                </a:solidFill>
                <a:latin typeface="Times New Roman" panose="02020603050405020304" pitchFamily="18" charset="0"/>
              </a:rPr>
              <a:pPr/>
              <a:t>17</a:t>
            </a:fld>
            <a:endParaRPr lang="en-US" altLang="en-US" sz="1200">
              <a:solidFill>
                <a:schemeClr val="tx1"/>
              </a:solidFill>
              <a:latin typeface="Times New Roman" panose="02020603050405020304" pitchFamily="18"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11449254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53A4B081-B0E2-4A6D-A831-EAF797C6AAD8}" type="slidenum">
              <a:rPr lang="en-US" altLang="en-US" sz="1200">
                <a:solidFill>
                  <a:schemeClr val="tx1"/>
                </a:solidFill>
                <a:latin typeface="Times New Roman" panose="02020603050405020304" pitchFamily="18" charset="0"/>
              </a:rPr>
              <a:pPr/>
              <a:t>18</a:t>
            </a:fld>
            <a:endParaRPr lang="en-US" altLang="en-US" sz="1200">
              <a:solidFill>
                <a:schemeClr val="tx1"/>
              </a:solidFill>
              <a:latin typeface="Times New Roman" panose="02020603050405020304" pitchFamily="18" charset="0"/>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13690931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E456D127-4907-49D9-A285-2257829AFD56}" type="slidenum">
              <a:rPr lang="en-US" altLang="en-US" sz="1200">
                <a:solidFill>
                  <a:schemeClr val="tx1"/>
                </a:solidFill>
                <a:latin typeface="Times New Roman" panose="02020603050405020304" pitchFamily="18" charset="0"/>
              </a:rPr>
              <a:pPr/>
              <a:t>19</a:t>
            </a:fld>
            <a:endParaRPr lang="en-US" altLang="en-US" sz="1200">
              <a:solidFill>
                <a:schemeClr val="tx1"/>
              </a:solidFill>
              <a:latin typeface="Times New Roman" panose="02020603050405020304" pitchFamily="18" charset="0"/>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40904260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D4413CF2-2404-4A19-9CB4-D459BDD23CBE}" type="slidenum">
              <a:rPr lang="en-US" altLang="en-US" sz="1200">
                <a:solidFill>
                  <a:schemeClr val="tx1"/>
                </a:solidFill>
                <a:latin typeface="Times New Roman" panose="02020603050405020304" pitchFamily="18" charset="0"/>
              </a:rPr>
              <a:pPr/>
              <a:t>2</a:t>
            </a:fld>
            <a:endParaRPr lang="en-US" altLang="en-US" sz="1200">
              <a:solidFill>
                <a:schemeClr val="tx1"/>
              </a:solidFill>
              <a:latin typeface="Times New Roman" panose="02020603050405020304" pitchFamily="18" charset="0"/>
            </a:endParaRPr>
          </a:p>
        </p:txBody>
      </p:sp>
      <p:sp>
        <p:nvSpPr>
          <p:cNvPr id="52227" name="Rectangle 2"/>
          <p:cNvSpPr>
            <a:spLocks noGrp="1" noRot="1" noChangeAspect="1" noChangeArrowheads="1" noTextEdit="1"/>
          </p:cNvSpPr>
          <p:nvPr>
            <p:ph type="sldImg"/>
          </p:nvPr>
        </p:nvSpPr>
        <p:spPr>
          <a:xfrm>
            <a:off x="1254125" y="484188"/>
            <a:ext cx="4351338" cy="3263900"/>
          </a:xfrm>
          <a:ln/>
        </p:spPr>
      </p:sp>
      <p:sp>
        <p:nvSpPr>
          <p:cNvPr id="52228" name="Rectangle 3"/>
          <p:cNvSpPr>
            <a:spLocks noGrp="1" noChangeArrowheads="1"/>
          </p:cNvSpPr>
          <p:nvPr>
            <p:ph type="body" idx="1"/>
          </p:nvPr>
        </p:nvSpPr>
        <p:spPr>
          <a:xfrm>
            <a:off x="687388" y="3786188"/>
            <a:ext cx="5483225" cy="52308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mtClean="0"/>
              <a:t>Mentor Graphics MicReD standard solution to LED thermal characterization is a complete integrated thermal and radiometric/photometric test setup. The core of the thermal testing solution is our thermal transient tester, the T3Ster equipment – the 19 inch wide box on the left. The actual test environment for LEDs is provided by our TERALED system: a 30 cm diameter integrating sphere equipped with a photo-detector, reference LED and a Peltier-based cold-plate to hold the LED under test. The control of the Peltier element, the reference LED and photo-detector system is provided by a dedicated control unit which is situated below the sphere. The photo-detector system is equipped with 6 filters which allow to measure the total radiant flux – the emitted optical power, the luminous flux, the color coordinates and the so-called scotopic flux. The filters are manufactured with extremely high precision. For example the V(lambda) filter used in luminous flux measurements is matched to the CIE V(lambda) function with an accuracy of 1.5 percent – in terms of the f1 error. The base T3Ster+TERALED setup is aimed at single chip LED applications. The limitation comes from the total forward voltage of multiple-chip LED packages and LED-lines or AC LEDs where the overall forward voltage can be beyond 10V or 100V. To overcome this, special so called LED boosters can also be added to the system which assure precise switching between the heating and measurement current at high voltage levels as well. Such a LED booster is shown on the top of the thermal transient tester. With our boosters the highest possible DC voltage can reach 280V.</a:t>
            </a:r>
            <a:endParaRPr lang="hu-HU" altLang="en-US" smtClean="0"/>
          </a:p>
        </p:txBody>
      </p:sp>
    </p:spTree>
    <p:extLst>
      <p:ext uri="{BB962C8B-B14F-4D97-AF65-F5344CB8AC3E}">
        <p14:creationId xmlns:p14="http://schemas.microsoft.com/office/powerpoint/2010/main" val="110218630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38667865-2F75-4B9C-ADBD-1A95E925710C}" type="slidenum">
              <a:rPr lang="en-US" altLang="en-US" sz="1200">
                <a:solidFill>
                  <a:schemeClr val="tx1"/>
                </a:solidFill>
                <a:latin typeface="Times New Roman" panose="02020603050405020304" pitchFamily="18" charset="0"/>
              </a:rPr>
              <a:pPr/>
              <a:t>21</a:t>
            </a:fld>
            <a:endParaRPr lang="en-US" altLang="en-US" sz="1200">
              <a:solidFill>
                <a:schemeClr val="tx1"/>
              </a:solidFill>
              <a:latin typeface="Times New Roman" panose="02020603050405020304" pitchFamily="18" charset="0"/>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40411815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85BA0D1B-FD71-4DAC-BA79-5A03884E8630}" type="slidenum">
              <a:rPr lang="en-US" altLang="en-US" sz="1200">
                <a:solidFill>
                  <a:schemeClr val="tx1"/>
                </a:solidFill>
                <a:latin typeface="Times New Roman" panose="02020603050405020304" pitchFamily="18" charset="0"/>
              </a:rPr>
              <a:pPr/>
              <a:t>22</a:t>
            </a:fld>
            <a:endParaRPr lang="en-US" altLang="en-US" sz="1200">
              <a:solidFill>
                <a:schemeClr val="tx1"/>
              </a:solidFill>
              <a:latin typeface="Times New Roman" panose="02020603050405020304" pitchFamily="18"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36265263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txBox="1">
            <a:spLocks noGrp="1" noChangeArrowheads="1"/>
          </p:cNvSpPr>
          <p:nvPr/>
        </p:nvSpPr>
        <p:spPr bwMode="auto">
          <a:xfrm>
            <a:off x="3884613" y="9182100"/>
            <a:ext cx="2971800"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spcBef>
                <a:spcPct val="0"/>
              </a:spcBef>
            </a:pPr>
            <a:fld id="{409077AB-72CB-4F38-AC0D-FF1C68BF51F1}" type="slidenum">
              <a:rPr lang="en-US" altLang="en-US" sz="1200">
                <a:solidFill>
                  <a:schemeClr val="tx1"/>
                </a:solidFill>
                <a:latin typeface="Times New Roman" panose="02020603050405020304" pitchFamily="18" charset="0"/>
              </a:rPr>
              <a:pPr algn="r">
                <a:lnSpc>
                  <a:spcPct val="100000"/>
                </a:lnSpc>
                <a:spcBef>
                  <a:spcPct val="0"/>
                </a:spcBef>
              </a:pPr>
              <a:t>23</a:t>
            </a:fld>
            <a:endParaRPr lang="en-US" altLang="en-US" sz="1200">
              <a:solidFill>
                <a:schemeClr val="tx1"/>
              </a:solidFill>
              <a:latin typeface="Times New Roman" panose="02020603050405020304" pitchFamily="18" charset="0"/>
            </a:endParaRPr>
          </a:p>
        </p:txBody>
      </p:sp>
      <p:sp>
        <p:nvSpPr>
          <p:cNvPr id="73731" name="Rectangle 2"/>
          <p:cNvSpPr>
            <a:spLocks noGrp="1" noRot="1" noChangeAspect="1" noChangeArrowheads="1" noTextEdit="1"/>
          </p:cNvSpPr>
          <p:nvPr>
            <p:ph type="sldImg"/>
          </p:nvPr>
        </p:nvSpPr>
        <p:spPr>
          <a:xfrm>
            <a:off x="1254125" y="484188"/>
            <a:ext cx="4351338" cy="3263900"/>
          </a:xfrm>
          <a:ln/>
        </p:spPr>
      </p:sp>
      <p:sp>
        <p:nvSpPr>
          <p:cNvPr id="73732" name="Rectangle 3"/>
          <p:cNvSpPr>
            <a:spLocks noGrp="1" noChangeArrowheads="1"/>
          </p:cNvSpPr>
          <p:nvPr>
            <p:ph type="body" idx="1"/>
          </p:nvPr>
        </p:nvSpPr>
        <p:spPr>
          <a:xfrm>
            <a:off x="687388" y="3786188"/>
            <a:ext cx="5483225" cy="52308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mtClean="0"/>
              <a:t>The LEDs’ forward voltage under forced current condition can be used as a very accurate thermometer. The forward voltage is called </a:t>
            </a:r>
            <a:r>
              <a:rPr lang="en-US" altLang="en-US" b="1" smtClean="0"/>
              <a:t>temperature sensitive parameter</a:t>
            </a:r>
            <a:r>
              <a:rPr lang="en-US" altLang="en-US" smtClean="0"/>
              <a:t> or TSP in short. Once the change of the forward voltage is </a:t>
            </a:r>
            <a:r>
              <a:rPr lang="en-US" altLang="en-US" b="1" smtClean="0"/>
              <a:t>carefully calibrated</a:t>
            </a:r>
            <a:r>
              <a:rPr lang="en-US" altLang="en-US" smtClean="0"/>
              <a:t> against the change of the temperature we can calculate its </a:t>
            </a:r>
            <a:r>
              <a:rPr lang="en-US" altLang="en-US" b="1" smtClean="0"/>
              <a:t>temperature sensitivity</a:t>
            </a:r>
            <a:r>
              <a:rPr lang="en-US" altLang="en-US" smtClean="0"/>
              <a:t> S</a:t>
            </a:r>
            <a:r>
              <a:rPr lang="en-US" altLang="en-US" baseline="-25000" smtClean="0"/>
              <a:t>VF</a:t>
            </a:r>
            <a:r>
              <a:rPr lang="en-US" altLang="en-US" smtClean="0"/>
              <a:t>. </a:t>
            </a:r>
          </a:p>
          <a:p>
            <a:pPr eaLnBrk="1" hangingPunct="1"/>
            <a:r>
              <a:rPr lang="en-US" altLang="en-US" smtClean="0"/>
              <a:t>The </a:t>
            </a:r>
            <a:r>
              <a:rPr lang="en-US" altLang="en-US" b="1" smtClean="0"/>
              <a:t>electrical circuit diagram of the test setup</a:t>
            </a:r>
            <a:r>
              <a:rPr lang="en-US" altLang="en-US" smtClean="0"/>
              <a:t> is shown here. </a:t>
            </a:r>
            <a:r>
              <a:rPr lang="en-US" altLang="en-US" b="1" smtClean="0"/>
              <a:t>We force current across the LED's PN-junction</a:t>
            </a:r>
            <a:r>
              <a:rPr lang="en-US" altLang="en-US" smtClean="0"/>
              <a:t> through 2 wires connected to the anode and the cathode of the LED. </a:t>
            </a:r>
            <a:r>
              <a:rPr lang="en-US" altLang="en-US" b="1" smtClean="0"/>
              <a:t>First a large heating current is applied</a:t>
            </a:r>
            <a:r>
              <a:rPr lang="en-US" altLang="en-US" smtClean="0"/>
              <a:t>. Once the LED's forward voltage </a:t>
            </a:r>
            <a:r>
              <a:rPr lang="en-US" altLang="en-US" b="1" smtClean="0"/>
              <a:t>reached its steady state</a:t>
            </a:r>
            <a:r>
              <a:rPr lang="en-US" altLang="en-US" smtClean="0"/>
              <a:t>, the junction is heated up completely. Then we switch off the heating current and </a:t>
            </a:r>
            <a:r>
              <a:rPr lang="en-US" altLang="en-US" b="1" smtClean="0"/>
              <a:t>we apply a small measurement current</a:t>
            </a:r>
            <a:r>
              <a:rPr lang="en-US" altLang="en-US" smtClean="0"/>
              <a:t>. Since no more heating is applied, the LED's </a:t>
            </a:r>
            <a:r>
              <a:rPr lang="en-US" altLang="en-US" b="1" smtClean="0"/>
              <a:t>junction starts cooling</a:t>
            </a:r>
            <a:r>
              <a:rPr lang="en-US" altLang="en-US" smtClean="0"/>
              <a:t>, its junction temperature change will be indicated by the change of the forward voltage. For the sake of accuracy, the so called </a:t>
            </a:r>
            <a:r>
              <a:rPr lang="en-US" altLang="en-US" b="1" smtClean="0"/>
              <a:t>4-wire setup is used in which this forward voltage change is sensed with a 2</a:t>
            </a:r>
            <a:r>
              <a:rPr lang="en-US" altLang="en-US" b="1" baseline="30000" smtClean="0"/>
              <a:t>nd</a:t>
            </a:r>
            <a:r>
              <a:rPr lang="en-US" altLang="en-US" b="1" smtClean="0"/>
              <a:t> set of wires</a:t>
            </a:r>
            <a:r>
              <a:rPr lang="en-US" altLang="en-US" smtClean="0"/>
              <a:t>. Mentor Graphics' T3Ster thermal transient test equipment records such forward voltage transients </a:t>
            </a:r>
            <a:r>
              <a:rPr lang="en-US" altLang="en-US" b="1" smtClean="0"/>
              <a:t>by 1 </a:t>
            </a:r>
            <a:r>
              <a:rPr lang="en-US" altLang="en-US" b="1" smtClean="0">
                <a:cs typeface="Tahoma" panose="020B0604030504040204" pitchFamily="34" charset="0"/>
              </a:rPr>
              <a:t>µs time resolution</a:t>
            </a:r>
            <a:r>
              <a:rPr lang="en-US" altLang="en-US" smtClean="0">
                <a:cs typeface="Tahoma" panose="020B0604030504040204" pitchFamily="34" charset="0"/>
              </a:rPr>
              <a:t> and a </a:t>
            </a:r>
            <a:r>
              <a:rPr lang="en-US" altLang="en-US" b="1" smtClean="0">
                <a:cs typeface="Tahoma" panose="020B0604030504040204" pitchFamily="34" charset="0"/>
              </a:rPr>
              <a:t>signal to noise ratio of 70 dB</a:t>
            </a:r>
            <a:r>
              <a:rPr lang="en-US" altLang="en-US" smtClean="0">
                <a:cs typeface="Tahoma" panose="020B0604030504040204" pitchFamily="34" charset="0"/>
              </a:rPr>
              <a:t> at least. Using the value of temperature sensitivity during data processing, the recorded forward voltage transients are converted into junction temperature transients which could have a </a:t>
            </a:r>
            <a:r>
              <a:rPr lang="en-US" altLang="en-US" b="1" smtClean="0">
                <a:cs typeface="Tahoma" panose="020B0604030504040204" pitchFamily="34" charset="0"/>
              </a:rPr>
              <a:t>temperature resolution around 0.01 degC</a:t>
            </a:r>
            <a:r>
              <a:rPr lang="en-US" altLang="en-US" smtClean="0">
                <a:cs typeface="Tahoma" panose="020B0604030504040204" pitchFamily="34" charset="0"/>
              </a:rPr>
              <a:t>. </a:t>
            </a:r>
          </a:p>
        </p:txBody>
      </p:sp>
    </p:spTree>
    <p:extLst>
      <p:ext uri="{BB962C8B-B14F-4D97-AF65-F5344CB8AC3E}">
        <p14:creationId xmlns:p14="http://schemas.microsoft.com/office/powerpoint/2010/main" val="407019685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txBox="1">
            <a:spLocks noGrp="1" noChangeArrowheads="1"/>
          </p:cNvSpPr>
          <p:nvPr/>
        </p:nvSpPr>
        <p:spPr bwMode="auto">
          <a:xfrm>
            <a:off x="3884613" y="9182100"/>
            <a:ext cx="2971800"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spcBef>
                <a:spcPct val="0"/>
              </a:spcBef>
            </a:pPr>
            <a:fld id="{10E43776-A00E-44DF-A09B-5F5DA4FE9167}" type="slidenum">
              <a:rPr lang="en-US" altLang="en-US" sz="1200">
                <a:solidFill>
                  <a:schemeClr val="tx1"/>
                </a:solidFill>
                <a:latin typeface="Times New Roman" panose="02020603050405020304" pitchFamily="18" charset="0"/>
              </a:rPr>
              <a:pPr algn="r">
                <a:lnSpc>
                  <a:spcPct val="100000"/>
                </a:lnSpc>
                <a:spcBef>
                  <a:spcPct val="0"/>
                </a:spcBef>
              </a:pPr>
              <a:t>24</a:t>
            </a:fld>
            <a:endParaRPr lang="en-US" altLang="en-US" sz="1200">
              <a:solidFill>
                <a:schemeClr val="tx1"/>
              </a:solidFill>
              <a:latin typeface="Times New Roman" panose="02020603050405020304" pitchFamily="18" charset="0"/>
            </a:endParaRPr>
          </a:p>
        </p:txBody>
      </p:sp>
      <p:sp>
        <p:nvSpPr>
          <p:cNvPr id="77827" name="Rectangle 2"/>
          <p:cNvSpPr>
            <a:spLocks noGrp="1" noRot="1" noChangeAspect="1" noChangeArrowheads="1" noTextEdit="1"/>
          </p:cNvSpPr>
          <p:nvPr>
            <p:ph type="sldImg"/>
          </p:nvPr>
        </p:nvSpPr>
        <p:spPr>
          <a:xfrm>
            <a:off x="1254125" y="484188"/>
            <a:ext cx="4351338" cy="3263900"/>
          </a:xfrm>
          <a:ln/>
        </p:spPr>
      </p:sp>
      <p:sp>
        <p:nvSpPr>
          <p:cNvPr id="77828" name="Rectangle 3"/>
          <p:cNvSpPr>
            <a:spLocks noGrp="1" noChangeArrowheads="1"/>
          </p:cNvSpPr>
          <p:nvPr>
            <p:ph type="body" idx="1"/>
          </p:nvPr>
        </p:nvSpPr>
        <p:spPr>
          <a:xfrm>
            <a:off x="687388" y="3786188"/>
            <a:ext cx="5483225" cy="52308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mtClean="0"/>
              <a:t>We can follow this process by looking at the changes of the electrical operating points of an LED under test. When the forward current is switched from heating current to measurement current, the electrical operating point on the hot I-V curve of the LED will change. We'll jump from a high current operating point of the hot device to a low current operating point while the junction temperature is still hot. This jump between the operating points manifests in the time function of the forward voltage as a sudden, drastic electrical transient. This electrical transient is an unavoidable parasitic effect from the point of view of thermal testing. During data processing data points corresponding to such parasitic electrical transients must be discarded. Once the parasitic electrical transient elapsed, all the changes of the forward voltage indicate the junction temperature transient. At the end of the measurement the LED will reach a low current operating point on an I-V curve corresponding to the cold junction temperature. The total forward voltage change between the two low current operating points corresponds to the total junction temperature change.</a:t>
            </a:r>
            <a:endParaRPr lang="hu-HU" altLang="en-US" smtClean="0"/>
          </a:p>
        </p:txBody>
      </p:sp>
    </p:spTree>
    <p:extLst>
      <p:ext uri="{BB962C8B-B14F-4D97-AF65-F5344CB8AC3E}">
        <p14:creationId xmlns:p14="http://schemas.microsoft.com/office/powerpoint/2010/main" val="228109838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77583E5E-FFF9-4099-BF67-C82127053BC6}" type="slidenum">
              <a:rPr lang="en-US" altLang="en-US" sz="1200">
                <a:solidFill>
                  <a:schemeClr val="tx1"/>
                </a:solidFill>
                <a:latin typeface="Times New Roman" panose="02020603050405020304" pitchFamily="18" charset="0"/>
              </a:rPr>
              <a:pPr/>
              <a:t>25</a:t>
            </a:fld>
            <a:endParaRPr lang="en-US" altLang="en-US" sz="1200">
              <a:solidFill>
                <a:schemeClr val="tx1"/>
              </a:solidFill>
              <a:latin typeface="Times New Roman" panose="02020603050405020304" pitchFamily="18" charset="0"/>
            </a:endParaRPr>
          </a:p>
        </p:txBody>
      </p:sp>
      <p:sp>
        <p:nvSpPr>
          <p:cNvPr id="70659" name="Rectangle 2"/>
          <p:cNvSpPr>
            <a:spLocks noGrp="1" noRot="1" noChangeAspect="1" noChangeArrowheads="1" noTextEdit="1"/>
          </p:cNvSpPr>
          <p:nvPr>
            <p:ph type="sldImg"/>
          </p:nvPr>
        </p:nvSpPr>
        <p:spPr>
          <a:xfrm>
            <a:off x="1012825" y="725488"/>
            <a:ext cx="4833938" cy="3625850"/>
          </a:xfrm>
          <a:ln/>
        </p:spPr>
      </p:sp>
      <p:sp>
        <p:nvSpPr>
          <p:cNvPr id="70660" name="Rectangle 3"/>
          <p:cNvSpPr>
            <a:spLocks noGrp="1" noChangeArrowheads="1"/>
          </p:cNvSpPr>
          <p:nvPr>
            <p:ph type="body" idx="1"/>
          </p:nvPr>
        </p:nvSpPr>
        <p:spPr>
          <a:xfrm>
            <a:off x="914400" y="4592638"/>
            <a:ext cx="5029200" cy="4349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mtClean="0"/>
              <a:t>In the first phase of the measurement we heat up the junction by applying a large heating current. This heating current should be equal to the typical value of the operational forward current, e.g 350 mA. The forward voltage would jump to a high value and as the junction heats up, it will diminish by 50..100mV and will stabilize, indicating that the junction temperature reached its stable peak value. Now the LED is in a thermal and electrical steady-state, so its light output characteristics can be measured according to the recommendations of the CIE 127-2007 document. Once radiant flux, luminous flux and other optical properties are measured, the nominal forward current can be switched off – we apply only a small measurement current, e.g. 10 mA to measure the forward voltage now as the indicator of the junction temperature. The time instance of switching will be our zero point in time.</a:t>
            </a:r>
          </a:p>
          <a:p>
            <a:pPr eaLnBrk="1" hangingPunct="1"/>
            <a:r>
              <a:rPr lang="en-US" altLang="en-US" smtClean="0"/>
              <a:t>When we switch the current, the LED's electrical operating point will be changed. A finite time is needed for the PN junction to reach its new operating point. In the new operating point we record the value of the forward voltage. We call it initial value of the forward voltage – this corresponds to the hot junction temperature. We have to delay the measurement of this forward voltage value in order to make sure that the electrical transient of the change of the operating point has already elapsed. This is shown in logarithmic timescale on the right. After the junction cooled down, the forward voltage reaches its final stable value. During cooling we can continuously record the forward voltage transient which can be converted later into junction temperature transient. The advantage of this measurement sequence is that it is 100% compatible with CIE recommendations of LEDs' light output measurements and we do not need to worry about the temperature dependence of the LEDs' energy conversion efficiency: we exactly know the supplied electrical power and the emitted optical power, so we'll have no problem in calculating LEDs' real thermal resistance or thermal impedance.</a:t>
            </a:r>
            <a:endParaRPr lang="hu-HU" altLang="en-US" smtClean="0"/>
          </a:p>
        </p:txBody>
      </p:sp>
    </p:spTree>
    <p:extLst>
      <p:ext uri="{BB962C8B-B14F-4D97-AF65-F5344CB8AC3E}">
        <p14:creationId xmlns:p14="http://schemas.microsoft.com/office/powerpoint/2010/main" val="30569968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409" name="Rectangle 3"/>
          <p:cNvSpPr>
            <a:spLocks noGrp="1" noChangeArrowheads="1"/>
          </p:cNvSpPr>
          <p:nvPr>
            <p:ph type="sldNum" sz="quarter" idx="5"/>
          </p:nvPr>
        </p:nvSpPr>
        <p:spPr>
          <a:noFill/>
        </p:spPr>
        <p:txBody>
          <a:bodyPr/>
          <a:lstStyle/>
          <a:p>
            <a:pPr marL="0" marR="0" lvl="0" indent="0" algn="r" defTabSz="966788" rtl="0" eaLnBrk="0" fontAlgn="base" latinLnBrk="0" hangingPunct="0">
              <a:lnSpc>
                <a:spcPct val="100000"/>
              </a:lnSpc>
              <a:spcBef>
                <a:spcPct val="0"/>
              </a:spcBef>
              <a:spcAft>
                <a:spcPct val="0"/>
              </a:spcAft>
              <a:buClrTx/>
              <a:buSzTx/>
              <a:buFontTx/>
              <a:buNone/>
              <a:tabLst/>
              <a:defRPr/>
            </a:pPr>
            <a:fld id="{46275EBB-08C0-4531-8118-5035CEDAD616}" type="slidenum">
              <a:rPr kumimoji="0" lang="en-GB" sz="1300" b="0" i="0" u="none" strike="noStrike" kern="1200" cap="none" spc="0" normalizeH="0" baseline="0" noProof="0" smtClean="0">
                <a:ln>
                  <a:noFill/>
                </a:ln>
                <a:solidFill>
                  <a:srgbClr val="FFFFFF"/>
                </a:solidFill>
                <a:effectLst/>
                <a:uLnTx/>
                <a:uFillTx/>
                <a:latin typeface="Times New Roman" pitchFamily="18" charset="0"/>
                <a:ea typeface="+mn-ea"/>
                <a:cs typeface="Arial" charset="0"/>
              </a:rPr>
              <a:pPr marL="0" marR="0" lvl="0" indent="0" algn="r" defTabSz="966788" rtl="0" eaLnBrk="0" fontAlgn="base" latinLnBrk="0" hangingPunct="0">
                <a:lnSpc>
                  <a:spcPct val="100000"/>
                </a:lnSpc>
                <a:spcBef>
                  <a:spcPct val="0"/>
                </a:spcBef>
                <a:spcAft>
                  <a:spcPct val="0"/>
                </a:spcAft>
                <a:buClrTx/>
                <a:buSzTx/>
                <a:buFontTx/>
                <a:buNone/>
                <a:tabLst/>
                <a:defRPr/>
              </a:pPr>
              <a:t>3</a:t>
            </a:fld>
            <a:endParaRPr kumimoji="0" lang="en-GB" sz="1300" b="0" i="0" u="none" strike="noStrike" kern="1200" cap="none" spc="0" normalizeH="0" baseline="0" noProof="0" smtClean="0">
              <a:ln>
                <a:noFill/>
              </a:ln>
              <a:solidFill>
                <a:srgbClr val="FFFFFF"/>
              </a:solidFill>
              <a:effectLst/>
              <a:uLnTx/>
              <a:uFillTx/>
              <a:latin typeface="Times New Roman" pitchFamily="18" charset="0"/>
              <a:ea typeface="+mn-ea"/>
              <a:cs typeface="Arial" charset="0"/>
            </a:endParaRPr>
          </a:p>
        </p:txBody>
      </p:sp>
      <p:sp>
        <p:nvSpPr>
          <p:cNvPr id="3345410" name="Rectangle 2"/>
          <p:cNvSpPr>
            <a:spLocks noGrp="1" noChangeArrowheads="1"/>
          </p:cNvSpPr>
          <p:nvPr>
            <p:ph type="hdr" sz="quarter"/>
          </p:nvPr>
        </p:nvSpPr>
        <p:spPr>
          <a:xfrm>
            <a:off x="0" y="0"/>
            <a:ext cx="7099300" cy="341313"/>
          </a:xfrm>
          <a:noFill/>
        </p:spPr>
        <p:txBody>
          <a:bodyPr/>
          <a:lstStyle/>
          <a:p>
            <a:pPr marL="0" marR="0" lvl="0" indent="0" algn="l" defTabSz="966788" rtl="0" eaLnBrk="0" fontAlgn="base" latinLnBrk="0" hangingPunct="0">
              <a:lnSpc>
                <a:spcPct val="100000"/>
              </a:lnSpc>
              <a:spcBef>
                <a:spcPct val="50000"/>
              </a:spcBef>
              <a:spcAft>
                <a:spcPct val="0"/>
              </a:spcAft>
              <a:buClrTx/>
              <a:buSzTx/>
              <a:buFontTx/>
              <a:buNone/>
              <a:tabLst/>
              <a:defRPr/>
            </a:pPr>
            <a:r>
              <a:rPr kumimoji="0" lang="en-US" sz="1300" b="0" i="0" u="none" strike="noStrike" kern="1200" cap="none" spc="0" normalizeH="0" baseline="0" noProof="0" smtClean="0">
                <a:ln>
                  <a:noFill/>
                </a:ln>
                <a:solidFill>
                  <a:srgbClr val="FFFFFF"/>
                </a:solidFill>
                <a:effectLst/>
                <a:uLnTx/>
                <a:uFillTx/>
                <a:latin typeface="Times New Roman" pitchFamily="18" charset="0"/>
                <a:ea typeface="+mn-ea"/>
                <a:cs typeface="Arial" charset="0"/>
              </a:rPr>
              <a:t>Notes</a:t>
            </a:r>
          </a:p>
        </p:txBody>
      </p:sp>
      <p:sp>
        <p:nvSpPr>
          <p:cNvPr id="3345411" name="Rectangle 2"/>
          <p:cNvSpPr>
            <a:spLocks noGrp="1" noRot="1" noChangeAspect="1" noChangeArrowheads="1" noTextEdit="1"/>
          </p:cNvSpPr>
          <p:nvPr>
            <p:ph type="sldImg"/>
          </p:nvPr>
        </p:nvSpPr>
        <p:spPr>
          <a:xfrm>
            <a:off x="1328738" y="928688"/>
            <a:ext cx="4725987" cy="3544887"/>
          </a:xfrm>
          <a:ln/>
        </p:spPr>
      </p:sp>
      <p:sp>
        <p:nvSpPr>
          <p:cNvPr id="3345412" name="Rectangle 3"/>
          <p:cNvSpPr>
            <a:spLocks noGrp="1" noChangeArrowheads="1"/>
          </p:cNvSpPr>
          <p:nvPr>
            <p:ph type="body" idx="1"/>
          </p:nvPr>
        </p:nvSpPr>
        <p:spPr>
          <a:xfrm>
            <a:off x="401638" y="4559300"/>
            <a:ext cx="6589712" cy="4919663"/>
          </a:xfrm>
          <a:noFill/>
          <a:ln/>
        </p:spPr>
        <p:txBody>
          <a:bodyPr/>
          <a:lstStyle/>
          <a:p>
            <a:pPr marL="0" marR="0" indent="0" algn="just" defTabSz="914400" rtl="0" eaLnBrk="1" fontAlgn="base" latinLnBrk="0" hangingPunct="1">
              <a:lnSpc>
                <a:spcPct val="100000"/>
              </a:lnSpc>
              <a:spcBef>
                <a:spcPct val="30000"/>
              </a:spcBef>
              <a:spcAft>
                <a:spcPct val="0"/>
              </a:spcAft>
              <a:buClrTx/>
              <a:buSzTx/>
              <a:buFontTx/>
              <a:buNone/>
              <a:tabLst/>
              <a:defRPr/>
            </a:pPr>
            <a:r>
              <a:rPr lang="de-DE" sz="1200" kern="1200" dirty="0" smtClean="0">
                <a:solidFill>
                  <a:schemeClr val="tx1"/>
                </a:solidFill>
                <a:latin typeface="Tahoma" pitchFamily="-112" charset="0"/>
                <a:ea typeface="ＭＳ Ｐゴシック" pitchFamily="-112" charset="-128"/>
                <a:cs typeface="ＭＳ Ｐゴシック"/>
              </a:rPr>
              <a:t>Eine geeignete Messanordnung für solche kombinierten und konsistenten thermischen-optischen Messung ist in diesem Dia dargestellt. Die LED unter Test wird in einer temperatur-und stromstabilizierten Umgebung eingestellt und gemessen, wie es von der statischen Testmethode von JEDEC JSD51-1 Norm und die CIE127-2007 optischen Anforderungen vorgeschrieben wird. Am Ende des Prozesseskönnen der reale thermische Widerstand und die Junction-Temperatur präzis gerechnet werden. Diese kombinierte Testmethode ist für LED-Messungen wurde von JEDEC als Standard publiziert.</a:t>
            </a:r>
            <a:endParaRPr lang="en-US" sz="1200" kern="1200" dirty="0" smtClean="0">
              <a:solidFill>
                <a:schemeClr val="tx1"/>
              </a:solidFill>
              <a:latin typeface="Tahoma" pitchFamily="-112" charset="0"/>
              <a:ea typeface="ＭＳ Ｐゴシック" pitchFamily="-112" charset="-128"/>
              <a:cs typeface="ＭＳ Ｐゴシック"/>
            </a:endParaRPr>
          </a:p>
          <a:p>
            <a:pPr algn="just" eaLnBrk="1" hangingPunct="1"/>
            <a:endParaRPr lang="en-US" dirty="0" smtClean="0">
              <a:ea typeface="MS PGothic" pitchFamily="34" charset="-128"/>
              <a:cs typeface="Arial" charset="0"/>
            </a:endParaRPr>
          </a:p>
        </p:txBody>
      </p:sp>
    </p:spTree>
    <p:extLst>
      <p:ext uri="{BB962C8B-B14F-4D97-AF65-F5344CB8AC3E}">
        <p14:creationId xmlns:p14="http://schemas.microsoft.com/office/powerpoint/2010/main" val="34682941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1BF6BE24-47F8-4A01-BF93-B1A2B03F8974}" type="slidenum">
              <a:rPr lang="en-US" altLang="en-US" sz="1200">
                <a:solidFill>
                  <a:schemeClr val="tx1"/>
                </a:solidFill>
                <a:latin typeface="Times New Roman" panose="02020603050405020304" pitchFamily="18" charset="0"/>
              </a:rPr>
              <a:pPr/>
              <a:t>4</a:t>
            </a:fld>
            <a:endParaRPr lang="en-US" altLang="en-US" sz="1200">
              <a:solidFill>
                <a:schemeClr val="tx1"/>
              </a:solidFill>
              <a:latin typeface="Times New Roman" panose="02020603050405020304" pitchFamily="18" charset="0"/>
            </a:endParaRPr>
          </a:p>
        </p:txBody>
      </p:sp>
      <p:sp>
        <p:nvSpPr>
          <p:cNvPr id="51203" name="Rectangle 2"/>
          <p:cNvSpPr>
            <a:spLocks noGrp="1" noRot="1" noChangeAspect="1" noChangeArrowheads="1" noTextEdit="1"/>
          </p:cNvSpPr>
          <p:nvPr>
            <p:ph type="sldImg"/>
          </p:nvPr>
        </p:nvSpPr>
        <p:spPr>
          <a:xfrm>
            <a:off x="1012825" y="725488"/>
            <a:ext cx="4833938" cy="3625850"/>
          </a:xfrm>
          <a:ln/>
        </p:spPr>
      </p:sp>
      <p:sp>
        <p:nvSpPr>
          <p:cNvPr id="51204" name="Rectangle 3"/>
          <p:cNvSpPr>
            <a:spLocks noGrp="1" noChangeArrowheads="1"/>
          </p:cNvSpPr>
          <p:nvPr>
            <p:ph type="body" idx="1"/>
          </p:nvPr>
        </p:nvSpPr>
        <p:spPr>
          <a:xfrm>
            <a:off x="914400" y="4592638"/>
            <a:ext cx="5029200" cy="4349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mtClean="0"/>
              <a:t>We have chosen the JEDEC JESD51-1 static test method for thermal measurements of LEDs since it is compatible with the processes recommended by the CIE for the light output measurements of LEDs. We can summarize the combined thermal and radiometric/photometric measurement of LEDs as follows:</a:t>
            </a:r>
          </a:p>
          <a:p>
            <a:pPr eaLnBrk="1" hangingPunct="1"/>
            <a:r>
              <a:rPr lang="en-US" altLang="en-US" smtClean="0"/>
              <a:t>The heating current of a thermal test equipment can be used for steady-state powering during radiometric/photometric measurements of an LED. For such measurements integrating spheres can be used which are equipped with the right photodetector and an auxiliary LED as required. To assure thermal stability during light output measurements and also to provide well repeatable thermal boundary conditions for thermal tests, it is recommended that the LED under test is measured on an actively cooled, temperature controlled heat-sink, a cold-plate. Such a heat-sink can be attached to the side of the integrating sphere – as allowed by the CIE 127-2007 document. Once the optical measurements are completed and the light output characteristics of interest – including the emitted optical power – are recorded, the forward current can be switched from the heating current to the measurement current and the thermal measurement procedure outlined before can be completed. </a:t>
            </a:r>
          </a:p>
          <a:p>
            <a:pPr eaLnBrk="1" hangingPunct="1"/>
            <a:r>
              <a:rPr lang="en-US" altLang="en-US" smtClean="0"/>
              <a:t>Knowing the emitted optical power and the applied electrical power, the actual heating power to be used in our equations can be obtained and finally the real thermal resistance / thermal impedance and the real junction temperature of the LED under test can be derived.</a:t>
            </a:r>
          </a:p>
        </p:txBody>
      </p:sp>
    </p:spTree>
    <p:extLst>
      <p:ext uri="{BB962C8B-B14F-4D97-AF65-F5344CB8AC3E}">
        <p14:creationId xmlns:p14="http://schemas.microsoft.com/office/powerpoint/2010/main" val="32404981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eaLnBrk="0" hangingPunct="0">
              <a:defRPr>
                <a:solidFill>
                  <a:schemeClr val="tx1"/>
                </a:solidFill>
                <a:latin typeface="Arial" panose="020B0604020202020204" pitchFamily="34" charset="0"/>
              </a:defRPr>
            </a:lvl1pPr>
            <a:lvl2pPr marL="742950" indent="-285750" defTabSz="966788" eaLnBrk="0" hangingPunct="0">
              <a:defRPr>
                <a:solidFill>
                  <a:schemeClr val="tx1"/>
                </a:solidFill>
                <a:latin typeface="Arial" panose="020B0604020202020204" pitchFamily="34" charset="0"/>
              </a:defRPr>
            </a:lvl2pPr>
            <a:lvl3pPr marL="1143000" indent="-228600" defTabSz="966788" eaLnBrk="0" hangingPunct="0">
              <a:defRPr>
                <a:solidFill>
                  <a:schemeClr val="tx1"/>
                </a:solidFill>
                <a:latin typeface="Arial" panose="020B0604020202020204" pitchFamily="34" charset="0"/>
              </a:defRPr>
            </a:lvl3pPr>
            <a:lvl4pPr marL="1600200" indent="-228600" defTabSz="966788" eaLnBrk="0" hangingPunct="0">
              <a:defRPr>
                <a:solidFill>
                  <a:schemeClr val="tx1"/>
                </a:solidFill>
                <a:latin typeface="Arial" panose="020B0604020202020204" pitchFamily="34" charset="0"/>
              </a:defRPr>
            </a:lvl4pPr>
            <a:lvl5pPr marL="2057400" indent="-228600" defTabSz="966788" eaLnBrk="0" hangingPunct="0">
              <a:defRPr>
                <a:solidFill>
                  <a:schemeClr val="tx1"/>
                </a:solidFill>
                <a:latin typeface="Arial" panose="020B0604020202020204" pitchFamily="34" charset="0"/>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defRPr>
            </a:lvl9pPr>
          </a:lstStyle>
          <a:p>
            <a:pPr eaLnBrk="1" hangingPunct="1"/>
            <a:fld id="{93FFB44B-26A2-4CFD-B03E-94BBBA2FE20A}" type="slidenum">
              <a:rPr lang="en-US" altLang="en-US">
                <a:solidFill>
                  <a:srgbClr val="000000"/>
                </a:solidFill>
              </a:rPr>
              <a:pPr eaLnBrk="1" hangingPunct="1"/>
              <a:t>5</a:t>
            </a:fld>
            <a:endParaRPr lang="en-US" altLang="en-US">
              <a:solidFill>
                <a:srgbClr val="000000"/>
              </a:solidFill>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xfrm>
            <a:off x="974725" y="4560888"/>
            <a:ext cx="5365750" cy="43195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4696214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CD840E59-FBFD-4D2D-9E1D-B3CAE8939036}" type="slidenum">
              <a:rPr lang="en-US" altLang="en-US" sz="1200">
                <a:solidFill>
                  <a:schemeClr val="tx1"/>
                </a:solidFill>
                <a:latin typeface="Times New Roman" panose="02020603050405020304" pitchFamily="18" charset="0"/>
              </a:rPr>
              <a:pPr/>
              <a:t>6</a:t>
            </a:fld>
            <a:endParaRPr lang="en-US" altLang="en-US" sz="1200">
              <a:solidFill>
                <a:schemeClr val="tx1"/>
              </a:solidFill>
              <a:latin typeface="Times New Roman" panose="02020603050405020304" pitchFamily="18" charset="0"/>
            </a:endParaRPr>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14485805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AD12CE5F-71C9-4382-A91B-E2939F2D5260}" type="slidenum">
              <a:rPr lang="en-US" altLang="en-US" sz="1200">
                <a:solidFill>
                  <a:schemeClr val="tx1"/>
                </a:solidFill>
                <a:latin typeface="Times New Roman" panose="02020603050405020304" pitchFamily="18" charset="0"/>
              </a:rPr>
              <a:pPr/>
              <a:t>7</a:t>
            </a:fld>
            <a:endParaRPr lang="en-US" altLang="en-US" sz="1200">
              <a:solidFill>
                <a:schemeClr val="tx1"/>
              </a:solidFill>
              <a:latin typeface="Times New Roman" panose="02020603050405020304" pitchFamily="18" charset="0"/>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14704890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64B0542A-0731-4D9C-8F4E-8382B41C2077}" type="slidenum">
              <a:rPr lang="en-US" altLang="en-US" sz="1200">
                <a:solidFill>
                  <a:schemeClr val="tx1"/>
                </a:solidFill>
                <a:latin typeface="Times New Roman" panose="02020603050405020304" pitchFamily="18" charset="0"/>
              </a:rPr>
              <a:pPr/>
              <a:t>8</a:t>
            </a:fld>
            <a:endParaRPr lang="en-US" altLang="en-US" sz="1200">
              <a:solidFill>
                <a:schemeClr val="tx1"/>
              </a:solidFill>
              <a:latin typeface="Times New Roman" panose="02020603050405020304" pitchFamily="18" charset="0"/>
            </a:endParaRPr>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41468721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8AEDCBD9-C8D3-4DAB-B78C-FF4D156F483D}" type="slidenum">
              <a:rPr lang="en-US" altLang="en-US" sz="1200">
                <a:solidFill>
                  <a:schemeClr val="tx1"/>
                </a:solidFill>
                <a:latin typeface="Times New Roman" panose="02020603050405020304" pitchFamily="18" charset="0"/>
              </a:rPr>
              <a:pPr/>
              <a:t>9</a:t>
            </a:fld>
            <a:endParaRPr lang="en-US" altLang="en-US" sz="1200">
              <a:solidFill>
                <a:schemeClr val="tx1"/>
              </a:solidFill>
              <a:latin typeface="Times New Roman" panose="02020603050405020304" pitchFamily="18"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hu-HU" altLang="en-US" smtClean="0"/>
          </a:p>
        </p:txBody>
      </p:sp>
    </p:spTree>
    <p:extLst>
      <p:ext uri="{BB962C8B-B14F-4D97-AF65-F5344CB8AC3E}">
        <p14:creationId xmlns:p14="http://schemas.microsoft.com/office/powerpoint/2010/main" val="280418366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7"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vmlDrawing" Target="../drawings/vmlDrawing2.vml"/><Relationship Id="rId6" Type="http://schemas.openxmlformats.org/officeDocument/2006/relationships/image" Target="../media/image4.png"/><Relationship Id="rId5" Type="http://schemas.openxmlformats.org/officeDocument/2006/relationships/oleObject" Target="../embeddings/oleObject3.bin"/><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1.xml"/><Relationship Id="rId1" Type="http://schemas.openxmlformats.org/officeDocument/2006/relationships/vmlDrawing" Target="../drawings/vmlDrawing11.vml"/><Relationship Id="rId5" Type="http://schemas.openxmlformats.org/officeDocument/2006/relationships/image" Target="../media/image2.jpeg"/><Relationship Id="rId4"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1.xml"/><Relationship Id="rId1" Type="http://schemas.openxmlformats.org/officeDocument/2006/relationships/vmlDrawing" Target="../drawings/vmlDrawing12.vml"/><Relationship Id="rId5" Type="http://schemas.openxmlformats.org/officeDocument/2006/relationships/image" Target="../media/image2.jpeg"/><Relationship Id="rId4" Type="http://schemas.openxmlformats.org/officeDocument/2006/relationships/image" Target="../media/image1.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2.xml"/><Relationship Id="rId1" Type="http://schemas.openxmlformats.org/officeDocument/2006/relationships/vmlDrawing" Target="../drawings/vmlDrawing14.vml"/><Relationship Id="rId5" Type="http://schemas.openxmlformats.org/officeDocument/2006/relationships/image" Target="../media/image8.png"/><Relationship Id="rId4" Type="http://schemas.openxmlformats.org/officeDocument/2006/relationships/oleObject" Target="../embeddings/oleObject15.bin"/></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oleObject" Target="../embeddings/oleObject16.bin"/><Relationship Id="rId7" Type="http://schemas.openxmlformats.org/officeDocument/2006/relationships/oleObject" Target="../embeddings/oleObject17.bin"/><Relationship Id="rId12" Type="http://schemas.openxmlformats.org/officeDocument/2006/relationships/image" Target="../media/image15.jpeg"/><Relationship Id="rId2" Type="http://schemas.openxmlformats.org/officeDocument/2006/relationships/slideMaster" Target="../slideMasters/slideMaster3.xml"/><Relationship Id="rId1" Type="http://schemas.openxmlformats.org/officeDocument/2006/relationships/vmlDrawing" Target="../drawings/vmlDrawing15.vml"/><Relationship Id="rId6" Type="http://schemas.openxmlformats.org/officeDocument/2006/relationships/image" Target="../media/image12.jpeg"/><Relationship Id="rId11" Type="http://schemas.openxmlformats.org/officeDocument/2006/relationships/image" Target="../media/image14.jpeg"/><Relationship Id="rId5" Type="http://schemas.openxmlformats.org/officeDocument/2006/relationships/image" Target="../media/image11.jpeg"/><Relationship Id="rId10" Type="http://schemas.openxmlformats.org/officeDocument/2006/relationships/image" Target="../media/image13.jpeg"/><Relationship Id="rId4" Type="http://schemas.openxmlformats.org/officeDocument/2006/relationships/image" Target="../media/image10.png"/><Relationship Id="rId9" Type="http://schemas.openxmlformats.org/officeDocument/2006/relationships/image" Target="../media/image9.png"/></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vmlDrawing" Target="../drawings/vmlDrawing3.vml"/><Relationship Id="rId5" Type="http://schemas.openxmlformats.org/officeDocument/2006/relationships/image" Target="../media/image2.jpeg"/><Relationship Id="rId4"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vmlDrawing" Target="../drawings/vmlDrawing4.vml"/><Relationship Id="rId5" Type="http://schemas.openxmlformats.org/officeDocument/2006/relationships/image" Target="../media/image2.jpeg"/><Relationship Id="rId4"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vmlDrawing" Target="../drawings/vmlDrawing5.vml"/><Relationship Id="rId5" Type="http://schemas.openxmlformats.org/officeDocument/2006/relationships/image" Target="../media/image2.jpeg"/><Relationship Id="rId4"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vmlDrawing" Target="../drawings/vmlDrawing6.vml"/><Relationship Id="rId5" Type="http://schemas.openxmlformats.org/officeDocument/2006/relationships/image" Target="../media/image2.jpeg"/><Relationship Id="rId4"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vmlDrawing" Target="../drawings/vmlDrawing7.vml"/><Relationship Id="rId5" Type="http://schemas.openxmlformats.org/officeDocument/2006/relationships/image" Target="../media/image2.jpeg"/><Relationship Id="rId4"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vmlDrawing" Target="../drawings/vmlDrawing8.vml"/><Relationship Id="rId5" Type="http://schemas.openxmlformats.org/officeDocument/2006/relationships/image" Target="../media/image2.jpeg"/><Relationship Id="rId4"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vmlDrawing" Target="../drawings/vmlDrawing9.vml"/><Relationship Id="rId5" Type="http://schemas.openxmlformats.org/officeDocument/2006/relationships/image" Target="../media/image2.jpeg"/><Relationship Id="rId4"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1.xml"/><Relationship Id="rId1" Type="http://schemas.openxmlformats.org/officeDocument/2006/relationships/vmlDrawing" Target="../drawings/vmlDrawing10.vml"/><Relationship Id="rId5" Type="http://schemas.openxmlformats.org/officeDocument/2006/relationships/image" Target="../media/image2.jpeg"/><Relationship Id="rId4"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aphicFrame>
        <p:nvGraphicFramePr>
          <p:cNvPr id="4" name="Object 2"/>
          <p:cNvGraphicFramePr>
            <a:graphicFrameLocks noChangeAspect="1"/>
          </p:cNvGraphicFramePr>
          <p:nvPr userDrawn="1"/>
        </p:nvGraphicFramePr>
        <p:xfrm>
          <a:off x="0" y="0"/>
          <a:ext cx="9144000" cy="6858000"/>
        </p:xfrm>
        <a:graphic>
          <a:graphicData uri="http://schemas.openxmlformats.org/presentationml/2006/ole">
            <mc:AlternateContent xmlns:mc="http://schemas.openxmlformats.org/markup-compatibility/2006">
              <mc:Choice xmlns:v="urn:schemas-microsoft-com:vml" Requires="v">
                <p:oleObj spid="_x0000_s78864" name="Photo Editor Photo" r:id="rId3" imgW="6287378" imgH="5714286" progId="MSPhotoEd.3">
                  <p:embed/>
                </p:oleObj>
              </mc:Choice>
              <mc:Fallback>
                <p:oleObj name="Photo Editor Photo" r:id="rId3" imgW="6287378" imgH="5714286" progId="MSPhotoEd.3">
                  <p:embed/>
                  <p:pic>
                    <p:nvPicPr>
                      <p:cNvPr id="27651"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 name="Rectangle 5"/>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sp>
        <p:nvSpPr>
          <p:cNvPr id="6" name="Text Box 9"/>
          <p:cNvSpPr txBox="1">
            <a:spLocks noChangeArrowheads="1"/>
          </p:cNvSpPr>
          <p:nvPr userDrawn="1"/>
        </p:nvSpPr>
        <p:spPr bwMode="auto">
          <a:xfrm>
            <a:off x="3683000" y="6292850"/>
            <a:ext cx="4746625" cy="403225"/>
          </a:xfrm>
          <a:prstGeom prst="rect">
            <a:avLst/>
          </a:prstGeom>
          <a:noFill/>
          <a:ln w="9525" algn="ctr">
            <a:noFill/>
            <a:miter lim="800000"/>
            <a:headEnd/>
            <a:tailEnd/>
          </a:ln>
          <a:effectLst/>
        </p:spPr>
        <p:txBody>
          <a:bodyPr>
            <a:spAutoFit/>
          </a:bodyPr>
          <a:lstStyle/>
          <a:p>
            <a:pPr>
              <a:defRPr/>
            </a:pPr>
            <a:r>
              <a:rPr lang="en-US" sz="2400">
                <a:solidFill>
                  <a:srgbClr val="8C2532"/>
                </a:solidFill>
              </a:rPr>
              <a:t>http://</a:t>
            </a:r>
            <a:r>
              <a:rPr lang="hu-HU" sz="2400">
                <a:solidFill>
                  <a:srgbClr val="8C2532"/>
                </a:solidFill>
              </a:rPr>
              <a:t>www.eet.bme.hu</a:t>
            </a:r>
            <a:endParaRPr lang="en-US" sz="2400">
              <a:solidFill>
                <a:srgbClr val="8C2532"/>
              </a:solidFill>
            </a:endParaRPr>
          </a:p>
        </p:txBody>
      </p:sp>
      <p:graphicFrame>
        <p:nvGraphicFramePr>
          <p:cNvPr id="7" name="Object 10"/>
          <p:cNvGraphicFramePr>
            <a:graphicFrameLocks noChangeAspect="1"/>
          </p:cNvGraphicFramePr>
          <p:nvPr userDrawn="1"/>
        </p:nvGraphicFramePr>
        <p:xfrm>
          <a:off x="0" y="4745038"/>
          <a:ext cx="3787775" cy="2112962"/>
        </p:xfrm>
        <a:graphic>
          <a:graphicData uri="http://schemas.openxmlformats.org/presentationml/2006/ole">
            <mc:AlternateContent xmlns:mc="http://schemas.openxmlformats.org/markup-compatibility/2006">
              <mc:Choice xmlns:v="urn:schemas-microsoft-com:vml" Requires="v">
                <p:oleObj spid="_x0000_s78865" name="Photo Editor Photo" r:id="rId5" imgW="8535591" imgH="4761905" progId="MSPhotoEd.3">
                  <p:embed/>
                </p:oleObj>
              </mc:Choice>
              <mc:Fallback>
                <p:oleObj name="Photo Editor Photo" r:id="rId5" imgW="8535591" imgH="4761905" progId="MSPhotoEd.3">
                  <p:embed/>
                  <p:pic>
                    <p:nvPicPr>
                      <p:cNvPr id="27652" name="Object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4745038"/>
                        <a:ext cx="3787775" cy="2112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8" name="Picture 13" descr="nagy-transp-csak_logo"/>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2305050" y="395288"/>
            <a:ext cx="4545013"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14"/>
          <p:cNvSpPr txBox="1">
            <a:spLocks noChangeArrowheads="1"/>
          </p:cNvSpPr>
          <p:nvPr userDrawn="1"/>
        </p:nvSpPr>
        <p:spPr bwMode="auto">
          <a:xfrm>
            <a:off x="0" y="1690688"/>
            <a:ext cx="9144000" cy="762000"/>
          </a:xfrm>
          <a:prstGeom prst="rect">
            <a:avLst/>
          </a:prstGeom>
          <a:noFill/>
          <a:ln w="9525" algn="ctr">
            <a:noFill/>
            <a:miter lim="800000"/>
            <a:headEnd/>
            <a:tailEnd/>
          </a:ln>
          <a:effec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r>
              <a:rPr lang="en-US" altLang="en-US">
                <a:solidFill>
                  <a:srgbClr val="990033"/>
                </a:solidFill>
              </a:rPr>
              <a:t>Technische und Wirtschaftswissenschaftliche Universität Budapest </a:t>
            </a:r>
          </a:p>
          <a:p>
            <a:pPr algn="ctr"/>
            <a:r>
              <a:rPr lang="en-US" altLang="en-US" b="1">
                <a:solidFill>
                  <a:srgbClr val="990033"/>
                </a:solidFill>
              </a:rPr>
              <a:t>Lehrstuhl für Elektronische Bauelemente</a:t>
            </a:r>
          </a:p>
        </p:txBody>
      </p:sp>
      <p:sp>
        <p:nvSpPr>
          <p:cNvPr id="382979" name="Rectangle 3"/>
          <p:cNvSpPr>
            <a:spLocks noGrp="1" noChangeArrowheads="1"/>
          </p:cNvSpPr>
          <p:nvPr>
            <p:ph type="ctrTitle"/>
          </p:nvPr>
        </p:nvSpPr>
        <p:spPr>
          <a:xfrm>
            <a:off x="112713" y="2698750"/>
            <a:ext cx="8258175" cy="1470025"/>
          </a:xfrm>
        </p:spPr>
        <p:txBody>
          <a:bodyPr/>
          <a:lstStyle>
            <a:lvl1pPr>
              <a:defRPr sz="4400"/>
            </a:lvl1pPr>
          </a:lstStyle>
          <a:p>
            <a:r>
              <a:rPr lang="en-US"/>
              <a:t>Click to edit Master title style</a:t>
            </a:r>
          </a:p>
        </p:txBody>
      </p:sp>
      <p:sp>
        <p:nvSpPr>
          <p:cNvPr id="382980" name="Rectangle 4"/>
          <p:cNvSpPr>
            <a:spLocks noGrp="1" noChangeArrowheads="1"/>
          </p:cNvSpPr>
          <p:nvPr>
            <p:ph type="subTitle" idx="1"/>
          </p:nvPr>
        </p:nvSpPr>
        <p:spPr>
          <a:xfrm>
            <a:off x="3676650" y="4670425"/>
            <a:ext cx="5233988" cy="884238"/>
          </a:xfrm>
        </p:spPr>
        <p:txBody>
          <a:bodyPr/>
          <a:lstStyle>
            <a:lvl1pPr marL="0" indent="0">
              <a:buFont typeface="Arial" pitchFamily="34" charset="0"/>
              <a:buNone/>
              <a:defRPr sz="3200" b="1"/>
            </a:lvl1pPr>
          </a:lstStyle>
          <a:p>
            <a:r>
              <a:rPr lang="en-US"/>
              <a:t>Click to edit Master subtitle style</a:t>
            </a:r>
          </a:p>
        </p:txBody>
      </p:sp>
    </p:spTree>
    <p:extLst>
      <p:ext uri="{BB962C8B-B14F-4D97-AF65-F5344CB8AC3E}">
        <p14:creationId xmlns:p14="http://schemas.microsoft.com/office/powerpoint/2010/main" val="284907993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5"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88073" name="Photo Editor Photo" r:id="rId3" imgW="3123810" imgH="4086795" progId="MSPhotoEd.3">
                  <p:embed/>
                </p:oleObj>
              </mc:Choice>
              <mc:Fallback>
                <p:oleObj name="Photo Editor Photo" r:id="rId3" imgW="3123810" imgH="4086795" progId="MSPhotoEd.3">
                  <p:embed/>
                  <p:pic>
                    <p:nvPicPr>
                      <p:cNvPr id="36867"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 name="Group 961"/>
          <p:cNvGrpSpPr>
            <a:grpSpLocks/>
          </p:cNvGrpSpPr>
          <p:nvPr userDrawn="1"/>
        </p:nvGrpSpPr>
        <p:grpSpPr bwMode="auto">
          <a:xfrm>
            <a:off x="0" y="0"/>
            <a:ext cx="9144000" cy="492125"/>
            <a:chOff x="0" y="0"/>
            <a:chExt cx="5760" cy="310"/>
          </a:xfrm>
        </p:grpSpPr>
        <p:sp>
          <p:nvSpPr>
            <p:cNvPr id="7"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8"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964"/>
            <p:cNvGrpSpPr>
              <a:grpSpLocks noChangeAspect="1"/>
            </p:cNvGrpSpPr>
            <p:nvPr userDrawn="1"/>
          </p:nvGrpSpPr>
          <p:grpSpPr bwMode="auto">
            <a:xfrm>
              <a:off x="49" y="51"/>
              <a:ext cx="734" cy="207"/>
              <a:chOff x="158" y="2628"/>
              <a:chExt cx="5248" cy="1482"/>
            </a:xfrm>
          </p:grpSpPr>
          <p:sp>
            <p:nvSpPr>
              <p:cNvPr id="11"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2" name="Group 966"/>
              <p:cNvGrpSpPr>
                <a:grpSpLocks noChangeAspect="1"/>
              </p:cNvGrpSpPr>
              <p:nvPr/>
            </p:nvGrpSpPr>
            <p:grpSpPr bwMode="auto">
              <a:xfrm>
                <a:off x="254" y="2698"/>
                <a:ext cx="5062" cy="1352"/>
                <a:chOff x="242" y="1108"/>
                <a:chExt cx="5062" cy="1352"/>
              </a:xfrm>
            </p:grpSpPr>
            <p:grpSp>
              <p:nvGrpSpPr>
                <p:cNvPr id="13" name="Group 967"/>
                <p:cNvGrpSpPr>
                  <a:grpSpLocks noChangeAspect="1"/>
                </p:cNvGrpSpPr>
                <p:nvPr/>
              </p:nvGrpSpPr>
              <p:grpSpPr bwMode="auto">
                <a:xfrm>
                  <a:off x="242" y="1108"/>
                  <a:ext cx="5062" cy="1052"/>
                  <a:chOff x="242" y="1108"/>
                  <a:chExt cx="5062" cy="1052"/>
                </a:xfrm>
              </p:grpSpPr>
              <p:sp>
                <p:nvSpPr>
                  <p:cNvPr id="28"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29"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30"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1"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2"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3"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4"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5"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6"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7"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8"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39"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40"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41"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2"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3"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4"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5"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6"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47"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48"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49"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50"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51"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2"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3"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4"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5"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6"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57"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58"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59"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60"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1"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2"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3"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4"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5"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6"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67"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68"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69"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70"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71"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2"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3"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4"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5"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6"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77"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78"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79"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80"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81"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2"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3"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4"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5"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6"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87"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88"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89"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90"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91"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2"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3"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4"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6"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97"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98"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99"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100"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101"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2"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3"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4"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5"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6"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7"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8"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09"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0"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11"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2"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3"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4"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5"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6"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17"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18"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19"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20"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21"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2"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3"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4"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5"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6"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7"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8"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29"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30"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31"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2"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3"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4"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5"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6"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7"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38"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9"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0"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41"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2"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3"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4"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5"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6"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47"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48"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49"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50"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51"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2"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3"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4"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5"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6"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57"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8"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59"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0"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1"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2"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3"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4"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5"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6"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7"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68"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9"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0"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71"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2"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3"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4"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5"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6"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77"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8"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9"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80"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1"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2"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3"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4"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5"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6"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7"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8"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89"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0"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1"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2"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3"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4"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5"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6"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7"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198"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9"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0"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201"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2"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3"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4"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5"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6"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07"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8"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9"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10"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1"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2"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3"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4"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5"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6"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7"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18" name="Group 1158"/>
                  <p:cNvGrpSpPr>
                    <a:grpSpLocks noChangeAspect="1"/>
                  </p:cNvGrpSpPr>
                  <p:nvPr/>
                </p:nvGrpSpPr>
                <p:grpSpPr bwMode="auto">
                  <a:xfrm>
                    <a:off x="242" y="1489"/>
                    <a:ext cx="5062" cy="671"/>
                    <a:chOff x="71" y="1833"/>
                    <a:chExt cx="5617" cy="744"/>
                  </a:xfrm>
                </p:grpSpPr>
                <p:sp>
                  <p:nvSpPr>
                    <p:cNvPr id="754"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5"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6"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7"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58"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59"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60"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61"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2"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3"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4"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5"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6"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67"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8"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69"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70"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71"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2"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3"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4"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5"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6"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7"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8"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79"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0"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1"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2"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3"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4"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5"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6"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7"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8"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9"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0"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91"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2"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3"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4"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5"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6"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97"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98"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99"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800"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1"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2"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3"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4"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5"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6"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7"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8"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09"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0"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1"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2"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3"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4"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5"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6"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7"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18"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19"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20"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21"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2"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3"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4"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5"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6"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27"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28"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29"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30"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1"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2"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3"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4"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5"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6"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37"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8"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9"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40"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1"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2"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3"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4"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5"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6"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7"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8"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49"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0"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1"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2"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3"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4"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5"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6"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57"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58"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59"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0"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61"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2"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3"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4"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5"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6"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67"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8"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9"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70"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71"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2"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3"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4"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5"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6"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77"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8"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79"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0"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1"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2"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3"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4"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5"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6"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87"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88"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89"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90"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91"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2"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3"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4"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5"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6"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897"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8"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99"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900"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1"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2"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3"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4"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5"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6"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7"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08"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09"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10"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11"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2"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3"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4"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5"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6"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7"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18"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9"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20"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21"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2"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3"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4"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5"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6"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27"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28"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29"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30"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1"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2"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3"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4"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5"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6"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7"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8"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39"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0"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1"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2"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3"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4"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5"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6"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7"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48"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9"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50"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51"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2"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3"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19"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20"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1"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2"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3"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4"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5"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6"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27"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28"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29"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30"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31"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2"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3"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4"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5"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6"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37"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8"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9"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40"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1"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2"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3"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4"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5"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6"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47"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8"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49"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0"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1"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2"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3"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4"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5"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6"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57"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58"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59"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60"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61"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2"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3"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4"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5"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6"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67"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68"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69"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70"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71"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2"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3"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4"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5"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6"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77"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78"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79"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80"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81"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2"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3"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4"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5"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6"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87"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88"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89"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0"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1"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2"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3"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4"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5"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6"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7"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8"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9"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0"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01"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2"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3"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4"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5"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6"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7"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8"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9"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0"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11"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2"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3"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4"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5"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6"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7"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8"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19"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20"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1"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2"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3"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4"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5"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6"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7"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28"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9"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30"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31"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2"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3"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4"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5"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6"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7"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8"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9"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40"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1"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2"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3"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4"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5"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6"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8"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9"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0"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1"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2"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3"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4"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5"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6"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57"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58"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59"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60"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61"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2"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3"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4"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5"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6"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67"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68"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69"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70"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71"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2"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3"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4"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5"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6"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77"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78"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79"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80"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1"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2"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3"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4"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5"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6"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87"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88"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89"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90"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91"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2"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3"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4"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5"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6"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397"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98"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399"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400"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1"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2"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3"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4"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5"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6"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07"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08"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09"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10"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11"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2"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3"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4"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5"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6"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17"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18"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19"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20"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1"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2"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3"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4"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5"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6"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27"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28"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29"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30"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31"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2"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3"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4"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5"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6"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37"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38"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39"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40"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41"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2"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3"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4"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5"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6"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47"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48"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9"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0"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51"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2"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3"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4"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5"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6"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57"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8"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9"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0"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61"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2"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3"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4"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5"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6"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7"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8"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69"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70"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1"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2"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3"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4"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5"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6"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77"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8"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79"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80"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81"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2"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3"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4"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5"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6"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7"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8"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89"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0"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1"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2"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3"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4"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5"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6"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497"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8"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9"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500"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501"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2"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3"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4"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5"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6"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07"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8"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09"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10"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11"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2"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3"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4"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5"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6"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7"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18"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9"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20"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21"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2"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3"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4"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5"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6"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27"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28"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29"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30"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31"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2"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3"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4"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5"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6"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37"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38"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39"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40"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41"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2"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3"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4"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5"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6"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47"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48"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49"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50"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51"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2"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3"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4"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5"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6"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57"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58"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59"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60"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61"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2"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3"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4"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5"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6"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67"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68"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69"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70"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71"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2"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3"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4"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5"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6"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77"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78"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79"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80"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81"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2"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3"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4"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5"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6"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7"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9"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0"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91"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2"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3"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4"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5"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6"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7"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598"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599"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600"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601"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2"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3"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4"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5"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6"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07"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08"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09"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10"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1"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2"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3"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4"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5"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6"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7"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18"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9"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0"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21"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2"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3"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4"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5"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6"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27"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8"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9"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30"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1"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2"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3"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4"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5"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6"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7"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8"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39"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0"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1"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2"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3"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4"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5"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6"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7"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48"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9"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0"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51"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2"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3"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4"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5"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6"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57"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8"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9"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60"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1"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2"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3"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4"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5"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6"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7"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8"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69"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70"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1"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2"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3"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4"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5"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6"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7"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78"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9"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0"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81"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2"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3"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4"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5"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6"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87"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88"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9"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90"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1"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2"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3"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4"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5"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6"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7"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8"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699"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0"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1"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2"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3"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4"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5"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6"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7"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08"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9"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0"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1"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2"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3"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4"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6"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7"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8"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9"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20"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1"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2"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3"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4"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5"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6"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7"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8"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29"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0"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31"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2"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3"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4"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5"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6"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7"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38"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9"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0"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41"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2"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3"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4"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5"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6"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47"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8"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9"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50"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1"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2"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3"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4" name="Group 1894"/>
                <p:cNvGrpSpPr>
                  <a:grpSpLocks noChangeAspect="1"/>
                </p:cNvGrpSpPr>
                <p:nvPr/>
              </p:nvGrpSpPr>
              <p:grpSpPr bwMode="auto">
                <a:xfrm>
                  <a:off x="288" y="2195"/>
                  <a:ext cx="4969" cy="265"/>
                  <a:chOff x="288" y="2195"/>
                  <a:chExt cx="4969" cy="265"/>
                </a:xfrm>
              </p:grpSpPr>
              <p:sp>
                <p:nvSpPr>
                  <p:cNvPr id="15"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6"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17"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18"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19"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20"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21"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2"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3"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4"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5"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6"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27"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10"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54" name="Date Placeholder 3"/>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5" name="Footer Placeholder 4"/>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6" name="Slide Number Placeholder 5"/>
          <p:cNvSpPr>
            <a:spLocks noGrp="1"/>
          </p:cNvSpPr>
          <p:nvPr>
            <p:ph type="sldNum" sz="quarter" idx="12"/>
          </p:nvPr>
        </p:nvSpPr>
        <p:spPr/>
        <p:txBody>
          <a:bodyPr/>
          <a:lstStyle>
            <a:lvl1pPr>
              <a:defRPr/>
            </a:lvl1pPr>
          </a:lstStyle>
          <a:p>
            <a:fld id="{7F909B4E-ADA4-48E9-89B7-A6ABD903EA44}" type="slidenum">
              <a:rPr lang="en-US" altLang="en-US"/>
              <a:pPr/>
              <a:t>‹#›</a:t>
            </a:fld>
            <a:endParaRPr lang="en-US" altLang="en-US"/>
          </a:p>
        </p:txBody>
      </p:sp>
    </p:spTree>
    <p:extLst>
      <p:ext uri="{BB962C8B-B14F-4D97-AF65-F5344CB8AC3E}">
        <p14:creationId xmlns:p14="http://schemas.microsoft.com/office/powerpoint/2010/main" val="11316733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5"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89097" name="Photo Editor Photo" r:id="rId3" imgW="3123810" imgH="4086795" progId="MSPhotoEd.3">
                  <p:embed/>
                </p:oleObj>
              </mc:Choice>
              <mc:Fallback>
                <p:oleObj name="Photo Editor Photo" r:id="rId3" imgW="3123810" imgH="4086795" progId="MSPhotoEd.3">
                  <p:embed/>
                  <p:pic>
                    <p:nvPicPr>
                      <p:cNvPr id="37891"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 name="Group 961"/>
          <p:cNvGrpSpPr>
            <a:grpSpLocks/>
          </p:cNvGrpSpPr>
          <p:nvPr userDrawn="1"/>
        </p:nvGrpSpPr>
        <p:grpSpPr bwMode="auto">
          <a:xfrm>
            <a:off x="0" y="0"/>
            <a:ext cx="9144000" cy="492125"/>
            <a:chOff x="0" y="0"/>
            <a:chExt cx="5760" cy="310"/>
          </a:xfrm>
        </p:grpSpPr>
        <p:sp>
          <p:nvSpPr>
            <p:cNvPr id="7"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8"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964"/>
            <p:cNvGrpSpPr>
              <a:grpSpLocks noChangeAspect="1"/>
            </p:cNvGrpSpPr>
            <p:nvPr userDrawn="1"/>
          </p:nvGrpSpPr>
          <p:grpSpPr bwMode="auto">
            <a:xfrm>
              <a:off x="49" y="51"/>
              <a:ext cx="734" cy="207"/>
              <a:chOff x="158" y="2628"/>
              <a:chExt cx="5248" cy="1482"/>
            </a:xfrm>
          </p:grpSpPr>
          <p:sp>
            <p:nvSpPr>
              <p:cNvPr id="11"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2" name="Group 966"/>
              <p:cNvGrpSpPr>
                <a:grpSpLocks noChangeAspect="1"/>
              </p:cNvGrpSpPr>
              <p:nvPr/>
            </p:nvGrpSpPr>
            <p:grpSpPr bwMode="auto">
              <a:xfrm>
                <a:off x="254" y="2698"/>
                <a:ext cx="5062" cy="1352"/>
                <a:chOff x="242" y="1108"/>
                <a:chExt cx="5062" cy="1352"/>
              </a:xfrm>
            </p:grpSpPr>
            <p:grpSp>
              <p:nvGrpSpPr>
                <p:cNvPr id="13" name="Group 967"/>
                <p:cNvGrpSpPr>
                  <a:grpSpLocks noChangeAspect="1"/>
                </p:cNvGrpSpPr>
                <p:nvPr/>
              </p:nvGrpSpPr>
              <p:grpSpPr bwMode="auto">
                <a:xfrm>
                  <a:off x="242" y="1108"/>
                  <a:ext cx="5062" cy="1052"/>
                  <a:chOff x="242" y="1108"/>
                  <a:chExt cx="5062" cy="1052"/>
                </a:xfrm>
              </p:grpSpPr>
              <p:sp>
                <p:nvSpPr>
                  <p:cNvPr id="28"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29"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30"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1"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2"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3"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4"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5"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6"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7"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8"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39"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40"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41"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2"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3"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4"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5"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6"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47"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48"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49"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50"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51"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2"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3"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4"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5"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6"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57"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58"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59"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60"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1"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2"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3"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4"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5"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6"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67"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68"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69"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70"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71"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2"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3"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4"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5"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6"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77"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78"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79"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80"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81"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2"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3"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4"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5"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6"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87"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88"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89"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90"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91"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2"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3"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4"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6"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97"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98"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99"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100"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101"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2"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3"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4"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5"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6"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7"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8"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09"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0"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11"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2"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3"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4"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5"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6"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17"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18"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19"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20"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21"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2"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3"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4"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5"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6"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7"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8"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29"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30"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31"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2"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3"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4"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5"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6"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7"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38"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9"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0"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41"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2"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3"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4"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5"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6"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47"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48"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49"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50"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51"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2"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3"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4"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5"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6"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57"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8"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59"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0"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1"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2"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3"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4"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5"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6"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7"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68"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9"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0"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71"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2"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3"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4"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5"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6"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77"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8"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9"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80"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1"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2"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3"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4"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5"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6"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7"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8"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89"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0"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1"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2"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3"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4"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5"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6"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7"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198"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9"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0"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201"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2"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3"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4"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5"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6"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07"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8"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9"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10"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1"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2"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3"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4"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5"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6"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7"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18" name="Group 1158"/>
                  <p:cNvGrpSpPr>
                    <a:grpSpLocks noChangeAspect="1"/>
                  </p:cNvGrpSpPr>
                  <p:nvPr/>
                </p:nvGrpSpPr>
                <p:grpSpPr bwMode="auto">
                  <a:xfrm>
                    <a:off x="242" y="1489"/>
                    <a:ext cx="5062" cy="671"/>
                    <a:chOff x="71" y="1833"/>
                    <a:chExt cx="5617" cy="744"/>
                  </a:xfrm>
                </p:grpSpPr>
                <p:sp>
                  <p:nvSpPr>
                    <p:cNvPr id="754"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5"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6"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7"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58"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59"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60"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61"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2"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3"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4"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5"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6"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67"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8"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69"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70"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71"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2"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3"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4"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5"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6"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7"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8"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79"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0"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1"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2"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3"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4"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5"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6"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7"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8"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9"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0"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91"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2"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3"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4"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5"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6"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97"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98"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99"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800"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1"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2"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3"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4"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5"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6"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7"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8"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09"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0"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1"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2"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3"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4"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5"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6"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7"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18"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19"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20"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21"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2"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3"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4"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5"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6"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27"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28"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29"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30"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1"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2"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3"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4"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5"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6"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37"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8"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9"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40"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1"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2"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3"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4"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5"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6"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7"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8"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49"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0"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1"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2"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3"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4"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5"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6"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57"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58"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59"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0"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61"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2"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3"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4"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5"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6"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67"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8"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9"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70"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71"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2"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3"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4"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5"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6"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77"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8"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79"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0"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1"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2"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3"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4"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5"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6"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87"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88"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89"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90"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91"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2"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3"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4"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5"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6"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897"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8"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99"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900"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1"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2"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3"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4"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5"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6"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7"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08"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09"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10"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11"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2"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3"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4"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5"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6"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7"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18"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9"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20"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21"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2"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3"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4"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5"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6"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27"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28"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29"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30"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1"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2"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3"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4"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5"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6"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7"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8"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39"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0"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1"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2"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3"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4"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5"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6"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7"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48"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9"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50"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51"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2"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3"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19"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20"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1"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2"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3"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4"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5"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6"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27"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28"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29"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30"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31"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2"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3"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4"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5"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6"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37"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8"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9"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40"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1"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2"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3"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4"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5"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6"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47"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8"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49"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0"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1"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2"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3"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4"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5"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6"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57"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58"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59"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60"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61"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2"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3"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4"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5"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6"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67"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68"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69"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70"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71"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2"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3"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4"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5"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6"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77"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78"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79"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80"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81"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2"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3"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4"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5"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6"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87"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88"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89"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0"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1"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2"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3"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4"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5"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6"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7"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8"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9"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0"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01"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2"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3"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4"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5"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6"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7"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8"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9"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0"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11"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2"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3"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4"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5"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6"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7"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8"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19"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20"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1"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2"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3"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4"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5"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6"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7"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28"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9"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30"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31"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2"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3"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4"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5"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6"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7"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8"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9"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40"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1"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2"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3"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4"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5"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6"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8"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9"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0"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1"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2"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3"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4"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5"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6"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57"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58"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59"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60"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61"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2"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3"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4"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5"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6"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67"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68"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69"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70"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71"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2"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3"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4"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5"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6"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77"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78"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79"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80"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1"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2"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3"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4"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5"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6"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87"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88"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89"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90"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91"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2"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3"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4"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5"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6"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397"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98"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399"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400"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1"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2"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3"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4"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5"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6"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07"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08"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09"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10"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11"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2"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3"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4"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5"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6"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17"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18"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19"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20"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1"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2"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3"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4"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5"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6"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27"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28"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29"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30"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31"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2"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3"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4"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5"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6"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37"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38"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39"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40"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41"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2"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3"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4"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5"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6"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47"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48"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9"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0"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51"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2"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3"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4"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5"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6"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57"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8"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9"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0"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61"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2"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3"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4"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5"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6"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7"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8"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69"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70"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1"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2"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3"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4"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5"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6"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77"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8"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79"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80"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81"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2"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3"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4"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5"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6"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7"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8"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89"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0"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1"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2"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3"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4"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5"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6"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497"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8"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9"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500"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501"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2"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3"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4"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5"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6"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07"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8"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09"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10"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11"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2"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3"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4"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5"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6"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7"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18"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9"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20"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21"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2"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3"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4"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5"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6"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27"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28"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29"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30"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31"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2"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3"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4"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5"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6"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37"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38"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39"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40"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41"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2"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3"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4"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5"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6"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47"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48"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49"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50"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51"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2"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3"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4"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5"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6"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57"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58"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59"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60"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61"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2"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3"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4"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5"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6"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67"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68"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69"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70"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71"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2"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3"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4"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5"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6"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77"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78"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79"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80"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81"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2"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3"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4"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5"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6"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7"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9"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0"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91"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2"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3"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4"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5"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6"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7"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598"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599"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600"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601"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2"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3"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4"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5"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6"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07"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08"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09"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10"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1"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2"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3"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4"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5"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6"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7"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18"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9"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0"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21"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2"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3"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4"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5"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6"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27"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8"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9"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30"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1"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2"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3"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4"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5"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6"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7"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8"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39"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0"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1"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2"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3"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4"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5"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6"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7"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48"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9"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0"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51"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2"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3"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4"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5"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6"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57"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8"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9"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60"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1"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2"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3"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4"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5"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6"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7"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8"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69"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70"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1"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2"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3"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4"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5"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6"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7"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78"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9"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0"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81"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2"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3"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4"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5"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6"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87"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88"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9"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90"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1"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2"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3"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4"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5"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6"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7"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8"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699"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0"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1"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2"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3"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4"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5"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6"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7"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08"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9"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0"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1"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2"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3"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4"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6"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7"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8"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9"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20"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1"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2"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3"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4"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5"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6"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7"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8"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29"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0"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31"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2"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3"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4"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5"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6"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7"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38"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9"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0"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41"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2"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3"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4"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5"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6"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47"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8"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9"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50"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1"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2"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3"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4" name="Group 1894"/>
                <p:cNvGrpSpPr>
                  <a:grpSpLocks noChangeAspect="1"/>
                </p:cNvGrpSpPr>
                <p:nvPr/>
              </p:nvGrpSpPr>
              <p:grpSpPr bwMode="auto">
                <a:xfrm>
                  <a:off x="288" y="2195"/>
                  <a:ext cx="4969" cy="265"/>
                  <a:chOff x="288" y="2195"/>
                  <a:chExt cx="4969" cy="265"/>
                </a:xfrm>
              </p:grpSpPr>
              <p:sp>
                <p:nvSpPr>
                  <p:cNvPr id="15"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6"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17"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18"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19"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20"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21"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2"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3"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4"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5"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6"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27"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10"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2" name="Vertical Title 1"/>
          <p:cNvSpPr>
            <a:spLocks noGrp="1"/>
          </p:cNvSpPr>
          <p:nvPr>
            <p:ph type="title" orient="vert"/>
          </p:nvPr>
        </p:nvSpPr>
        <p:spPr>
          <a:xfrm>
            <a:off x="6802438" y="461963"/>
            <a:ext cx="2219325" cy="59166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39700" y="461963"/>
            <a:ext cx="6510338" cy="59166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54" name="Date Placeholder 3"/>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5" name="Footer Placeholder 4"/>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6" name="Slide Number Placeholder 5"/>
          <p:cNvSpPr>
            <a:spLocks noGrp="1"/>
          </p:cNvSpPr>
          <p:nvPr>
            <p:ph type="sldNum" sz="quarter" idx="12"/>
          </p:nvPr>
        </p:nvSpPr>
        <p:spPr/>
        <p:txBody>
          <a:bodyPr/>
          <a:lstStyle>
            <a:lvl1pPr>
              <a:defRPr/>
            </a:lvl1pPr>
          </a:lstStyle>
          <a:p>
            <a:fld id="{64E27558-80AF-4C9E-B732-F3C111F8736E}" type="slidenum">
              <a:rPr lang="en-US" altLang="en-US"/>
              <a:pPr/>
              <a:t>‹#›</a:t>
            </a:fld>
            <a:endParaRPr lang="en-US" altLang="en-US"/>
          </a:p>
        </p:txBody>
      </p:sp>
    </p:spTree>
    <p:extLst>
      <p:ext uri="{BB962C8B-B14F-4D97-AF65-F5344CB8AC3E}">
        <p14:creationId xmlns:p14="http://schemas.microsoft.com/office/powerpoint/2010/main" val="9558673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81"/>
          <p:cNvSpPr>
            <a:spLocks noChangeArrowheads="1"/>
          </p:cNvSpPr>
          <p:nvPr userDrawn="1"/>
        </p:nvSpPr>
        <p:spPr bwMode="auto">
          <a:xfrm>
            <a:off x="431800" y="0"/>
            <a:ext cx="1266825" cy="6858000"/>
          </a:xfrm>
          <a:prstGeom prst="rect">
            <a:avLst/>
          </a:prstGeom>
          <a:solidFill>
            <a:srgbClr val="02424E"/>
          </a:solidFill>
          <a:ln w="9525" algn="ctr">
            <a:noFill/>
            <a:miter lim="800000"/>
            <a:headEnd/>
            <a:tailEnd/>
          </a:ln>
          <a:effectLst/>
        </p:spPr>
        <p:txBody>
          <a:bodyPr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sp>
        <p:nvSpPr>
          <p:cNvPr id="5" name="Rectangle 82"/>
          <p:cNvSpPr>
            <a:spLocks noChangeArrowheads="1"/>
          </p:cNvSpPr>
          <p:nvPr userDrawn="1"/>
        </p:nvSpPr>
        <p:spPr bwMode="auto">
          <a:xfrm>
            <a:off x="0" y="4795838"/>
            <a:ext cx="9144000" cy="1266825"/>
          </a:xfrm>
          <a:prstGeom prst="rect">
            <a:avLst/>
          </a:prstGeom>
          <a:solidFill>
            <a:srgbClr val="910026"/>
          </a:soli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sp>
        <p:nvSpPr>
          <p:cNvPr id="6" name="AutoShape 83" descr="vik-logo copy"/>
          <p:cNvSpPr>
            <a:spLocks noChangeAspect="1" noChangeArrowheads="1"/>
          </p:cNvSpPr>
          <p:nvPr userDrawn="1"/>
        </p:nvSpPr>
        <p:spPr bwMode="auto">
          <a:xfrm>
            <a:off x="196850" y="4578350"/>
            <a:ext cx="1682750" cy="1682750"/>
          </a:xfrm>
          <a:prstGeom prst="roundRect">
            <a:avLst>
              <a:gd name="adj" fmla="val 11023"/>
            </a:avLst>
          </a:prstGeom>
          <a:blipFill dpi="0" rotWithShape="1">
            <a:blip r:embed="rId3" cstate="print"/>
            <a:srcRect/>
            <a:stretch>
              <a:fillRect/>
            </a:stretch>
          </a:blipFill>
          <a:ln w="19050" algn="ctr">
            <a:solidFill>
              <a:schemeClr val="bg1"/>
            </a:solidFill>
            <a:round/>
            <a:headEnd/>
            <a:tailEnd/>
          </a:ln>
          <a:effectLst/>
        </p:spPr>
        <p:txBody>
          <a:bodyPr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graphicFrame>
        <p:nvGraphicFramePr>
          <p:cNvPr id="21" name="Object 2"/>
          <p:cNvGraphicFramePr>
            <a:graphicFrameLocks noChangeAspect="1"/>
          </p:cNvGraphicFramePr>
          <p:nvPr/>
        </p:nvGraphicFramePr>
        <p:xfrm>
          <a:off x="2141538" y="4994275"/>
          <a:ext cx="3241675" cy="865188"/>
        </p:xfrm>
        <a:graphic>
          <a:graphicData uri="http://schemas.openxmlformats.org/presentationml/2006/ole">
            <mc:AlternateContent xmlns:mc="http://schemas.openxmlformats.org/markup-compatibility/2006">
              <mc:Choice xmlns:v="urn:schemas-microsoft-com:vml" Requires="v">
                <p:oleObj spid="_x0000_s91143" name="Photo Editor Photo" r:id="rId4" imgW="27857143" imgH="7438095" progId="">
                  <p:embed/>
                </p:oleObj>
              </mc:Choice>
              <mc:Fallback>
                <p:oleObj name="Photo Editor Photo" r:id="rId4" imgW="27857143" imgH="7438095" progId="">
                  <p:embed/>
                  <p:pic>
                    <p:nvPicPr>
                      <p:cNvPr id="21"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1538" y="4994275"/>
                        <a:ext cx="3241675" cy="865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68163" name="Rectangle 3"/>
          <p:cNvSpPr>
            <a:spLocks noGrp="1" noChangeArrowheads="1"/>
          </p:cNvSpPr>
          <p:nvPr>
            <p:ph type="subTitle" idx="1"/>
          </p:nvPr>
        </p:nvSpPr>
        <p:spPr>
          <a:xfrm>
            <a:off x="3467100" y="3305175"/>
            <a:ext cx="5476875" cy="882650"/>
          </a:xfrm>
        </p:spPr>
        <p:txBody>
          <a:bodyPr/>
          <a:lstStyle>
            <a:lvl1pPr marL="0" indent="0">
              <a:lnSpc>
                <a:spcPct val="80000"/>
              </a:lnSpc>
              <a:buFont typeface="Arial" pitchFamily="34" charset="0"/>
              <a:buNone/>
              <a:defRPr sz="2400"/>
            </a:lvl1pPr>
          </a:lstStyle>
          <a:p>
            <a:r>
              <a:rPr lang="en-US"/>
              <a:t>Click to edit Master subtitle style</a:t>
            </a:r>
          </a:p>
        </p:txBody>
      </p:sp>
      <p:sp>
        <p:nvSpPr>
          <p:cNvPr id="2268164" name="Rectangle 4"/>
          <p:cNvSpPr>
            <a:spLocks noGrp="1" noChangeArrowheads="1"/>
          </p:cNvSpPr>
          <p:nvPr>
            <p:ph type="ctrTitle"/>
          </p:nvPr>
        </p:nvSpPr>
        <p:spPr>
          <a:xfrm>
            <a:off x="1811338" y="1377950"/>
            <a:ext cx="6848475" cy="1470025"/>
          </a:xfrm>
        </p:spPr>
        <p:txBody>
          <a:bodyPr/>
          <a:lstStyle>
            <a:lvl1pPr>
              <a:defRPr>
                <a:latin typeface="Arial Black" pitchFamily="34" charset="0"/>
              </a:defRPr>
            </a:lvl1pPr>
          </a:lstStyle>
          <a:p>
            <a:r>
              <a:rPr lang="en-US"/>
              <a:t>Click to edit Master title style</a:t>
            </a:r>
          </a:p>
        </p:txBody>
      </p:sp>
    </p:spTree>
    <p:extLst>
      <p:ext uri="{BB962C8B-B14F-4D97-AF65-F5344CB8AC3E}">
        <p14:creationId xmlns:p14="http://schemas.microsoft.com/office/powerpoint/2010/main" val="1551984932"/>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a:xfrm>
            <a:off x="487363" y="765175"/>
            <a:ext cx="8442325" cy="5451475"/>
          </a:xfrm>
        </p:spPr>
        <p:txBody>
          <a:bodyPr/>
          <a:lstStyle>
            <a:lvl1pPr>
              <a:defRPr sz="2000"/>
            </a:lvl1pPr>
            <a:lvl2pPr>
              <a:defRPr sz="1800"/>
            </a:lvl2pPr>
            <a:lvl3pPr>
              <a:defRPr sz="1600"/>
            </a:lvl3pPr>
            <a:lvl4pPr>
              <a:defRPr sz="1400"/>
            </a:lvl4pPr>
            <a:lvl5pPr>
              <a:defRPr sz="14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3"/>
          <p:cNvSpPr>
            <a:spLocks noGrp="1" noChangeArrowheads="1"/>
          </p:cNvSpPr>
          <p:nvPr>
            <p:ph type="sldNum" sz="quarter"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CA06DD79-025C-4555-A46D-61353DBEF34E}" type="slidenum">
              <a:rPr kumimoji="0" lang="en-GB" sz="1000" b="1" i="0" u="none" strike="noStrike" kern="1200" cap="none" spc="0" normalizeH="0" baseline="0" noProof="0">
                <a:ln>
                  <a:noFill/>
                </a:ln>
                <a:solidFill>
                  <a:srgbClr val="FFFFFF"/>
                </a:solidFill>
                <a:effectLst/>
                <a:uLnTx/>
                <a:uFillTx/>
                <a:latin typeface="Arial"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en-GB" sz="1000" b="1"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5" name="Rectangle 59"/>
          <p:cNvSpPr>
            <a:spLocks noGrp="1" noChangeArrowheads="1"/>
          </p:cNvSpPr>
          <p:nvPr>
            <p:ph type="ftr" sz="quarter" idx="11"/>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1000" b="0" i="0" u="none" strike="noStrike" kern="1200" cap="none" spc="0" normalizeH="0" baseline="0" noProof="0" smtClean="0">
                <a:ln>
                  <a:noFill/>
                </a:ln>
                <a:solidFill>
                  <a:srgbClr val="FFFFFF"/>
                </a:solidFill>
                <a:effectLst/>
                <a:uLnTx/>
                <a:uFillTx/>
                <a:latin typeface="Arial Narrow"/>
                <a:ea typeface="+mn-ea"/>
                <a:cs typeface="+mn-cs"/>
              </a:rPr>
              <a:t>A. Poppe: Moderne Mess- und Simulationslösungen für LEDs unter Berücksichtigung des thermischen Managements</a:t>
            </a:r>
            <a:endParaRPr kumimoji="0" lang="en-US" sz="1000" b="0" i="0" u="none" strike="noStrike" kern="1200" cap="none" spc="0" normalizeH="0" baseline="0" noProof="0">
              <a:ln>
                <a:noFill/>
              </a:ln>
              <a:solidFill>
                <a:srgbClr val="FFFFFF"/>
              </a:solidFill>
              <a:effectLst/>
              <a:uLnTx/>
              <a:uFillTx/>
              <a:latin typeface="Arial Narrow"/>
              <a:ea typeface="+mn-ea"/>
              <a:cs typeface="+mn-cs"/>
            </a:endParaRPr>
          </a:p>
        </p:txBody>
      </p:sp>
      <p:sp>
        <p:nvSpPr>
          <p:cNvPr id="6" name="Rectangle 60"/>
          <p:cNvSpPr>
            <a:spLocks noGrp="1" noChangeArrowheads="1"/>
          </p:cNvSpPr>
          <p:nvPr>
            <p:ph type="dt" sz="half" idx="12"/>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smtClean="0">
                <a:ln>
                  <a:noFill/>
                </a:ln>
                <a:solidFill>
                  <a:srgbClr val="FFFFFF"/>
                </a:solidFill>
                <a:effectLst/>
                <a:uLnTx/>
                <a:uFillTx/>
                <a:latin typeface="Arial" pitchFamily="34" charset="0"/>
                <a:ea typeface="+mn-ea"/>
                <a:cs typeface="+mn-cs"/>
              </a:rPr>
              <a:t>28 Juni 2012</a:t>
            </a:r>
            <a:endParaRPr kumimoji="0" lang="en-US" sz="1000" b="0" i="0" u="none" strike="noStrike" kern="1200" cap="none" spc="0" normalizeH="0" baseline="0" noProof="0">
              <a:ln>
                <a:noFill/>
              </a:ln>
              <a:solidFill>
                <a:srgbClr val="FFFFFF"/>
              </a:solidFill>
              <a:effectLst/>
              <a:uLnTx/>
              <a:uFillTx/>
              <a:latin typeface="Arial" pitchFamily="34" charset="0"/>
              <a:ea typeface="+mn-ea"/>
              <a:cs typeface="+mn-cs"/>
            </a:endParaRPr>
          </a:p>
        </p:txBody>
      </p:sp>
    </p:spTree>
    <p:extLst>
      <p:ext uri="{BB962C8B-B14F-4D97-AF65-F5344CB8AC3E}">
        <p14:creationId xmlns:p14="http://schemas.microsoft.com/office/powerpoint/2010/main" val="115246877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0713" y="758825"/>
            <a:ext cx="7772400" cy="1362075"/>
          </a:xfrm>
        </p:spPr>
        <p:txBody>
          <a:bodyPr anchor="t"/>
          <a:lstStyle>
            <a:lvl1pPr algn="l">
              <a:defRPr sz="4000" b="1" cap="none" baseline="0">
                <a:latin typeface="Arial Black" pitchFamily="34" charset="0"/>
              </a:defRPr>
            </a:lvl1pPr>
          </a:lstStyle>
          <a:p>
            <a:r>
              <a:rPr lang="en-US" smtClean="0"/>
              <a:t>Click to edit Master title style</a:t>
            </a:r>
            <a:endParaRPr lang="en-US"/>
          </a:p>
        </p:txBody>
      </p:sp>
      <p:sp>
        <p:nvSpPr>
          <p:cNvPr id="3" name="Text Placeholder 2"/>
          <p:cNvSpPr>
            <a:spLocks noGrp="1"/>
          </p:cNvSpPr>
          <p:nvPr>
            <p:ph type="body" idx="1"/>
          </p:nvPr>
        </p:nvSpPr>
        <p:spPr>
          <a:xfrm>
            <a:off x="620713" y="223043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sldNum" sz="quarter"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E5BDA59-5526-47C6-9D99-70FE6D272564}" type="slidenum">
              <a:rPr kumimoji="0" lang="en-GB" sz="1000" b="1" i="0" u="none" strike="noStrike" kern="1200" cap="none" spc="0" normalizeH="0" baseline="0" noProof="0">
                <a:ln>
                  <a:noFill/>
                </a:ln>
                <a:solidFill>
                  <a:srgbClr val="FFFFFF"/>
                </a:solidFill>
                <a:effectLst/>
                <a:uLnTx/>
                <a:uFillTx/>
                <a:latin typeface="Arial"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en-GB" sz="1000" b="1"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5" name="Rectangle 59"/>
          <p:cNvSpPr>
            <a:spLocks noGrp="1" noChangeArrowheads="1"/>
          </p:cNvSpPr>
          <p:nvPr>
            <p:ph type="ftr" sz="quarter" idx="11"/>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1000" b="0" i="0" u="none" strike="noStrike" kern="1200" cap="none" spc="0" normalizeH="0" baseline="0" noProof="0" smtClean="0">
                <a:ln>
                  <a:noFill/>
                </a:ln>
                <a:solidFill>
                  <a:srgbClr val="FFFFFF"/>
                </a:solidFill>
                <a:effectLst/>
                <a:uLnTx/>
                <a:uFillTx/>
                <a:latin typeface="Arial Narrow"/>
                <a:ea typeface="+mn-ea"/>
                <a:cs typeface="+mn-cs"/>
              </a:rPr>
              <a:t>A. Poppe: Moderne Mess- und Simulationslösungen für LEDs unter Berücksichtigung des thermischen Managements</a:t>
            </a:r>
            <a:endParaRPr kumimoji="0" lang="en-US" sz="1000" b="0" i="0" u="none" strike="noStrike" kern="1200" cap="none" spc="0" normalizeH="0" baseline="0" noProof="0">
              <a:ln>
                <a:noFill/>
              </a:ln>
              <a:solidFill>
                <a:srgbClr val="FFFFFF"/>
              </a:solidFill>
              <a:effectLst/>
              <a:uLnTx/>
              <a:uFillTx/>
              <a:latin typeface="Arial Narrow"/>
              <a:ea typeface="+mn-ea"/>
              <a:cs typeface="+mn-cs"/>
            </a:endParaRPr>
          </a:p>
        </p:txBody>
      </p:sp>
      <p:sp>
        <p:nvSpPr>
          <p:cNvPr id="6" name="Rectangle 60"/>
          <p:cNvSpPr>
            <a:spLocks noGrp="1" noChangeArrowheads="1"/>
          </p:cNvSpPr>
          <p:nvPr>
            <p:ph type="dt" sz="half" idx="12"/>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smtClean="0">
                <a:ln>
                  <a:noFill/>
                </a:ln>
                <a:solidFill>
                  <a:srgbClr val="FFFFFF"/>
                </a:solidFill>
                <a:effectLst/>
                <a:uLnTx/>
                <a:uFillTx/>
                <a:latin typeface="Arial" pitchFamily="34" charset="0"/>
                <a:ea typeface="+mn-ea"/>
                <a:cs typeface="+mn-cs"/>
              </a:rPr>
              <a:t>28 Juni 2012</a:t>
            </a:r>
            <a:endParaRPr kumimoji="0" lang="en-US" sz="1000" b="0" i="0" u="none" strike="noStrike" kern="1200" cap="none" spc="0" normalizeH="0" baseline="0" noProof="0">
              <a:ln>
                <a:noFill/>
              </a:ln>
              <a:solidFill>
                <a:srgbClr val="FFFFFF"/>
              </a:solidFill>
              <a:effectLst/>
              <a:uLnTx/>
              <a:uFillTx/>
              <a:latin typeface="Arial" pitchFamily="34" charset="0"/>
              <a:ea typeface="+mn-ea"/>
              <a:cs typeface="+mn-cs"/>
            </a:endParaRPr>
          </a:p>
        </p:txBody>
      </p:sp>
    </p:spTree>
    <p:extLst>
      <p:ext uri="{BB962C8B-B14F-4D97-AF65-F5344CB8AC3E}">
        <p14:creationId xmlns:p14="http://schemas.microsoft.com/office/powerpoint/2010/main" val="38986515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87363" y="765175"/>
            <a:ext cx="4144962" cy="54514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784725" y="765175"/>
            <a:ext cx="4144963" cy="54514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Rectangle 3"/>
          <p:cNvSpPr>
            <a:spLocks noGrp="1" noChangeArrowheads="1"/>
          </p:cNvSpPr>
          <p:nvPr>
            <p:ph type="sldNum" sz="quarter"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36C6987C-DF05-4DB8-A1B6-D1CC89F14E95}" type="slidenum">
              <a:rPr kumimoji="0" lang="en-GB" sz="1000" b="1" i="0" u="none" strike="noStrike" kern="1200" cap="none" spc="0" normalizeH="0" baseline="0" noProof="0">
                <a:ln>
                  <a:noFill/>
                </a:ln>
                <a:solidFill>
                  <a:srgbClr val="FFFFFF"/>
                </a:solidFill>
                <a:effectLst/>
                <a:uLnTx/>
                <a:uFillTx/>
                <a:latin typeface="Arial"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en-GB" sz="1000" b="1"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6" name="Rectangle 59"/>
          <p:cNvSpPr>
            <a:spLocks noGrp="1" noChangeArrowheads="1"/>
          </p:cNvSpPr>
          <p:nvPr>
            <p:ph type="ftr" sz="quarter" idx="11"/>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1000" b="0" i="0" u="none" strike="noStrike" kern="1200" cap="none" spc="0" normalizeH="0" baseline="0" noProof="0" smtClean="0">
                <a:ln>
                  <a:noFill/>
                </a:ln>
                <a:solidFill>
                  <a:srgbClr val="FFFFFF"/>
                </a:solidFill>
                <a:effectLst/>
                <a:uLnTx/>
                <a:uFillTx/>
                <a:latin typeface="Arial Narrow"/>
                <a:ea typeface="+mn-ea"/>
                <a:cs typeface="+mn-cs"/>
              </a:rPr>
              <a:t>A. Poppe: Moderne Mess- und Simulationslösungen für LEDs unter Berücksichtigung des thermischen Managements</a:t>
            </a:r>
            <a:endParaRPr kumimoji="0" lang="en-US" sz="1000" b="0" i="0" u="none" strike="noStrike" kern="1200" cap="none" spc="0" normalizeH="0" baseline="0" noProof="0">
              <a:ln>
                <a:noFill/>
              </a:ln>
              <a:solidFill>
                <a:srgbClr val="FFFFFF"/>
              </a:solidFill>
              <a:effectLst/>
              <a:uLnTx/>
              <a:uFillTx/>
              <a:latin typeface="Arial Narrow"/>
              <a:ea typeface="+mn-ea"/>
              <a:cs typeface="+mn-cs"/>
            </a:endParaRPr>
          </a:p>
        </p:txBody>
      </p:sp>
      <p:sp>
        <p:nvSpPr>
          <p:cNvPr id="7" name="Rectangle 60"/>
          <p:cNvSpPr>
            <a:spLocks noGrp="1" noChangeArrowheads="1"/>
          </p:cNvSpPr>
          <p:nvPr>
            <p:ph type="dt" sz="half" idx="12"/>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smtClean="0">
                <a:ln>
                  <a:noFill/>
                </a:ln>
                <a:solidFill>
                  <a:srgbClr val="FFFFFF"/>
                </a:solidFill>
                <a:effectLst/>
                <a:uLnTx/>
                <a:uFillTx/>
                <a:latin typeface="Arial" pitchFamily="34" charset="0"/>
                <a:ea typeface="+mn-ea"/>
                <a:cs typeface="+mn-cs"/>
              </a:rPr>
              <a:t>28 Juni 2012</a:t>
            </a:r>
            <a:endParaRPr kumimoji="0" lang="en-US" sz="1000" b="0" i="0" u="none" strike="noStrike" kern="1200" cap="none" spc="0" normalizeH="0" baseline="0" noProof="0">
              <a:ln>
                <a:noFill/>
              </a:ln>
              <a:solidFill>
                <a:srgbClr val="FFFFFF"/>
              </a:solidFill>
              <a:effectLst/>
              <a:uLnTx/>
              <a:uFillTx/>
              <a:latin typeface="Arial" pitchFamily="34" charset="0"/>
              <a:ea typeface="+mn-ea"/>
              <a:cs typeface="+mn-cs"/>
            </a:endParaRPr>
          </a:p>
        </p:txBody>
      </p:sp>
    </p:spTree>
    <p:extLst>
      <p:ext uri="{BB962C8B-B14F-4D97-AF65-F5344CB8AC3E}">
        <p14:creationId xmlns:p14="http://schemas.microsoft.com/office/powerpoint/2010/main" val="9400629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sldNum" sz="quarter"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928EC0C5-4C41-4D2A-9A99-311151211C04}" type="slidenum">
              <a:rPr kumimoji="0" lang="en-GB" sz="1000" b="1" i="0" u="none" strike="noStrike" kern="1200" cap="none" spc="0" normalizeH="0" baseline="0" noProof="0">
                <a:ln>
                  <a:noFill/>
                </a:ln>
                <a:solidFill>
                  <a:srgbClr val="FFFFFF"/>
                </a:solidFill>
                <a:effectLst/>
                <a:uLnTx/>
                <a:uFillTx/>
                <a:latin typeface="Arial"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en-GB" sz="1000" b="1"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4" name="Rectangle 59"/>
          <p:cNvSpPr>
            <a:spLocks noGrp="1" noChangeArrowheads="1"/>
          </p:cNvSpPr>
          <p:nvPr>
            <p:ph type="ftr" sz="quarter" idx="11"/>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1000" b="0" i="0" u="none" strike="noStrike" kern="1200" cap="none" spc="0" normalizeH="0" baseline="0" noProof="0" smtClean="0">
                <a:ln>
                  <a:noFill/>
                </a:ln>
                <a:solidFill>
                  <a:srgbClr val="FFFFFF"/>
                </a:solidFill>
                <a:effectLst/>
                <a:uLnTx/>
                <a:uFillTx/>
                <a:latin typeface="Arial Narrow"/>
                <a:ea typeface="+mn-ea"/>
                <a:cs typeface="+mn-cs"/>
              </a:rPr>
              <a:t>A. Poppe: Moderne Mess- und Simulationslösungen für LEDs unter Berücksichtigung des thermischen Managements</a:t>
            </a:r>
            <a:endParaRPr kumimoji="0" lang="en-US" sz="1000" b="0" i="0" u="none" strike="noStrike" kern="1200" cap="none" spc="0" normalizeH="0" baseline="0" noProof="0">
              <a:ln>
                <a:noFill/>
              </a:ln>
              <a:solidFill>
                <a:srgbClr val="FFFFFF"/>
              </a:solidFill>
              <a:effectLst/>
              <a:uLnTx/>
              <a:uFillTx/>
              <a:latin typeface="Arial Narrow"/>
              <a:ea typeface="+mn-ea"/>
              <a:cs typeface="+mn-cs"/>
            </a:endParaRPr>
          </a:p>
        </p:txBody>
      </p:sp>
      <p:sp>
        <p:nvSpPr>
          <p:cNvPr id="5" name="Rectangle 60"/>
          <p:cNvSpPr>
            <a:spLocks noGrp="1" noChangeArrowheads="1"/>
          </p:cNvSpPr>
          <p:nvPr>
            <p:ph type="dt" sz="half" idx="12"/>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smtClean="0">
                <a:ln>
                  <a:noFill/>
                </a:ln>
                <a:solidFill>
                  <a:srgbClr val="FFFFFF"/>
                </a:solidFill>
                <a:effectLst/>
                <a:uLnTx/>
                <a:uFillTx/>
                <a:latin typeface="Arial" pitchFamily="34" charset="0"/>
                <a:ea typeface="+mn-ea"/>
                <a:cs typeface="+mn-cs"/>
              </a:rPr>
              <a:t>28 Juni 2012</a:t>
            </a:r>
            <a:endParaRPr kumimoji="0" lang="en-US" sz="1000" b="0" i="0" u="none" strike="noStrike" kern="1200" cap="none" spc="0" normalizeH="0" baseline="0" noProof="0">
              <a:ln>
                <a:noFill/>
              </a:ln>
              <a:solidFill>
                <a:srgbClr val="FFFFFF"/>
              </a:solidFill>
              <a:effectLst/>
              <a:uLnTx/>
              <a:uFillTx/>
              <a:latin typeface="Arial" pitchFamily="34" charset="0"/>
              <a:ea typeface="+mn-ea"/>
              <a:cs typeface="+mn-cs"/>
            </a:endParaRPr>
          </a:p>
        </p:txBody>
      </p:sp>
    </p:spTree>
    <p:extLst>
      <p:ext uri="{BB962C8B-B14F-4D97-AF65-F5344CB8AC3E}">
        <p14:creationId xmlns:p14="http://schemas.microsoft.com/office/powerpoint/2010/main" val="2907049998"/>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sldNum" sz="quarter"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3240C38C-AEB9-4062-B6C9-E534461A76D8}" type="slidenum">
              <a:rPr kumimoji="0" lang="en-GB" sz="1000" b="1" i="0" u="none" strike="noStrike" kern="1200" cap="none" spc="0" normalizeH="0" baseline="0" noProof="0">
                <a:ln>
                  <a:noFill/>
                </a:ln>
                <a:solidFill>
                  <a:srgbClr val="FFFFFF"/>
                </a:solidFill>
                <a:effectLst/>
                <a:uLnTx/>
                <a:uFillTx/>
                <a:latin typeface="Arial"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en-GB" sz="1000" b="1"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3" name="Rectangle 59"/>
          <p:cNvSpPr>
            <a:spLocks noGrp="1" noChangeArrowheads="1"/>
          </p:cNvSpPr>
          <p:nvPr>
            <p:ph type="ftr" sz="quarter" idx="11"/>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1000" b="0" i="0" u="none" strike="noStrike" kern="1200" cap="none" spc="0" normalizeH="0" baseline="0" noProof="0" smtClean="0">
                <a:ln>
                  <a:noFill/>
                </a:ln>
                <a:solidFill>
                  <a:srgbClr val="FFFFFF"/>
                </a:solidFill>
                <a:effectLst/>
                <a:uLnTx/>
                <a:uFillTx/>
                <a:latin typeface="Arial Narrow"/>
                <a:ea typeface="+mn-ea"/>
                <a:cs typeface="+mn-cs"/>
              </a:rPr>
              <a:t>A. Poppe: Moderne Mess- und Simulationslösungen für LEDs unter Berücksichtigung des thermischen Managements</a:t>
            </a:r>
            <a:endParaRPr kumimoji="0" lang="en-US" sz="1000" b="0" i="0" u="none" strike="noStrike" kern="1200" cap="none" spc="0" normalizeH="0" baseline="0" noProof="0">
              <a:ln>
                <a:noFill/>
              </a:ln>
              <a:solidFill>
                <a:srgbClr val="FFFFFF"/>
              </a:solidFill>
              <a:effectLst/>
              <a:uLnTx/>
              <a:uFillTx/>
              <a:latin typeface="Arial Narrow"/>
              <a:ea typeface="+mn-ea"/>
              <a:cs typeface="+mn-cs"/>
            </a:endParaRPr>
          </a:p>
        </p:txBody>
      </p:sp>
      <p:sp>
        <p:nvSpPr>
          <p:cNvPr id="4" name="Rectangle 60"/>
          <p:cNvSpPr>
            <a:spLocks noGrp="1" noChangeArrowheads="1"/>
          </p:cNvSpPr>
          <p:nvPr>
            <p:ph type="dt" sz="half" idx="12"/>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smtClean="0">
                <a:ln>
                  <a:noFill/>
                </a:ln>
                <a:solidFill>
                  <a:srgbClr val="FFFFFF"/>
                </a:solidFill>
                <a:effectLst/>
                <a:uLnTx/>
                <a:uFillTx/>
                <a:latin typeface="Arial" pitchFamily="34" charset="0"/>
                <a:ea typeface="+mn-ea"/>
                <a:cs typeface="+mn-cs"/>
              </a:rPr>
              <a:t>28 Juni 2012</a:t>
            </a:r>
            <a:endParaRPr kumimoji="0" lang="en-US" sz="1000" b="0" i="0" u="none" strike="noStrike" kern="1200" cap="none" spc="0" normalizeH="0" baseline="0" noProof="0">
              <a:ln>
                <a:noFill/>
              </a:ln>
              <a:solidFill>
                <a:srgbClr val="FFFFFF"/>
              </a:solidFill>
              <a:effectLst/>
              <a:uLnTx/>
              <a:uFillTx/>
              <a:latin typeface="Arial" pitchFamily="34" charset="0"/>
              <a:ea typeface="+mn-ea"/>
              <a:cs typeface="+mn-cs"/>
            </a:endParaRPr>
          </a:p>
        </p:txBody>
      </p:sp>
    </p:spTree>
    <p:extLst>
      <p:ext uri="{BB962C8B-B14F-4D97-AF65-F5344CB8AC3E}">
        <p14:creationId xmlns:p14="http://schemas.microsoft.com/office/powerpoint/2010/main" val="142297429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
          <p:cNvSpPr>
            <a:spLocks noGrp="1" noChangeArrowheads="1"/>
          </p:cNvSpPr>
          <p:nvPr>
            <p:ph type="sldNum" sz="quarter"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1BAC3F10-B8C0-437D-877B-ED1BF0CF40A9}" type="slidenum">
              <a:rPr kumimoji="0" lang="en-GB" sz="1000" b="1" i="0" u="none" strike="noStrike" kern="1200" cap="none" spc="0" normalizeH="0" baseline="0" noProof="0">
                <a:ln>
                  <a:noFill/>
                </a:ln>
                <a:solidFill>
                  <a:srgbClr val="FFFFFF"/>
                </a:solidFill>
                <a:effectLst/>
                <a:uLnTx/>
                <a:uFillTx/>
                <a:latin typeface="Arial"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en-GB" sz="1000" b="1"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6" name="Rectangle 59"/>
          <p:cNvSpPr>
            <a:spLocks noGrp="1" noChangeArrowheads="1"/>
          </p:cNvSpPr>
          <p:nvPr>
            <p:ph type="ftr" sz="quarter" idx="11"/>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1000" b="0" i="0" u="none" strike="noStrike" kern="1200" cap="none" spc="0" normalizeH="0" baseline="0" noProof="0" smtClean="0">
                <a:ln>
                  <a:noFill/>
                </a:ln>
                <a:solidFill>
                  <a:srgbClr val="FFFFFF"/>
                </a:solidFill>
                <a:effectLst/>
                <a:uLnTx/>
                <a:uFillTx/>
                <a:latin typeface="Arial Narrow"/>
                <a:ea typeface="+mn-ea"/>
                <a:cs typeface="+mn-cs"/>
              </a:rPr>
              <a:t>A. Poppe: Moderne Mess- und Simulationslösungen für LEDs unter Berücksichtigung des thermischen Managements</a:t>
            </a:r>
            <a:endParaRPr kumimoji="0" lang="en-US" sz="1000" b="0" i="0" u="none" strike="noStrike" kern="1200" cap="none" spc="0" normalizeH="0" baseline="0" noProof="0">
              <a:ln>
                <a:noFill/>
              </a:ln>
              <a:solidFill>
                <a:srgbClr val="FFFFFF"/>
              </a:solidFill>
              <a:effectLst/>
              <a:uLnTx/>
              <a:uFillTx/>
              <a:latin typeface="Arial Narrow"/>
              <a:ea typeface="+mn-ea"/>
              <a:cs typeface="+mn-cs"/>
            </a:endParaRPr>
          </a:p>
        </p:txBody>
      </p:sp>
      <p:sp>
        <p:nvSpPr>
          <p:cNvPr id="7" name="Rectangle 60"/>
          <p:cNvSpPr>
            <a:spLocks noGrp="1" noChangeArrowheads="1"/>
          </p:cNvSpPr>
          <p:nvPr>
            <p:ph type="dt" sz="half" idx="12"/>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smtClean="0">
                <a:ln>
                  <a:noFill/>
                </a:ln>
                <a:solidFill>
                  <a:srgbClr val="FFFFFF"/>
                </a:solidFill>
                <a:effectLst/>
                <a:uLnTx/>
                <a:uFillTx/>
                <a:latin typeface="Arial" pitchFamily="34" charset="0"/>
                <a:ea typeface="+mn-ea"/>
                <a:cs typeface="+mn-cs"/>
              </a:rPr>
              <a:t>28 Juni 2012</a:t>
            </a:r>
            <a:endParaRPr kumimoji="0" lang="en-US" sz="1000" b="0" i="0" u="none" strike="noStrike" kern="1200" cap="none" spc="0" normalizeH="0" baseline="0" noProof="0">
              <a:ln>
                <a:noFill/>
              </a:ln>
              <a:solidFill>
                <a:srgbClr val="FFFFFF"/>
              </a:solidFill>
              <a:effectLst/>
              <a:uLnTx/>
              <a:uFillTx/>
              <a:latin typeface="Arial" pitchFamily="34" charset="0"/>
              <a:ea typeface="+mn-ea"/>
              <a:cs typeface="+mn-cs"/>
            </a:endParaRPr>
          </a:p>
        </p:txBody>
      </p:sp>
    </p:spTree>
    <p:extLst>
      <p:ext uri="{BB962C8B-B14F-4D97-AF65-F5344CB8AC3E}">
        <p14:creationId xmlns:p14="http://schemas.microsoft.com/office/powerpoint/2010/main" val="451049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aphicFrame>
        <p:nvGraphicFramePr>
          <p:cNvPr id="4" name="Object 2"/>
          <p:cNvGraphicFramePr>
            <a:graphicFrameLocks noChangeAspect="1"/>
          </p:cNvGraphicFramePr>
          <p:nvPr userDrawn="1"/>
        </p:nvGraphicFramePr>
        <p:xfrm>
          <a:off x="0" y="0"/>
          <a:ext cx="9144000" cy="6858000"/>
        </p:xfrm>
        <a:graphic>
          <a:graphicData uri="http://schemas.openxmlformats.org/presentationml/2006/ole">
            <mc:AlternateContent xmlns:mc="http://schemas.openxmlformats.org/markup-compatibility/2006">
              <mc:Choice xmlns:v="urn:schemas-microsoft-com:vml" Requires="v">
                <p:oleObj spid="_x0000_s93188" r:id="rId3" imgW="14289495" imgH="10717121" progId="">
                  <p:embed/>
                </p:oleObj>
              </mc:Choice>
              <mc:Fallback>
                <p:oleObj r:id="rId3" imgW="14289495" imgH="10717121"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 name="Rectangle 5"/>
          <p:cNvSpPr>
            <a:spLocks noChangeArrowheads="1"/>
          </p:cNvSpPr>
          <p:nvPr userDrawn="1"/>
        </p:nvSpPr>
        <p:spPr bwMode="auto">
          <a:xfrm>
            <a:off x="431800" y="0"/>
            <a:ext cx="1266825" cy="6858000"/>
          </a:xfrm>
          <a:prstGeom prst="rect">
            <a:avLst/>
          </a:prstGeom>
          <a:solidFill>
            <a:srgbClr val="02424E"/>
          </a:solidFill>
          <a:ln w="9525" algn="ctr">
            <a:noFill/>
            <a:miter lim="800000"/>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6" name="AutoShape 7"/>
          <p:cNvSpPr>
            <a:spLocks noChangeArrowheads="1"/>
          </p:cNvSpPr>
          <p:nvPr userDrawn="1"/>
        </p:nvSpPr>
        <p:spPr bwMode="auto">
          <a:xfrm>
            <a:off x="233363" y="4795838"/>
            <a:ext cx="7742237" cy="739775"/>
          </a:xfrm>
          <a:prstGeom prst="roundRect">
            <a:avLst>
              <a:gd name="adj" fmla="val 16667"/>
            </a:avLst>
          </a:prstGeom>
          <a:solidFill>
            <a:srgbClr val="BF726F"/>
          </a:solidFill>
          <a:ln w="9525" algn="ctr">
            <a:no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7" name="AutoShape 9" descr="hatter4"/>
          <p:cNvSpPr>
            <a:spLocks noChangeAspect="1" noChangeArrowheads="1"/>
          </p:cNvSpPr>
          <p:nvPr userDrawn="1"/>
        </p:nvSpPr>
        <p:spPr bwMode="auto">
          <a:xfrm>
            <a:off x="234950" y="4545013"/>
            <a:ext cx="1647825" cy="1244600"/>
          </a:xfrm>
          <a:prstGeom prst="roundRect">
            <a:avLst>
              <a:gd name="adj" fmla="val 11023"/>
            </a:avLst>
          </a:prstGeom>
          <a:blipFill dpi="0" rotWithShape="1">
            <a:blip r:embed="rId5" cstate="print"/>
            <a:srcRect/>
            <a:stretch>
              <a:fillRect/>
            </a:stretch>
          </a:blipFill>
          <a:ln w="19050" algn="ctr">
            <a:solidFill>
              <a:schemeClr val="bg1"/>
            </a:solid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8" name="AutoShape 10" descr="napelem-th"/>
          <p:cNvSpPr>
            <a:spLocks noChangeAspect="1" noChangeArrowheads="1"/>
          </p:cNvSpPr>
          <p:nvPr userDrawn="1"/>
        </p:nvSpPr>
        <p:spPr bwMode="auto">
          <a:xfrm>
            <a:off x="2278063" y="4551363"/>
            <a:ext cx="1255712" cy="1250950"/>
          </a:xfrm>
          <a:prstGeom prst="roundRect">
            <a:avLst>
              <a:gd name="adj" fmla="val 11023"/>
            </a:avLst>
          </a:prstGeom>
          <a:blipFill dpi="0" rotWithShape="1">
            <a:blip r:embed="rId6" cstate="print"/>
            <a:srcRect/>
            <a:stretch>
              <a:fillRect/>
            </a:stretch>
          </a:blipFill>
          <a:ln w="19050" algn="ctr">
            <a:solidFill>
              <a:schemeClr val="bg1"/>
            </a:solid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grpSp>
        <p:nvGrpSpPr>
          <p:cNvPr id="9" name="Group 12"/>
          <p:cNvGrpSpPr>
            <a:grpSpLocks/>
          </p:cNvGrpSpPr>
          <p:nvPr userDrawn="1"/>
        </p:nvGrpSpPr>
        <p:grpSpPr bwMode="auto">
          <a:xfrm>
            <a:off x="0" y="234950"/>
            <a:ext cx="9144000" cy="1682750"/>
            <a:chOff x="0" y="412"/>
            <a:chExt cx="5760" cy="1060"/>
          </a:xfrm>
        </p:grpSpPr>
        <p:sp>
          <p:nvSpPr>
            <p:cNvPr id="10" name="Rectangle 13"/>
            <p:cNvSpPr>
              <a:spLocks noChangeArrowheads="1"/>
            </p:cNvSpPr>
            <p:nvPr userDrawn="1"/>
          </p:nvSpPr>
          <p:spPr bwMode="auto">
            <a:xfrm>
              <a:off x="0" y="543"/>
              <a:ext cx="5760" cy="798"/>
            </a:xfrm>
            <a:prstGeom prst="rect">
              <a:avLst/>
            </a:prstGeom>
            <a:solidFill>
              <a:srgbClr val="910026"/>
            </a:solidFill>
            <a:ln w="9525">
              <a:noFill/>
              <a:miter lim="800000"/>
              <a:headEnd/>
              <a:tailEnd/>
            </a:ln>
            <a:effectLst/>
          </p:spPr>
          <p:txBody>
            <a:bodyPr wrap="none" anchor="ctr"/>
            <a:lstStyle/>
            <a:p>
              <a:pPr eaLnBrk="1" hangingPunct="1">
                <a:lnSpc>
                  <a:spcPct val="100000"/>
                </a:lnSpc>
                <a:spcBef>
                  <a:spcPct val="0"/>
                </a:spcBef>
                <a:defRPr/>
              </a:pPr>
              <a:endParaRPr lang="en-US" sz="1800">
                <a:solidFill>
                  <a:srgbClr val="000000"/>
                </a:solidFill>
              </a:endParaRPr>
            </a:p>
          </p:txBody>
        </p:sp>
        <p:sp>
          <p:nvSpPr>
            <p:cNvPr id="11" name="Text Box 14"/>
            <p:cNvSpPr txBox="1">
              <a:spLocks noChangeArrowheads="1"/>
            </p:cNvSpPr>
            <p:nvPr userDrawn="1"/>
          </p:nvSpPr>
          <p:spPr bwMode="auto">
            <a:xfrm>
              <a:off x="3633" y="668"/>
              <a:ext cx="2044" cy="595"/>
            </a:xfrm>
            <a:prstGeom prst="rect">
              <a:avLst/>
            </a:prstGeom>
            <a:noFill/>
            <a:ln w="9525" algn="ctr">
              <a:noFill/>
              <a:miter lim="800000"/>
              <a:headEnd/>
              <a:tailEnd/>
            </a:ln>
            <a:effectLst/>
          </p:spPr>
          <p:txBody>
            <a:bodyPr>
              <a:spAutoFit/>
            </a:bodyPr>
            <a:lstStyle/>
            <a:p>
              <a:pPr>
                <a:defRPr/>
              </a:pPr>
              <a:r>
                <a:rPr lang="hu-HU" sz="2200">
                  <a:solidFill>
                    <a:srgbClr val="FFFFFF"/>
                  </a:solidFill>
                </a:rPr>
                <a:t>Budapesti Műszaki és Gazdaságtudományi Egyetem</a:t>
              </a:r>
            </a:p>
          </p:txBody>
        </p:sp>
        <p:graphicFrame>
          <p:nvGraphicFramePr>
            <p:cNvPr id="12" name="Object 15"/>
            <p:cNvGraphicFramePr>
              <a:graphicFrameLocks noChangeAspect="1"/>
            </p:cNvGraphicFramePr>
            <p:nvPr userDrawn="1"/>
          </p:nvGraphicFramePr>
          <p:xfrm>
            <a:off x="1374" y="657"/>
            <a:ext cx="2042" cy="545"/>
          </p:xfrm>
          <a:graphic>
            <a:graphicData uri="http://schemas.openxmlformats.org/presentationml/2006/ole">
              <mc:AlternateContent xmlns:mc="http://schemas.openxmlformats.org/markup-compatibility/2006">
                <mc:Choice xmlns:v="urn:schemas-microsoft-com:vml" Requires="v">
                  <p:oleObj spid="_x0000_s93189" name="Photo Editor Photo" r:id="rId7" imgW="27857143" imgH="7438095" progId="MSPhotoEd.3">
                    <p:embed/>
                  </p:oleObj>
                </mc:Choice>
                <mc:Fallback>
                  <p:oleObj name="Photo Editor Photo" r:id="rId7" imgW="27857143" imgH="7438095" progId="MSPhotoEd.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374" y="657"/>
                          <a:ext cx="2042" cy="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 name="AutoShape 16" descr="vik-logo copy"/>
            <p:cNvSpPr>
              <a:spLocks noChangeAspect="1" noChangeArrowheads="1"/>
            </p:cNvSpPr>
            <p:nvPr userDrawn="1"/>
          </p:nvSpPr>
          <p:spPr bwMode="auto">
            <a:xfrm>
              <a:off x="142" y="412"/>
              <a:ext cx="1060" cy="1060"/>
            </a:xfrm>
            <a:prstGeom prst="roundRect">
              <a:avLst>
                <a:gd name="adj" fmla="val 11023"/>
              </a:avLst>
            </a:prstGeom>
            <a:blipFill dpi="0" rotWithShape="1">
              <a:blip r:embed="rId9" cstate="print"/>
              <a:srcRect/>
              <a:stretch>
                <a:fillRect/>
              </a:stretch>
            </a:blipFill>
            <a:ln w="19050" algn="ctr">
              <a:solidFill>
                <a:schemeClr val="bg1"/>
              </a:solid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grpSp>
      <p:sp>
        <p:nvSpPr>
          <p:cNvPr id="14" name="AutoShape 17"/>
          <p:cNvSpPr>
            <a:spLocks noChangeArrowheads="1"/>
          </p:cNvSpPr>
          <p:nvPr userDrawn="1"/>
        </p:nvSpPr>
        <p:spPr bwMode="auto">
          <a:xfrm>
            <a:off x="-225425" y="3830638"/>
            <a:ext cx="8445500" cy="315912"/>
          </a:xfrm>
          <a:prstGeom prst="roundRect">
            <a:avLst>
              <a:gd name="adj" fmla="val 27648"/>
            </a:avLst>
          </a:prstGeom>
          <a:solidFill>
            <a:srgbClr val="677F8A"/>
          </a:solidFill>
          <a:ln w="9525" algn="ctr">
            <a:no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15" name="AutoShape 18"/>
          <p:cNvSpPr>
            <a:spLocks noChangeArrowheads="1"/>
          </p:cNvSpPr>
          <p:nvPr userDrawn="1"/>
        </p:nvSpPr>
        <p:spPr bwMode="auto">
          <a:xfrm>
            <a:off x="2114550" y="3656013"/>
            <a:ext cx="5688013" cy="665162"/>
          </a:xfrm>
          <a:prstGeom prst="roundRect">
            <a:avLst>
              <a:gd name="adj" fmla="val 16667"/>
            </a:avLst>
          </a:prstGeom>
          <a:solidFill>
            <a:srgbClr val="02424E"/>
          </a:solidFill>
          <a:ln w="9525" algn="ctr">
            <a:no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16" name="Rectangle 19"/>
          <p:cNvSpPr>
            <a:spLocks noChangeArrowheads="1"/>
          </p:cNvSpPr>
          <p:nvPr userDrawn="1"/>
        </p:nvSpPr>
        <p:spPr bwMode="auto">
          <a:xfrm>
            <a:off x="431800" y="3829050"/>
            <a:ext cx="1266825" cy="320675"/>
          </a:xfrm>
          <a:prstGeom prst="rect">
            <a:avLst/>
          </a:prstGeom>
          <a:solidFill>
            <a:srgbClr val="910026"/>
          </a:solidFill>
          <a:ln w="9525" algn="ctr">
            <a:noFill/>
            <a:miter lim="800000"/>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17" name="Text Box 20"/>
          <p:cNvSpPr txBox="1">
            <a:spLocks noChangeArrowheads="1"/>
          </p:cNvSpPr>
          <p:nvPr userDrawn="1"/>
        </p:nvSpPr>
        <p:spPr bwMode="auto">
          <a:xfrm>
            <a:off x="2171700" y="3778250"/>
            <a:ext cx="5640388" cy="441325"/>
          </a:xfrm>
          <a:prstGeom prst="rect">
            <a:avLst/>
          </a:prstGeom>
          <a:noFill/>
          <a:ln w="9525" algn="ctr">
            <a:noFill/>
            <a:miter lim="800000"/>
            <a:headEnd/>
            <a:tailEnd/>
          </a:ln>
          <a:effectLst/>
        </p:spPr>
        <p:txBody>
          <a:bodyPr>
            <a:spAutoFit/>
          </a:bodyPr>
          <a:lstStyle/>
          <a:p>
            <a:pPr>
              <a:defRPr/>
            </a:pPr>
            <a:r>
              <a:rPr lang="hu-HU" sz="2700" b="1">
                <a:solidFill>
                  <a:srgbClr val="FFFFFF"/>
                </a:solidFill>
              </a:rPr>
              <a:t>Elektronikus Eszközök Tanszéke</a:t>
            </a:r>
          </a:p>
        </p:txBody>
      </p:sp>
      <p:sp>
        <p:nvSpPr>
          <p:cNvPr id="18" name="AutoShape 21"/>
          <p:cNvSpPr>
            <a:spLocks noChangeArrowheads="1"/>
          </p:cNvSpPr>
          <p:nvPr userDrawn="1"/>
        </p:nvSpPr>
        <p:spPr bwMode="auto">
          <a:xfrm>
            <a:off x="-153988" y="6434138"/>
            <a:ext cx="2073276" cy="277812"/>
          </a:xfrm>
          <a:prstGeom prst="roundRect">
            <a:avLst>
              <a:gd name="adj" fmla="val 27648"/>
            </a:avLst>
          </a:prstGeom>
          <a:solidFill>
            <a:srgbClr val="910026"/>
          </a:solidFill>
          <a:ln w="9525" algn="ctr">
            <a:no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19" name="Text Box 22"/>
          <p:cNvSpPr txBox="1">
            <a:spLocks noChangeArrowheads="1"/>
          </p:cNvSpPr>
          <p:nvPr userDrawn="1"/>
        </p:nvSpPr>
        <p:spPr bwMode="auto">
          <a:xfrm>
            <a:off x="446088" y="6423025"/>
            <a:ext cx="1266825" cy="300038"/>
          </a:xfrm>
          <a:prstGeom prst="rect">
            <a:avLst/>
          </a:prstGeom>
          <a:noFill/>
          <a:ln w="9525" algn="ctr">
            <a:noFill/>
            <a:miter lim="800000"/>
            <a:headEnd/>
            <a:tailEnd/>
          </a:ln>
          <a:effectLst/>
        </p:spPr>
        <p:txBody>
          <a:bodyPr>
            <a:spAutoFit/>
          </a:bodyPr>
          <a:lstStyle/>
          <a:p>
            <a:pPr algn="ctr">
              <a:defRPr/>
            </a:pPr>
            <a:r>
              <a:rPr lang="en-US" sz="1600" b="1">
                <a:solidFill>
                  <a:srgbClr val="FFFFFF"/>
                </a:solidFill>
              </a:rPr>
              <a:t>eet</a:t>
            </a:r>
            <a:r>
              <a:rPr lang="hu-HU" sz="1600" b="1">
                <a:solidFill>
                  <a:srgbClr val="FFFFFF"/>
                </a:solidFill>
              </a:rPr>
              <a:t>.bme.hu</a:t>
            </a:r>
          </a:p>
        </p:txBody>
      </p:sp>
      <p:sp>
        <p:nvSpPr>
          <p:cNvPr id="20" name="AutoShape 25" descr="hatter1"/>
          <p:cNvSpPr>
            <a:spLocks noChangeAspect="1" noChangeArrowheads="1"/>
          </p:cNvSpPr>
          <p:nvPr userDrawn="1"/>
        </p:nvSpPr>
        <p:spPr bwMode="auto">
          <a:xfrm>
            <a:off x="6313488" y="4552950"/>
            <a:ext cx="1273175" cy="1247775"/>
          </a:xfrm>
          <a:prstGeom prst="roundRect">
            <a:avLst>
              <a:gd name="adj" fmla="val 11023"/>
            </a:avLst>
          </a:prstGeom>
          <a:blipFill dpi="0" rotWithShape="1">
            <a:blip r:embed="rId10" cstate="print"/>
            <a:srcRect/>
            <a:stretch>
              <a:fillRect/>
            </a:stretch>
          </a:blipFill>
          <a:ln w="19050" algn="ctr">
            <a:solidFill>
              <a:schemeClr val="bg1"/>
            </a:solid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21" name="AutoShape 28" descr="felvez"/>
          <p:cNvSpPr>
            <a:spLocks noChangeAspect="1" noChangeArrowheads="1"/>
          </p:cNvSpPr>
          <p:nvPr userDrawn="1"/>
        </p:nvSpPr>
        <p:spPr bwMode="auto">
          <a:xfrm>
            <a:off x="217488" y="2217738"/>
            <a:ext cx="1652587" cy="1249362"/>
          </a:xfrm>
          <a:prstGeom prst="roundRect">
            <a:avLst>
              <a:gd name="adj" fmla="val 11023"/>
            </a:avLst>
          </a:prstGeom>
          <a:blipFill dpi="0" rotWithShape="1">
            <a:blip r:embed="rId11" cstate="print"/>
            <a:srcRect/>
            <a:stretch>
              <a:fillRect/>
            </a:stretch>
          </a:blipFill>
          <a:ln w="19050" algn="ctr">
            <a:solidFill>
              <a:schemeClr val="bg1"/>
            </a:solid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22" name="AutoShape 6" descr="napelem"/>
          <p:cNvSpPr>
            <a:spLocks noChangeAspect="1" noChangeArrowheads="1"/>
          </p:cNvSpPr>
          <p:nvPr userDrawn="1"/>
        </p:nvSpPr>
        <p:spPr bwMode="auto">
          <a:xfrm>
            <a:off x="4116388" y="4554538"/>
            <a:ext cx="1652587" cy="1249362"/>
          </a:xfrm>
          <a:prstGeom prst="roundRect">
            <a:avLst>
              <a:gd name="adj" fmla="val 11023"/>
            </a:avLst>
          </a:prstGeom>
          <a:blipFill dpi="0" rotWithShape="1">
            <a:blip r:embed="rId12" cstate="print"/>
            <a:srcRect/>
            <a:stretch>
              <a:fillRect/>
            </a:stretch>
          </a:blipFill>
          <a:ln w="19050" algn="ctr">
            <a:solidFill>
              <a:schemeClr val="bg1"/>
            </a:solid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8195" name="Rectangle 3"/>
          <p:cNvSpPr>
            <a:spLocks noGrp="1" noChangeArrowheads="1"/>
          </p:cNvSpPr>
          <p:nvPr>
            <p:ph type="subTitle" idx="1"/>
          </p:nvPr>
        </p:nvSpPr>
        <p:spPr>
          <a:xfrm>
            <a:off x="2195513" y="6092825"/>
            <a:ext cx="6462712" cy="661988"/>
          </a:xfrm>
        </p:spPr>
        <p:txBody>
          <a:bodyPr/>
          <a:lstStyle>
            <a:lvl1pPr marL="0" indent="0">
              <a:buFont typeface="Arial" pitchFamily="34" charset="0"/>
              <a:buNone/>
              <a:defRPr>
                <a:solidFill>
                  <a:srgbClr val="02424E"/>
                </a:solidFill>
              </a:defRPr>
            </a:lvl1pPr>
          </a:lstStyle>
          <a:p>
            <a:r>
              <a:rPr lang="hu-HU"/>
              <a:t>Click to edit Master subtitle style</a:t>
            </a:r>
          </a:p>
        </p:txBody>
      </p:sp>
      <p:sp>
        <p:nvSpPr>
          <p:cNvPr id="8196" name="Rectangle 4"/>
          <p:cNvSpPr>
            <a:spLocks noGrp="1" noChangeArrowheads="1"/>
          </p:cNvSpPr>
          <p:nvPr>
            <p:ph type="ctrTitle"/>
          </p:nvPr>
        </p:nvSpPr>
        <p:spPr>
          <a:xfrm>
            <a:off x="2152650" y="2079625"/>
            <a:ext cx="6315075" cy="598488"/>
          </a:xfrm>
        </p:spPr>
        <p:txBody>
          <a:bodyPr/>
          <a:lstStyle>
            <a:lvl1pPr>
              <a:defRPr>
                <a:latin typeface="Arial" pitchFamily="34" charset="0"/>
              </a:defRPr>
            </a:lvl1pPr>
          </a:lstStyle>
          <a:p>
            <a:r>
              <a:rPr lang="hu-HU"/>
              <a:t>Click to edit Master title style</a:t>
            </a:r>
          </a:p>
        </p:txBody>
      </p:sp>
    </p:spTree>
    <p:extLst>
      <p:ext uri="{BB962C8B-B14F-4D97-AF65-F5344CB8AC3E}">
        <p14:creationId xmlns:p14="http://schemas.microsoft.com/office/powerpoint/2010/main" val="4436662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5"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79881" name="Photo Editor Photo" r:id="rId3" imgW="3123810" imgH="4086795" progId="MSPhotoEd.3">
                  <p:embed/>
                </p:oleObj>
              </mc:Choice>
              <mc:Fallback>
                <p:oleObj name="Photo Editor Photo" r:id="rId3" imgW="3123810" imgH="4086795" progId="MSPhotoEd.3">
                  <p:embed/>
                  <p:pic>
                    <p:nvPicPr>
                      <p:cNvPr id="28675"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 name="Group 961"/>
          <p:cNvGrpSpPr>
            <a:grpSpLocks/>
          </p:cNvGrpSpPr>
          <p:nvPr userDrawn="1"/>
        </p:nvGrpSpPr>
        <p:grpSpPr bwMode="auto">
          <a:xfrm>
            <a:off x="0" y="0"/>
            <a:ext cx="9144000" cy="492125"/>
            <a:chOff x="0" y="0"/>
            <a:chExt cx="5760" cy="310"/>
          </a:xfrm>
        </p:grpSpPr>
        <p:sp>
          <p:nvSpPr>
            <p:cNvPr id="7"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8"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964"/>
            <p:cNvGrpSpPr>
              <a:grpSpLocks noChangeAspect="1"/>
            </p:cNvGrpSpPr>
            <p:nvPr userDrawn="1"/>
          </p:nvGrpSpPr>
          <p:grpSpPr bwMode="auto">
            <a:xfrm>
              <a:off x="49" y="51"/>
              <a:ext cx="734" cy="207"/>
              <a:chOff x="158" y="2628"/>
              <a:chExt cx="5248" cy="1482"/>
            </a:xfrm>
          </p:grpSpPr>
          <p:sp>
            <p:nvSpPr>
              <p:cNvPr id="11"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2" name="Group 966"/>
              <p:cNvGrpSpPr>
                <a:grpSpLocks noChangeAspect="1"/>
              </p:cNvGrpSpPr>
              <p:nvPr/>
            </p:nvGrpSpPr>
            <p:grpSpPr bwMode="auto">
              <a:xfrm>
                <a:off x="254" y="2698"/>
                <a:ext cx="5062" cy="1352"/>
                <a:chOff x="242" y="1108"/>
                <a:chExt cx="5062" cy="1352"/>
              </a:xfrm>
            </p:grpSpPr>
            <p:grpSp>
              <p:nvGrpSpPr>
                <p:cNvPr id="13" name="Group 967"/>
                <p:cNvGrpSpPr>
                  <a:grpSpLocks noChangeAspect="1"/>
                </p:cNvGrpSpPr>
                <p:nvPr/>
              </p:nvGrpSpPr>
              <p:grpSpPr bwMode="auto">
                <a:xfrm>
                  <a:off x="242" y="1108"/>
                  <a:ext cx="5062" cy="1052"/>
                  <a:chOff x="242" y="1108"/>
                  <a:chExt cx="5062" cy="1052"/>
                </a:xfrm>
              </p:grpSpPr>
              <p:sp>
                <p:nvSpPr>
                  <p:cNvPr id="28"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29"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30"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1"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2"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3"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4"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5"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6"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7"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8"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39"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40"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41"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2"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3"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4"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5"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6"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47"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48"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49"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50"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51"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2"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3"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4"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5"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6"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57"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58"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59"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60"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1"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2"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3"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4"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5"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6"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67"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68"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69"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70"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71"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2"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3"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4"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5"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6"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77"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78"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79"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80"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81"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2"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3"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4"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5"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6"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87"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88"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89"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90"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91"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2"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3"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4"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6"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97"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98"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99"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100"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101"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2"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3"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4"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5"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6"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7"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8"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09"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0"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11"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2"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3"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4"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5"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6"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17"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18"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19"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20"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21"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2"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3"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4"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5"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6"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7"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8"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29"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30"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31"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2"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3"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4"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5"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6"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7"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38"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9"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0"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41"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2"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3"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4"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5"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6"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47"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48"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49"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50"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51"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2"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3"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4"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5"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6"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57"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8"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59"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0"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1"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2"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3"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4"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5"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6"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7"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68"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9"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0"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71"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2"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3"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4"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5"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6"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77"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8"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9"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80"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1"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2"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3"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4"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5"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6"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7"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8"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89"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0"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1"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2"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3"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4"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5"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6"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7"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198"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9"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0"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201"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2"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3"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4"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5"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6"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07"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8"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9"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10"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1"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2"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3"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4"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5"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6"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7"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18" name="Group 1158"/>
                  <p:cNvGrpSpPr>
                    <a:grpSpLocks noChangeAspect="1"/>
                  </p:cNvGrpSpPr>
                  <p:nvPr/>
                </p:nvGrpSpPr>
                <p:grpSpPr bwMode="auto">
                  <a:xfrm>
                    <a:off x="242" y="1489"/>
                    <a:ext cx="5062" cy="671"/>
                    <a:chOff x="71" y="1833"/>
                    <a:chExt cx="5617" cy="744"/>
                  </a:xfrm>
                </p:grpSpPr>
                <p:sp>
                  <p:nvSpPr>
                    <p:cNvPr id="754"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5"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6"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7"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58"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59"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60"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61"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2"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3"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4"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5"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6"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67"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8"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69"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70"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71"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2"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3"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4"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5"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6"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7"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8"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79"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0"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1"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2"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3"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4"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5"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6"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7"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8"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9"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0"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91"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2"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3"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4"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5"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6"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97"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98"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99"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800"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1"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2"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3"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4"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5"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6"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7"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8"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09"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0"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1"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2"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3"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4"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5"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6"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7"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18"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19"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20"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21"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2"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3"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4"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5"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6"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27"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28"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29"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30"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1"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2"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3"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4"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5"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6"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37"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8"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9"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40"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1"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2"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3"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4"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5"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6"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7"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8"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49"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0"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1"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2"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3"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4"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5"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6"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57"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58"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59"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0"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61"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2"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3"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4"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5"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6"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67"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8"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9"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70"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71"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2"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3"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4"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5"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6"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77"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8"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79"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0"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1"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2"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3"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4"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5"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6"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87"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88"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89"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90"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91"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2"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3"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4"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5"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6"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897"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8"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99"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900"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1"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2"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3"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4"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5"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6"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7"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08"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09"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10"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11"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2"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3"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4"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5"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6"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7"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18"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9"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20"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21"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2"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3"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4"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5"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6"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27"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28"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29"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30"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1"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2"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3"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4"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5"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6"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7"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8"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39"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0"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1"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2"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3"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4"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5"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6"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7"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48"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9"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50"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51"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2"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3"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19"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20"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1"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2"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3"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4"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5"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6"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27"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28"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29"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30"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31"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2"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3"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4"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5"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6"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37"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8"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9"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40"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1"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2"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3"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4"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5"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6"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47"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8"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49"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0"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1"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2"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3"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4"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5"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6"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57"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58"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59"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60"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61"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2"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3"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4"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5"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6"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67"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68"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69"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70"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71"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2"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3"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4"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5"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6"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77"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78"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79"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80"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81"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2"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3"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4"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5"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6"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87"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88"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89"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0"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1"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2"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3"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4"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5"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6"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7"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8"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9"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0"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01"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2"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3"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4"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5"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6"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7"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8"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9"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0"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11"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2"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3"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4"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5"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6"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7"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8"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19"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20"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1"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2"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3"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4"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5"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6"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7"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28"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9"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30"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31"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2"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3"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4"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5"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6"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7"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8"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9"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40"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1"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2"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3"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4"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5"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6"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8"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9"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0"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1"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2"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3"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4"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5"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6"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57"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58"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59"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60"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61"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2"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3"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4"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5"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6"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67"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68"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69"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70"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71"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2"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3"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4"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5"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6"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77"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78"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79"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80"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1"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2"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3"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4"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5"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6"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87"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88"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89"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90"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91"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2"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3"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4"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5"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6"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397"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98"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399"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400"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1"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2"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3"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4"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5"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6"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07"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08"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09"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10"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11"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2"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3"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4"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5"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6"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17"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18"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19"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20"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1"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2"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3"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4"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5"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6"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27"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28"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29"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30"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31"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2"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3"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4"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5"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6"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37"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38"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39"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40"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41"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2"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3"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4"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5"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6"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47"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48"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9"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0"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51"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2"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3"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4"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5"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6"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57"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8"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9"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0"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61"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2"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3"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4"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5"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6"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7"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8"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69"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70"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1"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2"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3"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4"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5"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6"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77"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8"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79"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80"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81"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2"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3"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4"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5"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6"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7"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8"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89"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0"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1"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2"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3"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4"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5"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6"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497"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8"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9"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500"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501"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2"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3"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4"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5"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6"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07"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8"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09"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10"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11"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2"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3"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4"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5"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6"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7"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18"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9"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20"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21"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2"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3"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4"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5"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6"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27"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28"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29"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30"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31"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2"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3"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4"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5"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6"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37"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38"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39"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40"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41"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2"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3"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4"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5"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6"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47"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48"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49"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50"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51"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2"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3"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4"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5"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6"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57"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58"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59"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60"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61"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2"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3"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4"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5"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6"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67"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68"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69"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70"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71"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2"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3"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4"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5"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6"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77"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78"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79"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80"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81"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2"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3"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4"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5"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6"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7"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9"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0"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91"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2"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3"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4"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5"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6"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7"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598"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599"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600"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601"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2"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3"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4"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5"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6"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07"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08"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09"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10"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1"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2"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3"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4"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5"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6"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7"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18"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9"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0"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21"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2"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3"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4"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5"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6"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27"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8"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9"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30"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1"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2"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3"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4"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5"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6"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7"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8"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39"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0"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1"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2"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3"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4"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5"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6"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7"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48"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9"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0"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51"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2"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3"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4"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5"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6"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57"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8"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9"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60"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1"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2"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3"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4"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5"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6"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7"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8"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69"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70"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1"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2"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3"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4"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5"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6"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7"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78"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9"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0"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81"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2"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3"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4"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5"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6"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87"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88"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9"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90"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1"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2"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3"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4"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5"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6"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7"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8"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699"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0"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1"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2"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3"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4"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5"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6"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7"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08"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9"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0"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1"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2"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3"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4"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6"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7"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8"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9"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20"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1"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2"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3"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4"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5"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6"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7"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8"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29"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0"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31"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2"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3"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4"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5"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6"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7"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38"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9"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0"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41"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2"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3"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4"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5"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6"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47"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8"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9"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50"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1"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2"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3"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4" name="Group 1894"/>
                <p:cNvGrpSpPr>
                  <a:grpSpLocks noChangeAspect="1"/>
                </p:cNvGrpSpPr>
                <p:nvPr/>
              </p:nvGrpSpPr>
              <p:grpSpPr bwMode="auto">
                <a:xfrm>
                  <a:off x="288" y="2195"/>
                  <a:ext cx="4969" cy="265"/>
                  <a:chOff x="288" y="2195"/>
                  <a:chExt cx="4969" cy="265"/>
                </a:xfrm>
              </p:grpSpPr>
              <p:sp>
                <p:nvSpPr>
                  <p:cNvPr id="15"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6"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17"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18"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19"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20"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21"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2"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3"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4"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5"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6"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27"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10"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54" name="Date Placeholder 3"/>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5" name="Footer Placeholder 4"/>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6" name="Slide Number Placeholder 5"/>
          <p:cNvSpPr>
            <a:spLocks noGrp="1"/>
          </p:cNvSpPr>
          <p:nvPr>
            <p:ph type="sldNum" sz="quarter" idx="12"/>
          </p:nvPr>
        </p:nvSpPr>
        <p:spPr/>
        <p:txBody>
          <a:bodyPr/>
          <a:lstStyle>
            <a:lvl1pPr>
              <a:defRPr/>
            </a:lvl1pPr>
          </a:lstStyle>
          <a:p>
            <a:fld id="{66A3BDEB-EE1C-4272-B394-02090AB35F24}" type="slidenum">
              <a:rPr lang="en-US" altLang="en-US"/>
              <a:pPr/>
              <a:t>‹#›</a:t>
            </a:fld>
            <a:endParaRPr lang="en-US" altLang="en-US"/>
          </a:p>
        </p:txBody>
      </p:sp>
    </p:spTree>
    <p:extLst>
      <p:ext uri="{BB962C8B-B14F-4D97-AF65-F5344CB8AC3E}">
        <p14:creationId xmlns:p14="http://schemas.microsoft.com/office/powerpoint/2010/main" val="35831268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5"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6" name="Rectangle 10"/>
          <p:cNvSpPr>
            <a:spLocks noGrp="1" noChangeArrowheads="1"/>
          </p:cNvSpPr>
          <p:nvPr>
            <p:ph type="sldNum" sz="quarter" idx="12"/>
          </p:nvPr>
        </p:nvSpPr>
        <p:spPr>
          <a:ln/>
        </p:spPr>
        <p:txBody>
          <a:bodyPr/>
          <a:lstStyle>
            <a:lvl1pPr>
              <a:defRPr/>
            </a:lvl1pPr>
          </a:lstStyle>
          <a:p>
            <a:fld id="{BAF946C6-8EAB-4C29-9F75-4289F723DC0F}"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168885110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5"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6" name="Rectangle 10"/>
          <p:cNvSpPr>
            <a:spLocks noGrp="1" noChangeArrowheads="1"/>
          </p:cNvSpPr>
          <p:nvPr>
            <p:ph type="sldNum" sz="quarter" idx="12"/>
          </p:nvPr>
        </p:nvSpPr>
        <p:spPr>
          <a:ln/>
        </p:spPr>
        <p:txBody>
          <a:bodyPr/>
          <a:lstStyle>
            <a:lvl1pPr>
              <a:defRPr/>
            </a:lvl1pPr>
          </a:lstStyle>
          <a:p>
            <a:fld id="{358044CD-08D3-4FCE-B62A-7A56D0E1620D}"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57643920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25450" y="768350"/>
            <a:ext cx="4202113" cy="537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779963" y="768350"/>
            <a:ext cx="4203700" cy="537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7" name="Rectangle 10"/>
          <p:cNvSpPr>
            <a:spLocks noGrp="1" noChangeArrowheads="1"/>
          </p:cNvSpPr>
          <p:nvPr>
            <p:ph type="sldNum" sz="quarter" idx="12"/>
          </p:nvPr>
        </p:nvSpPr>
        <p:spPr>
          <a:ln/>
        </p:spPr>
        <p:txBody>
          <a:bodyPr/>
          <a:lstStyle>
            <a:lvl1pPr>
              <a:defRPr/>
            </a:lvl1pPr>
          </a:lstStyle>
          <a:p>
            <a:fld id="{1DBDC568-F260-4196-B54A-DCAB7011584A}"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18173952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8"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9" name="Rectangle 10"/>
          <p:cNvSpPr>
            <a:spLocks noGrp="1" noChangeArrowheads="1"/>
          </p:cNvSpPr>
          <p:nvPr>
            <p:ph type="sldNum" sz="quarter" idx="12"/>
          </p:nvPr>
        </p:nvSpPr>
        <p:spPr>
          <a:ln/>
        </p:spPr>
        <p:txBody>
          <a:bodyPr/>
          <a:lstStyle>
            <a:lvl1pPr>
              <a:defRPr/>
            </a:lvl1pPr>
          </a:lstStyle>
          <a:p>
            <a:fld id="{81C6570F-BB20-4285-8512-CDECB0411C77}"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171829747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4"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5" name="Rectangle 10"/>
          <p:cNvSpPr>
            <a:spLocks noGrp="1" noChangeArrowheads="1"/>
          </p:cNvSpPr>
          <p:nvPr>
            <p:ph type="sldNum" sz="quarter" idx="12"/>
          </p:nvPr>
        </p:nvSpPr>
        <p:spPr>
          <a:ln/>
        </p:spPr>
        <p:txBody>
          <a:bodyPr/>
          <a:lstStyle>
            <a:lvl1pPr>
              <a:defRPr/>
            </a:lvl1pPr>
          </a:lstStyle>
          <a:p>
            <a:fld id="{824BB2CA-0E7E-4F52-A4ED-C52A9DF7B2CF}"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398685163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3"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4" name="Rectangle 10"/>
          <p:cNvSpPr>
            <a:spLocks noGrp="1" noChangeArrowheads="1"/>
          </p:cNvSpPr>
          <p:nvPr>
            <p:ph type="sldNum" sz="quarter" idx="12"/>
          </p:nvPr>
        </p:nvSpPr>
        <p:spPr>
          <a:ln/>
        </p:spPr>
        <p:txBody>
          <a:bodyPr/>
          <a:lstStyle>
            <a:lvl1pPr>
              <a:defRPr/>
            </a:lvl1pPr>
          </a:lstStyle>
          <a:p>
            <a:fld id="{F0980A43-1113-4AC1-9DD6-3746602349C4}"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199193207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7" name="Rectangle 10"/>
          <p:cNvSpPr>
            <a:spLocks noGrp="1" noChangeArrowheads="1"/>
          </p:cNvSpPr>
          <p:nvPr>
            <p:ph type="sldNum" sz="quarter" idx="12"/>
          </p:nvPr>
        </p:nvSpPr>
        <p:spPr>
          <a:ln/>
        </p:spPr>
        <p:txBody>
          <a:bodyPr/>
          <a:lstStyle>
            <a:lvl1pPr>
              <a:defRPr/>
            </a:lvl1pPr>
          </a:lstStyle>
          <a:p>
            <a:fld id="{DA2F58A7-F521-46DE-AF08-53AA7757E2EE}"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20274921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7" name="Rectangle 10"/>
          <p:cNvSpPr>
            <a:spLocks noGrp="1" noChangeArrowheads="1"/>
          </p:cNvSpPr>
          <p:nvPr>
            <p:ph type="sldNum" sz="quarter" idx="12"/>
          </p:nvPr>
        </p:nvSpPr>
        <p:spPr>
          <a:ln/>
        </p:spPr>
        <p:txBody>
          <a:bodyPr/>
          <a:lstStyle>
            <a:lvl1pPr>
              <a:defRPr/>
            </a:lvl1pPr>
          </a:lstStyle>
          <a:p>
            <a:fld id="{7D9317F4-F057-4068-A0FF-02A7D1171930}"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4852250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5"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6" name="Rectangle 10"/>
          <p:cNvSpPr>
            <a:spLocks noGrp="1" noChangeArrowheads="1"/>
          </p:cNvSpPr>
          <p:nvPr>
            <p:ph type="sldNum" sz="quarter" idx="12"/>
          </p:nvPr>
        </p:nvSpPr>
        <p:spPr>
          <a:ln/>
        </p:spPr>
        <p:txBody>
          <a:bodyPr/>
          <a:lstStyle>
            <a:lvl1pPr>
              <a:defRPr/>
            </a:lvl1pPr>
          </a:lstStyle>
          <a:p>
            <a:fld id="{5F2D3FFF-9B30-4B27-8FFB-16A9390AC5B4}"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208535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45300" y="-15875"/>
            <a:ext cx="2138363" cy="61563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25450" y="-15875"/>
            <a:ext cx="6267450" cy="61563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dt" sz="half" idx="10"/>
          </p:nvPr>
        </p:nvSpPr>
        <p:spPr>
          <a:ln/>
        </p:spPr>
        <p:txBody>
          <a:bodyPr/>
          <a:lstStyle>
            <a:lvl1pPr>
              <a:defRPr/>
            </a:lvl1pPr>
          </a:lstStyle>
          <a:p>
            <a:pPr>
              <a:defRPr/>
            </a:pPr>
            <a:r>
              <a:rPr lang="hu-HU"/>
              <a:t>2011. május 12.</a:t>
            </a:r>
            <a:endParaRPr lang="en-US"/>
          </a:p>
        </p:txBody>
      </p:sp>
      <p:sp>
        <p:nvSpPr>
          <p:cNvPr id="5" name="Rectangle 7"/>
          <p:cNvSpPr>
            <a:spLocks noGrp="1" noChangeArrowheads="1"/>
          </p:cNvSpPr>
          <p:nvPr>
            <p:ph type="ftr" sz="quarter" idx="11"/>
          </p:nvPr>
        </p:nvSpPr>
        <p:spPr>
          <a:ln/>
        </p:spPr>
        <p:txBody>
          <a:bodyPr/>
          <a:lstStyle>
            <a:lvl1pPr>
              <a:defRPr/>
            </a:lvl1pPr>
          </a:lstStyle>
          <a:p>
            <a:pPr>
              <a:defRPr/>
            </a:pPr>
            <a:r>
              <a:rPr lang="en-US"/>
              <a:t>Mizsei János, Poppe András: Szilícium napelemek, félvezető fényforrások</a:t>
            </a:r>
          </a:p>
        </p:txBody>
      </p:sp>
      <p:sp>
        <p:nvSpPr>
          <p:cNvPr id="6" name="Rectangle 10"/>
          <p:cNvSpPr>
            <a:spLocks noGrp="1" noChangeArrowheads="1"/>
          </p:cNvSpPr>
          <p:nvPr>
            <p:ph type="sldNum" sz="quarter" idx="12"/>
          </p:nvPr>
        </p:nvSpPr>
        <p:spPr>
          <a:ln/>
        </p:spPr>
        <p:txBody>
          <a:bodyPr/>
          <a:lstStyle>
            <a:lvl1pPr>
              <a:defRPr/>
            </a:lvl1pPr>
          </a:lstStyle>
          <a:p>
            <a:fld id="{90505626-B5B7-486C-AB61-DF61AC19DCA7}" type="slidenum">
              <a:rPr lang="en-US" altLang="en-US">
                <a:solidFill>
                  <a:srgbClr val="FFFFFF"/>
                </a:solidFill>
              </a:rPr>
              <a:pPr/>
              <a:t>‹#›</a:t>
            </a:fld>
            <a:endParaRPr lang="hu-HU" altLang="en-US">
              <a:solidFill>
                <a:srgbClr val="FFFFFF"/>
              </a:solidFill>
            </a:endParaRPr>
          </a:p>
        </p:txBody>
      </p:sp>
    </p:spTree>
    <p:extLst>
      <p:ext uri="{BB962C8B-B14F-4D97-AF65-F5344CB8AC3E}">
        <p14:creationId xmlns:p14="http://schemas.microsoft.com/office/powerpoint/2010/main" val="159185188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5"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80905" name="Photo Editor Photo" r:id="rId3" imgW="3123810" imgH="4086795" progId="MSPhotoEd.3">
                  <p:embed/>
                </p:oleObj>
              </mc:Choice>
              <mc:Fallback>
                <p:oleObj name="Photo Editor Photo" r:id="rId3" imgW="3123810" imgH="4086795" progId="MSPhotoEd.3">
                  <p:embed/>
                  <p:pic>
                    <p:nvPicPr>
                      <p:cNvPr id="29699"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6" name="Group 961"/>
          <p:cNvGrpSpPr>
            <a:grpSpLocks/>
          </p:cNvGrpSpPr>
          <p:nvPr userDrawn="1"/>
        </p:nvGrpSpPr>
        <p:grpSpPr bwMode="auto">
          <a:xfrm>
            <a:off x="0" y="0"/>
            <a:ext cx="9144000" cy="492125"/>
            <a:chOff x="0" y="0"/>
            <a:chExt cx="5760" cy="310"/>
          </a:xfrm>
        </p:grpSpPr>
        <p:sp>
          <p:nvSpPr>
            <p:cNvPr id="7"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8"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964"/>
            <p:cNvGrpSpPr>
              <a:grpSpLocks noChangeAspect="1"/>
            </p:cNvGrpSpPr>
            <p:nvPr userDrawn="1"/>
          </p:nvGrpSpPr>
          <p:grpSpPr bwMode="auto">
            <a:xfrm>
              <a:off x="49" y="51"/>
              <a:ext cx="734" cy="207"/>
              <a:chOff x="158" y="2628"/>
              <a:chExt cx="5248" cy="1482"/>
            </a:xfrm>
          </p:grpSpPr>
          <p:sp>
            <p:nvSpPr>
              <p:cNvPr id="11"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2" name="Group 966"/>
              <p:cNvGrpSpPr>
                <a:grpSpLocks noChangeAspect="1"/>
              </p:cNvGrpSpPr>
              <p:nvPr/>
            </p:nvGrpSpPr>
            <p:grpSpPr bwMode="auto">
              <a:xfrm>
                <a:off x="254" y="2698"/>
                <a:ext cx="5062" cy="1352"/>
                <a:chOff x="242" y="1108"/>
                <a:chExt cx="5062" cy="1352"/>
              </a:xfrm>
            </p:grpSpPr>
            <p:grpSp>
              <p:nvGrpSpPr>
                <p:cNvPr id="13" name="Group 967"/>
                <p:cNvGrpSpPr>
                  <a:grpSpLocks noChangeAspect="1"/>
                </p:cNvGrpSpPr>
                <p:nvPr/>
              </p:nvGrpSpPr>
              <p:grpSpPr bwMode="auto">
                <a:xfrm>
                  <a:off x="242" y="1108"/>
                  <a:ext cx="5062" cy="1052"/>
                  <a:chOff x="242" y="1108"/>
                  <a:chExt cx="5062" cy="1052"/>
                </a:xfrm>
              </p:grpSpPr>
              <p:sp>
                <p:nvSpPr>
                  <p:cNvPr id="28"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29"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30"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1"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2"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3"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4"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5"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6"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7"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8"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39"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40"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41"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2"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3"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4"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5"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6"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47"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48"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49"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50"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51"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2"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3"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4"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5"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6"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57"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58"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59"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60"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1"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2"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3"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4"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5"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6"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67"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68"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69"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70"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71"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2"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3"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4"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5"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6"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77"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78"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79"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80"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81"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2"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3"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4"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5"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6"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87"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88"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89"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90"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91"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2"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3"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4"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6"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97"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98"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99"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100"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101"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2"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3"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4"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5"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6"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7"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8"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09"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0"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11"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2"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3"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4"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5"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6"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17"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18"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19"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20"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21"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2"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3"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4"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5"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6"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7"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8"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29"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30"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31"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2"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3"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4"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5"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6"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7"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38"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9"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0"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41"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2"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3"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4"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5"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6"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47"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48"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49"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50"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51"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2"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3"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4"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5"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6"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57"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8"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59"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0"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1"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2"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3"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4"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5"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6"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7"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68"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9"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0"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71"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2"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3"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4"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5"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6"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77"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8"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9"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80"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1"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2"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3"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4"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5"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6"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7"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8"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89"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0"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1"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2"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3"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4"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5"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6"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7"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198"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9"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0"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201"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2"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3"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4"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5"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6"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07"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8"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9"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10"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1"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2"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3"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4"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5"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6"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7"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18" name="Group 1158"/>
                  <p:cNvGrpSpPr>
                    <a:grpSpLocks noChangeAspect="1"/>
                  </p:cNvGrpSpPr>
                  <p:nvPr/>
                </p:nvGrpSpPr>
                <p:grpSpPr bwMode="auto">
                  <a:xfrm>
                    <a:off x="242" y="1489"/>
                    <a:ext cx="5062" cy="671"/>
                    <a:chOff x="71" y="1833"/>
                    <a:chExt cx="5617" cy="744"/>
                  </a:xfrm>
                </p:grpSpPr>
                <p:sp>
                  <p:nvSpPr>
                    <p:cNvPr id="754"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5"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6"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7"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58"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59"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60"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61"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2"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3"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4"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5"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6"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67"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8"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69"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70"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71"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2"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3"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4"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5"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6"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7"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8"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79"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0"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1"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2"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3"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4"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5"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6"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7"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8"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9"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0"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91"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2"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3"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4"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5"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6"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97"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98"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99"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800"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1"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2"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3"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4"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5"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6"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7"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8"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09"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0"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1"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2"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3"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4"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5"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6"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7"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18"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19"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20"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21"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2"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3"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4"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5"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6"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27"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28"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29"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30"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1"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2"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3"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4"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5"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6"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37"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8"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9"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40"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1"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2"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3"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4"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5"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6"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7"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8"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49"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0"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1"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2"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3"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4"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5"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6"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57"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58"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59"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0"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61"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2"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3"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4"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5"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6"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67"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8"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9"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70"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71"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2"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3"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4"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5"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6"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77"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8"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79"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0"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1"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2"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3"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4"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5"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6"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87"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88"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89"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90"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91"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2"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3"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4"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5"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6"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897"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8"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99"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900"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1"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2"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3"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4"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5"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6"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7"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08"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09"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10"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11"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2"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3"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4"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5"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6"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7"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18"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9"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20"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21"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2"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3"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4"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5"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6"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27"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28"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29"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30"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1"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2"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3"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4"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5"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6"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7"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8"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39"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0"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1"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2"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3"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4"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5"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6"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7"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48"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9"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50"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51"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2"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3"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19"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20"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1"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2"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3"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4"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5"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6"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27"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28"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29"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30"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31"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2"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3"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4"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5"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6"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37"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8"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9"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40"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1"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2"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3"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4"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5"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6"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47"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8"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49"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0"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1"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2"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3"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4"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5"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6"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57"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58"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59"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60"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61"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2"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3"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4"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5"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6"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67"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68"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69"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70"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71"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2"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3"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4"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5"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6"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77"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78"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79"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80"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81"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2"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3"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4"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5"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6"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87"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88"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89"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0"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1"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2"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3"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4"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5"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6"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7"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8"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9"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0"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01"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2"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3"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4"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5"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6"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7"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8"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9"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0"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11"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2"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3"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4"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5"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6"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7"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8"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19"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20"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1"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2"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3"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4"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5"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6"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7"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28"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9"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30"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31"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2"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3"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4"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5"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6"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7"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8"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9"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40"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1"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2"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3"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4"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5"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6"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8"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9"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0"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1"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2"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3"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4"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5"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6"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57"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58"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59"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60"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61"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2"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3"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4"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5"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6"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67"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68"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69"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70"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71"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2"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3"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4"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5"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6"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77"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78"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79"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80"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1"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2"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3"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4"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5"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6"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87"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88"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89"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90"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91"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2"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3"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4"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5"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6"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397"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98"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399"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400"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1"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2"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3"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4"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5"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6"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07"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08"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09"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10"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11"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2"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3"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4"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5"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6"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17"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18"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19"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20"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1"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2"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3"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4"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5"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6"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27"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28"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29"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30"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31"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2"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3"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4"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5"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6"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37"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38"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39"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40"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41"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2"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3"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4"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5"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6"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47"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48"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9"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0"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51"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2"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3"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4"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5"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6"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57"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8"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9"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0"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61"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2"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3"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4"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5"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6"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7"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8"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69"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70"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1"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2"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3"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4"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5"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6"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77"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8"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79"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80"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81"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2"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3"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4"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5"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6"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7"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8"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89"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0"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1"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2"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3"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4"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5"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6"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497"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8"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9"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500"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501"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2"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3"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4"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5"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6"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07"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8"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09"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10"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11"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2"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3"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4"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5"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6"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7"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18"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9"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20"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21"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2"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3"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4"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5"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6"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27"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28"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29"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30"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31"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2"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3"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4"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5"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6"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37"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38"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39"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40"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41"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2"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3"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4"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5"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6"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47"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48"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49"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50"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51"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2"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3"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4"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5"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6"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57"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58"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59"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60"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61"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2"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3"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4"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5"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6"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67"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68"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69"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70"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71"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2"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3"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4"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5"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6"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77"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78"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79"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80"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81"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2"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3"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4"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5"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6"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7"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9"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0"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91"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2"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3"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4"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5"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6"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7"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598"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599"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600"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601"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2"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3"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4"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5"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6"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07"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08"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09"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10"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1"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2"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3"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4"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5"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6"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7"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18"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9"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0"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21"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2"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3"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4"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5"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6"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27"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8"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9"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30"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1"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2"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3"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4"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5"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6"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7"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8"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39"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0"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1"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2"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3"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4"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5"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6"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7"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48"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9"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0"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51"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2"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3"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4"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5"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6"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57"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8"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9"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60"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1"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2"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3"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4"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5"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6"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7"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8"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69"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70"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1"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2"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3"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4"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5"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6"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7"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78"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9"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0"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81"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2"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3"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4"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5"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6"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87"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88"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9"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90"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1"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2"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3"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4"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5"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6"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7"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8"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699"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0"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1"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2"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3"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4"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5"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6"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7"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08"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9"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0"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1"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2"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3"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4"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6"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7"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8"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9"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20"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1"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2"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3"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4"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5"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6"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7"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8"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29"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0"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31"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2"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3"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4"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5"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6"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7"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38"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9"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0"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41"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2"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3"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4"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5"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6"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47"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8"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9"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50"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1"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2"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3"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4" name="Group 1894"/>
                <p:cNvGrpSpPr>
                  <a:grpSpLocks noChangeAspect="1"/>
                </p:cNvGrpSpPr>
                <p:nvPr/>
              </p:nvGrpSpPr>
              <p:grpSpPr bwMode="auto">
                <a:xfrm>
                  <a:off x="288" y="2195"/>
                  <a:ext cx="4969" cy="265"/>
                  <a:chOff x="288" y="2195"/>
                  <a:chExt cx="4969" cy="265"/>
                </a:xfrm>
              </p:grpSpPr>
              <p:sp>
                <p:nvSpPr>
                  <p:cNvPr id="15"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6"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17"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18"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19"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20"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21"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2"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3"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4"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5"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6"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27"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10"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54" name="Date Placeholder 3"/>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5" name="Footer Placeholder 4"/>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6" name="Slide Number Placeholder 5"/>
          <p:cNvSpPr>
            <a:spLocks noGrp="1"/>
          </p:cNvSpPr>
          <p:nvPr>
            <p:ph type="sldNum" sz="quarter" idx="12"/>
          </p:nvPr>
        </p:nvSpPr>
        <p:spPr/>
        <p:txBody>
          <a:bodyPr/>
          <a:lstStyle>
            <a:lvl1pPr>
              <a:defRPr/>
            </a:lvl1pPr>
          </a:lstStyle>
          <a:p>
            <a:fld id="{E30725D0-9DED-4516-B38B-43A81082BB78}" type="slidenum">
              <a:rPr lang="en-US" altLang="en-US"/>
              <a:pPr/>
              <a:t>‹#›</a:t>
            </a:fld>
            <a:endParaRPr lang="en-US" altLang="en-US"/>
          </a:p>
        </p:txBody>
      </p:sp>
    </p:spTree>
    <p:extLst>
      <p:ext uri="{BB962C8B-B14F-4D97-AF65-F5344CB8AC3E}">
        <p14:creationId xmlns:p14="http://schemas.microsoft.com/office/powerpoint/2010/main" val="6120669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6"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81929" name="Photo Editor Photo" r:id="rId3" imgW="3123810" imgH="4086795" progId="MSPhotoEd.3">
                  <p:embed/>
                </p:oleObj>
              </mc:Choice>
              <mc:Fallback>
                <p:oleObj name="Photo Editor Photo" r:id="rId3" imgW="3123810" imgH="4086795" progId="MSPhotoEd.3">
                  <p:embed/>
                  <p:pic>
                    <p:nvPicPr>
                      <p:cNvPr id="30723"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 name="Group 961"/>
          <p:cNvGrpSpPr>
            <a:grpSpLocks/>
          </p:cNvGrpSpPr>
          <p:nvPr userDrawn="1"/>
        </p:nvGrpSpPr>
        <p:grpSpPr bwMode="auto">
          <a:xfrm>
            <a:off x="0" y="0"/>
            <a:ext cx="9144000" cy="492125"/>
            <a:chOff x="0" y="0"/>
            <a:chExt cx="5760" cy="310"/>
          </a:xfrm>
        </p:grpSpPr>
        <p:sp>
          <p:nvSpPr>
            <p:cNvPr id="8"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9"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oup 964"/>
            <p:cNvGrpSpPr>
              <a:grpSpLocks noChangeAspect="1"/>
            </p:cNvGrpSpPr>
            <p:nvPr userDrawn="1"/>
          </p:nvGrpSpPr>
          <p:grpSpPr bwMode="auto">
            <a:xfrm>
              <a:off x="49" y="51"/>
              <a:ext cx="734" cy="207"/>
              <a:chOff x="158" y="2628"/>
              <a:chExt cx="5248" cy="1482"/>
            </a:xfrm>
          </p:grpSpPr>
          <p:sp>
            <p:nvSpPr>
              <p:cNvPr id="12"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3" name="Group 966"/>
              <p:cNvGrpSpPr>
                <a:grpSpLocks noChangeAspect="1"/>
              </p:cNvGrpSpPr>
              <p:nvPr/>
            </p:nvGrpSpPr>
            <p:grpSpPr bwMode="auto">
              <a:xfrm>
                <a:off x="254" y="2698"/>
                <a:ext cx="5062" cy="1352"/>
                <a:chOff x="242" y="1108"/>
                <a:chExt cx="5062" cy="1352"/>
              </a:xfrm>
            </p:grpSpPr>
            <p:grpSp>
              <p:nvGrpSpPr>
                <p:cNvPr id="14" name="Group 967"/>
                <p:cNvGrpSpPr>
                  <a:grpSpLocks noChangeAspect="1"/>
                </p:cNvGrpSpPr>
                <p:nvPr/>
              </p:nvGrpSpPr>
              <p:grpSpPr bwMode="auto">
                <a:xfrm>
                  <a:off x="242" y="1108"/>
                  <a:ext cx="5062" cy="1052"/>
                  <a:chOff x="242" y="1108"/>
                  <a:chExt cx="5062" cy="1052"/>
                </a:xfrm>
              </p:grpSpPr>
              <p:sp>
                <p:nvSpPr>
                  <p:cNvPr id="29"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30"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31"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2"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3"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4"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5"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6"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7"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8"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9"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40"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41"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42"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3"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4"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5"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6"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7"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48"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49"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50"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51"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52"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3"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4"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5"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6"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7"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58"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59"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60"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61"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2"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3"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4"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5"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6"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7"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68"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69"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70"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71"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72"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3"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4"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5"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6"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7"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78"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79"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80"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81"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82"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3"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4"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5"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6"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7"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88"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89"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90"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91"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92"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3"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4"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5"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6"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7"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98"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99"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100"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101"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102"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3"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4"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5"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6"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7"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8"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9"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10"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1"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12"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3"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4"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5"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6"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7"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18"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19"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20"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21"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22"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3"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4"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5"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6"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7"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8"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9"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30"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31"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32"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3"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4"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5"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6"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7"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8"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39"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0"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1"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42"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3"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4"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5"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6"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7"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48"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49"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50"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51"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52"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3"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4"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5"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6"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7"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58"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9"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60"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1"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2"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3"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4"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5"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6"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7"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8"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69"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70"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1"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72"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3"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4"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5"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6"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7"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78"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9"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80"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81"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2"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3"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4"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5"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6"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7"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8"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9"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90"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1"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2"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3"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4"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5"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6"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7"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8"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199"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0"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1"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202"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3"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4"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5"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6"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7"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08"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9"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10"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11"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2"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3"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4"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5"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6"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7"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8"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19" name="Group 1158"/>
                  <p:cNvGrpSpPr>
                    <a:grpSpLocks noChangeAspect="1"/>
                  </p:cNvGrpSpPr>
                  <p:nvPr/>
                </p:nvGrpSpPr>
                <p:grpSpPr bwMode="auto">
                  <a:xfrm>
                    <a:off x="242" y="1489"/>
                    <a:ext cx="5062" cy="671"/>
                    <a:chOff x="71" y="1833"/>
                    <a:chExt cx="5617" cy="744"/>
                  </a:xfrm>
                </p:grpSpPr>
                <p:sp>
                  <p:nvSpPr>
                    <p:cNvPr id="755"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6"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7"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8"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59"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60"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61"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62"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3"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4"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5"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6"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7"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68"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9"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70"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71"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72"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3"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4"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5"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6"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7"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8"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9"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80"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1"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2"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3"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4"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5"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6"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7"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8"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9"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90"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1"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92"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3"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4"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5"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6"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7"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98"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99"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00"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801"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2"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3"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4"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5"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6"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7"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8"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9"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10"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1"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2"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3"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4"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5"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6"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7"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8"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19"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20"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21"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22"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3"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4"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5"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6"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7"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28"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29"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0"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31"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2"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3"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4"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5"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6"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7"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38"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9"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0"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41"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2"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3"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4"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5"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6"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7"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8"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9"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50"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1"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2"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3"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4"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5"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6"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7"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58"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59"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0"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1"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62"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3"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4"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5"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6"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7"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68"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9"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70"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71"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72"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3"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4"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5"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6"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7"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78"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9"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80"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1"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2"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3"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4"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5"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6"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7"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88"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89"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90"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91"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92"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3"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4"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5"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6"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7"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898"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9"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0"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901"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2"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3"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4"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5"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6"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7"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8"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09"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10"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11"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12"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3"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4"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5"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6"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7"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8"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19"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0"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21"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22"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3"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4"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5"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6"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7"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28"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29"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30"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31"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2"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3"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4"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5"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6"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7"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8"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9"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40"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1"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2"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3"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4"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5"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6"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7"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8"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49"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0"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51"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52"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3"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4"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20"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21"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2"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3"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4"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5"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6"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7"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28"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29"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0"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31"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32"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3"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4"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5"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6"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7"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38"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9"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0"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41"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2"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3"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4"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5"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6"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7"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48"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9"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50"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1"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2"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3"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4"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5"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6"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7"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58"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59"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60"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61"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62"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3"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4"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5"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6"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7"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68"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69"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70"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71"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72"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3"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4"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5"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6"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7"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78"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79"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80"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81"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82"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3"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4"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5"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6"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7"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88"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89"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0"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1"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2"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3"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4"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5"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6"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7"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8"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9"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0"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1"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02"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3"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4"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5"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6"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7"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8"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9"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0"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1"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12"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3"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4"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5"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6"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7"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8"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9"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20"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21"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2"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3"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4"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5"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6"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7"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8"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29"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0"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31"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32"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3"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4"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5"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6"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7"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8"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9"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0"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41"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2"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3"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4"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5"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6"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8"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9"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50"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1"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2"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3"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4"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5"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6"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7"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58"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59"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60"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61"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62"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3"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4"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5"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6"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7"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68"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69"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70"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71"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72"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3"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4"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5"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6"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7"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78"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79"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80"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81"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2"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3"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4"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5"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6"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7"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88"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89"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90"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91"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92"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3"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4"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5"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6"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7"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398"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99"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400"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401"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2"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3"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4"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5"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6"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7"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08"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09"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10"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11"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12"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3"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4"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5"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6"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7"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18"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19"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20"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21"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2"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3"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4"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5"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6"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7"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28"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29"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30"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31"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32"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3"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4"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5"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6"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7"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38"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39"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0"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41"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42"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3"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4"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5"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6"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7"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48"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49"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0"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1"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52"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3"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4"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5"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6"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7"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58"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9"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0"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1"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62"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3"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4"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5"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6"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7"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8"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9"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70"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71"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2"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3"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4"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5"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6"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7"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78"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9"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80"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81"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82"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3"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4"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5"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6"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7"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8"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9"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90"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1"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2"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3"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4"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5"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6"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7"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498"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9"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500"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501"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502"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3"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4"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5"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6"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7"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08"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9"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0"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11"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12"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3"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4"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5"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6"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7"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8"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19"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20"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21"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22"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3"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4"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5"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6"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7"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28"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29"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30"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31"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32"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3"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4"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5"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6"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7"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38"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39"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40"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41"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42"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3"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4"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5"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6"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7"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48"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49"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50"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51"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52"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3"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4"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5"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6"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7"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58"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59"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60"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61"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62"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3"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4"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5"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6"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7"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68"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69"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70"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71"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72"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3"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4"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5"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6"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7"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78"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79"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80"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81"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82"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3"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4"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5"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6"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7"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9"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0"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1"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92"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3"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4"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5"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6"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7"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8"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599"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600"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601"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602"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3"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4"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5"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6"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7"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08"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09"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10"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11"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2"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3"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4"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5"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6"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7"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8"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19"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0"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1"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22"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3"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4"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5"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6"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7"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28"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9"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0"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31"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2"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3"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4"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5"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6"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7"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8"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9"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40"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1"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2"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3"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4"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5"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6"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7"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8"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49"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0"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1"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52"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3"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4"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5"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6"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7"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58"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9"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0"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61"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2"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3"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4"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5"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6"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7"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8"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9"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70"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71"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2"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3"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4"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5"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6"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7"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8"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79"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0"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1"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82"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3"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4"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5"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6"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7"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88"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89"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0"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91"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2"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3"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4"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5"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6"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7"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8"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9"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700"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1"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2"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3"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4"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5"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6"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7"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8"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09"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0"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1"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2"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3"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4"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5"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6"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7"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8"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9"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0"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21"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2"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3"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4"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5"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6"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7"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8"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9"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30"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1"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32"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3"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4"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5"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6"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7"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8"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39"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0"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1"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42"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3"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4"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5"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6"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7"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48"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9"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0"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51"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2"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3"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4"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5" name="Group 1894"/>
                <p:cNvGrpSpPr>
                  <a:grpSpLocks noChangeAspect="1"/>
                </p:cNvGrpSpPr>
                <p:nvPr/>
              </p:nvGrpSpPr>
              <p:grpSpPr bwMode="auto">
                <a:xfrm>
                  <a:off x="288" y="2195"/>
                  <a:ext cx="4969" cy="265"/>
                  <a:chOff x="288" y="2195"/>
                  <a:chExt cx="4969" cy="265"/>
                </a:xfrm>
              </p:grpSpPr>
              <p:sp>
                <p:nvSpPr>
                  <p:cNvPr id="16"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7"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18"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19"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20"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21"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22"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3"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4"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5"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6"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7"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28"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11"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87325" y="1406525"/>
            <a:ext cx="4340225" cy="49720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79950" y="1406525"/>
            <a:ext cx="4341813" cy="49720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55" name="Date Placeholder 4"/>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6" name="Footer Placeholder 5"/>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7" name="Slide Number Placeholder 6"/>
          <p:cNvSpPr>
            <a:spLocks noGrp="1"/>
          </p:cNvSpPr>
          <p:nvPr>
            <p:ph type="sldNum" sz="quarter" idx="12"/>
          </p:nvPr>
        </p:nvSpPr>
        <p:spPr/>
        <p:txBody>
          <a:bodyPr/>
          <a:lstStyle>
            <a:lvl1pPr>
              <a:defRPr/>
            </a:lvl1pPr>
          </a:lstStyle>
          <a:p>
            <a:fld id="{331AD645-365D-4DF5-9416-1745F49EF70E}" type="slidenum">
              <a:rPr lang="en-US" altLang="en-US"/>
              <a:pPr/>
              <a:t>‹#›</a:t>
            </a:fld>
            <a:endParaRPr lang="en-US" altLang="en-US"/>
          </a:p>
        </p:txBody>
      </p:sp>
    </p:spTree>
    <p:extLst>
      <p:ext uri="{BB962C8B-B14F-4D97-AF65-F5344CB8AC3E}">
        <p14:creationId xmlns:p14="http://schemas.microsoft.com/office/powerpoint/2010/main" val="21306176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8"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82953" name="Photo Editor Photo" r:id="rId3" imgW="3123810" imgH="4086795" progId="MSPhotoEd.3">
                  <p:embed/>
                </p:oleObj>
              </mc:Choice>
              <mc:Fallback>
                <p:oleObj name="Photo Editor Photo" r:id="rId3" imgW="3123810" imgH="4086795" progId="MSPhotoEd.3">
                  <p:embed/>
                  <p:pic>
                    <p:nvPicPr>
                      <p:cNvPr id="31747"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 name="Group 961"/>
          <p:cNvGrpSpPr>
            <a:grpSpLocks/>
          </p:cNvGrpSpPr>
          <p:nvPr userDrawn="1"/>
        </p:nvGrpSpPr>
        <p:grpSpPr bwMode="auto">
          <a:xfrm>
            <a:off x="0" y="0"/>
            <a:ext cx="9144000" cy="492125"/>
            <a:chOff x="0" y="0"/>
            <a:chExt cx="5760" cy="310"/>
          </a:xfrm>
        </p:grpSpPr>
        <p:sp>
          <p:nvSpPr>
            <p:cNvPr id="10"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11"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964"/>
            <p:cNvGrpSpPr>
              <a:grpSpLocks noChangeAspect="1"/>
            </p:cNvGrpSpPr>
            <p:nvPr userDrawn="1"/>
          </p:nvGrpSpPr>
          <p:grpSpPr bwMode="auto">
            <a:xfrm>
              <a:off x="49" y="51"/>
              <a:ext cx="734" cy="207"/>
              <a:chOff x="158" y="2628"/>
              <a:chExt cx="5248" cy="1482"/>
            </a:xfrm>
          </p:grpSpPr>
          <p:sp>
            <p:nvSpPr>
              <p:cNvPr id="14"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5" name="Group 966"/>
              <p:cNvGrpSpPr>
                <a:grpSpLocks noChangeAspect="1"/>
              </p:cNvGrpSpPr>
              <p:nvPr/>
            </p:nvGrpSpPr>
            <p:grpSpPr bwMode="auto">
              <a:xfrm>
                <a:off x="254" y="2698"/>
                <a:ext cx="5062" cy="1352"/>
                <a:chOff x="242" y="1108"/>
                <a:chExt cx="5062" cy="1352"/>
              </a:xfrm>
            </p:grpSpPr>
            <p:grpSp>
              <p:nvGrpSpPr>
                <p:cNvPr id="16" name="Group 967"/>
                <p:cNvGrpSpPr>
                  <a:grpSpLocks noChangeAspect="1"/>
                </p:cNvGrpSpPr>
                <p:nvPr/>
              </p:nvGrpSpPr>
              <p:grpSpPr bwMode="auto">
                <a:xfrm>
                  <a:off x="242" y="1108"/>
                  <a:ext cx="5062" cy="1052"/>
                  <a:chOff x="242" y="1108"/>
                  <a:chExt cx="5062" cy="1052"/>
                </a:xfrm>
              </p:grpSpPr>
              <p:sp>
                <p:nvSpPr>
                  <p:cNvPr id="31"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32"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33"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4"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5"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6"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7"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8"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9"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40"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1"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42"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43"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44"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5"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6"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7"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8"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9"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50"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51"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52"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53"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54"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5"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6"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7"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8"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9"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60"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61"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62"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63"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4"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5"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6"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7"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8"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9"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70"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71"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72"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73"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74"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5"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6"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7"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8"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9"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80"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81"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82"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83"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84"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5"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6"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7"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8"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9"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90"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91"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92"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93"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94"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5"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6"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7"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8"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9"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100"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1"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102"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103"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104"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5"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6"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7"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8"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9"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0"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11"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12"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3"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14"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5"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6"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7"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8"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9"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0"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21"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22"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23"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24"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5"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6"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7"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8"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9"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30"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31"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32"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33"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34"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5"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6"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7"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8"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9"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0"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41"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2"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3"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44"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5"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6"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7"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8"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9"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50"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51"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52"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53"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54"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5"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6"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7"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8"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9"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0"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1"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62"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3"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4"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5"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6"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7"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8"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9"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70"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71"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72"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3"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74"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5"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6"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7"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8"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9"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80"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81"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82"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83"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4"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5"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6"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7"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8"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9"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0"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1"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92"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3"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4"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5"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6"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7"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8"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9"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00"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201"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2"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3"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204"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5"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6"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7"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8"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9"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10"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11"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12"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13"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4"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5"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6"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7"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8"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9"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20"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21" name="Group 1158"/>
                  <p:cNvGrpSpPr>
                    <a:grpSpLocks noChangeAspect="1"/>
                  </p:cNvGrpSpPr>
                  <p:nvPr/>
                </p:nvGrpSpPr>
                <p:grpSpPr bwMode="auto">
                  <a:xfrm>
                    <a:off x="242" y="1489"/>
                    <a:ext cx="5062" cy="671"/>
                    <a:chOff x="71" y="1833"/>
                    <a:chExt cx="5617" cy="744"/>
                  </a:xfrm>
                </p:grpSpPr>
                <p:sp>
                  <p:nvSpPr>
                    <p:cNvPr id="757"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8"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9"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60"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61"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62"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63"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64"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5"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6"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7"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8"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9"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70"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1"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72"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73"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74"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5"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6"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7"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8"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9"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0"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1"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82"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3"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4"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5"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6"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7"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8"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9"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90"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91"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92"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3"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94"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5"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6"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7"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8"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9"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800"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01"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02"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803"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4"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5"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6"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7"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8"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9"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10"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11"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12"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3"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4"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5"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6"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7"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8"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9"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20"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21"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22"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23"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24"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5"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6"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7"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8"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9"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30"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1"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2"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33"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4"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5"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6"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7"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8"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9"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40"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1"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2"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43"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4"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5"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6"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7"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8"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9"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0"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1"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52"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3"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4"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5"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6"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7"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8"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9"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0"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61"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2"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3"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64"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5"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6"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7"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8"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9"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70"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71"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72"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73"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74"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5"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6"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7"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8"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9"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80"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1"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82"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3"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4"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5"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6"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7"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8"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9"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90"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91"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92"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93"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94"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5"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6"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7"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8"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9"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900"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01"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2"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903"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4"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5"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6"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7"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8"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9"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10"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11"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12"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13"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14"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5"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6"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7"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8"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9"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20"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21"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2"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23"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24"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5"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6"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7"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8"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9"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30"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1"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32"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33"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4"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5"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6"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7"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8"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9"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40"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1"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42"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3"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4"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5"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6"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7"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8"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9"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50"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51"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2"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53"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54"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5"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6"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22"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23"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4"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5"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6"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7"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8"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9"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0"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31"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2"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33"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34"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5"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6"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7"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8"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9"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40"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1"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2"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43"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4"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5"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6"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7"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8"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9"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0"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1"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52"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3"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4"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5"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6"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7"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8"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9"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60"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61"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62"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63"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64"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5"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6"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7"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8"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9"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70"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71"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72"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73"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74"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5"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6"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7"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8"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9"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80"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81"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82"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83"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84"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5"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6"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7"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8"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9"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0"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1"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2"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3"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4"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5"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6"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7"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8"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9"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00"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01"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2"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3"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04"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5"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6"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7"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8"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9"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10"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11"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2"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3"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14"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5"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6"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7"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8"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9"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0"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1"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22"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23"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4"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5"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6"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7"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8"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9"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0"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31"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2"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33"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34"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5"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6"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7"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8"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9"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0"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1"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2"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43"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4"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5"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6"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8"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9"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50"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1"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52"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3"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4"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5"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6"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7"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8"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9"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60"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61"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62"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63"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64"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5"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6"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7"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8"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9"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70"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71"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72"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73"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74"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5"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6"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7"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8"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9"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80"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81"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82"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83"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4"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5"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6"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7"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8"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9"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90"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91"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92"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93"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94"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5"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6"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7"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8"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9"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00"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401"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402"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403"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4"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5"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6"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7"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8"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9"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10"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11"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12"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13"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14"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5"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6"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7"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8"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9"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20"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21"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22"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23"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4"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5"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6"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7"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8"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9"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30"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31"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32"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33"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34"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5"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6"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7"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8"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9"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40"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41"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2"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43"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44"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5"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6"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7"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8"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9"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50"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1"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2"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3"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54"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5"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6"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7"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8"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9"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60"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61"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2"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3"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64"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5"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6"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7"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8"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9"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0"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71"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72"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73"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4"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5"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6"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7"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8"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9"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80"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81"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82"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83"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84"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5"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6"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7"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8"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9"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90"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1"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92"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3"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4"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5"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6"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7"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8"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9"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500"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1"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502"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503"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504"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5"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6"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7"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8"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9"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0"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1"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2"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13"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14"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5"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6"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7"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8"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9"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20"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21"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22"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23"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24"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5"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6"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7"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8"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9"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30"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31"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32"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33"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34"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5"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6"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7"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8"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9"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40"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41"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42"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43"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44"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5"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6"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7"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8"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9"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50"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51"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52"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53"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54"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5"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6"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7"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8"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9"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60"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61"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62"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63"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64"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5"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6"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7"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8"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9"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70"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71"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72"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73"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74"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5"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6"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7"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8"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9"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80"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81"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82"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83"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84"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5"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6"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7"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9"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0"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1"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2"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3"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94"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5"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6"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7"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8"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9"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600"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601"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602"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603"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604"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5"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6"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7"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8"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9"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10"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11"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12"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13"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4"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5"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6"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7"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8"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9"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0"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21"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2"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3"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24"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5"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6"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7"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8"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9"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30"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1"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2"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33"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4"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5"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6"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7"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8"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9"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0"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1"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42"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3"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4"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5"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6"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7"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8"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9"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0"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51"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2"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3"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54"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5"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6"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7"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8"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9"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60"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1"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2"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63"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4"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5"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6"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7"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8"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9"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0"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71"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72"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73"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4"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5"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6"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7"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8"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9"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0"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81"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2"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3"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84"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5"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6"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7"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8"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9"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90"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1"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2"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93"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4"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5"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6"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7"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8"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9"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00"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1"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702"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3"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4"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5"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6"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7"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8"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9"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0"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11"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2"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3"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4"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6"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7"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8"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9"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20"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1"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2"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23"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4"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5"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6"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7"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8"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9"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0"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1"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32"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3"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34"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5"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6"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7"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8"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9"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0"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41"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2"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3"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44"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5"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6"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7"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8"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9"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50"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1"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2"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53"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4"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5"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6"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7" name="Group 1894"/>
                <p:cNvGrpSpPr>
                  <a:grpSpLocks noChangeAspect="1"/>
                </p:cNvGrpSpPr>
                <p:nvPr/>
              </p:nvGrpSpPr>
              <p:grpSpPr bwMode="auto">
                <a:xfrm>
                  <a:off x="288" y="2195"/>
                  <a:ext cx="4969" cy="265"/>
                  <a:chOff x="288" y="2195"/>
                  <a:chExt cx="4969" cy="265"/>
                </a:xfrm>
              </p:grpSpPr>
              <p:sp>
                <p:nvSpPr>
                  <p:cNvPr id="18"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9"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20"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21"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22"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23"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24"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5"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6"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7"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8"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9"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30"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13"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57" name="Date Placeholder 6"/>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8" name="Footer Placeholder 7"/>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9" name="Slide Number Placeholder 8"/>
          <p:cNvSpPr>
            <a:spLocks noGrp="1"/>
          </p:cNvSpPr>
          <p:nvPr>
            <p:ph type="sldNum" sz="quarter" idx="12"/>
          </p:nvPr>
        </p:nvSpPr>
        <p:spPr/>
        <p:txBody>
          <a:bodyPr/>
          <a:lstStyle>
            <a:lvl1pPr>
              <a:defRPr/>
            </a:lvl1pPr>
          </a:lstStyle>
          <a:p>
            <a:fld id="{1B57EFD2-6654-4189-ADF7-AA494E0113A4}" type="slidenum">
              <a:rPr lang="en-US" altLang="en-US"/>
              <a:pPr/>
              <a:t>‹#›</a:t>
            </a:fld>
            <a:endParaRPr lang="en-US" altLang="en-US"/>
          </a:p>
        </p:txBody>
      </p:sp>
    </p:spTree>
    <p:extLst>
      <p:ext uri="{BB962C8B-B14F-4D97-AF65-F5344CB8AC3E}">
        <p14:creationId xmlns:p14="http://schemas.microsoft.com/office/powerpoint/2010/main" val="27193273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4"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83977" name="Photo Editor Photo" r:id="rId3" imgW="3123810" imgH="4086795" progId="MSPhotoEd.3">
                  <p:embed/>
                </p:oleObj>
              </mc:Choice>
              <mc:Fallback>
                <p:oleObj name="Photo Editor Photo" r:id="rId3" imgW="3123810" imgH="4086795" progId="MSPhotoEd.3">
                  <p:embed/>
                  <p:pic>
                    <p:nvPicPr>
                      <p:cNvPr id="32771"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5" name="Group 961"/>
          <p:cNvGrpSpPr>
            <a:grpSpLocks/>
          </p:cNvGrpSpPr>
          <p:nvPr userDrawn="1"/>
        </p:nvGrpSpPr>
        <p:grpSpPr bwMode="auto">
          <a:xfrm>
            <a:off x="0" y="0"/>
            <a:ext cx="9144000" cy="492125"/>
            <a:chOff x="0" y="0"/>
            <a:chExt cx="5760" cy="310"/>
          </a:xfrm>
        </p:grpSpPr>
        <p:sp>
          <p:nvSpPr>
            <p:cNvPr id="6"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7"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Group 964"/>
            <p:cNvGrpSpPr>
              <a:grpSpLocks noChangeAspect="1"/>
            </p:cNvGrpSpPr>
            <p:nvPr userDrawn="1"/>
          </p:nvGrpSpPr>
          <p:grpSpPr bwMode="auto">
            <a:xfrm>
              <a:off x="49" y="51"/>
              <a:ext cx="734" cy="207"/>
              <a:chOff x="158" y="2628"/>
              <a:chExt cx="5248" cy="1482"/>
            </a:xfrm>
          </p:grpSpPr>
          <p:sp>
            <p:nvSpPr>
              <p:cNvPr id="10"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1" name="Group 966"/>
              <p:cNvGrpSpPr>
                <a:grpSpLocks noChangeAspect="1"/>
              </p:cNvGrpSpPr>
              <p:nvPr/>
            </p:nvGrpSpPr>
            <p:grpSpPr bwMode="auto">
              <a:xfrm>
                <a:off x="254" y="2698"/>
                <a:ext cx="5062" cy="1352"/>
                <a:chOff x="242" y="1108"/>
                <a:chExt cx="5062" cy="1352"/>
              </a:xfrm>
            </p:grpSpPr>
            <p:grpSp>
              <p:nvGrpSpPr>
                <p:cNvPr id="12" name="Group 967"/>
                <p:cNvGrpSpPr>
                  <a:grpSpLocks noChangeAspect="1"/>
                </p:cNvGrpSpPr>
                <p:nvPr/>
              </p:nvGrpSpPr>
              <p:grpSpPr bwMode="auto">
                <a:xfrm>
                  <a:off x="242" y="1108"/>
                  <a:ext cx="5062" cy="1052"/>
                  <a:chOff x="242" y="1108"/>
                  <a:chExt cx="5062" cy="1052"/>
                </a:xfrm>
              </p:grpSpPr>
              <p:sp>
                <p:nvSpPr>
                  <p:cNvPr id="27"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28"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29"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0"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1"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2"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3"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4"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5"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6"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7"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38"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9"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40"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1"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2"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3"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4"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5"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46"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47"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48"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49"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50"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1"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2"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3"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4"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5"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56"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57"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58"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59"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0"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1"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2"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3"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4"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5"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66"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67"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68"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69"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70"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1"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2"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3"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4"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5"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76"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77"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78"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79"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80"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1"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2"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3"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4"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5"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86"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87"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88"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89"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90"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1"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2"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3"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5"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96"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97"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98"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99"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100"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1"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2"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3"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4"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5"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6"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7"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08"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9"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10"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1"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2"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3"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4"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5"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16"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17"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18"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19"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20"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1"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2"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3"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4"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5"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6"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7"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28"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9"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30"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1"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2"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3"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4"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5"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6"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37"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8"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9"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40"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1"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2"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3"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4"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5"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46"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47"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48"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49"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50"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1"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2"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3"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4"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5"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56"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7"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58"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9"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0"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1"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2"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3"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4"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5"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6"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67"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8"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69"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70"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1"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2"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3"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4"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5"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76"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7"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8"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79"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0"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1"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2"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3"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4"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5"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6"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7"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88"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9"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0"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1"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2"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3"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4"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5"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6"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197"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8"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9"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200"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1"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2"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3"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4"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5"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06"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7"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8"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09"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0"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1"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2"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3"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4"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5"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6"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17" name="Group 1158"/>
                  <p:cNvGrpSpPr>
                    <a:grpSpLocks noChangeAspect="1"/>
                  </p:cNvGrpSpPr>
                  <p:nvPr/>
                </p:nvGrpSpPr>
                <p:grpSpPr bwMode="auto">
                  <a:xfrm>
                    <a:off x="242" y="1489"/>
                    <a:ext cx="5062" cy="671"/>
                    <a:chOff x="71" y="1833"/>
                    <a:chExt cx="5617" cy="744"/>
                  </a:xfrm>
                </p:grpSpPr>
                <p:sp>
                  <p:nvSpPr>
                    <p:cNvPr id="753"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4"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5"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6"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57"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58"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9"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60"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1"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2"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3"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4"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5"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66"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7"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68"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69"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70"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1"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2"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3"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4"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5"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6"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7"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78"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9"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0"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1"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2"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3"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4"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5"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6"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7"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8"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89"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90"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1"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2"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3"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4"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5"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96"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97"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98"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799"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0"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1"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2"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3"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4"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5"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6"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7"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08"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09"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0"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1"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2"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3"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4"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5"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6"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17"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18"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19"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20"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1"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2"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3"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4"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5"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26"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27"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28"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29"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0"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1"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2"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3"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4"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5"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36"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7"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8"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39"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0"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1"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2"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3"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4"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5"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6"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7"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48"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9"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0"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1"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2"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3"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4"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5"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56"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57"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58"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59"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60"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1"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2"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3"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4"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5"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66"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7"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8"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69"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70"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1"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2"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3"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4"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5"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76"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7"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78"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9"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0"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1"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2"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3"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4"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5"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86"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87"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88"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9"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90"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1"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2"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3"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4"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5"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896"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7"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98"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899"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0"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1"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2"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3"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4"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5"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6"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07"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08"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09"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10"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1"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2"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3"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4"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5"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6"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17"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8"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9"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20"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1"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2"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3"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4"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5"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26"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27"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28"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29"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0"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1"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2"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3"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4"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5"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6"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7"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38"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9"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0"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1"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2"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3"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4"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5"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6"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47"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8"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9"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50"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1"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2"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18"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9"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0"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1"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2"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3"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4"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5"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26"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27"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28"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29"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30"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1"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2"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3"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4"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5"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36"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7"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8"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39"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0"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1"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2"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3"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4"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5"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46"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7"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48"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9"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0"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1"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2"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3"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4"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5"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56"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57"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58"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59"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60"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1"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2"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3"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4"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5"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66"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67"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68"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69"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70"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1"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2"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3"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4"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5"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76"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77"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78"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79"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80"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1"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2"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3"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4"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5"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86"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87"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88"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89"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0"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1"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2"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3"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4"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5"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6"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7"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8"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9"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00"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1"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2"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3"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4"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5"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6"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7"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8"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9"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10"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1"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2"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3"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4"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5"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6"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7"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18"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19"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0"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1"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2"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3"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4"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5"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6"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27"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8"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29"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30"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1"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2"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3"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4"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5"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6"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7"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8"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9"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0"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1"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2"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3"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4"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5"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6"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8"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9"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0"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1"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2"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3"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4"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5"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56"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57"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58"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59"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60"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1"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2"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3"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4"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5"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66"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67"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68"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69"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70"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1"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2"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3"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4"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5"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76"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77"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78"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79"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0"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1"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2"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3"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4"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5"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86"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87"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88"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89"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90"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1"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2"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3"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4"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5"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396"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97"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398"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99"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0"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1"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2"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3"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4"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5"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06"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07"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08"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09"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10"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1"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2"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3"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4"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5"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16"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17"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18"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19"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0"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1"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2"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3"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4"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5"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26"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27"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28"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29"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30"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1"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2"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3"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4"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5"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36"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37"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38"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39"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40"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1"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2"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3"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4"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5"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46"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47"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8"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49"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50"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1"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2"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3"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4"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5"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56"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7"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8"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9"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60"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1"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2"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3"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4"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5"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6"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7"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68"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9"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0"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1"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2"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3"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4"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5"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76"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7"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78"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79"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80"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1"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2"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3"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4"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5"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6"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7"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88"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9"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0"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1"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2"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3"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4"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5"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496"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7"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8"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99"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500"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1"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2"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3"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4"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5"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06"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7"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08"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09"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10"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1"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2"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3"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4"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5"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6"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17"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8"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19"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20"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1"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2"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3"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4"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5"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26"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27"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28"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29"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30"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1"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2"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3"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4"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5"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36"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37"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38"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39"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40"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1"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2"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3"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4"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5"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46"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47"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48"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49"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50"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1"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2"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3"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4"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5"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56"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57"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58"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59"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60"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1"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2"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3"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4"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5"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66"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67"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68"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69"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70"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1"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2"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3"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4"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5"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76"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77"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78"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79"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80"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1"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2"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3"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4"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5"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6"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7"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9"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90"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1"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2"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3"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4"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5"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6"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597"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598"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9"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600"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1"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2"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3"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4"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5"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06"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07"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08"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09"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0"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1"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2"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3"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4"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5"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6"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17"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8"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9"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20"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1"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2"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3"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4"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5"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26"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7"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8"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29"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0"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1"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2"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3"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4"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5"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6"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7"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38"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9"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0"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1"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2"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3"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4"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5"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6"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47"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8"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49"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50"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1"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2"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3"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4"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5"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56"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7"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8"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59"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0"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1"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2"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3"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4"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5"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6"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7"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68"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9"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0"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1"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2"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3"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4"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5"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6"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77"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8"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9"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80"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1"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2"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3"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4"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5"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86"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87"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8"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89"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0"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1"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2"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3"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4"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5"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6"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7"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698"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9"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0"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1"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2"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3"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4"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5"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6"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07"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8"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9"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0"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1"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2"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3"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6"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7"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8"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19"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0"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1"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2"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3"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4"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5"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6"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7"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28"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9"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30"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1"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2"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3"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4"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5"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6"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37"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8"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9"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40"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1"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2"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3"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4"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5"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46"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7"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8"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49"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0"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1"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2"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3" name="Group 1894"/>
                <p:cNvGrpSpPr>
                  <a:grpSpLocks noChangeAspect="1"/>
                </p:cNvGrpSpPr>
                <p:nvPr/>
              </p:nvGrpSpPr>
              <p:grpSpPr bwMode="auto">
                <a:xfrm>
                  <a:off x="288" y="2195"/>
                  <a:ext cx="4969" cy="265"/>
                  <a:chOff x="288" y="2195"/>
                  <a:chExt cx="4969" cy="265"/>
                </a:xfrm>
              </p:grpSpPr>
              <p:sp>
                <p:nvSpPr>
                  <p:cNvPr id="14"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5"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16"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17"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18"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19"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20"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1"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2"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3"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4"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5"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26"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9"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2" name="Title 1"/>
          <p:cNvSpPr>
            <a:spLocks noGrp="1"/>
          </p:cNvSpPr>
          <p:nvPr>
            <p:ph type="title"/>
          </p:nvPr>
        </p:nvSpPr>
        <p:spPr/>
        <p:txBody>
          <a:bodyPr/>
          <a:lstStyle/>
          <a:p>
            <a:r>
              <a:rPr lang="en-US" smtClean="0"/>
              <a:t>Click to edit Master title style</a:t>
            </a:r>
            <a:endParaRPr lang="en-US"/>
          </a:p>
        </p:txBody>
      </p:sp>
      <p:sp>
        <p:nvSpPr>
          <p:cNvPr id="953" name="Date Placeholder 2"/>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4" name="Footer Placeholder 3"/>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5" name="Slide Number Placeholder 4"/>
          <p:cNvSpPr>
            <a:spLocks noGrp="1"/>
          </p:cNvSpPr>
          <p:nvPr>
            <p:ph type="sldNum" sz="quarter" idx="12"/>
          </p:nvPr>
        </p:nvSpPr>
        <p:spPr/>
        <p:txBody>
          <a:bodyPr/>
          <a:lstStyle>
            <a:lvl1pPr>
              <a:defRPr/>
            </a:lvl1pPr>
          </a:lstStyle>
          <a:p>
            <a:fld id="{1FA3E634-B587-450E-92F8-E59CB6382CB9}" type="slidenum">
              <a:rPr lang="en-US" altLang="en-US"/>
              <a:pPr/>
              <a:t>‹#›</a:t>
            </a:fld>
            <a:endParaRPr lang="en-US" altLang="en-US"/>
          </a:p>
        </p:txBody>
      </p:sp>
    </p:spTree>
    <p:extLst>
      <p:ext uri="{BB962C8B-B14F-4D97-AF65-F5344CB8AC3E}">
        <p14:creationId xmlns:p14="http://schemas.microsoft.com/office/powerpoint/2010/main" val="10557587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3"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85001" name="Photo Editor Photo" r:id="rId3" imgW="3123810" imgH="4086795" progId="MSPhotoEd.3">
                  <p:embed/>
                </p:oleObj>
              </mc:Choice>
              <mc:Fallback>
                <p:oleObj name="Photo Editor Photo" r:id="rId3" imgW="3123810" imgH="4086795" progId="MSPhotoEd.3">
                  <p:embed/>
                  <p:pic>
                    <p:nvPicPr>
                      <p:cNvPr id="33795"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4" name="Group 961"/>
          <p:cNvGrpSpPr>
            <a:grpSpLocks/>
          </p:cNvGrpSpPr>
          <p:nvPr userDrawn="1"/>
        </p:nvGrpSpPr>
        <p:grpSpPr bwMode="auto">
          <a:xfrm>
            <a:off x="0" y="0"/>
            <a:ext cx="9144000" cy="492125"/>
            <a:chOff x="0" y="0"/>
            <a:chExt cx="5760" cy="310"/>
          </a:xfrm>
        </p:grpSpPr>
        <p:sp>
          <p:nvSpPr>
            <p:cNvPr id="5"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6"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964"/>
            <p:cNvGrpSpPr>
              <a:grpSpLocks noChangeAspect="1"/>
            </p:cNvGrpSpPr>
            <p:nvPr userDrawn="1"/>
          </p:nvGrpSpPr>
          <p:grpSpPr bwMode="auto">
            <a:xfrm>
              <a:off x="49" y="51"/>
              <a:ext cx="734" cy="207"/>
              <a:chOff x="158" y="2628"/>
              <a:chExt cx="5248" cy="1482"/>
            </a:xfrm>
          </p:grpSpPr>
          <p:sp>
            <p:nvSpPr>
              <p:cNvPr id="9"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0" name="Group 966"/>
              <p:cNvGrpSpPr>
                <a:grpSpLocks noChangeAspect="1"/>
              </p:cNvGrpSpPr>
              <p:nvPr/>
            </p:nvGrpSpPr>
            <p:grpSpPr bwMode="auto">
              <a:xfrm>
                <a:off x="254" y="2698"/>
                <a:ext cx="5062" cy="1352"/>
                <a:chOff x="242" y="1108"/>
                <a:chExt cx="5062" cy="1352"/>
              </a:xfrm>
            </p:grpSpPr>
            <p:grpSp>
              <p:nvGrpSpPr>
                <p:cNvPr id="11" name="Group 967"/>
                <p:cNvGrpSpPr>
                  <a:grpSpLocks noChangeAspect="1"/>
                </p:cNvGrpSpPr>
                <p:nvPr/>
              </p:nvGrpSpPr>
              <p:grpSpPr bwMode="auto">
                <a:xfrm>
                  <a:off x="242" y="1108"/>
                  <a:ext cx="5062" cy="1052"/>
                  <a:chOff x="242" y="1108"/>
                  <a:chExt cx="5062" cy="1052"/>
                </a:xfrm>
              </p:grpSpPr>
              <p:sp>
                <p:nvSpPr>
                  <p:cNvPr id="26"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27"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28"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29"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0"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1"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2"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3"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4"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5"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6"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37"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8"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9"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0"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1"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2"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3"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4"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45"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46"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47"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48"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49"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0"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1"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2"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3"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4"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55"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56"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57"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58"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59"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0"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1"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2"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3"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4"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65"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66"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67"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68"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69"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0"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1"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2"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3"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4"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75"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76"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77"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78"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79"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0"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1"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2"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3"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4"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85"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86"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87"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88"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89"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0"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1"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2"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4"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95"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96"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97"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98"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99"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0"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1"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2"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3"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4"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5"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6"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07"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8"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09"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0"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1"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2"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3"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4"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15"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16"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17"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18"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19"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0"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1"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2"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3"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4"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5"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6"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27"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8"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29"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0"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1"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2"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3"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4"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5"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36"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7"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8"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39"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0"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1"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2"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3"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4"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45"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46"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47"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48"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49"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0"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1"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2"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3"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4"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55"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6"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57"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8"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9"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0"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1"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2"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3"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4"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5"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66"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7"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68"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69"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0"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1"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2"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3"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4"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75"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6"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7"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78"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9"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0"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1"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2"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3"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4"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5"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6"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87"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8"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9"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0"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1"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2"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3"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4"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5"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196"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7"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8"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199"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0"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1"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2"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3"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4"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05"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6"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7"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08"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9"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0"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1"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2"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3"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4"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5"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16" name="Group 1158"/>
                  <p:cNvGrpSpPr>
                    <a:grpSpLocks noChangeAspect="1"/>
                  </p:cNvGrpSpPr>
                  <p:nvPr/>
                </p:nvGrpSpPr>
                <p:grpSpPr bwMode="auto">
                  <a:xfrm>
                    <a:off x="242" y="1489"/>
                    <a:ext cx="5062" cy="671"/>
                    <a:chOff x="71" y="1833"/>
                    <a:chExt cx="5617" cy="744"/>
                  </a:xfrm>
                </p:grpSpPr>
                <p:sp>
                  <p:nvSpPr>
                    <p:cNvPr id="752"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3"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4"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5"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56"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57"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8"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59"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0"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1"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2"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3"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4"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65"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6"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67"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68"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69"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0"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1"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2"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3"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4"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5"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6"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77"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8"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9"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0"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1"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2"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3"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4"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5"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6"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7"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88"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89"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0"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1"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2"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3"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4"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95"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96"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97"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798"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99"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0"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1"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2"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3"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4"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5"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6"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07"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08"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09"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0"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1"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2"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3"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4"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5"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16"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17"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18"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19"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0"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1"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2"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3"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4"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25"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26"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27"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28"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29"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0"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1"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2"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3"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4"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35"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6"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7"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38"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9"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0"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1"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2"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3"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4"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5"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6"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47"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8"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9"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0"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1"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2"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3"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4"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55"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56"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57"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58"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59"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0"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1"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2"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3"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4"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65"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6"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7"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68"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9"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0"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1"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2"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3"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4"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75"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6"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77"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8"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9"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0"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1"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2"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3"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4"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85"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86"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87"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8"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89"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0"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1"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2"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3"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4"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895"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6"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97"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898"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99"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0"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1"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2"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3"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4"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5"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06"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07"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08"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09"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0"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1"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2"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3"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4"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5"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16"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7"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8"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19"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0"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1"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2"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3"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4"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25"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26"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27"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28"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9"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0"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1"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2"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3"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4"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5"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6"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37"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8"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9"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0"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1"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2"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3"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4"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5"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46"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7"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8"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49"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0"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1"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17"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8"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19"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0"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1"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2"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3"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4"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25"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26"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27"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28"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29"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0"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1"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2"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3"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4"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35"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6"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7"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38"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9"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0"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1"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2"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3"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4"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45"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6"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47"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8"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9"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0"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1"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2"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3"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4"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55"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56"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57"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58"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59"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0"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1"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2"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3"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4"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65"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66"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67"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68"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69"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0"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1"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2"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3"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4"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75"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76"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77"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78"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79"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0"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1"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2"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3"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4"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85"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86"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87"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88"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89"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0"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1"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2"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3"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4"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5"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6"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7"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8"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9"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0"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1"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2"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3"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4"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5"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6"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7"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8"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09"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0"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1"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2"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3"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4"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5"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6"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17"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18"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9"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0"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1"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2"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3"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4"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5"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26"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7"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28"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29"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0"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1"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2"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3"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4"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5"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6"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7"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8"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9"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0"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1"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2"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3"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4"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5"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6"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8"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9"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0"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1"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2"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3"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4"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55"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56"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57"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58"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59"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0"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1"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2"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3"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4"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65"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66"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67"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68"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69"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0"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1"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2"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3"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4"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75"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76"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77"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78"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79"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0"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1"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2"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3"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4"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85"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86"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87"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88"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9"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0"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1"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2"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3"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4"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395"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96"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397"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98"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399"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0"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1"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2"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3"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4"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05"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06"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07"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08"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9"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0"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1"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2"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3"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4"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15"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16"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17"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18"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19"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0"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1"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2"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3"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4"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25"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26"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27"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28"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9"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0"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1"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2"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3"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4"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35"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36"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37"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38"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39"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0"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1"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2"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3"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4"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45"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46"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7"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48"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49"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0"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1"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2"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3"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4"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55"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6"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7"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8"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59"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0"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1"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2"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3"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4"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5"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6"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67"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8"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9"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0"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1"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2"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3"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4"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75"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6"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77"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78"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79"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0"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1"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2"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3"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4"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5"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6"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87"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8"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89"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0"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1"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2"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3"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4"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495"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6"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7"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98"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499"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0"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1"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2"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3"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4"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05"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6"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07"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08"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09"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0"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1"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2"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3"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4"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5"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16"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7"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18"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19"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0"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1"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2"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3"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4"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25"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26"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27"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28"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29"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0"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1"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2"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3"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4"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35"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36"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37"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38"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39"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0"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1"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2"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3"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4"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45"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46"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47"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48"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49"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0"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1"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2"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3"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4"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55"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56"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57"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58"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59"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0"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1"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2"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3"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4"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65"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66"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67"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68"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69"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0"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1"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2"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3"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4"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75"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76"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77"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78"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79"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0"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1"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2"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3"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4"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5"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6"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7"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89"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0"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1"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2"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3"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4"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5"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596"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597"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8"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599"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0"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1"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2"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3"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4"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05"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06"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07"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08"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09"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0"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1"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2"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3"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4"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5"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16"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7"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8"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19"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0"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1"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2"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3"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4"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25"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6"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7"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28"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9"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0"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1"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2"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3"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4"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5"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6"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37"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8"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9"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0"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1"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2"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3"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4"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5"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46"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7"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48"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49"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0"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1"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2"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3"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4"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55"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6"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7"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58"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9"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0"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1"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2"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3"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4"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5"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6"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67"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8"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9"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0"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1"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2"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3"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4"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5"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76"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7"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8"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79"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0"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1"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2"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3"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4"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85"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86"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7"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88"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9"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0"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1"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2"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3"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4"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5"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6"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697"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8"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9"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0"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1"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2"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3"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4"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5"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06"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7"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8"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09"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0"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1"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2"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3"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4"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5"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6"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7"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18"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9"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0"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1"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2"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3"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4"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5"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6"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27"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8"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29"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0"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1"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2"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3"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4"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5"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36"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7"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8"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39"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0"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1"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2"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3"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4"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45"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6"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7"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48"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9"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0"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1"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2" name="Group 1894"/>
                <p:cNvGrpSpPr>
                  <a:grpSpLocks noChangeAspect="1"/>
                </p:cNvGrpSpPr>
                <p:nvPr/>
              </p:nvGrpSpPr>
              <p:grpSpPr bwMode="auto">
                <a:xfrm>
                  <a:off x="288" y="2195"/>
                  <a:ext cx="4969" cy="265"/>
                  <a:chOff x="288" y="2195"/>
                  <a:chExt cx="4969" cy="265"/>
                </a:xfrm>
              </p:grpSpPr>
              <p:sp>
                <p:nvSpPr>
                  <p:cNvPr id="13"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4"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15"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16"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17"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18"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19"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0"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1"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2"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3"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4"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25"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8"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952" name="Date Placeholder 1"/>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3" name="Footer Placeholder 2"/>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4" name="Slide Number Placeholder 3"/>
          <p:cNvSpPr>
            <a:spLocks noGrp="1"/>
          </p:cNvSpPr>
          <p:nvPr>
            <p:ph type="sldNum" sz="quarter" idx="12"/>
          </p:nvPr>
        </p:nvSpPr>
        <p:spPr/>
        <p:txBody>
          <a:bodyPr/>
          <a:lstStyle>
            <a:lvl1pPr>
              <a:defRPr/>
            </a:lvl1pPr>
          </a:lstStyle>
          <a:p>
            <a:fld id="{BB254182-2101-414E-8A91-9490EB016855}" type="slidenum">
              <a:rPr lang="en-US" altLang="en-US"/>
              <a:pPr/>
              <a:t>‹#›</a:t>
            </a:fld>
            <a:endParaRPr lang="en-US" altLang="en-US"/>
          </a:p>
        </p:txBody>
      </p:sp>
    </p:spTree>
    <p:extLst>
      <p:ext uri="{BB962C8B-B14F-4D97-AF65-F5344CB8AC3E}">
        <p14:creationId xmlns:p14="http://schemas.microsoft.com/office/powerpoint/2010/main" val="406000160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6"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86025" name="Photo Editor Photo" r:id="rId3" imgW="3123810" imgH="4086795" progId="MSPhotoEd.3">
                  <p:embed/>
                </p:oleObj>
              </mc:Choice>
              <mc:Fallback>
                <p:oleObj name="Photo Editor Photo" r:id="rId3" imgW="3123810" imgH="4086795" progId="MSPhotoEd.3">
                  <p:embed/>
                  <p:pic>
                    <p:nvPicPr>
                      <p:cNvPr id="34819"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 name="Group 961"/>
          <p:cNvGrpSpPr>
            <a:grpSpLocks/>
          </p:cNvGrpSpPr>
          <p:nvPr userDrawn="1"/>
        </p:nvGrpSpPr>
        <p:grpSpPr bwMode="auto">
          <a:xfrm>
            <a:off x="0" y="0"/>
            <a:ext cx="9144000" cy="492125"/>
            <a:chOff x="0" y="0"/>
            <a:chExt cx="5760" cy="310"/>
          </a:xfrm>
        </p:grpSpPr>
        <p:sp>
          <p:nvSpPr>
            <p:cNvPr id="8"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9"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oup 964"/>
            <p:cNvGrpSpPr>
              <a:grpSpLocks noChangeAspect="1"/>
            </p:cNvGrpSpPr>
            <p:nvPr userDrawn="1"/>
          </p:nvGrpSpPr>
          <p:grpSpPr bwMode="auto">
            <a:xfrm>
              <a:off x="49" y="51"/>
              <a:ext cx="734" cy="207"/>
              <a:chOff x="158" y="2628"/>
              <a:chExt cx="5248" cy="1482"/>
            </a:xfrm>
          </p:grpSpPr>
          <p:sp>
            <p:nvSpPr>
              <p:cNvPr id="12"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3" name="Group 966"/>
              <p:cNvGrpSpPr>
                <a:grpSpLocks noChangeAspect="1"/>
              </p:cNvGrpSpPr>
              <p:nvPr/>
            </p:nvGrpSpPr>
            <p:grpSpPr bwMode="auto">
              <a:xfrm>
                <a:off x="254" y="2698"/>
                <a:ext cx="5062" cy="1352"/>
                <a:chOff x="242" y="1108"/>
                <a:chExt cx="5062" cy="1352"/>
              </a:xfrm>
            </p:grpSpPr>
            <p:grpSp>
              <p:nvGrpSpPr>
                <p:cNvPr id="14" name="Group 967"/>
                <p:cNvGrpSpPr>
                  <a:grpSpLocks noChangeAspect="1"/>
                </p:cNvGrpSpPr>
                <p:nvPr/>
              </p:nvGrpSpPr>
              <p:grpSpPr bwMode="auto">
                <a:xfrm>
                  <a:off x="242" y="1108"/>
                  <a:ext cx="5062" cy="1052"/>
                  <a:chOff x="242" y="1108"/>
                  <a:chExt cx="5062" cy="1052"/>
                </a:xfrm>
              </p:grpSpPr>
              <p:sp>
                <p:nvSpPr>
                  <p:cNvPr id="29"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30"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31"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2"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3"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4"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5"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6"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7"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8"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9"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40"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41"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42"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3"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4"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5"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6"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7"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48"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49"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50"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51"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52"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3"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4"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5"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6"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7"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58"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59"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60"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61"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2"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3"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4"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5"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6"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7"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68"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69"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70"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71"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72"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3"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4"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5"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6"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7"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78"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79"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80"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81"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82"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3"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4"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5"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6"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7"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88"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89"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90"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91"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92"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3"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4"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5"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6"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7"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98"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99"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100"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101"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102"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3"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4"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5"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6"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7"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8"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9"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10"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1"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12"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3"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4"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5"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6"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7"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18"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19"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20"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21"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22"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3"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4"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5"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6"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7"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8"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9"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30"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31"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32"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3"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4"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5"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6"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7"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8"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39"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0"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1"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42"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3"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4"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5"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6"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7"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48"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49"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50"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51"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52"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3"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4"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5"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6"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7"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58"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9"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60"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1"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2"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3"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4"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5"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6"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7"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8"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69"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70"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1"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72"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3"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4"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5"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6"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7"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78"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9"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80"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81"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2"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3"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4"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5"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6"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7"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8"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9"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90"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1"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2"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3"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4"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5"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6"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7"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8"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199"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0"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1"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202"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3"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4"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5"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6"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7"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08"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9"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10"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11"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2"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3"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4"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5"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6"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7"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8"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19" name="Group 1158"/>
                  <p:cNvGrpSpPr>
                    <a:grpSpLocks noChangeAspect="1"/>
                  </p:cNvGrpSpPr>
                  <p:nvPr/>
                </p:nvGrpSpPr>
                <p:grpSpPr bwMode="auto">
                  <a:xfrm>
                    <a:off x="242" y="1489"/>
                    <a:ext cx="5062" cy="671"/>
                    <a:chOff x="71" y="1833"/>
                    <a:chExt cx="5617" cy="744"/>
                  </a:xfrm>
                </p:grpSpPr>
                <p:sp>
                  <p:nvSpPr>
                    <p:cNvPr id="755"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6"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7"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8"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59"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60"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61"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62"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3"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4"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5"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6"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7"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68"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9"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70"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71"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72"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3"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4"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5"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6"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7"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8"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9"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80"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1"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2"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3"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4"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5"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6"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7"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8"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9"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90"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1"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92"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3"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4"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5"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6"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7"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98"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99"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00"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801"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2"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3"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4"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5"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6"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7"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8"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9"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10"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1"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2"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3"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4"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5"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6"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7"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8"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19"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20"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21"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22"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3"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4"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5"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6"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7"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28"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29"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0"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31"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2"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3"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4"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5"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6"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7"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38"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9"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0"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41"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2"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3"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4"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5"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6"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7"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8"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9"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50"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1"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2"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3"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4"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5"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6"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7"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58"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59"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0"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1"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62"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3"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4"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5"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6"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7"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68"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9"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70"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71"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72"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3"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4"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5"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6"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7"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78"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9"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80"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1"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2"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3"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4"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5"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6"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7"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88"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89"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90"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91"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92"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3"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4"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5"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6"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7"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898"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9"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0"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901"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2"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3"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4"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5"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6"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7"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8"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09"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10"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11"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12"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3"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4"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5"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6"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7"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8"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19"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0"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21"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22"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3"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4"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5"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6"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7"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28"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29"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30"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31"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2"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3"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4"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5"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6"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7"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8"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9"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40"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1"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2"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3"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4"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5"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6"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7"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8"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49"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0"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51"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52"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3"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4"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20"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21"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2"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3"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4"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5"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6"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7"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28"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29"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0"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31"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32"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3"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4"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5"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6"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7"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38"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9"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0"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41"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2"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3"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4"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5"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6"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7"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48"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9"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50"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1"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2"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3"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4"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5"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6"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7"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58"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59"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60"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61"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62"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3"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4"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5"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6"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7"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68"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69"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70"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71"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72"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3"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4"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5"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6"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7"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78"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79"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80"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81"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82"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3"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4"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5"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6"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7"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88"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89"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0"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1"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2"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3"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4"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5"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6"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7"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8"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9"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0"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1"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02"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3"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4"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5"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6"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7"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8"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9"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0"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1"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12"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3"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4"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5"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6"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7"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8"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9"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20"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21"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2"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3"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4"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5"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6"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7"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8"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29"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0"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31"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32"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3"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4"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5"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6"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7"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8"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9"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0"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41"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2"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3"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4"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5"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6"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8"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9"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50"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1"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2"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3"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4"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5"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6"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7"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58"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59"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60"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61"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62"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3"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4"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5"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6"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7"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68"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69"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70"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71"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72"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3"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4"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5"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6"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7"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78"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79"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80"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81"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2"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3"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4"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5"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6"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7"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88"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89"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90"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91"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92"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3"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4"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5"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6"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7"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398"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99"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400"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401"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2"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3"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4"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5"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6"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7"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08"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09"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10"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11"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12"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3"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4"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5"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6"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7"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18"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19"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20"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21"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2"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3"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4"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5"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6"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7"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28"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29"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30"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31"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32"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3"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4"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5"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6"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7"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38"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39"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0"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41"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42"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3"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4"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5"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6"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7"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48"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49"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0"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1"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52"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3"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4"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5"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6"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7"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58"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9"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0"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1"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62"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3"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4"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5"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6"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7"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8"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9"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70"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71"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2"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3"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4"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5"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6"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7"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78"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9"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80"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81"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82"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3"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4"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5"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6"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7"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8"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9"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90"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1"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2"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3"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4"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5"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6"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7"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498"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9"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500"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501"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502"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3"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4"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5"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6"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7"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08"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9"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0"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11"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12"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3"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4"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5"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6"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7"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8"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19"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20"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21"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22"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3"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4"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5"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6"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7"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28"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29"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30"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31"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32"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3"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4"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5"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6"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7"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38"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39"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40"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41"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42"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3"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4"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5"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6"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7"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48"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49"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50"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51"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52"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3"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4"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5"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6"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7"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58"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59"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60"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61"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62"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3"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4"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5"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6"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7"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68"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69"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70"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71"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72"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3"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4"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5"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6"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7"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78"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79"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80"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81"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82"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3"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4"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5"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6"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7"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9"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0"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1"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92"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3"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4"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5"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6"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7"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8"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599"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600"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601"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602"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3"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4"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5"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6"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7"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08"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09"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10"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11"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2"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3"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4"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5"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6"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7"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8"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19"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0"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1"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22"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3"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4"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5"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6"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7"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28"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9"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0"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31"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2"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3"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4"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5"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6"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7"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8"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9"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40"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1"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2"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3"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4"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5"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6"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7"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8"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49"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0"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1"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52"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3"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4"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5"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6"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7"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58"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9"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0"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61"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2"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3"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4"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5"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6"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7"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8"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9"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70"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71"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2"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3"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4"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5"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6"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7"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8"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79"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0"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1"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82"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3"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4"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5"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6"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7"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88"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89"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0"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91"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2"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3"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4"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5"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6"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7"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8"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9"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700"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1"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2"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3"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4"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5"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6"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7"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8"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09"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0"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1"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2"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3"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4"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5"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6"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7"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8"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9"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0"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21"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2"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3"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4"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5"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6"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7"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8"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9"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30"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1"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32"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3"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4"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5"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6"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7"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8"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39"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0"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1"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42"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3"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4"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5"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6"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7"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48"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9"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0"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51"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2"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3"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4"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5" name="Group 1894"/>
                <p:cNvGrpSpPr>
                  <a:grpSpLocks noChangeAspect="1"/>
                </p:cNvGrpSpPr>
                <p:nvPr/>
              </p:nvGrpSpPr>
              <p:grpSpPr bwMode="auto">
                <a:xfrm>
                  <a:off x="288" y="2195"/>
                  <a:ext cx="4969" cy="265"/>
                  <a:chOff x="288" y="2195"/>
                  <a:chExt cx="4969" cy="265"/>
                </a:xfrm>
              </p:grpSpPr>
              <p:sp>
                <p:nvSpPr>
                  <p:cNvPr id="16"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7"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18"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19"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20"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21"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22"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3"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4"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5"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6"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7"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28"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11"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55" name="Date Placeholder 4"/>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6" name="Footer Placeholder 5"/>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7" name="Slide Number Placeholder 6"/>
          <p:cNvSpPr>
            <a:spLocks noGrp="1"/>
          </p:cNvSpPr>
          <p:nvPr>
            <p:ph type="sldNum" sz="quarter" idx="12"/>
          </p:nvPr>
        </p:nvSpPr>
        <p:spPr/>
        <p:txBody>
          <a:bodyPr/>
          <a:lstStyle>
            <a:lvl1pPr>
              <a:defRPr/>
            </a:lvl1pPr>
          </a:lstStyle>
          <a:p>
            <a:fld id="{E548D86A-F2DE-4AF9-B33F-0B2F8114D7E3}" type="slidenum">
              <a:rPr lang="en-US" altLang="en-US"/>
              <a:pPr/>
              <a:t>‹#›</a:t>
            </a:fld>
            <a:endParaRPr lang="en-US" altLang="en-US"/>
          </a:p>
        </p:txBody>
      </p:sp>
    </p:spTree>
    <p:extLst>
      <p:ext uri="{BB962C8B-B14F-4D97-AF65-F5344CB8AC3E}">
        <p14:creationId xmlns:p14="http://schemas.microsoft.com/office/powerpoint/2010/main" val="1356657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6"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87049" name="Photo Editor Photo" r:id="rId3" imgW="3123810" imgH="4086795" progId="MSPhotoEd.3">
                  <p:embed/>
                </p:oleObj>
              </mc:Choice>
              <mc:Fallback>
                <p:oleObj name="Photo Editor Photo" r:id="rId3" imgW="3123810" imgH="4086795" progId="MSPhotoEd.3">
                  <p:embed/>
                  <p:pic>
                    <p:nvPicPr>
                      <p:cNvPr id="35843"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7" name="Group 961"/>
          <p:cNvGrpSpPr>
            <a:grpSpLocks/>
          </p:cNvGrpSpPr>
          <p:nvPr userDrawn="1"/>
        </p:nvGrpSpPr>
        <p:grpSpPr bwMode="auto">
          <a:xfrm>
            <a:off x="0" y="0"/>
            <a:ext cx="9144000" cy="492125"/>
            <a:chOff x="0" y="0"/>
            <a:chExt cx="5760" cy="310"/>
          </a:xfrm>
        </p:grpSpPr>
        <p:sp>
          <p:nvSpPr>
            <p:cNvPr id="8"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9" name="Picture 96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oup 964"/>
            <p:cNvGrpSpPr>
              <a:grpSpLocks noChangeAspect="1"/>
            </p:cNvGrpSpPr>
            <p:nvPr userDrawn="1"/>
          </p:nvGrpSpPr>
          <p:grpSpPr bwMode="auto">
            <a:xfrm>
              <a:off x="49" y="51"/>
              <a:ext cx="734" cy="207"/>
              <a:chOff x="158" y="2628"/>
              <a:chExt cx="5248" cy="1482"/>
            </a:xfrm>
          </p:grpSpPr>
          <p:sp>
            <p:nvSpPr>
              <p:cNvPr id="12"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3" name="Group 966"/>
              <p:cNvGrpSpPr>
                <a:grpSpLocks noChangeAspect="1"/>
              </p:cNvGrpSpPr>
              <p:nvPr/>
            </p:nvGrpSpPr>
            <p:grpSpPr bwMode="auto">
              <a:xfrm>
                <a:off x="254" y="2698"/>
                <a:ext cx="5062" cy="1352"/>
                <a:chOff x="242" y="1108"/>
                <a:chExt cx="5062" cy="1352"/>
              </a:xfrm>
            </p:grpSpPr>
            <p:grpSp>
              <p:nvGrpSpPr>
                <p:cNvPr id="14" name="Group 967"/>
                <p:cNvGrpSpPr>
                  <a:grpSpLocks noChangeAspect="1"/>
                </p:cNvGrpSpPr>
                <p:nvPr/>
              </p:nvGrpSpPr>
              <p:grpSpPr bwMode="auto">
                <a:xfrm>
                  <a:off x="242" y="1108"/>
                  <a:ext cx="5062" cy="1052"/>
                  <a:chOff x="242" y="1108"/>
                  <a:chExt cx="5062" cy="1052"/>
                </a:xfrm>
              </p:grpSpPr>
              <p:sp>
                <p:nvSpPr>
                  <p:cNvPr id="29"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30"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31"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2"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3"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4"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5"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6"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7"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8"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9"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40"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41"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42"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43"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44"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45"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46"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47"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48"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49"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50"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51"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52"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53"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54"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55"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56"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57"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58"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59"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60"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61"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2"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63"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64"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65"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66"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67"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68"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69"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70"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71"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72"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73"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74"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75"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76"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77"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78"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79"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80"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81"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82"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83"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84"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85"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86"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87"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88"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89"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90"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91"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92"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93"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94"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95"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6"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97"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98"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99"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100"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101"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102"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3"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104"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5"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06"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107"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08"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109"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110"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1"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12"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113"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14"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15"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116"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17"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18"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119"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120"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121"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122"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123"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124"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125"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6"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127"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28"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29"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130"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31"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32"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133"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34"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35"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136"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7"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38"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139"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0"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41"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142"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43"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4"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145"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46"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47"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148"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149"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150"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151"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152"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3"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154"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55"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56"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157"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58"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59"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160"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1"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2"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163"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64"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165"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166"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167"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168"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169"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170"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1"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172"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3"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4"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175"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76"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77"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178"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79"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80"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181"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2"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3"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184"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5"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86"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187"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8"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89"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190"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1"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192"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193"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4"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195"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196"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7"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198"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199"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0"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1"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202"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3"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4"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205"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6"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07"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208"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09"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210"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211"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2"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13"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214"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215"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216"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217"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218"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219" name="Group 1158"/>
                  <p:cNvGrpSpPr>
                    <a:grpSpLocks noChangeAspect="1"/>
                  </p:cNvGrpSpPr>
                  <p:nvPr/>
                </p:nvGrpSpPr>
                <p:grpSpPr bwMode="auto">
                  <a:xfrm>
                    <a:off x="242" y="1489"/>
                    <a:ext cx="5062" cy="671"/>
                    <a:chOff x="71" y="1833"/>
                    <a:chExt cx="5617" cy="744"/>
                  </a:xfrm>
                </p:grpSpPr>
                <p:sp>
                  <p:nvSpPr>
                    <p:cNvPr id="755"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56"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57"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58"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59"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60"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61"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62"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63"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4"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65"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66"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67"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68"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69"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70"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71"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72"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3"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74"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5"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76"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77"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8"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79"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80"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1"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82"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83"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4"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5"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6"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87"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88"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89"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90"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1"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92"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93"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4"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95"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96"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97"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98"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99"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00"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801"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2"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3"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804"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805"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806"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807"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808"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09"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810"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1"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2"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813"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4"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15"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816"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17"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18"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819"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20"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821"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822"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823"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4"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825"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826"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27"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828"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29"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0"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831"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2"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33"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834"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35"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836"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37"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838"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39"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0"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841"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2"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3"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844"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5"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6"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847"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48"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49"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850"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1"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52"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853"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54"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55"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856"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57"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58"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859"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0"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1"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862"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3"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64"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865"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66"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67"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868"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69"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870"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871"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872"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3"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874"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75"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76"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877"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878"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79"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880"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1"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2"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883"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4"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85"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886"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87"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888"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889"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890"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891"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892"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893"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4"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895"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6"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897"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898"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899"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0"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901"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2"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3"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904"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5"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06"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907"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08"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909"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910"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911"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912"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913"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914"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5"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916"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17"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18"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919"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0"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21"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922"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23"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4"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925"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926"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27"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928"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29"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30"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931"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32"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3"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934"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5"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936"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937"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938"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39"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940"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1"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2"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943"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4"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5"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946"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47"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48"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949"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0"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951"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952"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953"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954"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220"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221"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2"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223"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224"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225"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226"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227"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28"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229"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0"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31"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232"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33"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4"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235"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6"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37"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238"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39"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0"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241"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2"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3"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244"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45"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46"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247"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48"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49"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250"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1"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252"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253"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254"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255"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256"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257"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258"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259"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260"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261"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262"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263"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4"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5"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66"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67"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68"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69"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70"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71"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272"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273"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274"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275"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276"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277"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278"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279"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280"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281"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282"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283"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284"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285"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286"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287"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88"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89"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0"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1"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292"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293"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294"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295"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296"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297"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298"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299"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00"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01"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02"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03"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304"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305"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6"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7"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308"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309"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0"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1"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312"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313"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314"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315"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316"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317"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18"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19"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320"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321"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322"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323"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24"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325"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26"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327"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28"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329"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0"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331"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332"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333"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4"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335"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6"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37"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38"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39"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0"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341"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2"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3"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344"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5"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46"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7"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48"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49"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350"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1"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352"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353"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354"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355"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356"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357"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358"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359"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360"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361"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362"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63"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364"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365"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66"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67"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368"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369"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70"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371"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372"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73"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74"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75"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376"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377"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378"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79"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380"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381"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82"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383"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384"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385"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386"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387"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388"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389"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390"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391"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392"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393"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394"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395"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396"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397"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398"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399"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400"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401"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02"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03"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04"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405"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06"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07"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408"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09"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10"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411"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412"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13"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414"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15"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416"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17"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18"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419"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420"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421"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22"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423"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424"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425"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426"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427"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428"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429"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430"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431"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432"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433"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434"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435"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436"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437"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38"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39"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40"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441"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442"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443"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44"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445"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446"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447"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448"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49"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50"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1"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452"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453"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454"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55"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456"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457"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458"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459"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0"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1"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462"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3"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4"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65"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466"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67"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68"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69"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470"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71"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72"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73"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474"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475"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76"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7"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478"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479"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80"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481"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482"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3"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4"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85"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486"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487"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488"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89"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490"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1"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492"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493"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494"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495"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496"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7"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498"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499"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500"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501"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502"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503"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504"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5"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506"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507"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08"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09"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10"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511"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512"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3"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514"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515"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516"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17"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518"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519"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520"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21"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522"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523"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524"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525"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526"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527"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528"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529"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530"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531"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532"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533"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534"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35"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36"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37"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38"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539"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540"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541"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542"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543"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544"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545"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546"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547"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548"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549"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550"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551"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552"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553"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554"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555"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556"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557"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58"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559"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560"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561"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562"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563"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564"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565"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566"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567"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568"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569"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570"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571"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572"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573"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574"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575"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576"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577"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578"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579"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580"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581"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582"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583"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584"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585"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6"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7"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8"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89"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0"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591"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592"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593"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4"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5"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596"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597"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598"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599"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600"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601"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602"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603"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604"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605"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606"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607"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608"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609"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610"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611"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12"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613"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14"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5"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616"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17"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18"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619"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0"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1"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622"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3"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24"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625"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26"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27"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628"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29"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0"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631"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2"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33"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634"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35"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6"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637"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38"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39"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640"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1"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2"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643"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4"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5"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646"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47"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48"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649"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0"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1"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652"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3"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54"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655"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56"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57"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658"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59"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0"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661"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62"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3"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664"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5"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66"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667"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68"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69"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670"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71"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2"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673"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4"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5"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676"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77"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78"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679"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0"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1"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682"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3"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84"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685"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86"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87"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688"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89"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0"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691"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2"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3"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694"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695"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696"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697"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698"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699"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700"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1"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2"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03"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4"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5"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06"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07"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08"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09"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0"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1"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2"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3"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4"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5"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6"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7"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8"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9"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0"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21"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2"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3"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24"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5"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6"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27"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28"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29"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30"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1"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32"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33"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34"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5"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36"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37"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38"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39"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0"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1"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42"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3"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4"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45"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6"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47"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48"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49"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0"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51"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52"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53"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54"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5" name="Group 1894"/>
                <p:cNvGrpSpPr>
                  <a:grpSpLocks noChangeAspect="1"/>
                </p:cNvGrpSpPr>
                <p:nvPr/>
              </p:nvGrpSpPr>
              <p:grpSpPr bwMode="auto">
                <a:xfrm>
                  <a:off x="288" y="2195"/>
                  <a:ext cx="4969" cy="265"/>
                  <a:chOff x="288" y="2195"/>
                  <a:chExt cx="4969" cy="265"/>
                </a:xfrm>
              </p:grpSpPr>
              <p:sp>
                <p:nvSpPr>
                  <p:cNvPr id="16"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17"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18"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19"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20"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21"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22"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23"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24"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25"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26"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27"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28"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11"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55" name="Date Placeholder 4"/>
          <p:cNvSpPr>
            <a:spLocks noGrp="1"/>
          </p:cNvSpPr>
          <p:nvPr>
            <p:ph type="dt" sz="half" idx="10"/>
          </p:nvPr>
        </p:nvSpPr>
        <p:spPr/>
        <p:txBody>
          <a:bodyPr/>
          <a:lstStyle>
            <a:lvl1pPr>
              <a:defRPr smtClean="0"/>
            </a:lvl1pPr>
          </a:lstStyle>
          <a:p>
            <a:pPr>
              <a:defRPr/>
            </a:pPr>
            <a:r>
              <a:rPr lang="en-US" smtClean="0"/>
              <a:t>4 Mai 2017</a:t>
            </a:r>
            <a:endParaRPr lang="en-US"/>
          </a:p>
        </p:txBody>
      </p:sp>
      <p:sp>
        <p:nvSpPr>
          <p:cNvPr id="956" name="Footer Placeholder 5"/>
          <p:cNvSpPr>
            <a:spLocks noGrp="1"/>
          </p:cNvSpPr>
          <p:nvPr>
            <p:ph type="ftr" sz="quarter" idx="11"/>
          </p:nvPr>
        </p:nvSpPr>
        <p:spPr/>
        <p:txBody>
          <a:bodyPr/>
          <a:lstStyle>
            <a:lvl1pPr>
              <a:defRPr smtClean="0"/>
            </a:lvl1pPr>
          </a:lstStyle>
          <a:p>
            <a:pPr>
              <a:defRPr/>
            </a:pPr>
            <a:r>
              <a:rPr lang="de-DE" smtClean="0"/>
              <a:t>Temperaturabhängigkeit von pn Übergängen © BME-EET 2011-2017</a:t>
            </a:r>
            <a:endParaRPr lang="en-US" sz="900" b="0"/>
          </a:p>
        </p:txBody>
      </p:sp>
      <p:sp>
        <p:nvSpPr>
          <p:cNvPr id="957" name="Slide Number Placeholder 6"/>
          <p:cNvSpPr>
            <a:spLocks noGrp="1"/>
          </p:cNvSpPr>
          <p:nvPr>
            <p:ph type="sldNum" sz="quarter" idx="12"/>
          </p:nvPr>
        </p:nvSpPr>
        <p:spPr/>
        <p:txBody>
          <a:bodyPr/>
          <a:lstStyle>
            <a:lvl1pPr>
              <a:defRPr/>
            </a:lvl1pPr>
          </a:lstStyle>
          <a:p>
            <a:fld id="{618AFB72-D2B1-4D9F-8BB6-994E4F9A47D9}" type="slidenum">
              <a:rPr lang="en-US" altLang="en-US"/>
              <a:pPr/>
              <a:t>‹#›</a:t>
            </a:fld>
            <a:endParaRPr lang="en-US" altLang="en-US"/>
          </a:p>
        </p:txBody>
      </p:sp>
    </p:spTree>
    <p:extLst>
      <p:ext uri="{BB962C8B-B14F-4D97-AF65-F5344CB8AC3E}">
        <p14:creationId xmlns:p14="http://schemas.microsoft.com/office/powerpoint/2010/main" val="23671968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vmlDrawing" Target="../drawings/vmlDrawing1.v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image" Target="../media/image2.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oleObject" Target="../embeddings/oleObject1.bin"/></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image" Target="../media/image7.png"/><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image" Target="../media/image6.png"/><Relationship Id="rId5" Type="http://schemas.openxmlformats.org/officeDocument/2006/relationships/slideLayout" Target="../slideLayouts/slideLayout16.xml"/><Relationship Id="rId10" Type="http://schemas.openxmlformats.org/officeDocument/2006/relationships/oleObject" Target="../embeddings/oleObject14.bin"/><Relationship Id="rId4" Type="http://schemas.openxmlformats.org/officeDocument/2006/relationships/slideLayout" Target="../slideLayouts/slideLayout15.xml"/><Relationship Id="rId9" Type="http://schemas.openxmlformats.org/officeDocument/2006/relationships/vmlDrawing" Target="../drawings/vmlDrawing13.v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3.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2"/>
          <p:cNvSpPr>
            <a:spLocks noGrp="1" noChangeArrowheads="1"/>
          </p:cNvSpPr>
          <p:nvPr>
            <p:ph type="title"/>
          </p:nvPr>
        </p:nvSpPr>
        <p:spPr bwMode="auto">
          <a:xfrm>
            <a:off x="139700" y="461963"/>
            <a:ext cx="8845550" cy="881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9" name="Rectangle 3"/>
          <p:cNvSpPr>
            <a:spLocks noGrp="1" noChangeArrowheads="1"/>
          </p:cNvSpPr>
          <p:nvPr>
            <p:ph type="body" idx="1"/>
          </p:nvPr>
        </p:nvSpPr>
        <p:spPr bwMode="auto">
          <a:xfrm>
            <a:off x="187325" y="1406525"/>
            <a:ext cx="8834438"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56" name="Rectangle 4"/>
          <p:cNvSpPr>
            <a:spLocks noGrp="1" noChangeArrowheads="1"/>
          </p:cNvSpPr>
          <p:nvPr>
            <p:ph type="dt" sz="half" idx="2"/>
          </p:nvPr>
        </p:nvSpPr>
        <p:spPr bwMode="auto">
          <a:xfrm>
            <a:off x="922338" y="6467475"/>
            <a:ext cx="1211262" cy="242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spcBef>
                <a:spcPct val="0"/>
              </a:spcBef>
              <a:defRPr sz="1000" b="1" smtClean="0">
                <a:latin typeface="Arial" pitchFamily="34" charset="0"/>
              </a:defRPr>
            </a:lvl1pPr>
          </a:lstStyle>
          <a:p>
            <a:pPr>
              <a:defRPr/>
            </a:pPr>
            <a:r>
              <a:rPr lang="en-US" smtClean="0"/>
              <a:t>4 Mai 2017</a:t>
            </a:r>
            <a:endParaRPr lang="en-US"/>
          </a:p>
        </p:txBody>
      </p:sp>
      <p:sp>
        <p:nvSpPr>
          <p:cNvPr id="381957" name="Rectangle 5"/>
          <p:cNvSpPr>
            <a:spLocks noGrp="1" noChangeArrowheads="1"/>
          </p:cNvSpPr>
          <p:nvPr>
            <p:ph type="ftr" sz="quarter" idx="3"/>
          </p:nvPr>
        </p:nvSpPr>
        <p:spPr bwMode="auto">
          <a:xfrm>
            <a:off x="2179638" y="6465888"/>
            <a:ext cx="6021387" cy="2889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spcBef>
                <a:spcPct val="0"/>
              </a:spcBef>
              <a:defRPr sz="1000" b="1" dirty="0" smtClean="0">
                <a:solidFill>
                  <a:srgbClr val="8C2532"/>
                </a:solidFill>
                <a:latin typeface="Arial Narrow" pitchFamily="34" charset="0"/>
              </a:defRPr>
            </a:lvl1pPr>
          </a:lstStyle>
          <a:p>
            <a:pPr>
              <a:defRPr/>
            </a:pPr>
            <a:r>
              <a:rPr lang="de-DE" smtClean="0"/>
              <a:t>Temperaturabhängigkeit von pn Übergängen © BME-EET 2011-2017</a:t>
            </a:r>
            <a:endParaRPr lang="en-US" sz="900"/>
          </a:p>
        </p:txBody>
      </p:sp>
      <p:sp>
        <p:nvSpPr>
          <p:cNvPr id="381958" name="Rectangle 6"/>
          <p:cNvSpPr>
            <a:spLocks noGrp="1" noChangeArrowheads="1"/>
          </p:cNvSpPr>
          <p:nvPr>
            <p:ph type="sldNum" sz="quarter" idx="4"/>
          </p:nvPr>
        </p:nvSpPr>
        <p:spPr bwMode="auto">
          <a:xfrm>
            <a:off x="8382000" y="6473825"/>
            <a:ext cx="762000" cy="26193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spcBef>
                <a:spcPct val="0"/>
              </a:spcBef>
              <a:defRPr sz="1000" b="1">
                <a:solidFill>
                  <a:srgbClr val="8C2532"/>
                </a:solidFill>
              </a:defRPr>
            </a:lvl1pPr>
          </a:lstStyle>
          <a:p>
            <a:fld id="{C419D90A-C0CE-4A59-A284-9B570FB7E54D}" type="slidenum">
              <a:rPr lang="en-US" altLang="en-US"/>
              <a:pPr/>
              <a:t>‹#›</a:t>
            </a:fld>
            <a:endParaRPr lang="en-US" altLang="en-US"/>
          </a:p>
        </p:txBody>
      </p:sp>
      <p:sp>
        <p:nvSpPr>
          <p:cNvPr id="381963" name="Rectangle 11"/>
          <p:cNvSpPr>
            <a:spLocks noChangeArrowheads="1"/>
          </p:cNvSpPr>
          <p:nvPr userDrawn="1"/>
        </p:nvSpPr>
        <p:spPr bwMode="auto">
          <a:xfrm>
            <a:off x="0" y="6721475"/>
            <a:ext cx="9144000" cy="63500"/>
          </a:xfrm>
          <a:prstGeom prst="rect">
            <a:avLst/>
          </a:prstGeom>
          <a:solidFill>
            <a:srgbClr val="8C2532"/>
          </a:solidFill>
          <a:ln w="9525">
            <a:noFill/>
            <a:miter lim="800000"/>
            <a:headEnd/>
            <a:tailEnd/>
          </a:ln>
          <a:effectLst/>
        </p:spPr>
        <p:txBody>
          <a:bodyPr wrap="none" anchor="ctr"/>
          <a:lstStyle/>
          <a:p>
            <a:pPr>
              <a:defRPr/>
            </a:pPr>
            <a:endParaRPr lang="en-US"/>
          </a:p>
        </p:txBody>
      </p:sp>
      <p:graphicFrame>
        <p:nvGraphicFramePr>
          <p:cNvPr id="1026" name="Object 12"/>
          <p:cNvGraphicFramePr>
            <a:graphicFrameLocks noChangeAspect="1"/>
          </p:cNvGraphicFramePr>
          <p:nvPr userDrawn="1"/>
        </p:nvGraphicFramePr>
        <p:xfrm>
          <a:off x="0" y="5746750"/>
          <a:ext cx="849313" cy="1111250"/>
        </p:xfrm>
        <a:graphic>
          <a:graphicData uri="http://schemas.openxmlformats.org/presentationml/2006/ole">
            <mc:AlternateContent xmlns:mc="http://schemas.openxmlformats.org/markup-compatibility/2006">
              <mc:Choice xmlns:v="urn:schemas-microsoft-com:vml" Requires="v">
                <p:oleObj spid="_x0000_s1989" name="Photo Editor Photo" r:id="rId14" imgW="3123810" imgH="4086795" progId="MSPhotoEd.3">
                  <p:embed/>
                </p:oleObj>
              </mc:Choice>
              <mc:Fallback>
                <p:oleObj name="Photo Editor Photo" r:id="rId14" imgW="3123810" imgH="4086795" progId="MSPhotoEd.3">
                  <p:embed/>
                  <p:pic>
                    <p:nvPicPr>
                      <p:cNvPr id="0" name="Object 1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5746750"/>
                        <a:ext cx="849313"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034" name="Group 961"/>
          <p:cNvGrpSpPr>
            <a:grpSpLocks/>
          </p:cNvGrpSpPr>
          <p:nvPr userDrawn="1"/>
        </p:nvGrpSpPr>
        <p:grpSpPr bwMode="auto">
          <a:xfrm>
            <a:off x="0" y="0"/>
            <a:ext cx="9144000" cy="492125"/>
            <a:chOff x="0" y="0"/>
            <a:chExt cx="5760" cy="310"/>
          </a:xfrm>
        </p:grpSpPr>
        <p:sp>
          <p:nvSpPr>
            <p:cNvPr id="382914" name="Rectangle 962"/>
            <p:cNvSpPr>
              <a:spLocks noChangeArrowheads="1"/>
            </p:cNvSpPr>
            <p:nvPr userDrawn="1"/>
          </p:nvSpPr>
          <p:spPr bwMode="auto">
            <a:xfrm>
              <a:off x="0" y="0"/>
              <a:ext cx="5760" cy="310"/>
            </a:xfrm>
            <a:prstGeom prst="rect">
              <a:avLst/>
            </a:prstGeom>
            <a:solidFill>
              <a:srgbClr val="8C2532"/>
            </a:solidFill>
            <a:ln w="9525">
              <a:noFill/>
              <a:miter lim="800000"/>
              <a:headEnd/>
              <a:tailEnd/>
            </a:ln>
            <a:effectLst/>
          </p:spPr>
          <p:txBody>
            <a:bodyPr wrap="none" anchor="ctr"/>
            <a:lstStyle/>
            <a:p>
              <a:pPr>
                <a:defRPr/>
              </a:pPr>
              <a:endParaRPr lang="en-US"/>
            </a:p>
          </p:txBody>
        </p:sp>
        <p:pic>
          <p:nvPicPr>
            <p:cNvPr id="1036" name="Picture 963"/>
            <p:cNvPicPr>
              <a:picLocks noChangeAspect="1" noChangeArrowheads="1"/>
            </p:cNvPicPr>
            <p:nvPr userDrawn="1"/>
          </p:nvPicPr>
          <p:blipFill>
            <a:blip r:embed="rId16" cstate="print">
              <a:extLst>
                <a:ext uri="{28A0092B-C50C-407E-A947-70E740481C1C}">
                  <a14:useLocalDpi xmlns:a14="http://schemas.microsoft.com/office/drawing/2010/main" val="0"/>
                </a:ext>
              </a:extLst>
            </a:blip>
            <a:srcRect/>
            <a:stretch>
              <a:fillRect/>
            </a:stretch>
          </p:blipFill>
          <p:spPr bwMode="auto">
            <a:xfrm>
              <a:off x="4583" y="4"/>
              <a:ext cx="1177" cy="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7" name="Group 964"/>
            <p:cNvGrpSpPr>
              <a:grpSpLocks noChangeAspect="1"/>
            </p:cNvGrpSpPr>
            <p:nvPr userDrawn="1"/>
          </p:nvGrpSpPr>
          <p:grpSpPr bwMode="auto">
            <a:xfrm>
              <a:off x="49" y="51"/>
              <a:ext cx="734" cy="207"/>
              <a:chOff x="158" y="2628"/>
              <a:chExt cx="5248" cy="1482"/>
            </a:xfrm>
          </p:grpSpPr>
          <p:sp>
            <p:nvSpPr>
              <p:cNvPr id="382917" name="Rectangle 965"/>
              <p:cNvSpPr>
                <a:spLocks noChangeAspect="1" noChangeArrowheads="1"/>
              </p:cNvSpPr>
              <p:nvPr/>
            </p:nvSpPr>
            <p:spPr bwMode="auto">
              <a:xfrm>
                <a:off x="158" y="2628"/>
                <a:ext cx="5248" cy="1482"/>
              </a:xfrm>
              <a:prstGeom prst="rect">
                <a:avLst/>
              </a:prstGeom>
              <a:solidFill>
                <a:srgbClr val="8C2532"/>
              </a:solidFill>
              <a:ln w="15875" algn="ctr">
                <a:noFill/>
                <a:miter lim="800000"/>
                <a:headEnd/>
                <a:tailEnd/>
              </a:ln>
              <a:effectLst/>
            </p:spPr>
            <p:txBody>
              <a:bodyPr anchor="ctr">
                <a:spAutoFit/>
              </a:bodyPr>
              <a:lstStyle/>
              <a:p>
                <a:pPr>
                  <a:defRPr/>
                </a:pPr>
                <a:endParaRPr lang="en-US"/>
              </a:p>
            </p:txBody>
          </p:sp>
          <p:grpSp>
            <p:nvGrpSpPr>
              <p:cNvPr id="1040" name="Group 966"/>
              <p:cNvGrpSpPr>
                <a:grpSpLocks noChangeAspect="1"/>
              </p:cNvGrpSpPr>
              <p:nvPr/>
            </p:nvGrpSpPr>
            <p:grpSpPr bwMode="auto">
              <a:xfrm>
                <a:off x="254" y="2698"/>
                <a:ext cx="5062" cy="1352"/>
                <a:chOff x="242" y="1108"/>
                <a:chExt cx="5062" cy="1352"/>
              </a:xfrm>
            </p:grpSpPr>
            <p:grpSp>
              <p:nvGrpSpPr>
                <p:cNvPr id="1041" name="Group 967"/>
                <p:cNvGrpSpPr>
                  <a:grpSpLocks noChangeAspect="1"/>
                </p:cNvGrpSpPr>
                <p:nvPr/>
              </p:nvGrpSpPr>
              <p:grpSpPr bwMode="auto">
                <a:xfrm>
                  <a:off x="242" y="1108"/>
                  <a:ext cx="5062" cy="1052"/>
                  <a:chOff x="242" y="1108"/>
                  <a:chExt cx="5062" cy="1052"/>
                </a:xfrm>
              </p:grpSpPr>
              <p:sp>
                <p:nvSpPr>
                  <p:cNvPr id="382920" name="Freeform 968"/>
                  <p:cNvSpPr>
                    <a:spLocks noChangeAspect="1"/>
                  </p:cNvSpPr>
                  <p:nvPr/>
                </p:nvSpPr>
                <p:spPr bwMode="auto">
                  <a:xfrm>
                    <a:off x="3270" y="1110"/>
                    <a:ext cx="150" cy="301"/>
                  </a:xfrm>
                  <a:custGeom>
                    <a:avLst/>
                    <a:gdLst/>
                    <a:ahLst/>
                    <a:cxnLst>
                      <a:cxn ang="0">
                        <a:pos x="210" y="281"/>
                      </a:cxn>
                      <a:cxn ang="0">
                        <a:pos x="210" y="240"/>
                      </a:cxn>
                      <a:cxn ang="0">
                        <a:pos x="231" y="240"/>
                      </a:cxn>
                      <a:cxn ang="0">
                        <a:pos x="231" y="121"/>
                      </a:cxn>
                      <a:cxn ang="0">
                        <a:pos x="237" y="76"/>
                      </a:cxn>
                      <a:cxn ang="0">
                        <a:pos x="260" y="0"/>
                      </a:cxn>
                      <a:cxn ang="0">
                        <a:pos x="280" y="76"/>
                      </a:cxn>
                      <a:cxn ang="0">
                        <a:pos x="289" y="121"/>
                      </a:cxn>
                      <a:cxn ang="0">
                        <a:pos x="289" y="240"/>
                      </a:cxn>
                      <a:cxn ang="0">
                        <a:pos x="309" y="240"/>
                      </a:cxn>
                      <a:cxn ang="0">
                        <a:pos x="309" y="281"/>
                      </a:cxn>
                      <a:cxn ang="0">
                        <a:pos x="517" y="924"/>
                      </a:cxn>
                      <a:cxn ang="0">
                        <a:pos x="510" y="942"/>
                      </a:cxn>
                      <a:cxn ang="0">
                        <a:pos x="504" y="962"/>
                      </a:cxn>
                      <a:cxn ang="0">
                        <a:pos x="501" y="973"/>
                      </a:cxn>
                      <a:cxn ang="0">
                        <a:pos x="499" y="983"/>
                      </a:cxn>
                      <a:cxn ang="0">
                        <a:pos x="497" y="994"/>
                      </a:cxn>
                      <a:cxn ang="0">
                        <a:pos x="496" y="1005"/>
                      </a:cxn>
                      <a:cxn ang="0">
                        <a:pos x="23" y="1005"/>
                      </a:cxn>
                      <a:cxn ang="0">
                        <a:pos x="21" y="989"/>
                      </a:cxn>
                      <a:cxn ang="0">
                        <a:pos x="17" y="970"/>
                      </a:cxn>
                      <a:cxn ang="0">
                        <a:pos x="14" y="959"/>
                      </a:cxn>
                      <a:cxn ang="0">
                        <a:pos x="11" y="948"/>
                      </a:cxn>
                      <a:cxn ang="0">
                        <a:pos x="6" y="937"/>
                      </a:cxn>
                      <a:cxn ang="0">
                        <a:pos x="0" y="925"/>
                      </a:cxn>
                      <a:cxn ang="0">
                        <a:pos x="210" y="281"/>
                      </a:cxn>
                    </a:cxnLst>
                    <a:rect l="0" t="0" r="r" b="b"/>
                    <a:pathLst>
                      <a:path w="517" h="1005">
                        <a:moveTo>
                          <a:pt x="210" y="281"/>
                        </a:moveTo>
                        <a:lnTo>
                          <a:pt x="210" y="240"/>
                        </a:lnTo>
                        <a:lnTo>
                          <a:pt x="231" y="240"/>
                        </a:lnTo>
                        <a:lnTo>
                          <a:pt x="231" y="121"/>
                        </a:lnTo>
                        <a:lnTo>
                          <a:pt x="237" y="76"/>
                        </a:lnTo>
                        <a:lnTo>
                          <a:pt x="260" y="0"/>
                        </a:lnTo>
                        <a:lnTo>
                          <a:pt x="280" y="76"/>
                        </a:lnTo>
                        <a:lnTo>
                          <a:pt x="289" y="121"/>
                        </a:lnTo>
                        <a:lnTo>
                          <a:pt x="289" y="240"/>
                        </a:lnTo>
                        <a:lnTo>
                          <a:pt x="309" y="240"/>
                        </a:lnTo>
                        <a:lnTo>
                          <a:pt x="309" y="281"/>
                        </a:lnTo>
                        <a:lnTo>
                          <a:pt x="517" y="924"/>
                        </a:lnTo>
                        <a:lnTo>
                          <a:pt x="510" y="942"/>
                        </a:lnTo>
                        <a:lnTo>
                          <a:pt x="504" y="962"/>
                        </a:lnTo>
                        <a:lnTo>
                          <a:pt x="501" y="973"/>
                        </a:lnTo>
                        <a:lnTo>
                          <a:pt x="499" y="983"/>
                        </a:lnTo>
                        <a:lnTo>
                          <a:pt x="497" y="994"/>
                        </a:lnTo>
                        <a:lnTo>
                          <a:pt x="496" y="1005"/>
                        </a:lnTo>
                        <a:lnTo>
                          <a:pt x="23" y="1005"/>
                        </a:lnTo>
                        <a:lnTo>
                          <a:pt x="21" y="989"/>
                        </a:lnTo>
                        <a:lnTo>
                          <a:pt x="17" y="970"/>
                        </a:lnTo>
                        <a:lnTo>
                          <a:pt x="14" y="959"/>
                        </a:lnTo>
                        <a:lnTo>
                          <a:pt x="11" y="948"/>
                        </a:lnTo>
                        <a:lnTo>
                          <a:pt x="6" y="937"/>
                        </a:lnTo>
                        <a:lnTo>
                          <a:pt x="0" y="925"/>
                        </a:lnTo>
                        <a:lnTo>
                          <a:pt x="210" y="281"/>
                        </a:lnTo>
                        <a:close/>
                      </a:path>
                    </a:pathLst>
                  </a:custGeom>
                  <a:solidFill>
                    <a:schemeClr val="bg1"/>
                  </a:solidFill>
                  <a:ln w="9525">
                    <a:noFill/>
                    <a:round/>
                    <a:headEnd/>
                    <a:tailEnd/>
                  </a:ln>
                </p:spPr>
                <p:txBody>
                  <a:bodyPr/>
                  <a:lstStyle/>
                  <a:p>
                    <a:pPr>
                      <a:defRPr/>
                    </a:pPr>
                    <a:endParaRPr lang="en-US"/>
                  </a:p>
                </p:txBody>
              </p:sp>
              <p:sp>
                <p:nvSpPr>
                  <p:cNvPr id="382921" name="Freeform 969"/>
                  <p:cNvSpPr>
                    <a:spLocks noChangeAspect="1"/>
                  </p:cNvSpPr>
                  <p:nvPr/>
                </p:nvSpPr>
                <p:spPr bwMode="auto">
                  <a:xfrm>
                    <a:off x="2334" y="1589"/>
                    <a:ext cx="43" cy="36"/>
                  </a:xfrm>
                  <a:custGeom>
                    <a:avLst/>
                    <a:gdLst/>
                    <a:ahLst/>
                    <a:cxnLst>
                      <a:cxn ang="0">
                        <a:pos x="124" y="118"/>
                      </a:cxn>
                      <a:cxn ang="0">
                        <a:pos x="14" y="118"/>
                      </a:cxn>
                      <a:cxn ang="0">
                        <a:pos x="0" y="17"/>
                      </a:cxn>
                      <a:cxn ang="0">
                        <a:pos x="0" y="0"/>
                      </a:cxn>
                      <a:cxn ang="0">
                        <a:pos x="139" y="0"/>
                      </a:cxn>
                      <a:cxn ang="0">
                        <a:pos x="139" y="17"/>
                      </a:cxn>
                      <a:cxn ang="0">
                        <a:pos x="124" y="118"/>
                      </a:cxn>
                    </a:cxnLst>
                    <a:rect l="0" t="0" r="r" b="b"/>
                    <a:pathLst>
                      <a:path w="139" h="118">
                        <a:moveTo>
                          <a:pt x="124" y="118"/>
                        </a:moveTo>
                        <a:lnTo>
                          <a:pt x="14" y="118"/>
                        </a:lnTo>
                        <a:lnTo>
                          <a:pt x="0" y="17"/>
                        </a:lnTo>
                        <a:lnTo>
                          <a:pt x="0" y="0"/>
                        </a:lnTo>
                        <a:lnTo>
                          <a:pt x="139" y="0"/>
                        </a:lnTo>
                        <a:lnTo>
                          <a:pt x="139" y="17"/>
                        </a:lnTo>
                        <a:lnTo>
                          <a:pt x="124" y="118"/>
                        </a:lnTo>
                        <a:close/>
                      </a:path>
                    </a:pathLst>
                  </a:custGeom>
                  <a:solidFill>
                    <a:schemeClr val="bg1"/>
                  </a:solidFill>
                  <a:ln w="9525">
                    <a:noFill/>
                    <a:round/>
                    <a:headEnd/>
                    <a:tailEnd/>
                  </a:ln>
                </p:spPr>
                <p:txBody>
                  <a:bodyPr/>
                  <a:lstStyle/>
                  <a:p>
                    <a:pPr>
                      <a:defRPr/>
                    </a:pPr>
                    <a:endParaRPr lang="en-US"/>
                  </a:p>
                </p:txBody>
              </p:sp>
              <p:sp>
                <p:nvSpPr>
                  <p:cNvPr id="382922" name="Freeform 970"/>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82923" name="Freeform 971"/>
                  <p:cNvSpPr>
                    <a:spLocks noChangeAspect="1"/>
                  </p:cNvSpPr>
                  <p:nvPr/>
                </p:nvSpPr>
                <p:spPr bwMode="auto">
                  <a:xfrm>
                    <a:off x="2384" y="1668"/>
                    <a:ext cx="100" cy="208"/>
                  </a:xfrm>
                  <a:custGeom>
                    <a:avLst/>
                    <a:gdLst/>
                    <a:ahLst/>
                    <a:cxnLst>
                      <a:cxn ang="0">
                        <a:pos x="294" y="49"/>
                      </a:cxn>
                      <a:cxn ang="0">
                        <a:pos x="287" y="41"/>
                      </a:cxn>
                      <a:cxn ang="0">
                        <a:pos x="277" y="33"/>
                      </a:cxn>
                      <a:cxn ang="0">
                        <a:pos x="268" y="27"/>
                      </a:cxn>
                      <a:cxn ang="0">
                        <a:pos x="258" y="22"/>
                      </a:cxn>
                      <a:cxn ang="0">
                        <a:pos x="247" y="16"/>
                      </a:cxn>
                      <a:cxn ang="0">
                        <a:pos x="234" y="11"/>
                      </a:cxn>
                      <a:cxn ang="0">
                        <a:pos x="222" y="8"/>
                      </a:cxn>
                      <a:cxn ang="0">
                        <a:pos x="210" y="5"/>
                      </a:cxn>
                      <a:cxn ang="0">
                        <a:pos x="198" y="3"/>
                      </a:cxn>
                      <a:cxn ang="0">
                        <a:pos x="186" y="1"/>
                      </a:cxn>
                      <a:cxn ang="0">
                        <a:pos x="173" y="0"/>
                      </a:cxn>
                      <a:cxn ang="0">
                        <a:pos x="160" y="0"/>
                      </a:cxn>
                      <a:cxn ang="0">
                        <a:pos x="149" y="0"/>
                      </a:cxn>
                      <a:cxn ang="0">
                        <a:pos x="136" y="1"/>
                      </a:cxn>
                      <a:cxn ang="0">
                        <a:pos x="123" y="3"/>
                      </a:cxn>
                      <a:cxn ang="0">
                        <a:pos x="112" y="5"/>
                      </a:cxn>
                      <a:cxn ang="0">
                        <a:pos x="99" y="8"/>
                      </a:cxn>
                      <a:cxn ang="0">
                        <a:pos x="88" y="11"/>
                      </a:cxn>
                      <a:cxn ang="0">
                        <a:pos x="76" y="16"/>
                      </a:cxn>
                      <a:cxn ang="0">
                        <a:pos x="64" y="22"/>
                      </a:cxn>
                      <a:cxn ang="0">
                        <a:pos x="55" y="27"/>
                      </a:cxn>
                      <a:cxn ang="0">
                        <a:pos x="44" y="33"/>
                      </a:cxn>
                      <a:cxn ang="0">
                        <a:pos x="36" y="41"/>
                      </a:cxn>
                      <a:cxn ang="0">
                        <a:pos x="27" y="49"/>
                      </a:cxn>
                      <a:cxn ang="0">
                        <a:pos x="21" y="55"/>
                      </a:cxn>
                      <a:cxn ang="0">
                        <a:pos x="16" y="62"/>
                      </a:cxn>
                      <a:cxn ang="0">
                        <a:pos x="12" y="68"/>
                      </a:cxn>
                      <a:cxn ang="0">
                        <a:pos x="9" y="75"/>
                      </a:cxn>
                      <a:cxn ang="0">
                        <a:pos x="6" y="84"/>
                      </a:cxn>
                      <a:cxn ang="0">
                        <a:pos x="3" y="91"/>
                      </a:cxn>
                      <a:cxn ang="0">
                        <a:pos x="1" y="100"/>
                      </a:cxn>
                      <a:cxn ang="0">
                        <a:pos x="0" y="108"/>
                      </a:cxn>
                      <a:cxn ang="0">
                        <a:pos x="0" y="693"/>
                      </a:cxn>
                      <a:cxn ang="0">
                        <a:pos x="320" y="693"/>
                      </a:cxn>
                      <a:cxn ang="0">
                        <a:pos x="320" y="108"/>
                      </a:cxn>
                      <a:cxn ang="0">
                        <a:pos x="320" y="100"/>
                      </a:cxn>
                      <a:cxn ang="0">
                        <a:pos x="318" y="91"/>
                      </a:cxn>
                      <a:cxn ang="0">
                        <a:pos x="316" y="84"/>
                      </a:cxn>
                      <a:cxn ang="0">
                        <a:pos x="313" y="75"/>
                      </a:cxn>
                      <a:cxn ang="0">
                        <a:pos x="310" y="68"/>
                      </a:cxn>
                      <a:cxn ang="0">
                        <a:pos x="305" y="62"/>
                      </a:cxn>
                      <a:cxn ang="0">
                        <a:pos x="300" y="55"/>
                      </a:cxn>
                      <a:cxn ang="0">
                        <a:pos x="294" y="49"/>
                      </a:cxn>
                    </a:cxnLst>
                    <a:rect l="0" t="0" r="r" b="b"/>
                    <a:pathLst>
                      <a:path w="320" h="693">
                        <a:moveTo>
                          <a:pt x="294" y="49"/>
                        </a:moveTo>
                        <a:lnTo>
                          <a:pt x="287" y="41"/>
                        </a:lnTo>
                        <a:lnTo>
                          <a:pt x="277" y="33"/>
                        </a:lnTo>
                        <a:lnTo>
                          <a:pt x="268" y="27"/>
                        </a:lnTo>
                        <a:lnTo>
                          <a:pt x="258" y="22"/>
                        </a:lnTo>
                        <a:lnTo>
                          <a:pt x="247" y="16"/>
                        </a:lnTo>
                        <a:lnTo>
                          <a:pt x="234" y="11"/>
                        </a:lnTo>
                        <a:lnTo>
                          <a:pt x="222" y="8"/>
                        </a:lnTo>
                        <a:lnTo>
                          <a:pt x="210" y="5"/>
                        </a:lnTo>
                        <a:lnTo>
                          <a:pt x="198" y="3"/>
                        </a:lnTo>
                        <a:lnTo>
                          <a:pt x="186" y="1"/>
                        </a:lnTo>
                        <a:lnTo>
                          <a:pt x="173" y="0"/>
                        </a:lnTo>
                        <a:lnTo>
                          <a:pt x="160" y="0"/>
                        </a:lnTo>
                        <a:lnTo>
                          <a:pt x="149" y="0"/>
                        </a:lnTo>
                        <a:lnTo>
                          <a:pt x="136" y="1"/>
                        </a:lnTo>
                        <a:lnTo>
                          <a:pt x="123" y="3"/>
                        </a:lnTo>
                        <a:lnTo>
                          <a:pt x="112" y="5"/>
                        </a:lnTo>
                        <a:lnTo>
                          <a:pt x="99" y="8"/>
                        </a:lnTo>
                        <a:lnTo>
                          <a:pt x="88" y="11"/>
                        </a:lnTo>
                        <a:lnTo>
                          <a:pt x="76" y="16"/>
                        </a:lnTo>
                        <a:lnTo>
                          <a:pt x="64" y="22"/>
                        </a:lnTo>
                        <a:lnTo>
                          <a:pt x="55" y="27"/>
                        </a:lnTo>
                        <a:lnTo>
                          <a:pt x="44" y="33"/>
                        </a:lnTo>
                        <a:lnTo>
                          <a:pt x="36" y="41"/>
                        </a:lnTo>
                        <a:lnTo>
                          <a:pt x="27" y="49"/>
                        </a:lnTo>
                        <a:lnTo>
                          <a:pt x="21" y="55"/>
                        </a:lnTo>
                        <a:lnTo>
                          <a:pt x="16" y="62"/>
                        </a:lnTo>
                        <a:lnTo>
                          <a:pt x="12" y="68"/>
                        </a:lnTo>
                        <a:lnTo>
                          <a:pt x="9" y="75"/>
                        </a:lnTo>
                        <a:lnTo>
                          <a:pt x="6" y="84"/>
                        </a:lnTo>
                        <a:lnTo>
                          <a:pt x="3" y="91"/>
                        </a:lnTo>
                        <a:lnTo>
                          <a:pt x="1" y="100"/>
                        </a:lnTo>
                        <a:lnTo>
                          <a:pt x="0" y="108"/>
                        </a:lnTo>
                        <a:lnTo>
                          <a:pt x="0" y="693"/>
                        </a:lnTo>
                        <a:lnTo>
                          <a:pt x="320" y="693"/>
                        </a:lnTo>
                        <a:lnTo>
                          <a:pt x="320" y="108"/>
                        </a:lnTo>
                        <a:lnTo>
                          <a:pt x="320" y="100"/>
                        </a:lnTo>
                        <a:lnTo>
                          <a:pt x="318" y="91"/>
                        </a:lnTo>
                        <a:lnTo>
                          <a:pt x="316" y="84"/>
                        </a:lnTo>
                        <a:lnTo>
                          <a:pt x="313" y="75"/>
                        </a:lnTo>
                        <a:lnTo>
                          <a:pt x="310" y="68"/>
                        </a:lnTo>
                        <a:lnTo>
                          <a:pt x="305"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82924" name="Freeform 972"/>
                  <p:cNvSpPr>
                    <a:spLocks noChangeAspect="1"/>
                  </p:cNvSpPr>
                  <p:nvPr/>
                </p:nvSpPr>
                <p:spPr bwMode="auto">
                  <a:xfrm>
                    <a:off x="2498" y="1589"/>
                    <a:ext cx="43" cy="36"/>
                  </a:xfrm>
                  <a:custGeom>
                    <a:avLst/>
                    <a:gdLst/>
                    <a:ahLst/>
                    <a:cxnLst>
                      <a:cxn ang="0">
                        <a:pos x="122" y="118"/>
                      </a:cxn>
                      <a:cxn ang="0">
                        <a:pos x="14" y="118"/>
                      </a:cxn>
                      <a:cxn ang="0">
                        <a:pos x="0" y="17"/>
                      </a:cxn>
                      <a:cxn ang="0">
                        <a:pos x="0" y="0"/>
                      </a:cxn>
                      <a:cxn ang="0">
                        <a:pos x="136" y="0"/>
                      </a:cxn>
                      <a:cxn ang="0">
                        <a:pos x="136" y="17"/>
                      </a:cxn>
                      <a:cxn ang="0">
                        <a:pos x="122" y="118"/>
                      </a:cxn>
                    </a:cxnLst>
                    <a:rect l="0" t="0" r="r" b="b"/>
                    <a:pathLst>
                      <a:path w="136" h="118">
                        <a:moveTo>
                          <a:pt x="122" y="118"/>
                        </a:moveTo>
                        <a:lnTo>
                          <a:pt x="14" y="118"/>
                        </a:lnTo>
                        <a:lnTo>
                          <a:pt x="0" y="17"/>
                        </a:lnTo>
                        <a:lnTo>
                          <a:pt x="0" y="0"/>
                        </a:lnTo>
                        <a:lnTo>
                          <a:pt x="136" y="0"/>
                        </a:lnTo>
                        <a:lnTo>
                          <a:pt x="136" y="17"/>
                        </a:lnTo>
                        <a:lnTo>
                          <a:pt x="122" y="118"/>
                        </a:lnTo>
                        <a:close/>
                      </a:path>
                    </a:pathLst>
                  </a:custGeom>
                  <a:solidFill>
                    <a:schemeClr val="bg1"/>
                  </a:solidFill>
                  <a:ln w="9525">
                    <a:noFill/>
                    <a:round/>
                    <a:headEnd/>
                    <a:tailEnd/>
                  </a:ln>
                </p:spPr>
                <p:txBody>
                  <a:bodyPr/>
                  <a:lstStyle/>
                  <a:p>
                    <a:pPr>
                      <a:defRPr/>
                    </a:pPr>
                    <a:endParaRPr lang="en-US"/>
                  </a:p>
                </p:txBody>
              </p:sp>
              <p:sp>
                <p:nvSpPr>
                  <p:cNvPr id="382925" name="Freeform 973"/>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close/>
                      </a:path>
                    </a:pathLst>
                  </a:custGeom>
                  <a:solidFill>
                    <a:schemeClr val="bg1"/>
                  </a:solidFill>
                  <a:ln w="9525">
                    <a:noFill/>
                    <a:round/>
                    <a:headEnd/>
                    <a:tailEnd/>
                  </a:ln>
                </p:spPr>
                <p:txBody>
                  <a:bodyPr/>
                  <a:lstStyle/>
                  <a:p>
                    <a:pPr>
                      <a:defRPr/>
                    </a:pPr>
                    <a:endParaRPr lang="en-US"/>
                  </a:p>
                </p:txBody>
              </p:sp>
              <p:sp>
                <p:nvSpPr>
                  <p:cNvPr id="382926" name="Freeform 974"/>
                  <p:cNvSpPr>
                    <a:spLocks noChangeAspect="1"/>
                  </p:cNvSpPr>
                  <p:nvPr/>
                </p:nvSpPr>
                <p:spPr bwMode="auto">
                  <a:xfrm>
                    <a:off x="2556"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0" y="55"/>
                      </a:cxn>
                      <a:cxn ang="0">
                        <a:pos x="15" y="62"/>
                      </a:cxn>
                      <a:cxn ang="0">
                        <a:pos x="11" y="68"/>
                      </a:cxn>
                      <a:cxn ang="0">
                        <a:pos x="8" y="75"/>
                      </a:cxn>
                      <a:cxn ang="0">
                        <a:pos x="5" y="84"/>
                      </a:cxn>
                      <a:cxn ang="0">
                        <a:pos x="2" y="91"/>
                      </a:cxn>
                      <a:cxn ang="0">
                        <a:pos x="0" y="100"/>
                      </a:cxn>
                      <a:cxn ang="0">
                        <a:pos x="0" y="108"/>
                      </a:cxn>
                      <a:cxn ang="0">
                        <a:pos x="0" y="693"/>
                      </a:cxn>
                      <a:cxn ang="0">
                        <a:pos x="320" y="693"/>
                      </a:cxn>
                      <a:cxn ang="0">
                        <a:pos x="320" y="108"/>
                      </a:cxn>
                      <a:cxn ang="0">
                        <a:pos x="318" y="100"/>
                      </a:cxn>
                      <a:cxn ang="0">
                        <a:pos x="317" y="91"/>
                      </a:cxn>
                      <a:cxn ang="0">
                        <a:pos x="315" y="84"/>
                      </a:cxn>
                      <a:cxn ang="0">
                        <a:pos x="312" y="75"/>
                      </a:cxn>
                      <a:cxn ang="0">
                        <a:pos x="309" y="68"/>
                      </a:cxn>
                      <a:cxn ang="0">
                        <a:pos x="305" y="62"/>
                      </a:cxn>
                      <a:cxn ang="0">
                        <a:pos x="299"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0" y="55"/>
                        </a:lnTo>
                        <a:lnTo>
                          <a:pt x="15" y="62"/>
                        </a:lnTo>
                        <a:lnTo>
                          <a:pt x="11" y="68"/>
                        </a:lnTo>
                        <a:lnTo>
                          <a:pt x="8" y="75"/>
                        </a:lnTo>
                        <a:lnTo>
                          <a:pt x="5" y="84"/>
                        </a:lnTo>
                        <a:lnTo>
                          <a:pt x="2" y="91"/>
                        </a:lnTo>
                        <a:lnTo>
                          <a:pt x="0" y="100"/>
                        </a:lnTo>
                        <a:lnTo>
                          <a:pt x="0" y="108"/>
                        </a:lnTo>
                        <a:lnTo>
                          <a:pt x="0" y="693"/>
                        </a:lnTo>
                        <a:lnTo>
                          <a:pt x="320" y="693"/>
                        </a:lnTo>
                        <a:lnTo>
                          <a:pt x="320" y="108"/>
                        </a:lnTo>
                        <a:lnTo>
                          <a:pt x="318" y="100"/>
                        </a:lnTo>
                        <a:lnTo>
                          <a:pt x="317" y="91"/>
                        </a:lnTo>
                        <a:lnTo>
                          <a:pt x="315" y="84"/>
                        </a:lnTo>
                        <a:lnTo>
                          <a:pt x="312" y="75"/>
                        </a:lnTo>
                        <a:lnTo>
                          <a:pt x="309" y="68"/>
                        </a:lnTo>
                        <a:lnTo>
                          <a:pt x="305" y="62"/>
                        </a:lnTo>
                        <a:lnTo>
                          <a:pt x="299" y="55"/>
                        </a:lnTo>
                        <a:lnTo>
                          <a:pt x="294" y="49"/>
                        </a:lnTo>
                      </a:path>
                    </a:pathLst>
                  </a:custGeom>
                  <a:solidFill>
                    <a:schemeClr val="bg1"/>
                  </a:solidFill>
                  <a:ln w="0">
                    <a:noFill/>
                    <a:prstDash val="solid"/>
                    <a:round/>
                    <a:headEnd/>
                    <a:tailEnd/>
                  </a:ln>
                </p:spPr>
                <p:txBody>
                  <a:bodyPr/>
                  <a:lstStyle/>
                  <a:p>
                    <a:pPr>
                      <a:defRPr/>
                    </a:pPr>
                    <a:endParaRPr lang="en-US"/>
                  </a:p>
                </p:txBody>
              </p:sp>
              <p:sp>
                <p:nvSpPr>
                  <p:cNvPr id="382927" name="Freeform 975"/>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close/>
                      </a:path>
                    </a:pathLst>
                  </a:custGeom>
                  <a:solidFill>
                    <a:schemeClr val="bg1"/>
                  </a:solidFill>
                  <a:ln w="9525">
                    <a:noFill/>
                    <a:round/>
                    <a:headEnd/>
                    <a:tailEnd/>
                  </a:ln>
                </p:spPr>
                <p:txBody>
                  <a:bodyPr/>
                  <a:lstStyle/>
                  <a:p>
                    <a:pPr>
                      <a:defRPr/>
                    </a:pPr>
                    <a:endParaRPr lang="en-US"/>
                  </a:p>
                </p:txBody>
              </p:sp>
              <p:sp>
                <p:nvSpPr>
                  <p:cNvPr id="382928" name="Freeform 976"/>
                  <p:cNvSpPr>
                    <a:spLocks noChangeAspect="1"/>
                  </p:cNvSpPr>
                  <p:nvPr/>
                </p:nvSpPr>
                <p:spPr bwMode="auto">
                  <a:xfrm>
                    <a:off x="2720" y="1668"/>
                    <a:ext cx="100" cy="208"/>
                  </a:xfrm>
                  <a:custGeom>
                    <a:avLst/>
                    <a:gdLst/>
                    <a:ahLst/>
                    <a:cxnLst>
                      <a:cxn ang="0">
                        <a:pos x="292" y="49"/>
                      </a:cxn>
                      <a:cxn ang="0">
                        <a:pos x="285" y="41"/>
                      </a:cxn>
                      <a:cxn ang="0">
                        <a:pos x="275" y="33"/>
                      </a:cxn>
                      <a:cxn ang="0">
                        <a:pos x="266" y="27"/>
                      </a:cxn>
                      <a:cxn ang="0">
                        <a:pos x="256" y="22"/>
                      </a:cxn>
                      <a:cxn ang="0">
                        <a:pos x="245" y="16"/>
                      </a:cxn>
                      <a:cxn ang="0">
                        <a:pos x="232" y="11"/>
                      </a:cxn>
                      <a:cxn ang="0">
                        <a:pos x="221" y="8"/>
                      </a:cxn>
                      <a:cxn ang="0">
                        <a:pos x="208" y="5"/>
                      </a:cxn>
                      <a:cxn ang="0">
                        <a:pos x="196" y="3"/>
                      </a:cxn>
                      <a:cxn ang="0">
                        <a:pos x="184" y="1"/>
                      </a:cxn>
                      <a:cxn ang="0">
                        <a:pos x="171" y="0"/>
                      </a:cxn>
                      <a:cxn ang="0">
                        <a:pos x="158" y="0"/>
                      </a:cxn>
                      <a:cxn ang="0">
                        <a:pos x="147" y="0"/>
                      </a:cxn>
                      <a:cxn ang="0">
                        <a:pos x="134" y="1"/>
                      </a:cxn>
                      <a:cxn ang="0">
                        <a:pos x="122" y="3"/>
                      </a:cxn>
                      <a:cxn ang="0">
                        <a:pos x="110" y="5"/>
                      </a:cxn>
                      <a:cxn ang="0">
                        <a:pos x="97" y="8"/>
                      </a:cxn>
                      <a:cxn ang="0">
                        <a:pos x="86" y="11"/>
                      </a:cxn>
                      <a:cxn ang="0">
                        <a:pos x="74" y="16"/>
                      </a:cxn>
                      <a:cxn ang="0">
                        <a:pos x="63" y="22"/>
                      </a:cxn>
                      <a:cxn ang="0">
                        <a:pos x="53" y="27"/>
                      </a:cxn>
                      <a:cxn ang="0">
                        <a:pos x="43" y="33"/>
                      </a:cxn>
                      <a:cxn ang="0">
                        <a:pos x="34" y="41"/>
                      </a:cxn>
                      <a:cxn ang="0">
                        <a:pos x="25" y="49"/>
                      </a:cxn>
                      <a:cxn ang="0">
                        <a:pos x="19" y="55"/>
                      </a:cxn>
                      <a:cxn ang="0">
                        <a:pos x="14" y="62"/>
                      </a:cxn>
                      <a:cxn ang="0">
                        <a:pos x="10" y="68"/>
                      </a:cxn>
                      <a:cxn ang="0">
                        <a:pos x="7" y="75"/>
                      </a:cxn>
                      <a:cxn ang="0">
                        <a:pos x="4" y="84"/>
                      </a:cxn>
                      <a:cxn ang="0">
                        <a:pos x="3" y="91"/>
                      </a:cxn>
                      <a:cxn ang="0">
                        <a:pos x="0" y="100"/>
                      </a:cxn>
                      <a:cxn ang="0">
                        <a:pos x="0" y="108"/>
                      </a:cxn>
                      <a:cxn ang="0">
                        <a:pos x="0" y="693"/>
                      </a:cxn>
                      <a:cxn ang="0">
                        <a:pos x="319" y="693"/>
                      </a:cxn>
                      <a:cxn ang="0">
                        <a:pos x="319" y="108"/>
                      </a:cxn>
                      <a:cxn ang="0">
                        <a:pos x="317" y="100"/>
                      </a:cxn>
                      <a:cxn ang="0">
                        <a:pos x="316" y="91"/>
                      </a:cxn>
                      <a:cxn ang="0">
                        <a:pos x="314" y="84"/>
                      </a:cxn>
                      <a:cxn ang="0">
                        <a:pos x="311" y="75"/>
                      </a:cxn>
                      <a:cxn ang="0">
                        <a:pos x="308" y="68"/>
                      </a:cxn>
                      <a:cxn ang="0">
                        <a:pos x="303" y="62"/>
                      </a:cxn>
                      <a:cxn ang="0">
                        <a:pos x="299" y="55"/>
                      </a:cxn>
                      <a:cxn ang="0">
                        <a:pos x="292" y="49"/>
                      </a:cxn>
                    </a:cxnLst>
                    <a:rect l="0" t="0" r="r" b="b"/>
                    <a:pathLst>
                      <a:path w="319" h="693">
                        <a:moveTo>
                          <a:pt x="292" y="49"/>
                        </a:moveTo>
                        <a:lnTo>
                          <a:pt x="285" y="41"/>
                        </a:lnTo>
                        <a:lnTo>
                          <a:pt x="275" y="33"/>
                        </a:lnTo>
                        <a:lnTo>
                          <a:pt x="266" y="27"/>
                        </a:lnTo>
                        <a:lnTo>
                          <a:pt x="256" y="22"/>
                        </a:lnTo>
                        <a:lnTo>
                          <a:pt x="245" y="16"/>
                        </a:lnTo>
                        <a:lnTo>
                          <a:pt x="232" y="11"/>
                        </a:lnTo>
                        <a:lnTo>
                          <a:pt x="221" y="8"/>
                        </a:lnTo>
                        <a:lnTo>
                          <a:pt x="208" y="5"/>
                        </a:lnTo>
                        <a:lnTo>
                          <a:pt x="196" y="3"/>
                        </a:lnTo>
                        <a:lnTo>
                          <a:pt x="184" y="1"/>
                        </a:lnTo>
                        <a:lnTo>
                          <a:pt x="171" y="0"/>
                        </a:lnTo>
                        <a:lnTo>
                          <a:pt x="158" y="0"/>
                        </a:lnTo>
                        <a:lnTo>
                          <a:pt x="147" y="0"/>
                        </a:lnTo>
                        <a:lnTo>
                          <a:pt x="134" y="1"/>
                        </a:lnTo>
                        <a:lnTo>
                          <a:pt x="122" y="3"/>
                        </a:lnTo>
                        <a:lnTo>
                          <a:pt x="110" y="5"/>
                        </a:lnTo>
                        <a:lnTo>
                          <a:pt x="97" y="8"/>
                        </a:lnTo>
                        <a:lnTo>
                          <a:pt x="86" y="11"/>
                        </a:lnTo>
                        <a:lnTo>
                          <a:pt x="74" y="16"/>
                        </a:lnTo>
                        <a:lnTo>
                          <a:pt x="63" y="22"/>
                        </a:lnTo>
                        <a:lnTo>
                          <a:pt x="53" y="27"/>
                        </a:lnTo>
                        <a:lnTo>
                          <a:pt x="43" y="33"/>
                        </a:lnTo>
                        <a:lnTo>
                          <a:pt x="34" y="41"/>
                        </a:lnTo>
                        <a:lnTo>
                          <a:pt x="25" y="49"/>
                        </a:lnTo>
                        <a:lnTo>
                          <a:pt x="19" y="55"/>
                        </a:lnTo>
                        <a:lnTo>
                          <a:pt x="14" y="62"/>
                        </a:lnTo>
                        <a:lnTo>
                          <a:pt x="10" y="68"/>
                        </a:lnTo>
                        <a:lnTo>
                          <a:pt x="7" y="75"/>
                        </a:lnTo>
                        <a:lnTo>
                          <a:pt x="4" y="84"/>
                        </a:lnTo>
                        <a:lnTo>
                          <a:pt x="3" y="91"/>
                        </a:lnTo>
                        <a:lnTo>
                          <a:pt x="0" y="100"/>
                        </a:lnTo>
                        <a:lnTo>
                          <a:pt x="0" y="108"/>
                        </a:lnTo>
                        <a:lnTo>
                          <a:pt x="0" y="693"/>
                        </a:lnTo>
                        <a:lnTo>
                          <a:pt x="319" y="693"/>
                        </a:lnTo>
                        <a:lnTo>
                          <a:pt x="319" y="108"/>
                        </a:lnTo>
                        <a:lnTo>
                          <a:pt x="317" y="100"/>
                        </a:lnTo>
                        <a:lnTo>
                          <a:pt x="316" y="91"/>
                        </a:lnTo>
                        <a:lnTo>
                          <a:pt x="314" y="84"/>
                        </a:lnTo>
                        <a:lnTo>
                          <a:pt x="311" y="75"/>
                        </a:lnTo>
                        <a:lnTo>
                          <a:pt x="308" y="68"/>
                        </a:lnTo>
                        <a:lnTo>
                          <a:pt x="303" y="62"/>
                        </a:lnTo>
                        <a:lnTo>
                          <a:pt x="299" y="55"/>
                        </a:lnTo>
                        <a:lnTo>
                          <a:pt x="292" y="49"/>
                        </a:lnTo>
                      </a:path>
                    </a:pathLst>
                  </a:custGeom>
                  <a:solidFill>
                    <a:schemeClr val="bg1"/>
                  </a:solidFill>
                  <a:ln w="0">
                    <a:noFill/>
                    <a:prstDash val="solid"/>
                    <a:round/>
                    <a:headEnd/>
                    <a:tailEnd/>
                  </a:ln>
                </p:spPr>
                <p:txBody>
                  <a:bodyPr/>
                  <a:lstStyle/>
                  <a:p>
                    <a:pPr>
                      <a:defRPr/>
                    </a:pPr>
                    <a:endParaRPr lang="en-US"/>
                  </a:p>
                </p:txBody>
              </p:sp>
              <p:sp>
                <p:nvSpPr>
                  <p:cNvPr id="382929" name="Freeform 977"/>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82930" name="Freeform 978"/>
                  <p:cNvSpPr>
                    <a:spLocks noChangeAspect="1"/>
                  </p:cNvSpPr>
                  <p:nvPr/>
                </p:nvSpPr>
                <p:spPr bwMode="auto">
                  <a:xfrm>
                    <a:off x="2663"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path>
                    </a:pathLst>
                  </a:custGeom>
                  <a:solidFill>
                    <a:schemeClr val="bg1"/>
                  </a:solidFill>
                  <a:ln w="0">
                    <a:noFill/>
                    <a:prstDash val="solid"/>
                    <a:round/>
                    <a:headEnd/>
                    <a:tailEnd/>
                  </a:ln>
                </p:spPr>
                <p:txBody>
                  <a:bodyPr/>
                  <a:lstStyle/>
                  <a:p>
                    <a:pPr>
                      <a:defRPr/>
                    </a:pPr>
                    <a:endParaRPr lang="en-US"/>
                  </a:p>
                </p:txBody>
              </p:sp>
              <p:sp>
                <p:nvSpPr>
                  <p:cNvPr id="382931" name="Freeform 979"/>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close/>
                      </a:path>
                    </a:pathLst>
                  </a:custGeom>
                  <a:solidFill>
                    <a:schemeClr val="bg1"/>
                  </a:solidFill>
                  <a:ln w="9525">
                    <a:noFill/>
                    <a:round/>
                    <a:headEnd/>
                    <a:tailEnd/>
                  </a:ln>
                </p:spPr>
                <p:txBody>
                  <a:bodyPr/>
                  <a:lstStyle/>
                  <a:p>
                    <a:pPr>
                      <a:defRPr/>
                    </a:pPr>
                    <a:endParaRPr lang="en-US"/>
                  </a:p>
                </p:txBody>
              </p:sp>
              <p:sp>
                <p:nvSpPr>
                  <p:cNvPr id="382932" name="Freeform 980"/>
                  <p:cNvSpPr>
                    <a:spLocks noChangeAspect="1"/>
                  </p:cNvSpPr>
                  <p:nvPr/>
                </p:nvSpPr>
                <p:spPr bwMode="auto">
                  <a:xfrm>
                    <a:off x="2892" y="1668"/>
                    <a:ext cx="93" cy="208"/>
                  </a:xfrm>
                  <a:custGeom>
                    <a:avLst/>
                    <a:gdLst/>
                    <a:ahLst/>
                    <a:cxnLst>
                      <a:cxn ang="0">
                        <a:pos x="294" y="49"/>
                      </a:cxn>
                      <a:cxn ang="0">
                        <a:pos x="285" y="41"/>
                      </a:cxn>
                      <a:cxn ang="0">
                        <a:pos x="275" y="33"/>
                      </a:cxn>
                      <a:cxn ang="0">
                        <a:pos x="266" y="27"/>
                      </a:cxn>
                      <a:cxn ang="0">
                        <a:pos x="256" y="22"/>
                      </a:cxn>
                      <a:cxn ang="0">
                        <a:pos x="245" y="16"/>
                      </a:cxn>
                      <a:cxn ang="0">
                        <a:pos x="233" y="11"/>
                      </a:cxn>
                      <a:cxn ang="0">
                        <a:pos x="221" y="8"/>
                      </a:cxn>
                      <a:cxn ang="0">
                        <a:pos x="209" y="5"/>
                      </a:cxn>
                      <a:cxn ang="0">
                        <a:pos x="196" y="3"/>
                      </a:cxn>
                      <a:cxn ang="0">
                        <a:pos x="185" y="1"/>
                      </a:cxn>
                      <a:cxn ang="0">
                        <a:pos x="172" y="0"/>
                      </a:cxn>
                      <a:cxn ang="0">
                        <a:pos x="160" y="0"/>
                      </a:cxn>
                      <a:cxn ang="0">
                        <a:pos x="148" y="0"/>
                      </a:cxn>
                      <a:cxn ang="0">
                        <a:pos x="135" y="1"/>
                      </a:cxn>
                      <a:cxn ang="0">
                        <a:pos x="124" y="3"/>
                      </a:cxn>
                      <a:cxn ang="0">
                        <a:pos x="111" y="5"/>
                      </a:cxn>
                      <a:cxn ang="0">
                        <a:pos x="99" y="8"/>
                      </a:cxn>
                      <a:cxn ang="0">
                        <a:pos x="87" y="11"/>
                      </a:cxn>
                      <a:cxn ang="0">
                        <a:pos x="75" y="16"/>
                      </a:cxn>
                      <a:cxn ang="0">
                        <a:pos x="64" y="22"/>
                      </a:cxn>
                      <a:cxn ang="0">
                        <a:pos x="53" y="27"/>
                      </a:cxn>
                      <a:cxn ang="0">
                        <a:pos x="44" y="33"/>
                      </a:cxn>
                      <a:cxn ang="0">
                        <a:pos x="34" y="41"/>
                      </a:cxn>
                      <a:cxn ang="0">
                        <a:pos x="26" y="49"/>
                      </a:cxn>
                      <a:cxn ang="0">
                        <a:pos x="21" y="55"/>
                      </a:cxn>
                      <a:cxn ang="0">
                        <a:pos x="15" y="62"/>
                      </a:cxn>
                      <a:cxn ang="0">
                        <a:pos x="11" y="68"/>
                      </a:cxn>
                      <a:cxn ang="0">
                        <a:pos x="7" y="75"/>
                      </a:cxn>
                      <a:cxn ang="0">
                        <a:pos x="5" y="84"/>
                      </a:cxn>
                      <a:cxn ang="0">
                        <a:pos x="2" y="91"/>
                      </a:cxn>
                      <a:cxn ang="0">
                        <a:pos x="0" y="100"/>
                      </a:cxn>
                      <a:cxn ang="0">
                        <a:pos x="0" y="108"/>
                      </a:cxn>
                      <a:cxn ang="0">
                        <a:pos x="0" y="693"/>
                      </a:cxn>
                      <a:cxn ang="0">
                        <a:pos x="320" y="693"/>
                      </a:cxn>
                      <a:cxn ang="0">
                        <a:pos x="320" y="108"/>
                      </a:cxn>
                      <a:cxn ang="0">
                        <a:pos x="319" y="100"/>
                      </a:cxn>
                      <a:cxn ang="0">
                        <a:pos x="318" y="91"/>
                      </a:cxn>
                      <a:cxn ang="0">
                        <a:pos x="315" y="84"/>
                      </a:cxn>
                      <a:cxn ang="0">
                        <a:pos x="312" y="75"/>
                      </a:cxn>
                      <a:cxn ang="0">
                        <a:pos x="308" y="68"/>
                      </a:cxn>
                      <a:cxn ang="0">
                        <a:pos x="304" y="62"/>
                      </a:cxn>
                      <a:cxn ang="0">
                        <a:pos x="300" y="55"/>
                      </a:cxn>
                      <a:cxn ang="0">
                        <a:pos x="294" y="49"/>
                      </a:cxn>
                    </a:cxnLst>
                    <a:rect l="0" t="0" r="r" b="b"/>
                    <a:pathLst>
                      <a:path w="320" h="693">
                        <a:moveTo>
                          <a:pt x="294" y="49"/>
                        </a:moveTo>
                        <a:lnTo>
                          <a:pt x="285" y="41"/>
                        </a:lnTo>
                        <a:lnTo>
                          <a:pt x="275" y="33"/>
                        </a:lnTo>
                        <a:lnTo>
                          <a:pt x="266" y="27"/>
                        </a:lnTo>
                        <a:lnTo>
                          <a:pt x="256" y="22"/>
                        </a:lnTo>
                        <a:lnTo>
                          <a:pt x="245" y="16"/>
                        </a:lnTo>
                        <a:lnTo>
                          <a:pt x="233" y="11"/>
                        </a:lnTo>
                        <a:lnTo>
                          <a:pt x="221" y="8"/>
                        </a:lnTo>
                        <a:lnTo>
                          <a:pt x="209" y="5"/>
                        </a:lnTo>
                        <a:lnTo>
                          <a:pt x="196" y="3"/>
                        </a:lnTo>
                        <a:lnTo>
                          <a:pt x="185" y="1"/>
                        </a:lnTo>
                        <a:lnTo>
                          <a:pt x="172" y="0"/>
                        </a:lnTo>
                        <a:lnTo>
                          <a:pt x="160" y="0"/>
                        </a:lnTo>
                        <a:lnTo>
                          <a:pt x="148" y="0"/>
                        </a:lnTo>
                        <a:lnTo>
                          <a:pt x="135" y="1"/>
                        </a:lnTo>
                        <a:lnTo>
                          <a:pt x="124" y="3"/>
                        </a:lnTo>
                        <a:lnTo>
                          <a:pt x="111" y="5"/>
                        </a:lnTo>
                        <a:lnTo>
                          <a:pt x="99" y="8"/>
                        </a:lnTo>
                        <a:lnTo>
                          <a:pt x="87" y="11"/>
                        </a:lnTo>
                        <a:lnTo>
                          <a:pt x="75" y="16"/>
                        </a:lnTo>
                        <a:lnTo>
                          <a:pt x="64" y="22"/>
                        </a:lnTo>
                        <a:lnTo>
                          <a:pt x="53" y="27"/>
                        </a:lnTo>
                        <a:lnTo>
                          <a:pt x="44" y="33"/>
                        </a:lnTo>
                        <a:lnTo>
                          <a:pt x="34" y="41"/>
                        </a:lnTo>
                        <a:lnTo>
                          <a:pt x="26" y="49"/>
                        </a:lnTo>
                        <a:lnTo>
                          <a:pt x="21" y="55"/>
                        </a:lnTo>
                        <a:lnTo>
                          <a:pt x="15" y="62"/>
                        </a:lnTo>
                        <a:lnTo>
                          <a:pt x="11" y="68"/>
                        </a:lnTo>
                        <a:lnTo>
                          <a:pt x="7" y="75"/>
                        </a:lnTo>
                        <a:lnTo>
                          <a:pt x="5" y="84"/>
                        </a:lnTo>
                        <a:lnTo>
                          <a:pt x="2" y="91"/>
                        </a:lnTo>
                        <a:lnTo>
                          <a:pt x="0" y="100"/>
                        </a:lnTo>
                        <a:lnTo>
                          <a:pt x="0" y="108"/>
                        </a:lnTo>
                        <a:lnTo>
                          <a:pt x="0" y="693"/>
                        </a:lnTo>
                        <a:lnTo>
                          <a:pt x="320" y="693"/>
                        </a:lnTo>
                        <a:lnTo>
                          <a:pt x="320" y="108"/>
                        </a:lnTo>
                        <a:lnTo>
                          <a:pt x="319" y="100"/>
                        </a:lnTo>
                        <a:lnTo>
                          <a:pt x="318" y="91"/>
                        </a:lnTo>
                        <a:lnTo>
                          <a:pt x="315" y="84"/>
                        </a:lnTo>
                        <a:lnTo>
                          <a:pt x="312" y="75"/>
                        </a:lnTo>
                        <a:lnTo>
                          <a:pt x="308" y="68"/>
                        </a:lnTo>
                        <a:lnTo>
                          <a:pt x="304" y="62"/>
                        </a:lnTo>
                        <a:lnTo>
                          <a:pt x="300" y="55"/>
                        </a:lnTo>
                        <a:lnTo>
                          <a:pt x="294" y="49"/>
                        </a:lnTo>
                      </a:path>
                    </a:pathLst>
                  </a:custGeom>
                  <a:solidFill>
                    <a:schemeClr val="bg1"/>
                  </a:solidFill>
                  <a:ln w="0">
                    <a:noFill/>
                    <a:prstDash val="solid"/>
                    <a:round/>
                    <a:headEnd/>
                    <a:tailEnd/>
                  </a:ln>
                </p:spPr>
                <p:txBody>
                  <a:bodyPr/>
                  <a:lstStyle/>
                  <a:p>
                    <a:pPr>
                      <a:defRPr/>
                    </a:pPr>
                    <a:endParaRPr lang="en-US"/>
                  </a:p>
                </p:txBody>
              </p:sp>
              <p:sp>
                <p:nvSpPr>
                  <p:cNvPr id="382933" name="Freeform 981"/>
                  <p:cNvSpPr>
                    <a:spLocks noChangeAspect="1"/>
                  </p:cNvSpPr>
                  <p:nvPr/>
                </p:nvSpPr>
                <p:spPr bwMode="auto">
                  <a:xfrm>
                    <a:off x="2834" y="1589"/>
                    <a:ext cx="43" cy="36"/>
                  </a:xfrm>
                  <a:custGeom>
                    <a:avLst/>
                    <a:gdLst/>
                    <a:ahLst/>
                    <a:cxnLst>
                      <a:cxn ang="0">
                        <a:pos x="124" y="118"/>
                      </a:cxn>
                      <a:cxn ang="0">
                        <a:pos x="14" y="118"/>
                      </a:cxn>
                      <a:cxn ang="0">
                        <a:pos x="0" y="17"/>
                      </a:cxn>
                      <a:cxn ang="0">
                        <a:pos x="0" y="0"/>
                      </a:cxn>
                      <a:cxn ang="0">
                        <a:pos x="136" y="0"/>
                      </a:cxn>
                      <a:cxn ang="0">
                        <a:pos x="136" y="17"/>
                      </a:cxn>
                      <a:cxn ang="0">
                        <a:pos x="124" y="118"/>
                      </a:cxn>
                    </a:cxnLst>
                    <a:rect l="0" t="0" r="r" b="b"/>
                    <a:pathLst>
                      <a:path w="136" h="118">
                        <a:moveTo>
                          <a:pt x="124" y="118"/>
                        </a:moveTo>
                        <a:lnTo>
                          <a:pt x="14" y="118"/>
                        </a:lnTo>
                        <a:lnTo>
                          <a:pt x="0" y="17"/>
                        </a:lnTo>
                        <a:lnTo>
                          <a:pt x="0" y="0"/>
                        </a:lnTo>
                        <a:lnTo>
                          <a:pt x="136" y="0"/>
                        </a:lnTo>
                        <a:lnTo>
                          <a:pt x="136" y="17"/>
                        </a:lnTo>
                        <a:lnTo>
                          <a:pt x="124" y="118"/>
                        </a:lnTo>
                        <a:close/>
                      </a:path>
                    </a:pathLst>
                  </a:custGeom>
                  <a:solidFill>
                    <a:schemeClr val="bg1"/>
                  </a:solidFill>
                  <a:ln w="9525">
                    <a:noFill/>
                    <a:round/>
                    <a:headEnd/>
                    <a:tailEnd/>
                  </a:ln>
                </p:spPr>
                <p:txBody>
                  <a:bodyPr/>
                  <a:lstStyle/>
                  <a:p>
                    <a:pPr>
                      <a:defRPr/>
                    </a:pPr>
                    <a:endParaRPr lang="en-US"/>
                  </a:p>
                </p:txBody>
              </p:sp>
              <p:sp>
                <p:nvSpPr>
                  <p:cNvPr id="382934" name="Freeform 982"/>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close/>
                      </a:path>
                    </a:pathLst>
                  </a:custGeom>
                  <a:solidFill>
                    <a:schemeClr val="bg1"/>
                  </a:solidFill>
                  <a:ln w="9525">
                    <a:noFill/>
                    <a:round/>
                    <a:headEnd/>
                    <a:tailEnd/>
                  </a:ln>
                </p:spPr>
                <p:txBody>
                  <a:bodyPr/>
                  <a:lstStyle/>
                  <a:p>
                    <a:pPr>
                      <a:defRPr/>
                    </a:pPr>
                    <a:endParaRPr lang="en-US"/>
                  </a:p>
                </p:txBody>
              </p:sp>
              <p:sp>
                <p:nvSpPr>
                  <p:cNvPr id="382935" name="Freeform 983"/>
                  <p:cNvSpPr>
                    <a:spLocks noChangeAspect="1"/>
                  </p:cNvSpPr>
                  <p:nvPr/>
                </p:nvSpPr>
                <p:spPr bwMode="auto">
                  <a:xfrm>
                    <a:off x="3056" y="1668"/>
                    <a:ext cx="93" cy="208"/>
                  </a:xfrm>
                  <a:custGeom>
                    <a:avLst/>
                    <a:gdLst/>
                    <a:ahLst/>
                    <a:cxnLst>
                      <a:cxn ang="0">
                        <a:pos x="291" y="49"/>
                      </a:cxn>
                      <a:cxn ang="0">
                        <a:pos x="284" y="41"/>
                      </a:cxn>
                      <a:cxn ang="0">
                        <a:pos x="274" y="33"/>
                      </a:cxn>
                      <a:cxn ang="0">
                        <a:pos x="265" y="27"/>
                      </a:cxn>
                      <a:cxn ang="0">
                        <a:pos x="256" y="22"/>
                      </a:cxn>
                      <a:cxn ang="0">
                        <a:pos x="244" y="16"/>
                      </a:cxn>
                      <a:cxn ang="0">
                        <a:pos x="231" y="11"/>
                      </a:cxn>
                      <a:cxn ang="0">
                        <a:pos x="220" y="8"/>
                      </a:cxn>
                      <a:cxn ang="0">
                        <a:pos x="207" y="5"/>
                      </a:cxn>
                      <a:cxn ang="0">
                        <a:pos x="195" y="3"/>
                      </a:cxn>
                      <a:cxn ang="0">
                        <a:pos x="183" y="1"/>
                      </a:cxn>
                      <a:cxn ang="0">
                        <a:pos x="170" y="0"/>
                      </a:cxn>
                      <a:cxn ang="0">
                        <a:pos x="158" y="0"/>
                      </a:cxn>
                      <a:cxn ang="0">
                        <a:pos x="146" y="0"/>
                      </a:cxn>
                      <a:cxn ang="0">
                        <a:pos x="133" y="1"/>
                      </a:cxn>
                      <a:cxn ang="0">
                        <a:pos x="121" y="3"/>
                      </a:cxn>
                      <a:cxn ang="0">
                        <a:pos x="109" y="5"/>
                      </a:cxn>
                      <a:cxn ang="0">
                        <a:pos x="96" y="8"/>
                      </a:cxn>
                      <a:cxn ang="0">
                        <a:pos x="85" y="11"/>
                      </a:cxn>
                      <a:cxn ang="0">
                        <a:pos x="73" y="16"/>
                      </a:cxn>
                      <a:cxn ang="0">
                        <a:pos x="62" y="22"/>
                      </a:cxn>
                      <a:cxn ang="0">
                        <a:pos x="52" y="27"/>
                      </a:cxn>
                      <a:cxn ang="0">
                        <a:pos x="42" y="33"/>
                      </a:cxn>
                      <a:cxn ang="0">
                        <a:pos x="33" y="41"/>
                      </a:cxn>
                      <a:cxn ang="0">
                        <a:pos x="24" y="49"/>
                      </a:cxn>
                      <a:cxn ang="0">
                        <a:pos x="19" y="55"/>
                      </a:cxn>
                      <a:cxn ang="0">
                        <a:pos x="13" y="62"/>
                      </a:cxn>
                      <a:cxn ang="0">
                        <a:pos x="9" y="68"/>
                      </a:cxn>
                      <a:cxn ang="0">
                        <a:pos x="6" y="75"/>
                      </a:cxn>
                      <a:cxn ang="0">
                        <a:pos x="3" y="84"/>
                      </a:cxn>
                      <a:cxn ang="0">
                        <a:pos x="2" y="91"/>
                      </a:cxn>
                      <a:cxn ang="0">
                        <a:pos x="0" y="100"/>
                      </a:cxn>
                      <a:cxn ang="0">
                        <a:pos x="0" y="108"/>
                      </a:cxn>
                      <a:cxn ang="0">
                        <a:pos x="0" y="693"/>
                      </a:cxn>
                      <a:cxn ang="0">
                        <a:pos x="318" y="693"/>
                      </a:cxn>
                      <a:cxn ang="0">
                        <a:pos x="318" y="108"/>
                      </a:cxn>
                      <a:cxn ang="0">
                        <a:pos x="317" y="100"/>
                      </a:cxn>
                      <a:cxn ang="0">
                        <a:pos x="316" y="91"/>
                      </a:cxn>
                      <a:cxn ang="0">
                        <a:pos x="313" y="84"/>
                      </a:cxn>
                      <a:cxn ang="0">
                        <a:pos x="310" y="75"/>
                      </a:cxn>
                      <a:cxn ang="0">
                        <a:pos x="307" y="68"/>
                      </a:cxn>
                      <a:cxn ang="0">
                        <a:pos x="302" y="62"/>
                      </a:cxn>
                      <a:cxn ang="0">
                        <a:pos x="298" y="55"/>
                      </a:cxn>
                      <a:cxn ang="0">
                        <a:pos x="291" y="49"/>
                      </a:cxn>
                    </a:cxnLst>
                    <a:rect l="0" t="0" r="r" b="b"/>
                    <a:pathLst>
                      <a:path w="318" h="693">
                        <a:moveTo>
                          <a:pt x="291" y="49"/>
                        </a:moveTo>
                        <a:lnTo>
                          <a:pt x="284" y="41"/>
                        </a:lnTo>
                        <a:lnTo>
                          <a:pt x="274" y="33"/>
                        </a:lnTo>
                        <a:lnTo>
                          <a:pt x="265" y="27"/>
                        </a:lnTo>
                        <a:lnTo>
                          <a:pt x="256" y="22"/>
                        </a:lnTo>
                        <a:lnTo>
                          <a:pt x="244" y="16"/>
                        </a:lnTo>
                        <a:lnTo>
                          <a:pt x="231" y="11"/>
                        </a:lnTo>
                        <a:lnTo>
                          <a:pt x="220" y="8"/>
                        </a:lnTo>
                        <a:lnTo>
                          <a:pt x="207" y="5"/>
                        </a:lnTo>
                        <a:lnTo>
                          <a:pt x="195" y="3"/>
                        </a:lnTo>
                        <a:lnTo>
                          <a:pt x="183" y="1"/>
                        </a:lnTo>
                        <a:lnTo>
                          <a:pt x="170" y="0"/>
                        </a:lnTo>
                        <a:lnTo>
                          <a:pt x="158" y="0"/>
                        </a:lnTo>
                        <a:lnTo>
                          <a:pt x="146" y="0"/>
                        </a:lnTo>
                        <a:lnTo>
                          <a:pt x="133" y="1"/>
                        </a:lnTo>
                        <a:lnTo>
                          <a:pt x="121" y="3"/>
                        </a:lnTo>
                        <a:lnTo>
                          <a:pt x="109" y="5"/>
                        </a:lnTo>
                        <a:lnTo>
                          <a:pt x="96" y="8"/>
                        </a:lnTo>
                        <a:lnTo>
                          <a:pt x="85" y="11"/>
                        </a:lnTo>
                        <a:lnTo>
                          <a:pt x="73" y="16"/>
                        </a:lnTo>
                        <a:lnTo>
                          <a:pt x="62" y="22"/>
                        </a:lnTo>
                        <a:lnTo>
                          <a:pt x="52" y="27"/>
                        </a:lnTo>
                        <a:lnTo>
                          <a:pt x="42" y="33"/>
                        </a:lnTo>
                        <a:lnTo>
                          <a:pt x="33" y="41"/>
                        </a:lnTo>
                        <a:lnTo>
                          <a:pt x="24" y="49"/>
                        </a:lnTo>
                        <a:lnTo>
                          <a:pt x="19" y="55"/>
                        </a:lnTo>
                        <a:lnTo>
                          <a:pt x="13" y="62"/>
                        </a:lnTo>
                        <a:lnTo>
                          <a:pt x="9" y="68"/>
                        </a:lnTo>
                        <a:lnTo>
                          <a:pt x="6" y="75"/>
                        </a:lnTo>
                        <a:lnTo>
                          <a:pt x="3" y="84"/>
                        </a:lnTo>
                        <a:lnTo>
                          <a:pt x="2" y="91"/>
                        </a:lnTo>
                        <a:lnTo>
                          <a:pt x="0" y="100"/>
                        </a:lnTo>
                        <a:lnTo>
                          <a:pt x="0" y="108"/>
                        </a:lnTo>
                        <a:lnTo>
                          <a:pt x="0" y="693"/>
                        </a:lnTo>
                        <a:lnTo>
                          <a:pt x="318" y="693"/>
                        </a:lnTo>
                        <a:lnTo>
                          <a:pt x="318" y="108"/>
                        </a:lnTo>
                        <a:lnTo>
                          <a:pt x="317" y="100"/>
                        </a:lnTo>
                        <a:lnTo>
                          <a:pt x="316" y="91"/>
                        </a:lnTo>
                        <a:lnTo>
                          <a:pt x="313" y="84"/>
                        </a:lnTo>
                        <a:lnTo>
                          <a:pt x="310" y="75"/>
                        </a:lnTo>
                        <a:lnTo>
                          <a:pt x="307" y="68"/>
                        </a:lnTo>
                        <a:lnTo>
                          <a:pt x="302" y="62"/>
                        </a:lnTo>
                        <a:lnTo>
                          <a:pt x="298" y="55"/>
                        </a:lnTo>
                        <a:lnTo>
                          <a:pt x="291" y="49"/>
                        </a:lnTo>
                      </a:path>
                    </a:pathLst>
                  </a:custGeom>
                  <a:solidFill>
                    <a:schemeClr val="bg1"/>
                  </a:solidFill>
                  <a:ln w="0">
                    <a:noFill/>
                    <a:prstDash val="solid"/>
                    <a:round/>
                    <a:headEnd/>
                    <a:tailEnd/>
                  </a:ln>
                </p:spPr>
                <p:txBody>
                  <a:bodyPr/>
                  <a:lstStyle/>
                  <a:p>
                    <a:pPr>
                      <a:defRPr/>
                    </a:pPr>
                    <a:endParaRPr lang="en-US"/>
                  </a:p>
                </p:txBody>
              </p:sp>
              <p:sp>
                <p:nvSpPr>
                  <p:cNvPr id="382936" name="Freeform 984"/>
                  <p:cNvSpPr>
                    <a:spLocks noChangeAspect="1"/>
                  </p:cNvSpPr>
                  <p:nvPr/>
                </p:nvSpPr>
                <p:spPr bwMode="auto">
                  <a:xfrm>
                    <a:off x="2999" y="1589"/>
                    <a:ext cx="43" cy="36"/>
                  </a:xfrm>
                  <a:custGeom>
                    <a:avLst/>
                    <a:gdLst/>
                    <a:ahLst/>
                    <a:cxnLst>
                      <a:cxn ang="0">
                        <a:pos x="124" y="118"/>
                      </a:cxn>
                      <a:cxn ang="0">
                        <a:pos x="14" y="118"/>
                      </a:cxn>
                      <a:cxn ang="0">
                        <a:pos x="0" y="17"/>
                      </a:cxn>
                      <a:cxn ang="0">
                        <a:pos x="0" y="0"/>
                      </a:cxn>
                      <a:cxn ang="0">
                        <a:pos x="138" y="0"/>
                      </a:cxn>
                      <a:cxn ang="0">
                        <a:pos x="138" y="17"/>
                      </a:cxn>
                      <a:cxn ang="0">
                        <a:pos x="124" y="118"/>
                      </a:cxn>
                    </a:cxnLst>
                    <a:rect l="0" t="0" r="r" b="b"/>
                    <a:pathLst>
                      <a:path w="138" h="118">
                        <a:moveTo>
                          <a:pt x="124" y="118"/>
                        </a:moveTo>
                        <a:lnTo>
                          <a:pt x="14" y="118"/>
                        </a:lnTo>
                        <a:lnTo>
                          <a:pt x="0" y="17"/>
                        </a:lnTo>
                        <a:lnTo>
                          <a:pt x="0" y="0"/>
                        </a:lnTo>
                        <a:lnTo>
                          <a:pt x="138" y="0"/>
                        </a:lnTo>
                        <a:lnTo>
                          <a:pt x="138" y="17"/>
                        </a:lnTo>
                        <a:lnTo>
                          <a:pt x="124" y="118"/>
                        </a:lnTo>
                        <a:close/>
                      </a:path>
                    </a:pathLst>
                  </a:custGeom>
                  <a:solidFill>
                    <a:schemeClr val="bg1"/>
                  </a:solidFill>
                  <a:ln w="9525">
                    <a:noFill/>
                    <a:round/>
                    <a:headEnd/>
                    <a:tailEnd/>
                  </a:ln>
                </p:spPr>
                <p:txBody>
                  <a:bodyPr/>
                  <a:lstStyle/>
                  <a:p>
                    <a:pPr>
                      <a:defRPr/>
                    </a:pPr>
                    <a:endParaRPr lang="en-US"/>
                  </a:p>
                </p:txBody>
              </p:sp>
              <p:sp>
                <p:nvSpPr>
                  <p:cNvPr id="382937" name="Freeform 985"/>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close/>
                      </a:path>
                    </a:pathLst>
                  </a:custGeom>
                  <a:solidFill>
                    <a:schemeClr val="bg1"/>
                  </a:solidFill>
                  <a:ln w="9525">
                    <a:noFill/>
                    <a:round/>
                    <a:headEnd/>
                    <a:tailEnd/>
                  </a:ln>
                </p:spPr>
                <p:txBody>
                  <a:bodyPr/>
                  <a:lstStyle/>
                  <a:p>
                    <a:pPr>
                      <a:defRPr/>
                    </a:pPr>
                    <a:endParaRPr lang="en-US"/>
                  </a:p>
                </p:txBody>
              </p:sp>
              <p:sp>
                <p:nvSpPr>
                  <p:cNvPr id="382938" name="Freeform 986"/>
                  <p:cNvSpPr>
                    <a:spLocks noChangeAspect="1"/>
                  </p:cNvSpPr>
                  <p:nvPr/>
                </p:nvSpPr>
                <p:spPr bwMode="auto">
                  <a:xfrm>
                    <a:off x="3163" y="1589"/>
                    <a:ext cx="43" cy="36"/>
                  </a:xfrm>
                  <a:custGeom>
                    <a:avLst/>
                    <a:gdLst/>
                    <a:ahLst/>
                    <a:cxnLst>
                      <a:cxn ang="0">
                        <a:pos x="125" y="118"/>
                      </a:cxn>
                      <a:cxn ang="0">
                        <a:pos x="15" y="118"/>
                      </a:cxn>
                      <a:cxn ang="0">
                        <a:pos x="0" y="17"/>
                      </a:cxn>
                      <a:cxn ang="0">
                        <a:pos x="0" y="0"/>
                      </a:cxn>
                      <a:cxn ang="0">
                        <a:pos x="137" y="0"/>
                      </a:cxn>
                      <a:cxn ang="0">
                        <a:pos x="137" y="17"/>
                      </a:cxn>
                      <a:cxn ang="0">
                        <a:pos x="125" y="118"/>
                      </a:cxn>
                    </a:cxnLst>
                    <a:rect l="0" t="0" r="r" b="b"/>
                    <a:pathLst>
                      <a:path w="137" h="118">
                        <a:moveTo>
                          <a:pt x="125" y="118"/>
                        </a:moveTo>
                        <a:lnTo>
                          <a:pt x="15" y="118"/>
                        </a:lnTo>
                        <a:lnTo>
                          <a:pt x="0" y="17"/>
                        </a:lnTo>
                        <a:lnTo>
                          <a:pt x="0" y="0"/>
                        </a:lnTo>
                        <a:lnTo>
                          <a:pt x="137" y="0"/>
                        </a:lnTo>
                        <a:lnTo>
                          <a:pt x="137" y="17"/>
                        </a:lnTo>
                        <a:lnTo>
                          <a:pt x="125" y="118"/>
                        </a:lnTo>
                      </a:path>
                    </a:pathLst>
                  </a:custGeom>
                  <a:solidFill>
                    <a:schemeClr val="bg1"/>
                  </a:solidFill>
                  <a:ln w="0">
                    <a:noFill/>
                    <a:prstDash val="solid"/>
                    <a:round/>
                    <a:headEnd/>
                    <a:tailEnd/>
                  </a:ln>
                </p:spPr>
                <p:txBody>
                  <a:bodyPr/>
                  <a:lstStyle/>
                  <a:p>
                    <a:pPr>
                      <a:defRPr/>
                    </a:pPr>
                    <a:endParaRPr lang="en-US"/>
                  </a:p>
                </p:txBody>
              </p:sp>
              <p:sp>
                <p:nvSpPr>
                  <p:cNvPr id="382939" name="Rectangle 987"/>
                  <p:cNvSpPr>
                    <a:spLocks noChangeAspect="1" noChangeArrowheads="1"/>
                  </p:cNvSpPr>
                  <p:nvPr/>
                </p:nvSpPr>
                <p:spPr bwMode="auto">
                  <a:xfrm>
                    <a:off x="3077" y="2026"/>
                    <a:ext cx="50" cy="43"/>
                  </a:xfrm>
                  <a:prstGeom prst="rect">
                    <a:avLst/>
                  </a:prstGeom>
                  <a:solidFill>
                    <a:schemeClr val="bg1"/>
                  </a:solidFill>
                  <a:ln w="9525">
                    <a:noFill/>
                    <a:miter lim="800000"/>
                    <a:headEnd/>
                    <a:tailEnd/>
                  </a:ln>
                </p:spPr>
                <p:txBody>
                  <a:bodyPr/>
                  <a:lstStyle/>
                  <a:p>
                    <a:pPr>
                      <a:defRPr/>
                    </a:pPr>
                    <a:endParaRPr lang="en-US"/>
                  </a:p>
                </p:txBody>
              </p:sp>
              <p:sp>
                <p:nvSpPr>
                  <p:cNvPr id="382940" name="Rectangle 988"/>
                  <p:cNvSpPr>
                    <a:spLocks noChangeAspect="1" noChangeArrowheads="1"/>
                  </p:cNvSpPr>
                  <p:nvPr/>
                </p:nvSpPr>
                <p:spPr bwMode="auto">
                  <a:xfrm>
                    <a:off x="3077" y="2026"/>
                    <a:ext cx="50" cy="43"/>
                  </a:xfrm>
                  <a:prstGeom prst="rect">
                    <a:avLst/>
                  </a:prstGeom>
                  <a:solidFill>
                    <a:schemeClr val="bg1"/>
                  </a:solidFill>
                  <a:ln w="0">
                    <a:noFill/>
                    <a:miter lim="800000"/>
                    <a:headEnd/>
                    <a:tailEnd/>
                  </a:ln>
                </p:spPr>
                <p:txBody>
                  <a:bodyPr/>
                  <a:lstStyle/>
                  <a:p>
                    <a:pPr>
                      <a:defRPr/>
                    </a:pPr>
                    <a:endParaRPr lang="en-US"/>
                  </a:p>
                </p:txBody>
              </p:sp>
              <p:sp>
                <p:nvSpPr>
                  <p:cNvPr id="382941" name="Rectangle 989"/>
                  <p:cNvSpPr>
                    <a:spLocks noChangeAspect="1" noChangeArrowheads="1"/>
                  </p:cNvSpPr>
                  <p:nvPr/>
                </p:nvSpPr>
                <p:spPr bwMode="auto">
                  <a:xfrm>
                    <a:off x="3070" y="1954"/>
                    <a:ext cx="64" cy="29"/>
                  </a:xfrm>
                  <a:prstGeom prst="rect">
                    <a:avLst/>
                  </a:prstGeom>
                  <a:solidFill>
                    <a:schemeClr val="bg1"/>
                  </a:solidFill>
                  <a:ln w="9525">
                    <a:noFill/>
                    <a:miter lim="800000"/>
                    <a:headEnd/>
                    <a:tailEnd/>
                  </a:ln>
                </p:spPr>
                <p:txBody>
                  <a:bodyPr/>
                  <a:lstStyle/>
                  <a:p>
                    <a:pPr>
                      <a:defRPr/>
                    </a:pPr>
                    <a:endParaRPr lang="en-US"/>
                  </a:p>
                </p:txBody>
              </p:sp>
              <p:sp>
                <p:nvSpPr>
                  <p:cNvPr id="382942" name="Rectangle 990"/>
                  <p:cNvSpPr>
                    <a:spLocks noChangeAspect="1" noChangeArrowheads="1"/>
                  </p:cNvSpPr>
                  <p:nvPr/>
                </p:nvSpPr>
                <p:spPr bwMode="auto">
                  <a:xfrm>
                    <a:off x="3070" y="1954"/>
                    <a:ext cx="64" cy="29"/>
                  </a:xfrm>
                  <a:prstGeom prst="rect">
                    <a:avLst/>
                  </a:prstGeom>
                  <a:solidFill>
                    <a:schemeClr val="bg1"/>
                  </a:solidFill>
                  <a:ln w="0">
                    <a:noFill/>
                    <a:miter lim="800000"/>
                    <a:headEnd/>
                    <a:tailEnd/>
                  </a:ln>
                </p:spPr>
                <p:txBody>
                  <a:bodyPr/>
                  <a:lstStyle/>
                  <a:p>
                    <a:pPr>
                      <a:defRPr/>
                    </a:pPr>
                    <a:endParaRPr lang="en-US"/>
                  </a:p>
                </p:txBody>
              </p:sp>
              <p:sp>
                <p:nvSpPr>
                  <p:cNvPr id="382943" name="Freeform 991"/>
                  <p:cNvSpPr>
                    <a:spLocks noChangeAspect="1"/>
                  </p:cNvSpPr>
                  <p:nvPr/>
                </p:nvSpPr>
                <p:spPr bwMode="auto">
                  <a:xfrm>
                    <a:off x="2556" y="1947"/>
                    <a:ext cx="93" cy="158"/>
                  </a:xfrm>
                  <a:custGeom>
                    <a:avLst/>
                    <a:gdLst/>
                    <a:ahLst/>
                    <a:cxnLst>
                      <a:cxn ang="0">
                        <a:pos x="312" y="212"/>
                      </a:cxn>
                      <a:cxn ang="0">
                        <a:pos x="312" y="199"/>
                      </a:cxn>
                      <a:cxn ang="0">
                        <a:pos x="312" y="158"/>
                      </a:cxn>
                      <a:cxn ang="0">
                        <a:pos x="311" y="141"/>
                      </a:cxn>
                      <a:cxn ang="0">
                        <a:pos x="309" y="127"/>
                      </a:cxn>
                      <a:cxn ang="0">
                        <a:pos x="305" y="111"/>
                      </a:cxn>
                      <a:cxn ang="0">
                        <a:pos x="300" y="97"/>
                      </a:cxn>
                      <a:cxn ang="0">
                        <a:pos x="293" y="83"/>
                      </a:cxn>
                      <a:cxn ang="0">
                        <a:pos x="285" y="70"/>
                      </a:cxn>
                      <a:cxn ang="0">
                        <a:pos x="277" y="58"/>
                      </a:cxn>
                      <a:cxn ang="0">
                        <a:pos x="266" y="47"/>
                      </a:cxn>
                      <a:cxn ang="0">
                        <a:pos x="254" y="37"/>
                      </a:cxn>
                      <a:cxn ang="0">
                        <a:pos x="243" y="28"/>
                      </a:cxn>
                      <a:cxn ang="0">
                        <a:pos x="230" y="19"/>
                      </a:cxn>
                      <a:cxn ang="0">
                        <a:pos x="217" y="13"/>
                      </a:cxn>
                      <a:cxn ang="0">
                        <a:pos x="202" y="8"/>
                      </a:cxn>
                      <a:cxn ang="0">
                        <a:pos x="187" y="3"/>
                      </a:cxn>
                      <a:cxn ang="0">
                        <a:pos x="171" y="1"/>
                      </a:cxn>
                      <a:cxn ang="0">
                        <a:pos x="155" y="0"/>
                      </a:cxn>
                      <a:cxn ang="0">
                        <a:pos x="140" y="1"/>
                      </a:cxn>
                      <a:cxn ang="0">
                        <a:pos x="124" y="3"/>
                      </a:cxn>
                      <a:cxn ang="0">
                        <a:pos x="109" y="8"/>
                      </a:cxn>
                      <a:cxn ang="0">
                        <a:pos x="94" y="13"/>
                      </a:cxn>
                      <a:cxn ang="0">
                        <a:pos x="81" y="19"/>
                      </a:cxn>
                      <a:cxn ang="0">
                        <a:pos x="68" y="28"/>
                      </a:cxn>
                      <a:cxn ang="0">
                        <a:pos x="56" y="37"/>
                      </a:cxn>
                      <a:cxn ang="0">
                        <a:pos x="45" y="47"/>
                      </a:cxn>
                      <a:cxn ang="0">
                        <a:pos x="35" y="58"/>
                      </a:cxn>
                      <a:cxn ang="0">
                        <a:pos x="26" y="70"/>
                      </a:cxn>
                      <a:cxn ang="0">
                        <a:pos x="19" y="83"/>
                      </a:cxn>
                      <a:cxn ang="0">
                        <a:pos x="12" y="97"/>
                      </a:cxn>
                      <a:cxn ang="0">
                        <a:pos x="7" y="111"/>
                      </a:cxn>
                      <a:cxn ang="0">
                        <a:pos x="3" y="127"/>
                      </a:cxn>
                      <a:cxn ang="0">
                        <a:pos x="1" y="141"/>
                      </a:cxn>
                      <a:cxn ang="0">
                        <a:pos x="0" y="158"/>
                      </a:cxn>
                      <a:cxn ang="0">
                        <a:pos x="0" y="199"/>
                      </a:cxn>
                      <a:cxn ang="0">
                        <a:pos x="0" y="212"/>
                      </a:cxn>
                      <a:cxn ang="0">
                        <a:pos x="0" y="417"/>
                      </a:cxn>
                      <a:cxn ang="0">
                        <a:pos x="2" y="420"/>
                      </a:cxn>
                      <a:cxn ang="0">
                        <a:pos x="2" y="526"/>
                      </a:cxn>
                      <a:cxn ang="0">
                        <a:pos x="310" y="526"/>
                      </a:cxn>
                      <a:cxn ang="0">
                        <a:pos x="310" y="420"/>
                      </a:cxn>
                      <a:cxn ang="0">
                        <a:pos x="312" y="418"/>
                      </a:cxn>
                      <a:cxn ang="0">
                        <a:pos x="312" y="212"/>
                      </a:cxn>
                    </a:cxnLst>
                    <a:rect l="0" t="0" r="r" b="b"/>
                    <a:pathLst>
                      <a:path w="312" h="526">
                        <a:moveTo>
                          <a:pt x="312" y="212"/>
                        </a:moveTo>
                        <a:lnTo>
                          <a:pt x="312" y="199"/>
                        </a:lnTo>
                        <a:lnTo>
                          <a:pt x="312" y="158"/>
                        </a:lnTo>
                        <a:lnTo>
                          <a:pt x="311" y="141"/>
                        </a:lnTo>
                        <a:lnTo>
                          <a:pt x="309" y="127"/>
                        </a:lnTo>
                        <a:lnTo>
                          <a:pt x="305" y="111"/>
                        </a:lnTo>
                        <a:lnTo>
                          <a:pt x="300" y="97"/>
                        </a:lnTo>
                        <a:lnTo>
                          <a:pt x="293" y="83"/>
                        </a:lnTo>
                        <a:lnTo>
                          <a:pt x="285" y="70"/>
                        </a:lnTo>
                        <a:lnTo>
                          <a:pt x="277" y="58"/>
                        </a:lnTo>
                        <a:lnTo>
                          <a:pt x="266" y="47"/>
                        </a:lnTo>
                        <a:lnTo>
                          <a:pt x="254" y="37"/>
                        </a:lnTo>
                        <a:lnTo>
                          <a:pt x="243" y="28"/>
                        </a:lnTo>
                        <a:lnTo>
                          <a:pt x="230" y="19"/>
                        </a:lnTo>
                        <a:lnTo>
                          <a:pt x="217" y="13"/>
                        </a:lnTo>
                        <a:lnTo>
                          <a:pt x="202" y="8"/>
                        </a:lnTo>
                        <a:lnTo>
                          <a:pt x="187" y="3"/>
                        </a:lnTo>
                        <a:lnTo>
                          <a:pt x="171" y="1"/>
                        </a:lnTo>
                        <a:lnTo>
                          <a:pt x="155" y="0"/>
                        </a:lnTo>
                        <a:lnTo>
                          <a:pt x="140" y="1"/>
                        </a:lnTo>
                        <a:lnTo>
                          <a:pt x="124" y="3"/>
                        </a:lnTo>
                        <a:lnTo>
                          <a:pt x="109" y="8"/>
                        </a:lnTo>
                        <a:lnTo>
                          <a:pt x="94" y="13"/>
                        </a:lnTo>
                        <a:lnTo>
                          <a:pt x="81" y="19"/>
                        </a:lnTo>
                        <a:lnTo>
                          <a:pt x="68" y="28"/>
                        </a:lnTo>
                        <a:lnTo>
                          <a:pt x="56" y="37"/>
                        </a:lnTo>
                        <a:lnTo>
                          <a:pt x="45" y="47"/>
                        </a:lnTo>
                        <a:lnTo>
                          <a:pt x="35" y="58"/>
                        </a:lnTo>
                        <a:lnTo>
                          <a:pt x="26" y="70"/>
                        </a:lnTo>
                        <a:lnTo>
                          <a:pt x="19" y="83"/>
                        </a:lnTo>
                        <a:lnTo>
                          <a:pt x="12" y="97"/>
                        </a:lnTo>
                        <a:lnTo>
                          <a:pt x="7" y="111"/>
                        </a:lnTo>
                        <a:lnTo>
                          <a:pt x="3" y="127"/>
                        </a:lnTo>
                        <a:lnTo>
                          <a:pt x="1" y="141"/>
                        </a:lnTo>
                        <a:lnTo>
                          <a:pt x="0" y="158"/>
                        </a:lnTo>
                        <a:lnTo>
                          <a:pt x="0" y="199"/>
                        </a:lnTo>
                        <a:lnTo>
                          <a:pt x="0" y="212"/>
                        </a:lnTo>
                        <a:lnTo>
                          <a:pt x="0" y="417"/>
                        </a:lnTo>
                        <a:lnTo>
                          <a:pt x="2" y="420"/>
                        </a:lnTo>
                        <a:lnTo>
                          <a:pt x="2" y="526"/>
                        </a:lnTo>
                        <a:lnTo>
                          <a:pt x="310" y="526"/>
                        </a:lnTo>
                        <a:lnTo>
                          <a:pt x="310" y="420"/>
                        </a:lnTo>
                        <a:lnTo>
                          <a:pt x="312" y="418"/>
                        </a:lnTo>
                        <a:lnTo>
                          <a:pt x="312" y="212"/>
                        </a:lnTo>
                        <a:close/>
                      </a:path>
                    </a:pathLst>
                  </a:custGeom>
                  <a:solidFill>
                    <a:schemeClr val="bg1"/>
                  </a:solidFill>
                  <a:ln w="9525">
                    <a:noFill/>
                    <a:round/>
                    <a:headEnd/>
                    <a:tailEnd/>
                  </a:ln>
                </p:spPr>
                <p:txBody>
                  <a:bodyPr/>
                  <a:lstStyle/>
                  <a:p>
                    <a:pPr>
                      <a:defRPr/>
                    </a:pPr>
                    <a:endParaRPr lang="en-US"/>
                  </a:p>
                </p:txBody>
              </p:sp>
              <p:sp>
                <p:nvSpPr>
                  <p:cNvPr id="382944" name="Freeform 992"/>
                  <p:cNvSpPr>
                    <a:spLocks noChangeAspect="1"/>
                  </p:cNvSpPr>
                  <p:nvPr/>
                </p:nvSpPr>
                <p:spPr bwMode="auto">
                  <a:xfrm>
                    <a:off x="2720" y="1954"/>
                    <a:ext cx="100" cy="150"/>
                  </a:xfrm>
                  <a:custGeom>
                    <a:avLst/>
                    <a:gdLst/>
                    <a:ahLst/>
                    <a:cxnLst>
                      <a:cxn ang="0">
                        <a:pos x="313" y="211"/>
                      </a:cxn>
                      <a:cxn ang="0">
                        <a:pos x="313" y="198"/>
                      </a:cxn>
                      <a:cxn ang="0">
                        <a:pos x="313" y="157"/>
                      </a:cxn>
                      <a:cxn ang="0">
                        <a:pos x="313" y="141"/>
                      </a:cxn>
                      <a:cxn ang="0">
                        <a:pos x="310" y="125"/>
                      </a:cxn>
                      <a:cxn ang="0">
                        <a:pos x="307" y="110"/>
                      </a:cxn>
                      <a:cxn ang="0">
                        <a:pos x="302" y="95"/>
                      </a:cxn>
                      <a:cxn ang="0">
                        <a:pos x="294" y="82"/>
                      </a:cxn>
                      <a:cxn ang="0">
                        <a:pos x="287" y="69"/>
                      </a:cxn>
                      <a:cxn ang="0">
                        <a:pos x="278" y="57"/>
                      </a:cxn>
                      <a:cxn ang="0">
                        <a:pos x="267" y="45"/>
                      </a:cxn>
                      <a:cxn ang="0">
                        <a:pos x="257" y="35"/>
                      </a:cxn>
                      <a:cxn ang="0">
                        <a:pos x="244" y="26"/>
                      </a:cxn>
                      <a:cxn ang="0">
                        <a:pos x="231" y="19"/>
                      </a:cxn>
                      <a:cxn ang="0">
                        <a:pos x="218" y="11"/>
                      </a:cxn>
                      <a:cxn ang="0">
                        <a:pos x="203" y="6"/>
                      </a:cxn>
                      <a:cxn ang="0">
                        <a:pos x="188" y="3"/>
                      </a:cxn>
                      <a:cxn ang="0">
                        <a:pos x="172" y="0"/>
                      </a:cxn>
                      <a:cxn ang="0">
                        <a:pos x="157" y="0"/>
                      </a:cxn>
                      <a:cxn ang="0">
                        <a:pos x="141" y="0"/>
                      </a:cxn>
                      <a:cxn ang="0">
                        <a:pos x="125" y="3"/>
                      </a:cxn>
                      <a:cxn ang="0">
                        <a:pos x="110" y="6"/>
                      </a:cxn>
                      <a:cxn ang="0">
                        <a:pos x="95" y="11"/>
                      </a:cxn>
                      <a:cxn ang="0">
                        <a:pos x="82" y="19"/>
                      </a:cxn>
                      <a:cxn ang="0">
                        <a:pos x="69" y="26"/>
                      </a:cxn>
                      <a:cxn ang="0">
                        <a:pos x="56" y="35"/>
                      </a:cxn>
                      <a:cxn ang="0">
                        <a:pos x="46" y="45"/>
                      </a:cxn>
                      <a:cxn ang="0">
                        <a:pos x="35" y="57"/>
                      </a:cxn>
                      <a:cxn ang="0">
                        <a:pos x="26" y="69"/>
                      </a:cxn>
                      <a:cxn ang="0">
                        <a:pos x="19" y="82"/>
                      </a:cxn>
                      <a:cxn ang="0">
                        <a:pos x="11" y="95"/>
                      </a:cxn>
                      <a:cxn ang="0">
                        <a:pos x="6" y="110"/>
                      </a:cxn>
                      <a:cxn ang="0">
                        <a:pos x="3" y="125"/>
                      </a:cxn>
                      <a:cxn ang="0">
                        <a:pos x="0" y="141"/>
                      </a:cxn>
                      <a:cxn ang="0">
                        <a:pos x="0" y="157"/>
                      </a:cxn>
                      <a:cxn ang="0">
                        <a:pos x="0" y="198"/>
                      </a:cxn>
                      <a:cxn ang="0">
                        <a:pos x="0" y="211"/>
                      </a:cxn>
                      <a:cxn ang="0">
                        <a:pos x="0" y="407"/>
                      </a:cxn>
                      <a:cxn ang="0">
                        <a:pos x="1" y="410"/>
                      </a:cxn>
                      <a:cxn ang="0">
                        <a:pos x="1" y="516"/>
                      </a:cxn>
                      <a:cxn ang="0">
                        <a:pos x="312" y="516"/>
                      </a:cxn>
                      <a:cxn ang="0">
                        <a:pos x="312" y="410"/>
                      </a:cxn>
                      <a:cxn ang="0">
                        <a:pos x="313" y="408"/>
                      </a:cxn>
                      <a:cxn ang="0">
                        <a:pos x="313" y="211"/>
                      </a:cxn>
                    </a:cxnLst>
                    <a:rect l="0" t="0" r="r" b="b"/>
                    <a:pathLst>
                      <a:path w="313" h="516">
                        <a:moveTo>
                          <a:pt x="313" y="211"/>
                        </a:moveTo>
                        <a:lnTo>
                          <a:pt x="313" y="198"/>
                        </a:lnTo>
                        <a:lnTo>
                          <a:pt x="313" y="157"/>
                        </a:lnTo>
                        <a:lnTo>
                          <a:pt x="313" y="141"/>
                        </a:lnTo>
                        <a:lnTo>
                          <a:pt x="310" y="125"/>
                        </a:lnTo>
                        <a:lnTo>
                          <a:pt x="307" y="110"/>
                        </a:lnTo>
                        <a:lnTo>
                          <a:pt x="302" y="95"/>
                        </a:lnTo>
                        <a:lnTo>
                          <a:pt x="294" y="82"/>
                        </a:lnTo>
                        <a:lnTo>
                          <a:pt x="287" y="69"/>
                        </a:lnTo>
                        <a:lnTo>
                          <a:pt x="278" y="57"/>
                        </a:lnTo>
                        <a:lnTo>
                          <a:pt x="267" y="45"/>
                        </a:lnTo>
                        <a:lnTo>
                          <a:pt x="257" y="35"/>
                        </a:lnTo>
                        <a:lnTo>
                          <a:pt x="244" y="26"/>
                        </a:lnTo>
                        <a:lnTo>
                          <a:pt x="231" y="19"/>
                        </a:lnTo>
                        <a:lnTo>
                          <a:pt x="218" y="11"/>
                        </a:lnTo>
                        <a:lnTo>
                          <a:pt x="203" y="6"/>
                        </a:lnTo>
                        <a:lnTo>
                          <a:pt x="188" y="3"/>
                        </a:lnTo>
                        <a:lnTo>
                          <a:pt x="172" y="0"/>
                        </a:lnTo>
                        <a:lnTo>
                          <a:pt x="157" y="0"/>
                        </a:lnTo>
                        <a:lnTo>
                          <a:pt x="141" y="0"/>
                        </a:lnTo>
                        <a:lnTo>
                          <a:pt x="125" y="3"/>
                        </a:lnTo>
                        <a:lnTo>
                          <a:pt x="110" y="6"/>
                        </a:lnTo>
                        <a:lnTo>
                          <a:pt x="95" y="11"/>
                        </a:lnTo>
                        <a:lnTo>
                          <a:pt x="82" y="19"/>
                        </a:lnTo>
                        <a:lnTo>
                          <a:pt x="69" y="26"/>
                        </a:lnTo>
                        <a:lnTo>
                          <a:pt x="56" y="35"/>
                        </a:lnTo>
                        <a:lnTo>
                          <a:pt x="46" y="45"/>
                        </a:lnTo>
                        <a:lnTo>
                          <a:pt x="35" y="57"/>
                        </a:lnTo>
                        <a:lnTo>
                          <a:pt x="26" y="69"/>
                        </a:lnTo>
                        <a:lnTo>
                          <a:pt x="19" y="82"/>
                        </a:lnTo>
                        <a:lnTo>
                          <a:pt x="11" y="95"/>
                        </a:lnTo>
                        <a:lnTo>
                          <a:pt x="6" y="110"/>
                        </a:lnTo>
                        <a:lnTo>
                          <a:pt x="3" y="125"/>
                        </a:lnTo>
                        <a:lnTo>
                          <a:pt x="0" y="141"/>
                        </a:lnTo>
                        <a:lnTo>
                          <a:pt x="0" y="157"/>
                        </a:lnTo>
                        <a:lnTo>
                          <a:pt x="0" y="198"/>
                        </a:lnTo>
                        <a:lnTo>
                          <a:pt x="0" y="211"/>
                        </a:lnTo>
                        <a:lnTo>
                          <a:pt x="0" y="407"/>
                        </a:lnTo>
                        <a:lnTo>
                          <a:pt x="1" y="410"/>
                        </a:lnTo>
                        <a:lnTo>
                          <a:pt x="1" y="516"/>
                        </a:lnTo>
                        <a:lnTo>
                          <a:pt x="312" y="516"/>
                        </a:lnTo>
                        <a:lnTo>
                          <a:pt x="312" y="410"/>
                        </a:lnTo>
                        <a:lnTo>
                          <a:pt x="313" y="408"/>
                        </a:lnTo>
                        <a:lnTo>
                          <a:pt x="313" y="211"/>
                        </a:lnTo>
                        <a:close/>
                      </a:path>
                    </a:pathLst>
                  </a:custGeom>
                  <a:solidFill>
                    <a:schemeClr val="bg1"/>
                  </a:solidFill>
                  <a:ln w="9525">
                    <a:noFill/>
                    <a:round/>
                    <a:headEnd/>
                    <a:tailEnd/>
                  </a:ln>
                </p:spPr>
                <p:txBody>
                  <a:bodyPr/>
                  <a:lstStyle/>
                  <a:p>
                    <a:pPr>
                      <a:defRPr/>
                    </a:pPr>
                    <a:endParaRPr lang="en-US"/>
                  </a:p>
                </p:txBody>
              </p:sp>
              <p:sp>
                <p:nvSpPr>
                  <p:cNvPr id="382945" name="Freeform 993"/>
                  <p:cNvSpPr>
                    <a:spLocks noChangeAspect="1"/>
                  </p:cNvSpPr>
                  <p:nvPr/>
                </p:nvSpPr>
                <p:spPr bwMode="auto">
                  <a:xfrm>
                    <a:off x="2892" y="1954"/>
                    <a:ext cx="93" cy="150"/>
                  </a:xfrm>
                  <a:custGeom>
                    <a:avLst/>
                    <a:gdLst/>
                    <a:ahLst/>
                    <a:cxnLst>
                      <a:cxn ang="0">
                        <a:pos x="312" y="210"/>
                      </a:cxn>
                      <a:cxn ang="0">
                        <a:pos x="312" y="199"/>
                      </a:cxn>
                      <a:cxn ang="0">
                        <a:pos x="312" y="155"/>
                      </a:cxn>
                      <a:cxn ang="0">
                        <a:pos x="311" y="139"/>
                      </a:cxn>
                      <a:cxn ang="0">
                        <a:pos x="309" y="124"/>
                      </a:cxn>
                      <a:cxn ang="0">
                        <a:pos x="305" y="109"/>
                      </a:cxn>
                      <a:cxn ang="0">
                        <a:pos x="300" y="94"/>
                      </a:cxn>
                      <a:cxn ang="0">
                        <a:pos x="293" y="81"/>
                      </a:cxn>
                      <a:cxn ang="0">
                        <a:pos x="285" y="68"/>
                      </a:cxn>
                      <a:cxn ang="0">
                        <a:pos x="277" y="55"/>
                      </a:cxn>
                      <a:cxn ang="0">
                        <a:pos x="266" y="45"/>
                      </a:cxn>
                      <a:cxn ang="0">
                        <a:pos x="255" y="34"/>
                      </a:cxn>
                      <a:cxn ang="0">
                        <a:pos x="243" y="26"/>
                      </a:cxn>
                      <a:cxn ang="0">
                        <a:pos x="230" y="19"/>
                      </a:cxn>
                      <a:cxn ang="0">
                        <a:pos x="217" y="11"/>
                      </a:cxn>
                      <a:cxn ang="0">
                        <a:pos x="202" y="7"/>
                      </a:cxn>
                      <a:cxn ang="0">
                        <a:pos x="187" y="3"/>
                      </a:cxn>
                      <a:cxn ang="0">
                        <a:pos x="171" y="1"/>
                      </a:cxn>
                      <a:cxn ang="0">
                        <a:pos x="156" y="0"/>
                      </a:cxn>
                      <a:cxn ang="0">
                        <a:pos x="139" y="1"/>
                      </a:cxn>
                      <a:cxn ang="0">
                        <a:pos x="124" y="3"/>
                      </a:cxn>
                      <a:cxn ang="0">
                        <a:pos x="109" y="7"/>
                      </a:cxn>
                      <a:cxn ang="0">
                        <a:pos x="94" y="11"/>
                      </a:cxn>
                      <a:cxn ang="0">
                        <a:pos x="81" y="19"/>
                      </a:cxn>
                      <a:cxn ang="0">
                        <a:pos x="68" y="26"/>
                      </a:cxn>
                      <a:cxn ang="0">
                        <a:pos x="57" y="34"/>
                      </a:cxn>
                      <a:cxn ang="0">
                        <a:pos x="45" y="45"/>
                      </a:cxn>
                      <a:cxn ang="0">
                        <a:pos x="35" y="55"/>
                      </a:cxn>
                      <a:cxn ang="0">
                        <a:pos x="26" y="68"/>
                      </a:cxn>
                      <a:cxn ang="0">
                        <a:pos x="19" y="81"/>
                      </a:cxn>
                      <a:cxn ang="0">
                        <a:pos x="12" y="94"/>
                      </a:cxn>
                      <a:cxn ang="0">
                        <a:pos x="7" y="109"/>
                      </a:cxn>
                      <a:cxn ang="0">
                        <a:pos x="3" y="124"/>
                      </a:cxn>
                      <a:cxn ang="0">
                        <a:pos x="1" y="139"/>
                      </a:cxn>
                      <a:cxn ang="0">
                        <a:pos x="0" y="155"/>
                      </a:cxn>
                      <a:cxn ang="0">
                        <a:pos x="0" y="199"/>
                      </a:cxn>
                      <a:cxn ang="0">
                        <a:pos x="0" y="210"/>
                      </a:cxn>
                      <a:cxn ang="0">
                        <a:pos x="0" y="409"/>
                      </a:cxn>
                      <a:cxn ang="0">
                        <a:pos x="2" y="412"/>
                      </a:cxn>
                      <a:cxn ang="0">
                        <a:pos x="2" y="518"/>
                      </a:cxn>
                      <a:cxn ang="0">
                        <a:pos x="310" y="518"/>
                      </a:cxn>
                      <a:cxn ang="0">
                        <a:pos x="310" y="412"/>
                      </a:cxn>
                      <a:cxn ang="0">
                        <a:pos x="312" y="410"/>
                      </a:cxn>
                      <a:cxn ang="0">
                        <a:pos x="312" y="210"/>
                      </a:cxn>
                    </a:cxnLst>
                    <a:rect l="0" t="0" r="r" b="b"/>
                    <a:pathLst>
                      <a:path w="312" h="518">
                        <a:moveTo>
                          <a:pt x="312" y="210"/>
                        </a:moveTo>
                        <a:lnTo>
                          <a:pt x="312" y="199"/>
                        </a:lnTo>
                        <a:lnTo>
                          <a:pt x="312" y="155"/>
                        </a:lnTo>
                        <a:lnTo>
                          <a:pt x="311" y="139"/>
                        </a:lnTo>
                        <a:lnTo>
                          <a:pt x="309" y="124"/>
                        </a:lnTo>
                        <a:lnTo>
                          <a:pt x="305" y="109"/>
                        </a:lnTo>
                        <a:lnTo>
                          <a:pt x="300" y="94"/>
                        </a:lnTo>
                        <a:lnTo>
                          <a:pt x="293" y="81"/>
                        </a:lnTo>
                        <a:lnTo>
                          <a:pt x="285" y="68"/>
                        </a:lnTo>
                        <a:lnTo>
                          <a:pt x="277" y="55"/>
                        </a:lnTo>
                        <a:lnTo>
                          <a:pt x="266" y="45"/>
                        </a:lnTo>
                        <a:lnTo>
                          <a:pt x="255" y="34"/>
                        </a:lnTo>
                        <a:lnTo>
                          <a:pt x="243" y="26"/>
                        </a:lnTo>
                        <a:lnTo>
                          <a:pt x="230" y="19"/>
                        </a:lnTo>
                        <a:lnTo>
                          <a:pt x="217" y="11"/>
                        </a:lnTo>
                        <a:lnTo>
                          <a:pt x="202" y="7"/>
                        </a:lnTo>
                        <a:lnTo>
                          <a:pt x="187" y="3"/>
                        </a:lnTo>
                        <a:lnTo>
                          <a:pt x="171" y="1"/>
                        </a:lnTo>
                        <a:lnTo>
                          <a:pt x="156" y="0"/>
                        </a:lnTo>
                        <a:lnTo>
                          <a:pt x="139" y="1"/>
                        </a:lnTo>
                        <a:lnTo>
                          <a:pt x="124" y="3"/>
                        </a:lnTo>
                        <a:lnTo>
                          <a:pt x="109" y="7"/>
                        </a:lnTo>
                        <a:lnTo>
                          <a:pt x="94" y="11"/>
                        </a:lnTo>
                        <a:lnTo>
                          <a:pt x="81" y="19"/>
                        </a:lnTo>
                        <a:lnTo>
                          <a:pt x="68" y="26"/>
                        </a:lnTo>
                        <a:lnTo>
                          <a:pt x="57" y="34"/>
                        </a:lnTo>
                        <a:lnTo>
                          <a:pt x="45" y="45"/>
                        </a:lnTo>
                        <a:lnTo>
                          <a:pt x="35" y="55"/>
                        </a:lnTo>
                        <a:lnTo>
                          <a:pt x="26" y="68"/>
                        </a:lnTo>
                        <a:lnTo>
                          <a:pt x="19" y="81"/>
                        </a:lnTo>
                        <a:lnTo>
                          <a:pt x="12" y="94"/>
                        </a:lnTo>
                        <a:lnTo>
                          <a:pt x="7" y="109"/>
                        </a:lnTo>
                        <a:lnTo>
                          <a:pt x="3" y="124"/>
                        </a:lnTo>
                        <a:lnTo>
                          <a:pt x="1" y="139"/>
                        </a:lnTo>
                        <a:lnTo>
                          <a:pt x="0" y="155"/>
                        </a:lnTo>
                        <a:lnTo>
                          <a:pt x="0" y="199"/>
                        </a:lnTo>
                        <a:lnTo>
                          <a:pt x="0" y="210"/>
                        </a:lnTo>
                        <a:lnTo>
                          <a:pt x="0" y="409"/>
                        </a:lnTo>
                        <a:lnTo>
                          <a:pt x="2" y="412"/>
                        </a:lnTo>
                        <a:lnTo>
                          <a:pt x="2" y="518"/>
                        </a:lnTo>
                        <a:lnTo>
                          <a:pt x="310" y="518"/>
                        </a:lnTo>
                        <a:lnTo>
                          <a:pt x="310" y="412"/>
                        </a:lnTo>
                        <a:lnTo>
                          <a:pt x="312" y="410"/>
                        </a:lnTo>
                        <a:lnTo>
                          <a:pt x="312" y="210"/>
                        </a:lnTo>
                        <a:close/>
                      </a:path>
                    </a:pathLst>
                  </a:custGeom>
                  <a:solidFill>
                    <a:schemeClr val="bg1"/>
                  </a:solidFill>
                  <a:ln w="9525">
                    <a:noFill/>
                    <a:round/>
                    <a:headEnd/>
                    <a:tailEnd/>
                  </a:ln>
                </p:spPr>
                <p:txBody>
                  <a:bodyPr/>
                  <a:lstStyle/>
                  <a:p>
                    <a:pPr>
                      <a:defRPr/>
                    </a:pPr>
                    <a:endParaRPr lang="en-US"/>
                  </a:p>
                </p:txBody>
              </p:sp>
              <p:sp>
                <p:nvSpPr>
                  <p:cNvPr id="382946" name="Freeform 994"/>
                  <p:cNvSpPr>
                    <a:spLocks noChangeAspect="1"/>
                  </p:cNvSpPr>
                  <p:nvPr/>
                </p:nvSpPr>
                <p:spPr bwMode="auto">
                  <a:xfrm>
                    <a:off x="2305" y="1160"/>
                    <a:ext cx="922" cy="301"/>
                  </a:xfrm>
                  <a:custGeom>
                    <a:avLst/>
                    <a:gdLst/>
                    <a:ahLst/>
                    <a:cxnLst>
                      <a:cxn ang="0">
                        <a:pos x="2768" y="963"/>
                      </a:cxn>
                      <a:cxn ang="0">
                        <a:pos x="2746" y="929"/>
                      </a:cxn>
                      <a:cxn ang="0">
                        <a:pos x="2712" y="908"/>
                      </a:cxn>
                      <a:cxn ang="0">
                        <a:pos x="2672" y="898"/>
                      </a:cxn>
                      <a:cxn ang="0">
                        <a:pos x="2630" y="903"/>
                      </a:cxn>
                      <a:cxn ang="0">
                        <a:pos x="2592" y="917"/>
                      </a:cxn>
                      <a:cxn ang="0">
                        <a:pos x="2564" y="946"/>
                      </a:cxn>
                      <a:cxn ang="0">
                        <a:pos x="2550" y="985"/>
                      </a:cxn>
                      <a:cxn ang="0">
                        <a:pos x="2215" y="974"/>
                      </a:cxn>
                      <a:cxn ang="0">
                        <a:pos x="2197" y="938"/>
                      </a:cxn>
                      <a:cxn ang="0">
                        <a:pos x="2166" y="915"/>
                      </a:cxn>
                      <a:cxn ang="0">
                        <a:pos x="2127" y="903"/>
                      </a:cxn>
                      <a:cxn ang="0">
                        <a:pos x="2086" y="904"/>
                      </a:cxn>
                      <a:cxn ang="0">
                        <a:pos x="2047" y="915"/>
                      </a:cxn>
                      <a:cxn ang="0">
                        <a:pos x="2015" y="939"/>
                      </a:cxn>
                      <a:cxn ang="0">
                        <a:pos x="1997" y="974"/>
                      </a:cxn>
                      <a:cxn ang="0">
                        <a:pos x="1662" y="986"/>
                      </a:cxn>
                      <a:cxn ang="0">
                        <a:pos x="1648" y="947"/>
                      </a:cxn>
                      <a:cxn ang="0">
                        <a:pos x="1620" y="920"/>
                      </a:cxn>
                      <a:cxn ang="0">
                        <a:pos x="1582" y="905"/>
                      </a:cxn>
                      <a:cxn ang="0">
                        <a:pos x="1540" y="902"/>
                      </a:cxn>
                      <a:cxn ang="0">
                        <a:pos x="1500" y="911"/>
                      </a:cxn>
                      <a:cxn ang="0">
                        <a:pos x="1465" y="931"/>
                      </a:cxn>
                      <a:cxn ang="0">
                        <a:pos x="1444" y="965"/>
                      </a:cxn>
                      <a:cxn ang="0">
                        <a:pos x="1106" y="997"/>
                      </a:cxn>
                      <a:cxn ang="0">
                        <a:pos x="1097" y="955"/>
                      </a:cxn>
                      <a:cxn ang="0">
                        <a:pos x="1071" y="926"/>
                      </a:cxn>
                      <a:cxn ang="0">
                        <a:pos x="1035" y="908"/>
                      </a:cxn>
                      <a:cxn ang="0">
                        <a:pos x="995" y="903"/>
                      </a:cxn>
                      <a:cxn ang="0">
                        <a:pos x="954" y="908"/>
                      </a:cxn>
                      <a:cxn ang="0">
                        <a:pos x="919" y="926"/>
                      </a:cxn>
                      <a:cxn ang="0">
                        <a:pos x="893" y="955"/>
                      </a:cxn>
                      <a:cxn ang="0">
                        <a:pos x="884" y="997"/>
                      </a:cxn>
                      <a:cxn ang="0">
                        <a:pos x="546" y="965"/>
                      </a:cxn>
                      <a:cxn ang="0">
                        <a:pos x="525" y="933"/>
                      </a:cxn>
                      <a:cxn ang="0">
                        <a:pos x="490" y="912"/>
                      </a:cxn>
                      <a:cxn ang="0">
                        <a:pos x="450" y="904"/>
                      </a:cxn>
                      <a:cxn ang="0">
                        <a:pos x="408" y="906"/>
                      </a:cxn>
                      <a:cxn ang="0">
                        <a:pos x="371" y="920"/>
                      </a:cxn>
                      <a:cxn ang="0">
                        <a:pos x="341" y="947"/>
                      </a:cxn>
                      <a:cxn ang="0">
                        <a:pos x="328" y="986"/>
                      </a:cxn>
                      <a:cxn ang="0">
                        <a:pos x="78" y="883"/>
                      </a:cxn>
                      <a:cxn ang="0">
                        <a:pos x="664" y="195"/>
                      </a:cxn>
                      <a:cxn ang="0">
                        <a:pos x="661" y="44"/>
                      </a:cxn>
                      <a:cxn ang="0">
                        <a:pos x="677" y="11"/>
                      </a:cxn>
                      <a:cxn ang="0">
                        <a:pos x="693" y="2"/>
                      </a:cxn>
                      <a:cxn ang="0">
                        <a:pos x="724" y="11"/>
                      </a:cxn>
                      <a:cxn ang="0">
                        <a:pos x="735" y="26"/>
                      </a:cxn>
                      <a:cxn ang="0">
                        <a:pos x="744" y="62"/>
                      </a:cxn>
                      <a:cxn ang="0">
                        <a:pos x="2357" y="62"/>
                      </a:cxn>
                      <a:cxn ang="0">
                        <a:pos x="2366" y="26"/>
                      </a:cxn>
                      <a:cxn ang="0">
                        <a:pos x="2377" y="11"/>
                      </a:cxn>
                      <a:cxn ang="0">
                        <a:pos x="2406" y="2"/>
                      </a:cxn>
                      <a:cxn ang="0">
                        <a:pos x="2429" y="18"/>
                      </a:cxn>
                      <a:cxn ang="0">
                        <a:pos x="2439" y="44"/>
                      </a:cxn>
                      <a:cxn ang="0">
                        <a:pos x="2437" y="195"/>
                      </a:cxn>
                      <a:cxn ang="0">
                        <a:pos x="3023" y="883"/>
                      </a:cxn>
                    </a:cxnLst>
                    <a:rect l="0" t="0" r="r" b="b"/>
                    <a:pathLst>
                      <a:path w="3101" h="997">
                        <a:moveTo>
                          <a:pt x="2774" y="997"/>
                        </a:moveTo>
                        <a:lnTo>
                          <a:pt x="2773" y="985"/>
                        </a:lnTo>
                        <a:lnTo>
                          <a:pt x="2771" y="973"/>
                        </a:lnTo>
                        <a:lnTo>
                          <a:pt x="2768" y="963"/>
                        </a:lnTo>
                        <a:lnTo>
                          <a:pt x="2764" y="953"/>
                        </a:lnTo>
                        <a:lnTo>
                          <a:pt x="2760" y="945"/>
                        </a:lnTo>
                        <a:lnTo>
                          <a:pt x="2753" y="936"/>
                        </a:lnTo>
                        <a:lnTo>
                          <a:pt x="2746" y="929"/>
                        </a:lnTo>
                        <a:lnTo>
                          <a:pt x="2738" y="923"/>
                        </a:lnTo>
                        <a:lnTo>
                          <a:pt x="2730" y="917"/>
                        </a:lnTo>
                        <a:lnTo>
                          <a:pt x="2722" y="912"/>
                        </a:lnTo>
                        <a:lnTo>
                          <a:pt x="2712" y="908"/>
                        </a:lnTo>
                        <a:lnTo>
                          <a:pt x="2703" y="905"/>
                        </a:lnTo>
                        <a:lnTo>
                          <a:pt x="2693" y="902"/>
                        </a:lnTo>
                        <a:lnTo>
                          <a:pt x="2683" y="899"/>
                        </a:lnTo>
                        <a:lnTo>
                          <a:pt x="2672" y="898"/>
                        </a:lnTo>
                        <a:lnTo>
                          <a:pt x="2662" y="898"/>
                        </a:lnTo>
                        <a:lnTo>
                          <a:pt x="2651" y="898"/>
                        </a:lnTo>
                        <a:lnTo>
                          <a:pt x="2641" y="900"/>
                        </a:lnTo>
                        <a:lnTo>
                          <a:pt x="2630" y="903"/>
                        </a:lnTo>
                        <a:lnTo>
                          <a:pt x="2621" y="905"/>
                        </a:lnTo>
                        <a:lnTo>
                          <a:pt x="2611" y="909"/>
                        </a:lnTo>
                        <a:lnTo>
                          <a:pt x="2602" y="913"/>
                        </a:lnTo>
                        <a:lnTo>
                          <a:pt x="2592" y="917"/>
                        </a:lnTo>
                        <a:lnTo>
                          <a:pt x="2585" y="924"/>
                        </a:lnTo>
                        <a:lnTo>
                          <a:pt x="2576" y="930"/>
                        </a:lnTo>
                        <a:lnTo>
                          <a:pt x="2570" y="937"/>
                        </a:lnTo>
                        <a:lnTo>
                          <a:pt x="2564" y="946"/>
                        </a:lnTo>
                        <a:lnTo>
                          <a:pt x="2558" y="954"/>
                        </a:lnTo>
                        <a:lnTo>
                          <a:pt x="2555" y="964"/>
                        </a:lnTo>
                        <a:lnTo>
                          <a:pt x="2552" y="974"/>
                        </a:lnTo>
                        <a:lnTo>
                          <a:pt x="2550" y="985"/>
                        </a:lnTo>
                        <a:lnTo>
                          <a:pt x="2549" y="997"/>
                        </a:lnTo>
                        <a:lnTo>
                          <a:pt x="2217" y="997"/>
                        </a:lnTo>
                        <a:lnTo>
                          <a:pt x="2217" y="986"/>
                        </a:lnTo>
                        <a:lnTo>
                          <a:pt x="2215" y="974"/>
                        </a:lnTo>
                        <a:lnTo>
                          <a:pt x="2212" y="965"/>
                        </a:lnTo>
                        <a:lnTo>
                          <a:pt x="2208" y="955"/>
                        </a:lnTo>
                        <a:lnTo>
                          <a:pt x="2202" y="947"/>
                        </a:lnTo>
                        <a:lnTo>
                          <a:pt x="2197" y="938"/>
                        </a:lnTo>
                        <a:lnTo>
                          <a:pt x="2190" y="931"/>
                        </a:lnTo>
                        <a:lnTo>
                          <a:pt x="2182" y="925"/>
                        </a:lnTo>
                        <a:lnTo>
                          <a:pt x="2174" y="919"/>
                        </a:lnTo>
                        <a:lnTo>
                          <a:pt x="2166" y="915"/>
                        </a:lnTo>
                        <a:lnTo>
                          <a:pt x="2156" y="911"/>
                        </a:lnTo>
                        <a:lnTo>
                          <a:pt x="2147" y="908"/>
                        </a:lnTo>
                        <a:lnTo>
                          <a:pt x="2137" y="905"/>
                        </a:lnTo>
                        <a:lnTo>
                          <a:pt x="2127" y="903"/>
                        </a:lnTo>
                        <a:lnTo>
                          <a:pt x="2116" y="902"/>
                        </a:lnTo>
                        <a:lnTo>
                          <a:pt x="2106" y="902"/>
                        </a:lnTo>
                        <a:lnTo>
                          <a:pt x="2096" y="903"/>
                        </a:lnTo>
                        <a:lnTo>
                          <a:pt x="2086" y="904"/>
                        </a:lnTo>
                        <a:lnTo>
                          <a:pt x="2075" y="905"/>
                        </a:lnTo>
                        <a:lnTo>
                          <a:pt x="2066" y="908"/>
                        </a:lnTo>
                        <a:lnTo>
                          <a:pt x="2055" y="911"/>
                        </a:lnTo>
                        <a:lnTo>
                          <a:pt x="2047" y="915"/>
                        </a:lnTo>
                        <a:lnTo>
                          <a:pt x="2037" y="920"/>
                        </a:lnTo>
                        <a:lnTo>
                          <a:pt x="2030" y="926"/>
                        </a:lnTo>
                        <a:lnTo>
                          <a:pt x="2022" y="932"/>
                        </a:lnTo>
                        <a:lnTo>
                          <a:pt x="2015" y="939"/>
                        </a:lnTo>
                        <a:lnTo>
                          <a:pt x="2010" y="947"/>
                        </a:lnTo>
                        <a:lnTo>
                          <a:pt x="2004" y="955"/>
                        </a:lnTo>
                        <a:lnTo>
                          <a:pt x="2000" y="965"/>
                        </a:lnTo>
                        <a:lnTo>
                          <a:pt x="1997" y="974"/>
                        </a:lnTo>
                        <a:lnTo>
                          <a:pt x="1995" y="986"/>
                        </a:lnTo>
                        <a:lnTo>
                          <a:pt x="1995" y="997"/>
                        </a:lnTo>
                        <a:lnTo>
                          <a:pt x="1663" y="997"/>
                        </a:lnTo>
                        <a:lnTo>
                          <a:pt x="1662" y="986"/>
                        </a:lnTo>
                        <a:lnTo>
                          <a:pt x="1660" y="974"/>
                        </a:lnTo>
                        <a:lnTo>
                          <a:pt x="1657" y="965"/>
                        </a:lnTo>
                        <a:lnTo>
                          <a:pt x="1653" y="955"/>
                        </a:lnTo>
                        <a:lnTo>
                          <a:pt x="1648" y="947"/>
                        </a:lnTo>
                        <a:lnTo>
                          <a:pt x="1642" y="939"/>
                        </a:lnTo>
                        <a:lnTo>
                          <a:pt x="1635" y="932"/>
                        </a:lnTo>
                        <a:lnTo>
                          <a:pt x="1627" y="926"/>
                        </a:lnTo>
                        <a:lnTo>
                          <a:pt x="1620" y="920"/>
                        </a:lnTo>
                        <a:lnTo>
                          <a:pt x="1611" y="915"/>
                        </a:lnTo>
                        <a:lnTo>
                          <a:pt x="1601" y="911"/>
                        </a:lnTo>
                        <a:lnTo>
                          <a:pt x="1592" y="908"/>
                        </a:lnTo>
                        <a:lnTo>
                          <a:pt x="1582" y="905"/>
                        </a:lnTo>
                        <a:lnTo>
                          <a:pt x="1572" y="904"/>
                        </a:lnTo>
                        <a:lnTo>
                          <a:pt x="1561" y="903"/>
                        </a:lnTo>
                        <a:lnTo>
                          <a:pt x="1551" y="902"/>
                        </a:lnTo>
                        <a:lnTo>
                          <a:pt x="1540" y="902"/>
                        </a:lnTo>
                        <a:lnTo>
                          <a:pt x="1529" y="903"/>
                        </a:lnTo>
                        <a:lnTo>
                          <a:pt x="1519" y="905"/>
                        </a:lnTo>
                        <a:lnTo>
                          <a:pt x="1509" y="908"/>
                        </a:lnTo>
                        <a:lnTo>
                          <a:pt x="1500" y="911"/>
                        </a:lnTo>
                        <a:lnTo>
                          <a:pt x="1490" y="915"/>
                        </a:lnTo>
                        <a:lnTo>
                          <a:pt x="1481" y="919"/>
                        </a:lnTo>
                        <a:lnTo>
                          <a:pt x="1474" y="925"/>
                        </a:lnTo>
                        <a:lnTo>
                          <a:pt x="1465" y="931"/>
                        </a:lnTo>
                        <a:lnTo>
                          <a:pt x="1459" y="938"/>
                        </a:lnTo>
                        <a:lnTo>
                          <a:pt x="1453" y="947"/>
                        </a:lnTo>
                        <a:lnTo>
                          <a:pt x="1448" y="955"/>
                        </a:lnTo>
                        <a:lnTo>
                          <a:pt x="1444" y="965"/>
                        </a:lnTo>
                        <a:lnTo>
                          <a:pt x="1441" y="974"/>
                        </a:lnTo>
                        <a:lnTo>
                          <a:pt x="1439" y="986"/>
                        </a:lnTo>
                        <a:lnTo>
                          <a:pt x="1438" y="997"/>
                        </a:lnTo>
                        <a:lnTo>
                          <a:pt x="1106" y="997"/>
                        </a:lnTo>
                        <a:lnTo>
                          <a:pt x="1106" y="986"/>
                        </a:lnTo>
                        <a:lnTo>
                          <a:pt x="1104" y="974"/>
                        </a:lnTo>
                        <a:lnTo>
                          <a:pt x="1101" y="965"/>
                        </a:lnTo>
                        <a:lnTo>
                          <a:pt x="1097" y="955"/>
                        </a:lnTo>
                        <a:lnTo>
                          <a:pt x="1091" y="947"/>
                        </a:lnTo>
                        <a:lnTo>
                          <a:pt x="1086" y="939"/>
                        </a:lnTo>
                        <a:lnTo>
                          <a:pt x="1079" y="932"/>
                        </a:lnTo>
                        <a:lnTo>
                          <a:pt x="1071" y="926"/>
                        </a:lnTo>
                        <a:lnTo>
                          <a:pt x="1064" y="920"/>
                        </a:lnTo>
                        <a:lnTo>
                          <a:pt x="1054" y="915"/>
                        </a:lnTo>
                        <a:lnTo>
                          <a:pt x="1046" y="912"/>
                        </a:lnTo>
                        <a:lnTo>
                          <a:pt x="1035" y="908"/>
                        </a:lnTo>
                        <a:lnTo>
                          <a:pt x="1026" y="906"/>
                        </a:lnTo>
                        <a:lnTo>
                          <a:pt x="1015" y="904"/>
                        </a:lnTo>
                        <a:lnTo>
                          <a:pt x="1005" y="903"/>
                        </a:lnTo>
                        <a:lnTo>
                          <a:pt x="995" y="903"/>
                        </a:lnTo>
                        <a:lnTo>
                          <a:pt x="985" y="903"/>
                        </a:lnTo>
                        <a:lnTo>
                          <a:pt x="974" y="904"/>
                        </a:lnTo>
                        <a:lnTo>
                          <a:pt x="964" y="906"/>
                        </a:lnTo>
                        <a:lnTo>
                          <a:pt x="954" y="908"/>
                        </a:lnTo>
                        <a:lnTo>
                          <a:pt x="945" y="912"/>
                        </a:lnTo>
                        <a:lnTo>
                          <a:pt x="935" y="915"/>
                        </a:lnTo>
                        <a:lnTo>
                          <a:pt x="926" y="920"/>
                        </a:lnTo>
                        <a:lnTo>
                          <a:pt x="919" y="926"/>
                        </a:lnTo>
                        <a:lnTo>
                          <a:pt x="911" y="932"/>
                        </a:lnTo>
                        <a:lnTo>
                          <a:pt x="904" y="939"/>
                        </a:lnTo>
                        <a:lnTo>
                          <a:pt x="899" y="947"/>
                        </a:lnTo>
                        <a:lnTo>
                          <a:pt x="893" y="955"/>
                        </a:lnTo>
                        <a:lnTo>
                          <a:pt x="889" y="965"/>
                        </a:lnTo>
                        <a:lnTo>
                          <a:pt x="886" y="974"/>
                        </a:lnTo>
                        <a:lnTo>
                          <a:pt x="884" y="986"/>
                        </a:lnTo>
                        <a:lnTo>
                          <a:pt x="884" y="997"/>
                        </a:lnTo>
                        <a:lnTo>
                          <a:pt x="552" y="997"/>
                        </a:lnTo>
                        <a:lnTo>
                          <a:pt x="551" y="986"/>
                        </a:lnTo>
                        <a:lnTo>
                          <a:pt x="549" y="975"/>
                        </a:lnTo>
                        <a:lnTo>
                          <a:pt x="546" y="965"/>
                        </a:lnTo>
                        <a:lnTo>
                          <a:pt x="543" y="956"/>
                        </a:lnTo>
                        <a:lnTo>
                          <a:pt x="537" y="948"/>
                        </a:lnTo>
                        <a:lnTo>
                          <a:pt x="531" y="939"/>
                        </a:lnTo>
                        <a:lnTo>
                          <a:pt x="525" y="933"/>
                        </a:lnTo>
                        <a:lnTo>
                          <a:pt x="516" y="927"/>
                        </a:lnTo>
                        <a:lnTo>
                          <a:pt x="509" y="922"/>
                        </a:lnTo>
                        <a:lnTo>
                          <a:pt x="499" y="916"/>
                        </a:lnTo>
                        <a:lnTo>
                          <a:pt x="490" y="912"/>
                        </a:lnTo>
                        <a:lnTo>
                          <a:pt x="480" y="909"/>
                        </a:lnTo>
                        <a:lnTo>
                          <a:pt x="471" y="907"/>
                        </a:lnTo>
                        <a:lnTo>
                          <a:pt x="460" y="905"/>
                        </a:lnTo>
                        <a:lnTo>
                          <a:pt x="450" y="904"/>
                        </a:lnTo>
                        <a:lnTo>
                          <a:pt x="439" y="903"/>
                        </a:lnTo>
                        <a:lnTo>
                          <a:pt x="429" y="904"/>
                        </a:lnTo>
                        <a:lnTo>
                          <a:pt x="418" y="905"/>
                        </a:lnTo>
                        <a:lnTo>
                          <a:pt x="408" y="906"/>
                        </a:lnTo>
                        <a:lnTo>
                          <a:pt x="398" y="909"/>
                        </a:lnTo>
                        <a:lnTo>
                          <a:pt x="389" y="912"/>
                        </a:lnTo>
                        <a:lnTo>
                          <a:pt x="379" y="916"/>
                        </a:lnTo>
                        <a:lnTo>
                          <a:pt x="371" y="920"/>
                        </a:lnTo>
                        <a:lnTo>
                          <a:pt x="363" y="926"/>
                        </a:lnTo>
                        <a:lnTo>
                          <a:pt x="355" y="932"/>
                        </a:lnTo>
                        <a:lnTo>
                          <a:pt x="348" y="939"/>
                        </a:lnTo>
                        <a:lnTo>
                          <a:pt x="341" y="947"/>
                        </a:lnTo>
                        <a:lnTo>
                          <a:pt x="337" y="955"/>
                        </a:lnTo>
                        <a:lnTo>
                          <a:pt x="333" y="965"/>
                        </a:lnTo>
                        <a:lnTo>
                          <a:pt x="330" y="975"/>
                        </a:lnTo>
                        <a:lnTo>
                          <a:pt x="328" y="986"/>
                        </a:lnTo>
                        <a:lnTo>
                          <a:pt x="327" y="997"/>
                        </a:lnTo>
                        <a:lnTo>
                          <a:pt x="0" y="997"/>
                        </a:lnTo>
                        <a:lnTo>
                          <a:pt x="0" y="883"/>
                        </a:lnTo>
                        <a:lnTo>
                          <a:pt x="78" y="883"/>
                        </a:lnTo>
                        <a:lnTo>
                          <a:pt x="607" y="271"/>
                        </a:lnTo>
                        <a:lnTo>
                          <a:pt x="664" y="195"/>
                        </a:lnTo>
                        <a:lnTo>
                          <a:pt x="658" y="195"/>
                        </a:lnTo>
                        <a:lnTo>
                          <a:pt x="664" y="195"/>
                        </a:lnTo>
                        <a:lnTo>
                          <a:pt x="658" y="195"/>
                        </a:lnTo>
                        <a:lnTo>
                          <a:pt x="658" y="62"/>
                        </a:lnTo>
                        <a:lnTo>
                          <a:pt x="660" y="53"/>
                        </a:lnTo>
                        <a:lnTo>
                          <a:pt x="661" y="44"/>
                        </a:lnTo>
                        <a:lnTo>
                          <a:pt x="664" y="35"/>
                        </a:lnTo>
                        <a:lnTo>
                          <a:pt x="668" y="26"/>
                        </a:lnTo>
                        <a:lnTo>
                          <a:pt x="672" y="18"/>
                        </a:lnTo>
                        <a:lnTo>
                          <a:pt x="677" y="11"/>
                        </a:lnTo>
                        <a:lnTo>
                          <a:pt x="682" y="8"/>
                        </a:lnTo>
                        <a:lnTo>
                          <a:pt x="685" y="6"/>
                        </a:lnTo>
                        <a:lnTo>
                          <a:pt x="689" y="3"/>
                        </a:lnTo>
                        <a:lnTo>
                          <a:pt x="693" y="2"/>
                        </a:lnTo>
                        <a:lnTo>
                          <a:pt x="701" y="0"/>
                        </a:lnTo>
                        <a:lnTo>
                          <a:pt x="707" y="2"/>
                        </a:lnTo>
                        <a:lnTo>
                          <a:pt x="716" y="6"/>
                        </a:lnTo>
                        <a:lnTo>
                          <a:pt x="724" y="11"/>
                        </a:lnTo>
                        <a:lnTo>
                          <a:pt x="727" y="14"/>
                        </a:lnTo>
                        <a:lnTo>
                          <a:pt x="730" y="18"/>
                        </a:lnTo>
                        <a:lnTo>
                          <a:pt x="733" y="21"/>
                        </a:lnTo>
                        <a:lnTo>
                          <a:pt x="735" y="26"/>
                        </a:lnTo>
                        <a:lnTo>
                          <a:pt x="738" y="35"/>
                        </a:lnTo>
                        <a:lnTo>
                          <a:pt x="742" y="44"/>
                        </a:lnTo>
                        <a:lnTo>
                          <a:pt x="743" y="53"/>
                        </a:lnTo>
                        <a:lnTo>
                          <a:pt x="744" y="62"/>
                        </a:lnTo>
                        <a:lnTo>
                          <a:pt x="744" y="176"/>
                        </a:lnTo>
                        <a:lnTo>
                          <a:pt x="1551" y="176"/>
                        </a:lnTo>
                        <a:lnTo>
                          <a:pt x="2357" y="176"/>
                        </a:lnTo>
                        <a:lnTo>
                          <a:pt x="2357" y="62"/>
                        </a:lnTo>
                        <a:lnTo>
                          <a:pt x="2358" y="53"/>
                        </a:lnTo>
                        <a:lnTo>
                          <a:pt x="2359" y="44"/>
                        </a:lnTo>
                        <a:lnTo>
                          <a:pt x="2363" y="35"/>
                        </a:lnTo>
                        <a:lnTo>
                          <a:pt x="2366" y="26"/>
                        </a:lnTo>
                        <a:lnTo>
                          <a:pt x="2368" y="21"/>
                        </a:lnTo>
                        <a:lnTo>
                          <a:pt x="2371" y="18"/>
                        </a:lnTo>
                        <a:lnTo>
                          <a:pt x="2374" y="14"/>
                        </a:lnTo>
                        <a:lnTo>
                          <a:pt x="2377" y="11"/>
                        </a:lnTo>
                        <a:lnTo>
                          <a:pt x="2385" y="6"/>
                        </a:lnTo>
                        <a:lnTo>
                          <a:pt x="2394" y="2"/>
                        </a:lnTo>
                        <a:lnTo>
                          <a:pt x="2399" y="0"/>
                        </a:lnTo>
                        <a:lnTo>
                          <a:pt x="2406" y="2"/>
                        </a:lnTo>
                        <a:lnTo>
                          <a:pt x="2414" y="6"/>
                        </a:lnTo>
                        <a:lnTo>
                          <a:pt x="2423" y="11"/>
                        </a:lnTo>
                        <a:lnTo>
                          <a:pt x="2426" y="14"/>
                        </a:lnTo>
                        <a:lnTo>
                          <a:pt x="2429" y="18"/>
                        </a:lnTo>
                        <a:lnTo>
                          <a:pt x="2431" y="21"/>
                        </a:lnTo>
                        <a:lnTo>
                          <a:pt x="2433" y="26"/>
                        </a:lnTo>
                        <a:lnTo>
                          <a:pt x="2437" y="35"/>
                        </a:lnTo>
                        <a:lnTo>
                          <a:pt x="2439" y="44"/>
                        </a:lnTo>
                        <a:lnTo>
                          <a:pt x="2441" y="53"/>
                        </a:lnTo>
                        <a:lnTo>
                          <a:pt x="2443" y="62"/>
                        </a:lnTo>
                        <a:lnTo>
                          <a:pt x="2443" y="195"/>
                        </a:lnTo>
                        <a:lnTo>
                          <a:pt x="2437" y="195"/>
                        </a:lnTo>
                        <a:lnTo>
                          <a:pt x="2437" y="197"/>
                        </a:lnTo>
                        <a:lnTo>
                          <a:pt x="2437" y="195"/>
                        </a:lnTo>
                        <a:lnTo>
                          <a:pt x="2495" y="271"/>
                        </a:lnTo>
                        <a:lnTo>
                          <a:pt x="3023" y="883"/>
                        </a:lnTo>
                        <a:lnTo>
                          <a:pt x="3101" y="883"/>
                        </a:lnTo>
                        <a:lnTo>
                          <a:pt x="3101" y="997"/>
                        </a:lnTo>
                        <a:lnTo>
                          <a:pt x="2774" y="997"/>
                        </a:lnTo>
                        <a:close/>
                      </a:path>
                    </a:pathLst>
                  </a:custGeom>
                  <a:solidFill>
                    <a:schemeClr val="bg1"/>
                  </a:solidFill>
                  <a:ln w="9525">
                    <a:noFill/>
                    <a:round/>
                    <a:headEnd/>
                    <a:tailEnd/>
                  </a:ln>
                </p:spPr>
                <p:txBody>
                  <a:bodyPr/>
                  <a:lstStyle/>
                  <a:p>
                    <a:pPr>
                      <a:defRPr/>
                    </a:pPr>
                    <a:endParaRPr lang="en-US"/>
                  </a:p>
                </p:txBody>
              </p:sp>
              <p:sp>
                <p:nvSpPr>
                  <p:cNvPr id="382947" name="Rectangle 995"/>
                  <p:cNvSpPr>
                    <a:spLocks noChangeAspect="1" noChangeArrowheads="1"/>
                  </p:cNvSpPr>
                  <p:nvPr/>
                </p:nvSpPr>
                <p:spPr bwMode="auto">
                  <a:xfrm>
                    <a:off x="2405" y="2026"/>
                    <a:ext cx="57" cy="43"/>
                  </a:xfrm>
                  <a:prstGeom prst="rect">
                    <a:avLst/>
                  </a:prstGeom>
                  <a:solidFill>
                    <a:schemeClr val="bg1"/>
                  </a:solidFill>
                  <a:ln w="9525">
                    <a:noFill/>
                    <a:miter lim="800000"/>
                    <a:headEnd/>
                    <a:tailEnd/>
                  </a:ln>
                </p:spPr>
                <p:txBody>
                  <a:bodyPr/>
                  <a:lstStyle/>
                  <a:p>
                    <a:pPr>
                      <a:defRPr/>
                    </a:pPr>
                    <a:endParaRPr lang="en-US"/>
                  </a:p>
                </p:txBody>
              </p:sp>
              <p:sp>
                <p:nvSpPr>
                  <p:cNvPr id="382948" name="Rectangle 996"/>
                  <p:cNvSpPr>
                    <a:spLocks noChangeAspect="1" noChangeArrowheads="1"/>
                  </p:cNvSpPr>
                  <p:nvPr/>
                </p:nvSpPr>
                <p:spPr bwMode="auto">
                  <a:xfrm>
                    <a:off x="2405" y="2026"/>
                    <a:ext cx="57" cy="43"/>
                  </a:xfrm>
                  <a:prstGeom prst="rect">
                    <a:avLst/>
                  </a:prstGeom>
                  <a:solidFill>
                    <a:schemeClr val="bg1"/>
                  </a:solidFill>
                  <a:ln w="0">
                    <a:noFill/>
                    <a:miter lim="800000"/>
                    <a:headEnd/>
                    <a:tailEnd/>
                  </a:ln>
                </p:spPr>
                <p:txBody>
                  <a:bodyPr/>
                  <a:lstStyle/>
                  <a:p>
                    <a:pPr>
                      <a:defRPr/>
                    </a:pPr>
                    <a:endParaRPr lang="en-US"/>
                  </a:p>
                </p:txBody>
              </p:sp>
              <p:sp>
                <p:nvSpPr>
                  <p:cNvPr id="382949" name="Rectangle 997"/>
                  <p:cNvSpPr>
                    <a:spLocks noChangeAspect="1" noChangeArrowheads="1"/>
                  </p:cNvSpPr>
                  <p:nvPr/>
                </p:nvSpPr>
                <p:spPr bwMode="auto">
                  <a:xfrm>
                    <a:off x="2398" y="1954"/>
                    <a:ext cx="64" cy="29"/>
                  </a:xfrm>
                  <a:prstGeom prst="rect">
                    <a:avLst/>
                  </a:prstGeom>
                  <a:solidFill>
                    <a:schemeClr val="bg1"/>
                  </a:solidFill>
                  <a:ln w="9525">
                    <a:noFill/>
                    <a:miter lim="800000"/>
                    <a:headEnd/>
                    <a:tailEnd/>
                  </a:ln>
                </p:spPr>
                <p:txBody>
                  <a:bodyPr/>
                  <a:lstStyle/>
                  <a:p>
                    <a:pPr>
                      <a:defRPr/>
                    </a:pPr>
                    <a:endParaRPr lang="en-US"/>
                  </a:p>
                </p:txBody>
              </p:sp>
              <p:sp>
                <p:nvSpPr>
                  <p:cNvPr id="382950" name="Rectangle 998"/>
                  <p:cNvSpPr>
                    <a:spLocks noChangeAspect="1" noChangeArrowheads="1"/>
                  </p:cNvSpPr>
                  <p:nvPr/>
                </p:nvSpPr>
                <p:spPr bwMode="auto">
                  <a:xfrm>
                    <a:off x="2398" y="1954"/>
                    <a:ext cx="64" cy="29"/>
                  </a:xfrm>
                  <a:prstGeom prst="rect">
                    <a:avLst/>
                  </a:prstGeom>
                  <a:solidFill>
                    <a:schemeClr val="bg1"/>
                  </a:solidFill>
                  <a:ln w="0">
                    <a:noFill/>
                    <a:miter lim="800000"/>
                    <a:headEnd/>
                    <a:tailEnd/>
                  </a:ln>
                </p:spPr>
                <p:txBody>
                  <a:bodyPr/>
                  <a:lstStyle/>
                  <a:p>
                    <a:pPr>
                      <a:defRPr/>
                    </a:pPr>
                    <a:endParaRPr lang="en-US"/>
                  </a:p>
                </p:txBody>
              </p:sp>
              <p:sp>
                <p:nvSpPr>
                  <p:cNvPr id="382951" name="Freeform 999"/>
                  <p:cNvSpPr>
                    <a:spLocks noChangeAspect="1"/>
                  </p:cNvSpPr>
                  <p:nvPr/>
                </p:nvSpPr>
                <p:spPr bwMode="auto">
                  <a:xfrm>
                    <a:off x="2112" y="1110"/>
                    <a:ext cx="157" cy="301"/>
                  </a:xfrm>
                  <a:custGeom>
                    <a:avLst/>
                    <a:gdLst/>
                    <a:ahLst/>
                    <a:cxnLst>
                      <a:cxn ang="0">
                        <a:pos x="307" y="281"/>
                      </a:cxn>
                      <a:cxn ang="0">
                        <a:pos x="307" y="240"/>
                      </a:cxn>
                      <a:cxn ang="0">
                        <a:pos x="288" y="240"/>
                      </a:cxn>
                      <a:cxn ang="0">
                        <a:pos x="288" y="121"/>
                      </a:cxn>
                      <a:cxn ang="0">
                        <a:pos x="280" y="76"/>
                      </a:cxn>
                      <a:cxn ang="0">
                        <a:pos x="259" y="0"/>
                      </a:cxn>
                      <a:cxn ang="0">
                        <a:pos x="237" y="76"/>
                      </a:cxn>
                      <a:cxn ang="0">
                        <a:pos x="230" y="121"/>
                      </a:cxn>
                      <a:cxn ang="0">
                        <a:pos x="230" y="240"/>
                      </a:cxn>
                      <a:cxn ang="0">
                        <a:pos x="210" y="240"/>
                      </a:cxn>
                      <a:cxn ang="0">
                        <a:pos x="210" y="281"/>
                      </a:cxn>
                      <a:cxn ang="0">
                        <a:pos x="0" y="925"/>
                      </a:cxn>
                      <a:cxn ang="0">
                        <a:pos x="5" y="937"/>
                      </a:cxn>
                      <a:cxn ang="0">
                        <a:pos x="9" y="948"/>
                      </a:cxn>
                      <a:cxn ang="0">
                        <a:pos x="13" y="957"/>
                      </a:cxn>
                      <a:cxn ang="0">
                        <a:pos x="15" y="967"/>
                      </a:cxn>
                      <a:cxn ang="0">
                        <a:pos x="20" y="984"/>
                      </a:cxn>
                      <a:cxn ang="0">
                        <a:pos x="23" y="1005"/>
                      </a:cxn>
                      <a:cxn ang="0">
                        <a:pos x="496" y="1005"/>
                      </a:cxn>
                      <a:cxn ang="0">
                        <a:pos x="500" y="982"/>
                      </a:cxn>
                      <a:cxn ang="0">
                        <a:pos x="504" y="961"/>
                      </a:cxn>
                      <a:cxn ang="0">
                        <a:pos x="510" y="942"/>
                      </a:cxn>
                      <a:cxn ang="0">
                        <a:pos x="519" y="925"/>
                      </a:cxn>
                      <a:cxn ang="0">
                        <a:pos x="307" y="281"/>
                      </a:cxn>
                    </a:cxnLst>
                    <a:rect l="0" t="0" r="r" b="b"/>
                    <a:pathLst>
                      <a:path w="519" h="1005">
                        <a:moveTo>
                          <a:pt x="307" y="281"/>
                        </a:moveTo>
                        <a:lnTo>
                          <a:pt x="307" y="240"/>
                        </a:lnTo>
                        <a:lnTo>
                          <a:pt x="288" y="240"/>
                        </a:lnTo>
                        <a:lnTo>
                          <a:pt x="288" y="121"/>
                        </a:lnTo>
                        <a:lnTo>
                          <a:pt x="280" y="76"/>
                        </a:lnTo>
                        <a:lnTo>
                          <a:pt x="259" y="0"/>
                        </a:lnTo>
                        <a:lnTo>
                          <a:pt x="237" y="76"/>
                        </a:lnTo>
                        <a:lnTo>
                          <a:pt x="230" y="121"/>
                        </a:lnTo>
                        <a:lnTo>
                          <a:pt x="230" y="240"/>
                        </a:lnTo>
                        <a:lnTo>
                          <a:pt x="210" y="240"/>
                        </a:lnTo>
                        <a:lnTo>
                          <a:pt x="210" y="281"/>
                        </a:lnTo>
                        <a:lnTo>
                          <a:pt x="0" y="925"/>
                        </a:lnTo>
                        <a:lnTo>
                          <a:pt x="5" y="937"/>
                        </a:lnTo>
                        <a:lnTo>
                          <a:pt x="9" y="948"/>
                        </a:lnTo>
                        <a:lnTo>
                          <a:pt x="13" y="957"/>
                        </a:lnTo>
                        <a:lnTo>
                          <a:pt x="15" y="967"/>
                        </a:lnTo>
                        <a:lnTo>
                          <a:pt x="20" y="984"/>
                        </a:lnTo>
                        <a:lnTo>
                          <a:pt x="23" y="1005"/>
                        </a:lnTo>
                        <a:lnTo>
                          <a:pt x="496" y="1005"/>
                        </a:lnTo>
                        <a:lnTo>
                          <a:pt x="500" y="982"/>
                        </a:lnTo>
                        <a:lnTo>
                          <a:pt x="504" y="961"/>
                        </a:lnTo>
                        <a:lnTo>
                          <a:pt x="510" y="942"/>
                        </a:lnTo>
                        <a:lnTo>
                          <a:pt x="519" y="925"/>
                        </a:lnTo>
                        <a:lnTo>
                          <a:pt x="307" y="281"/>
                        </a:lnTo>
                        <a:close/>
                      </a:path>
                    </a:pathLst>
                  </a:custGeom>
                  <a:solidFill>
                    <a:schemeClr val="bg1"/>
                  </a:solidFill>
                  <a:ln w="9525">
                    <a:noFill/>
                    <a:round/>
                    <a:headEnd/>
                    <a:tailEnd/>
                  </a:ln>
                </p:spPr>
                <p:txBody>
                  <a:bodyPr/>
                  <a:lstStyle/>
                  <a:p>
                    <a:pPr>
                      <a:defRPr/>
                    </a:pPr>
                    <a:endParaRPr lang="en-US"/>
                  </a:p>
                </p:txBody>
              </p:sp>
              <p:sp>
                <p:nvSpPr>
                  <p:cNvPr id="382952" name="Freeform 1000"/>
                  <p:cNvSpPr>
                    <a:spLocks noChangeAspect="1"/>
                  </p:cNvSpPr>
                  <p:nvPr/>
                </p:nvSpPr>
                <p:spPr bwMode="auto">
                  <a:xfrm>
                    <a:off x="2112" y="1661"/>
                    <a:ext cx="36" cy="79"/>
                  </a:xfrm>
                  <a:custGeom>
                    <a:avLst/>
                    <a:gdLst/>
                    <a:ahLst/>
                    <a:cxnLst>
                      <a:cxn ang="0">
                        <a:pos x="105" y="33"/>
                      </a:cxn>
                      <a:cxn ang="0">
                        <a:pos x="99" y="25"/>
                      </a:cxn>
                      <a:cxn ang="0">
                        <a:pos x="93" y="18"/>
                      </a:cxn>
                      <a:cxn ang="0">
                        <a:pos x="86" y="11"/>
                      </a:cxn>
                      <a:cxn ang="0">
                        <a:pos x="79" y="7"/>
                      </a:cxn>
                      <a:cxn ang="0">
                        <a:pos x="72" y="3"/>
                      </a:cxn>
                      <a:cxn ang="0">
                        <a:pos x="63" y="1"/>
                      </a:cxn>
                      <a:cxn ang="0">
                        <a:pos x="56" y="0"/>
                      </a:cxn>
                      <a:cxn ang="0">
                        <a:pos x="48" y="0"/>
                      </a:cxn>
                      <a:cxn ang="0">
                        <a:pos x="40" y="1"/>
                      </a:cxn>
                      <a:cxn ang="0">
                        <a:pos x="33" y="3"/>
                      </a:cxn>
                      <a:cxn ang="0">
                        <a:pos x="25" y="6"/>
                      </a:cxn>
                      <a:cxn ang="0">
                        <a:pos x="19" y="9"/>
                      </a:cxn>
                      <a:cxn ang="0">
                        <a:pos x="13" y="14"/>
                      </a:cxn>
                      <a:cxn ang="0">
                        <a:pos x="8" y="20"/>
                      </a:cxn>
                      <a:cxn ang="0">
                        <a:pos x="3" y="26"/>
                      </a:cxn>
                      <a:cxn ang="0">
                        <a:pos x="0" y="33"/>
                      </a:cxn>
                      <a:cxn ang="0">
                        <a:pos x="0" y="246"/>
                      </a:cxn>
                      <a:cxn ang="0">
                        <a:pos x="105" y="246"/>
                      </a:cxn>
                      <a:cxn ang="0">
                        <a:pos x="105" y="33"/>
                      </a:cxn>
                    </a:cxnLst>
                    <a:rect l="0" t="0" r="r" b="b"/>
                    <a:pathLst>
                      <a:path w="105" h="246">
                        <a:moveTo>
                          <a:pt x="105" y="33"/>
                        </a:moveTo>
                        <a:lnTo>
                          <a:pt x="99" y="25"/>
                        </a:lnTo>
                        <a:lnTo>
                          <a:pt x="93" y="18"/>
                        </a:lnTo>
                        <a:lnTo>
                          <a:pt x="86" y="11"/>
                        </a:lnTo>
                        <a:lnTo>
                          <a:pt x="79" y="7"/>
                        </a:lnTo>
                        <a:lnTo>
                          <a:pt x="72" y="3"/>
                        </a:lnTo>
                        <a:lnTo>
                          <a:pt x="63" y="1"/>
                        </a:lnTo>
                        <a:lnTo>
                          <a:pt x="56" y="0"/>
                        </a:lnTo>
                        <a:lnTo>
                          <a:pt x="48" y="0"/>
                        </a:lnTo>
                        <a:lnTo>
                          <a:pt x="40" y="1"/>
                        </a:lnTo>
                        <a:lnTo>
                          <a:pt x="33" y="3"/>
                        </a:lnTo>
                        <a:lnTo>
                          <a:pt x="25" y="6"/>
                        </a:lnTo>
                        <a:lnTo>
                          <a:pt x="19" y="9"/>
                        </a:lnTo>
                        <a:lnTo>
                          <a:pt x="13" y="14"/>
                        </a:lnTo>
                        <a:lnTo>
                          <a:pt x="8" y="20"/>
                        </a:lnTo>
                        <a:lnTo>
                          <a:pt x="3"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382953" name="Freeform 1001"/>
                  <p:cNvSpPr>
                    <a:spLocks noChangeAspect="1"/>
                  </p:cNvSpPr>
                  <p:nvPr/>
                </p:nvSpPr>
                <p:spPr bwMode="auto">
                  <a:xfrm>
                    <a:off x="3278" y="1661"/>
                    <a:ext cx="29" cy="79"/>
                  </a:xfrm>
                  <a:custGeom>
                    <a:avLst/>
                    <a:gdLst/>
                    <a:ahLst/>
                    <a:cxnLst>
                      <a:cxn ang="0">
                        <a:pos x="105" y="33"/>
                      </a:cxn>
                      <a:cxn ang="0">
                        <a:pos x="100" y="25"/>
                      </a:cxn>
                      <a:cxn ang="0">
                        <a:pos x="93" y="18"/>
                      </a:cxn>
                      <a:cxn ang="0">
                        <a:pos x="87" y="11"/>
                      </a:cxn>
                      <a:cxn ang="0">
                        <a:pos x="80" y="7"/>
                      </a:cxn>
                      <a:cxn ang="0">
                        <a:pos x="72" y="3"/>
                      </a:cxn>
                      <a:cxn ang="0">
                        <a:pos x="64" y="1"/>
                      </a:cxn>
                      <a:cxn ang="0">
                        <a:pos x="57" y="0"/>
                      </a:cxn>
                      <a:cxn ang="0">
                        <a:pos x="48" y="0"/>
                      </a:cxn>
                      <a:cxn ang="0">
                        <a:pos x="41" y="1"/>
                      </a:cxn>
                      <a:cxn ang="0">
                        <a:pos x="33" y="3"/>
                      </a:cxn>
                      <a:cxn ang="0">
                        <a:pos x="26" y="6"/>
                      </a:cxn>
                      <a:cxn ang="0">
                        <a:pos x="19" y="9"/>
                      </a:cxn>
                      <a:cxn ang="0">
                        <a:pos x="13" y="14"/>
                      </a:cxn>
                      <a:cxn ang="0">
                        <a:pos x="8" y="20"/>
                      </a:cxn>
                      <a:cxn ang="0">
                        <a:pos x="4" y="26"/>
                      </a:cxn>
                      <a:cxn ang="0">
                        <a:pos x="0" y="33"/>
                      </a:cxn>
                      <a:cxn ang="0">
                        <a:pos x="0" y="246"/>
                      </a:cxn>
                      <a:cxn ang="0">
                        <a:pos x="105" y="246"/>
                      </a:cxn>
                      <a:cxn ang="0">
                        <a:pos x="105" y="33"/>
                      </a:cxn>
                    </a:cxnLst>
                    <a:rect l="0" t="0" r="r" b="b"/>
                    <a:pathLst>
                      <a:path w="105" h="246">
                        <a:moveTo>
                          <a:pt x="105" y="33"/>
                        </a:moveTo>
                        <a:lnTo>
                          <a:pt x="100" y="25"/>
                        </a:lnTo>
                        <a:lnTo>
                          <a:pt x="93" y="18"/>
                        </a:lnTo>
                        <a:lnTo>
                          <a:pt x="87" y="11"/>
                        </a:lnTo>
                        <a:lnTo>
                          <a:pt x="80" y="7"/>
                        </a:lnTo>
                        <a:lnTo>
                          <a:pt x="72" y="3"/>
                        </a:lnTo>
                        <a:lnTo>
                          <a:pt x="64" y="1"/>
                        </a:lnTo>
                        <a:lnTo>
                          <a:pt x="57" y="0"/>
                        </a:lnTo>
                        <a:lnTo>
                          <a:pt x="48" y="0"/>
                        </a:lnTo>
                        <a:lnTo>
                          <a:pt x="41" y="1"/>
                        </a:lnTo>
                        <a:lnTo>
                          <a:pt x="33" y="3"/>
                        </a:lnTo>
                        <a:lnTo>
                          <a:pt x="26" y="6"/>
                        </a:lnTo>
                        <a:lnTo>
                          <a:pt x="19" y="9"/>
                        </a:lnTo>
                        <a:lnTo>
                          <a:pt x="13" y="14"/>
                        </a:lnTo>
                        <a:lnTo>
                          <a:pt x="8" y="20"/>
                        </a:lnTo>
                        <a:lnTo>
                          <a:pt x="4" y="26"/>
                        </a:lnTo>
                        <a:lnTo>
                          <a:pt x="0" y="33"/>
                        </a:lnTo>
                        <a:lnTo>
                          <a:pt x="0" y="246"/>
                        </a:lnTo>
                        <a:lnTo>
                          <a:pt x="105" y="246"/>
                        </a:lnTo>
                        <a:lnTo>
                          <a:pt x="105" y="33"/>
                        </a:lnTo>
                        <a:close/>
                      </a:path>
                    </a:pathLst>
                  </a:custGeom>
                  <a:solidFill>
                    <a:schemeClr val="bg1"/>
                  </a:solidFill>
                  <a:ln w="9525">
                    <a:noFill/>
                    <a:round/>
                    <a:headEnd/>
                    <a:tailEnd/>
                  </a:ln>
                </p:spPr>
                <p:txBody>
                  <a:bodyPr/>
                  <a:lstStyle/>
                  <a:p>
                    <a:pPr>
                      <a:defRPr/>
                    </a:pPr>
                    <a:endParaRPr lang="en-US"/>
                  </a:p>
                </p:txBody>
              </p:sp>
              <p:sp>
                <p:nvSpPr>
                  <p:cNvPr id="382954" name="Freeform 1002"/>
                  <p:cNvSpPr>
                    <a:spLocks noChangeAspect="1"/>
                  </p:cNvSpPr>
                  <p:nvPr/>
                </p:nvSpPr>
                <p:spPr bwMode="auto">
                  <a:xfrm>
                    <a:off x="2177" y="1661"/>
                    <a:ext cx="29" cy="79"/>
                  </a:xfrm>
                  <a:custGeom>
                    <a:avLst/>
                    <a:gdLst/>
                    <a:ahLst/>
                    <a:cxnLst>
                      <a:cxn ang="0">
                        <a:pos x="104" y="35"/>
                      </a:cxn>
                      <a:cxn ang="0">
                        <a:pos x="100" y="27"/>
                      </a:cxn>
                      <a:cxn ang="0">
                        <a:pos x="95" y="20"/>
                      </a:cxn>
                      <a:cxn ang="0">
                        <a:pos x="89" y="13"/>
                      </a:cxn>
                      <a:cxn ang="0">
                        <a:pos x="81" y="8"/>
                      </a:cxn>
                      <a:cxn ang="0">
                        <a:pos x="74" y="4"/>
                      </a:cxn>
                      <a:cxn ang="0">
                        <a:pos x="65" y="2"/>
                      </a:cxn>
                      <a:cxn ang="0">
                        <a:pos x="57" y="0"/>
                      </a:cxn>
                      <a:cxn ang="0">
                        <a:pos x="49" y="0"/>
                      </a:cxn>
                      <a:cxn ang="0">
                        <a:pos x="40" y="0"/>
                      </a:cxn>
                      <a:cxn ang="0">
                        <a:pos x="33" y="2"/>
                      </a:cxn>
                      <a:cxn ang="0">
                        <a:pos x="25" y="4"/>
                      </a:cxn>
                      <a:cxn ang="0">
                        <a:pos x="18" y="8"/>
                      </a:cxn>
                      <a:cxn ang="0">
                        <a:pos x="12" y="13"/>
                      </a:cxn>
                      <a:cxn ang="0">
                        <a:pos x="8" y="20"/>
                      </a:cxn>
                      <a:cxn ang="0">
                        <a:pos x="3" y="27"/>
                      </a:cxn>
                      <a:cxn ang="0">
                        <a:pos x="0" y="35"/>
                      </a:cxn>
                      <a:cxn ang="0">
                        <a:pos x="0" y="248"/>
                      </a:cxn>
                      <a:cxn ang="0">
                        <a:pos x="104" y="248"/>
                      </a:cxn>
                      <a:cxn ang="0">
                        <a:pos x="104" y="35"/>
                      </a:cxn>
                    </a:cxnLst>
                    <a:rect l="0" t="0" r="r" b="b"/>
                    <a:pathLst>
                      <a:path w="104" h="248">
                        <a:moveTo>
                          <a:pt x="104" y="35"/>
                        </a:moveTo>
                        <a:lnTo>
                          <a:pt x="100" y="27"/>
                        </a:lnTo>
                        <a:lnTo>
                          <a:pt x="95" y="20"/>
                        </a:lnTo>
                        <a:lnTo>
                          <a:pt x="89" y="13"/>
                        </a:lnTo>
                        <a:lnTo>
                          <a:pt x="81" y="8"/>
                        </a:lnTo>
                        <a:lnTo>
                          <a:pt x="74" y="4"/>
                        </a:lnTo>
                        <a:lnTo>
                          <a:pt x="65" y="2"/>
                        </a:lnTo>
                        <a:lnTo>
                          <a:pt x="57" y="0"/>
                        </a:lnTo>
                        <a:lnTo>
                          <a:pt x="49" y="0"/>
                        </a:lnTo>
                        <a:lnTo>
                          <a:pt x="40" y="0"/>
                        </a:lnTo>
                        <a:lnTo>
                          <a:pt x="33" y="2"/>
                        </a:lnTo>
                        <a:lnTo>
                          <a:pt x="25" y="4"/>
                        </a:lnTo>
                        <a:lnTo>
                          <a:pt x="18" y="8"/>
                        </a:lnTo>
                        <a:lnTo>
                          <a:pt x="12" y="13"/>
                        </a:lnTo>
                        <a:lnTo>
                          <a:pt x="8" y="20"/>
                        </a:lnTo>
                        <a:lnTo>
                          <a:pt x="3" y="27"/>
                        </a:lnTo>
                        <a:lnTo>
                          <a:pt x="0" y="35"/>
                        </a:lnTo>
                        <a:lnTo>
                          <a:pt x="0" y="248"/>
                        </a:lnTo>
                        <a:lnTo>
                          <a:pt x="104" y="248"/>
                        </a:lnTo>
                        <a:lnTo>
                          <a:pt x="104" y="35"/>
                        </a:lnTo>
                        <a:close/>
                      </a:path>
                    </a:pathLst>
                  </a:custGeom>
                  <a:solidFill>
                    <a:schemeClr val="bg1"/>
                  </a:solidFill>
                  <a:ln w="9525">
                    <a:noFill/>
                    <a:round/>
                    <a:headEnd/>
                    <a:tailEnd/>
                  </a:ln>
                </p:spPr>
                <p:txBody>
                  <a:bodyPr/>
                  <a:lstStyle/>
                  <a:p>
                    <a:pPr>
                      <a:defRPr/>
                    </a:pPr>
                    <a:endParaRPr lang="en-US"/>
                  </a:p>
                </p:txBody>
              </p:sp>
              <p:sp>
                <p:nvSpPr>
                  <p:cNvPr id="382955" name="Freeform 1003"/>
                  <p:cNvSpPr>
                    <a:spLocks noChangeAspect="1"/>
                  </p:cNvSpPr>
                  <p:nvPr/>
                </p:nvSpPr>
                <p:spPr bwMode="auto">
                  <a:xfrm>
                    <a:off x="3335" y="1661"/>
                    <a:ext cx="29" cy="79"/>
                  </a:xfrm>
                  <a:custGeom>
                    <a:avLst/>
                    <a:gdLst/>
                    <a:ahLst/>
                    <a:cxnLst>
                      <a:cxn ang="0">
                        <a:pos x="103" y="35"/>
                      </a:cxn>
                      <a:cxn ang="0">
                        <a:pos x="99" y="27"/>
                      </a:cxn>
                      <a:cxn ang="0">
                        <a:pos x="93" y="20"/>
                      </a:cxn>
                      <a:cxn ang="0">
                        <a:pos x="88" y="13"/>
                      </a:cxn>
                      <a:cxn ang="0">
                        <a:pos x="81" y="8"/>
                      </a:cxn>
                      <a:cxn ang="0">
                        <a:pos x="73" y="4"/>
                      </a:cxn>
                      <a:cxn ang="0">
                        <a:pos x="65" y="2"/>
                      </a:cxn>
                      <a:cxn ang="0">
                        <a:pos x="58" y="0"/>
                      </a:cxn>
                      <a:cxn ang="0">
                        <a:pos x="49" y="0"/>
                      </a:cxn>
                      <a:cxn ang="0">
                        <a:pos x="41" y="0"/>
                      </a:cxn>
                      <a:cxn ang="0">
                        <a:pos x="32" y="2"/>
                      </a:cxn>
                      <a:cxn ang="0">
                        <a:pos x="25" y="4"/>
                      </a:cxn>
                      <a:cxn ang="0">
                        <a:pos x="19" y="8"/>
                      </a:cxn>
                      <a:cxn ang="0">
                        <a:pos x="12" y="13"/>
                      </a:cxn>
                      <a:cxn ang="0">
                        <a:pos x="7" y="20"/>
                      </a:cxn>
                      <a:cxn ang="0">
                        <a:pos x="3" y="27"/>
                      </a:cxn>
                      <a:cxn ang="0">
                        <a:pos x="0" y="35"/>
                      </a:cxn>
                      <a:cxn ang="0">
                        <a:pos x="0" y="248"/>
                      </a:cxn>
                      <a:cxn ang="0">
                        <a:pos x="103" y="248"/>
                      </a:cxn>
                      <a:cxn ang="0">
                        <a:pos x="103" y="35"/>
                      </a:cxn>
                    </a:cxnLst>
                    <a:rect l="0" t="0" r="r" b="b"/>
                    <a:pathLst>
                      <a:path w="103" h="248">
                        <a:moveTo>
                          <a:pt x="103" y="35"/>
                        </a:moveTo>
                        <a:lnTo>
                          <a:pt x="99" y="27"/>
                        </a:lnTo>
                        <a:lnTo>
                          <a:pt x="93" y="20"/>
                        </a:lnTo>
                        <a:lnTo>
                          <a:pt x="88" y="13"/>
                        </a:lnTo>
                        <a:lnTo>
                          <a:pt x="81" y="8"/>
                        </a:lnTo>
                        <a:lnTo>
                          <a:pt x="73" y="4"/>
                        </a:lnTo>
                        <a:lnTo>
                          <a:pt x="65" y="2"/>
                        </a:lnTo>
                        <a:lnTo>
                          <a:pt x="58" y="0"/>
                        </a:lnTo>
                        <a:lnTo>
                          <a:pt x="49" y="0"/>
                        </a:lnTo>
                        <a:lnTo>
                          <a:pt x="41" y="0"/>
                        </a:lnTo>
                        <a:lnTo>
                          <a:pt x="32" y="2"/>
                        </a:lnTo>
                        <a:lnTo>
                          <a:pt x="25" y="4"/>
                        </a:lnTo>
                        <a:lnTo>
                          <a:pt x="19" y="8"/>
                        </a:lnTo>
                        <a:lnTo>
                          <a:pt x="12" y="13"/>
                        </a:lnTo>
                        <a:lnTo>
                          <a:pt x="7" y="20"/>
                        </a:lnTo>
                        <a:lnTo>
                          <a:pt x="3" y="27"/>
                        </a:lnTo>
                        <a:lnTo>
                          <a:pt x="0" y="35"/>
                        </a:lnTo>
                        <a:lnTo>
                          <a:pt x="0" y="248"/>
                        </a:lnTo>
                        <a:lnTo>
                          <a:pt x="103" y="248"/>
                        </a:lnTo>
                        <a:lnTo>
                          <a:pt x="103" y="35"/>
                        </a:lnTo>
                        <a:close/>
                      </a:path>
                    </a:pathLst>
                  </a:custGeom>
                  <a:solidFill>
                    <a:schemeClr val="bg1"/>
                  </a:solidFill>
                  <a:ln w="9525">
                    <a:noFill/>
                    <a:round/>
                    <a:headEnd/>
                    <a:tailEnd/>
                  </a:ln>
                </p:spPr>
                <p:txBody>
                  <a:bodyPr/>
                  <a:lstStyle/>
                  <a:p>
                    <a:pPr>
                      <a:defRPr/>
                    </a:pPr>
                    <a:endParaRPr lang="en-US"/>
                  </a:p>
                </p:txBody>
              </p:sp>
              <p:sp>
                <p:nvSpPr>
                  <p:cNvPr id="382956" name="Freeform 1004"/>
                  <p:cNvSpPr>
                    <a:spLocks noChangeAspect="1"/>
                  </p:cNvSpPr>
                  <p:nvPr/>
                </p:nvSpPr>
                <p:spPr bwMode="auto">
                  <a:xfrm>
                    <a:off x="2227" y="1661"/>
                    <a:ext cx="36" cy="79"/>
                  </a:xfrm>
                  <a:custGeom>
                    <a:avLst/>
                    <a:gdLst/>
                    <a:ahLst/>
                    <a:cxnLst>
                      <a:cxn ang="0">
                        <a:pos x="104" y="34"/>
                      </a:cxn>
                      <a:cxn ang="0">
                        <a:pos x="101" y="27"/>
                      </a:cxn>
                      <a:cxn ang="0">
                        <a:pos x="95" y="20"/>
                      </a:cxn>
                      <a:cxn ang="0">
                        <a:pos x="90" y="14"/>
                      </a:cxn>
                      <a:cxn ang="0">
                        <a:pos x="84" y="9"/>
                      </a:cxn>
                      <a:cxn ang="0">
                        <a:pos x="77" y="6"/>
                      </a:cxn>
                      <a:cxn ang="0">
                        <a:pos x="70" y="3"/>
                      </a:cxn>
                      <a:cxn ang="0">
                        <a:pos x="63" y="1"/>
                      </a:cxn>
                      <a:cxn ang="0">
                        <a:pos x="54" y="0"/>
                      </a:cxn>
                      <a:cxn ang="0">
                        <a:pos x="47" y="1"/>
                      </a:cxn>
                      <a:cxn ang="0">
                        <a:pos x="39" y="2"/>
                      </a:cxn>
                      <a:cxn ang="0">
                        <a:pos x="31" y="4"/>
                      </a:cxn>
                      <a:cxn ang="0">
                        <a:pos x="25" y="8"/>
                      </a:cxn>
                      <a:cxn ang="0">
                        <a:pos x="17" y="13"/>
                      </a:cxn>
                      <a:cxn ang="0">
                        <a:pos x="11" y="19"/>
                      </a:cxn>
                      <a:cxn ang="0">
                        <a:pos x="5" y="26"/>
                      </a:cxn>
                      <a:cxn ang="0">
                        <a:pos x="0" y="34"/>
                      </a:cxn>
                      <a:cxn ang="0">
                        <a:pos x="0" y="247"/>
                      </a:cxn>
                      <a:cxn ang="0">
                        <a:pos x="104" y="247"/>
                      </a:cxn>
                      <a:cxn ang="0">
                        <a:pos x="104" y="34"/>
                      </a:cxn>
                    </a:cxnLst>
                    <a:rect l="0" t="0" r="r" b="b"/>
                    <a:pathLst>
                      <a:path w="104" h="247">
                        <a:moveTo>
                          <a:pt x="104" y="34"/>
                        </a:moveTo>
                        <a:lnTo>
                          <a:pt x="101" y="27"/>
                        </a:lnTo>
                        <a:lnTo>
                          <a:pt x="95" y="20"/>
                        </a:lnTo>
                        <a:lnTo>
                          <a:pt x="90" y="14"/>
                        </a:lnTo>
                        <a:lnTo>
                          <a:pt x="84" y="9"/>
                        </a:lnTo>
                        <a:lnTo>
                          <a:pt x="77" y="6"/>
                        </a:lnTo>
                        <a:lnTo>
                          <a:pt x="70" y="3"/>
                        </a:lnTo>
                        <a:lnTo>
                          <a:pt x="63" y="1"/>
                        </a:lnTo>
                        <a:lnTo>
                          <a:pt x="54" y="0"/>
                        </a:lnTo>
                        <a:lnTo>
                          <a:pt x="47" y="1"/>
                        </a:lnTo>
                        <a:lnTo>
                          <a:pt x="39" y="2"/>
                        </a:lnTo>
                        <a:lnTo>
                          <a:pt x="31" y="4"/>
                        </a:lnTo>
                        <a:lnTo>
                          <a:pt x="25" y="8"/>
                        </a:lnTo>
                        <a:lnTo>
                          <a:pt x="17" y="13"/>
                        </a:lnTo>
                        <a:lnTo>
                          <a:pt x="11" y="19"/>
                        </a:lnTo>
                        <a:lnTo>
                          <a:pt x="5" y="26"/>
                        </a:lnTo>
                        <a:lnTo>
                          <a:pt x="0" y="34"/>
                        </a:lnTo>
                        <a:lnTo>
                          <a:pt x="0" y="247"/>
                        </a:lnTo>
                        <a:lnTo>
                          <a:pt x="104" y="247"/>
                        </a:lnTo>
                        <a:lnTo>
                          <a:pt x="104" y="34"/>
                        </a:lnTo>
                        <a:close/>
                      </a:path>
                    </a:pathLst>
                  </a:custGeom>
                  <a:solidFill>
                    <a:schemeClr val="bg1"/>
                  </a:solidFill>
                  <a:ln w="9525">
                    <a:noFill/>
                    <a:round/>
                    <a:headEnd/>
                    <a:tailEnd/>
                  </a:ln>
                </p:spPr>
                <p:txBody>
                  <a:bodyPr/>
                  <a:lstStyle/>
                  <a:p>
                    <a:pPr>
                      <a:defRPr/>
                    </a:pPr>
                    <a:endParaRPr lang="en-US"/>
                  </a:p>
                </p:txBody>
              </p:sp>
              <p:sp>
                <p:nvSpPr>
                  <p:cNvPr id="382957" name="Freeform 1005"/>
                  <p:cNvSpPr>
                    <a:spLocks noChangeAspect="1"/>
                  </p:cNvSpPr>
                  <p:nvPr/>
                </p:nvSpPr>
                <p:spPr bwMode="auto">
                  <a:xfrm>
                    <a:off x="3392" y="1661"/>
                    <a:ext cx="29" cy="79"/>
                  </a:xfrm>
                  <a:custGeom>
                    <a:avLst/>
                    <a:gdLst/>
                    <a:ahLst/>
                    <a:cxnLst>
                      <a:cxn ang="0">
                        <a:pos x="103" y="34"/>
                      </a:cxn>
                      <a:cxn ang="0">
                        <a:pos x="99" y="27"/>
                      </a:cxn>
                      <a:cxn ang="0">
                        <a:pos x="95" y="20"/>
                      </a:cxn>
                      <a:cxn ang="0">
                        <a:pos x="90" y="14"/>
                      </a:cxn>
                      <a:cxn ang="0">
                        <a:pos x="83" y="9"/>
                      </a:cxn>
                      <a:cxn ang="0">
                        <a:pos x="77" y="6"/>
                      </a:cxn>
                      <a:cxn ang="0">
                        <a:pos x="70" y="3"/>
                      </a:cxn>
                      <a:cxn ang="0">
                        <a:pos x="62" y="1"/>
                      </a:cxn>
                      <a:cxn ang="0">
                        <a:pos x="54" y="0"/>
                      </a:cxn>
                      <a:cxn ang="0">
                        <a:pos x="46" y="1"/>
                      </a:cxn>
                      <a:cxn ang="0">
                        <a:pos x="38" y="2"/>
                      </a:cxn>
                      <a:cxn ang="0">
                        <a:pos x="31" y="4"/>
                      </a:cxn>
                      <a:cxn ang="0">
                        <a:pos x="23" y="8"/>
                      </a:cxn>
                      <a:cxn ang="0">
                        <a:pos x="17" y="13"/>
                      </a:cxn>
                      <a:cxn ang="0">
                        <a:pos x="11" y="19"/>
                      </a:cxn>
                      <a:cxn ang="0">
                        <a:pos x="4" y="26"/>
                      </a:cxn>
                      <a:cxn ang="0">
                        <a:pos x="0" y="34"/>
                      </a:cxn>
                      <a:cxn ang="0">
                        <a:pos x="0" y="247"/>
                      </a:cxn>
                      <a:cxn ang="0">
                        <a:pos x="103" y="247"/>
                      </a:cxn>
                      <a:cxn ang="0">
                        <a:pos x="103" y="34"/>
                      </a:cxn>
                    </a:cxnLst>
                    <a:rect l="0" t="0" r="r" b="b"/>
                    <a:pathLst>
                      <a:path w="103" h="247">
                        <a:moveTo>
                          <a:pt x="103" y="34"/>
                        </a:moveTo>
                        <a:lnTo>
                          <a:pt x="99" y="27"/>
                        </a:lnTo>
                        <a:lnTo>
                          <a:pt x="95" y="20"/>
                        </a:lnTo>
                        <a:lnTo>
                          <a:pt x="90" y="14"/>
                        </a:lnTo>
                        <a:lnTo>
                          <a:pt x="83" y="9"/>
                        </a:lnTo>
                        <a:lnTo>
                          <a:pt x="77" y="6"/>
                        </a:lnTo>
                        <a:lnTo>
                          <a:pt x="70" y="3"/>
                        </a:lnTo>
                        <a:lnTo>
                          <a:pt x="62" y="1"/>
                        </a:lnTo>
                        <a:lnTo>
                          <a:pt x="54" y="0"/>
                        </a:lnTo>
                        <a:lnTo>
                          <a:pt x="46" y="1"/>
                        </a:lnTo>
                        <a:lnTo>
                          <a:pt x="38" y="2"/>
                        </a:lnTo>
                        <a:lnTo>
                          <a:pt x="31" y="4"/>
                        </a:lnTo>
                        <a:lnTo>
                          <a:pt x="23" y="8"/>
                        </a:lnTo>
                        <a:lnTo>
                          <a:pt x="17" y="13"/>
                        </a:lnTo>
                        <a:lnTo>
                          <a:pt x="11" y="19"/>
                        </a:lnTo>
                        <a:lnTo>
                          <a:pt x="4" y="26"/>
                        </a:lnTo>
                        <a:lnTo>
                          <a:pt x="0" y="34"/>
                        </a:lnTo>
                        <a:lnTo>
                          <a:pt x="0" y="247"/>
                        </a:lnTo>
                        <a:lnTo>
                          <a:pt x="103" y="247"/>
                        </a:lnTo>
                        <a:lnTo>
                          <a:pt x="103" y="34"/>
                        </a:lnTo>
                        <a:close/>
                      </a:path>
                    </a:pathLst>
                  </a:custGeom>
                  <a:solidFill>
                    <a:schemeClr val="bg1"/>
                  </a:solidFill>
                  <a:ln w="9525">
                    <a:noFill/>
                    <a:round/>
                    <a:headEnd/>
                    <a:tailEnd/>
                  </a:ln>
                </p:spPr>
                <p:txBody>
                  <a:bodyPr/>
                  <a:lstStyle/>
                  <a:p>
                    <a:pPr>
                      <a:defRPr/>
                    </a:pPr>
                    <a:endParaRPr lang="en-US"/>
                  </a:p>
                </p:txBody>
              </p:sp>
              <p:sp>
                <p:nvSpPr>
                  <p:cNvPr id="382958" name="Rectangle 1006"/>
                  <p:cNvSpPr>
                    <a:spLocks noChangeAspect="1" noChangeArrowheads="1"/>
                  </p:cNvSpPr>
                  <p:nvPr/>
                </p:nvSpPr>
                <p:spPr bwMode="auto">
                  <a:xfrm>
                    <a:off x="2112" y="1797"/>
                    <a:ext cx="36" cy="72"/>
                  </a:xfrm>
                  <a:prstGeom prst="rect">
                    <a:avLst/>
                  </a:prstGeom>
                  <a:solidFill>
                    <a:schemeClr val="bg1"/>
                  </a:solidFill>
                  <a:ln w="9525">
                    <a:noFill/>
                    <a:miter lim="800000"/>
                    <a:headEnd/>
                    <a:tailEnd/>
                  </a:ln>
                </p:spPr>
                <p:txBody>
                  <a:bodyPr/>
                  <a:lstStyle/>
                  <a:p>
                    <a:pPr>
                      <a:defRPr/>
                    </a:pPr>
                    <a:endParaRPr lang="en-US"/>
                  </a:p>
                </p:txBody>
              </p:sp>
              <p:sp>
                <p:nvSpPr>
                  <p:cNvPr id="382959" name="Rectangle 1007"/>
                  <p:cNvSpPr>
                    <a:spLocks noChangeAspect="1" noChangeArrowheads="1"/>
                  </p:cNvSpPr>
                  <p:nvPr/>
                </p:nvSpPr>
                <p:spPr bwMode="auto">
                  <a:xfrm>
                    <a:off x="3278" y="1797"/>
                    <a:ext cx="29" cy="72"/>
                  </a:xfrm>
                  <a:prstGeom prst="rect">
                    <a:avLst/>
                  </a:prstGeom>
                  <a:solidFill>
                    <a:schemeClr val="bg1"/>
                  </a:solidFill>
                  <a:ln w="9525">
                    <a:noFill/>
                    <a:miter lim="800000"/>
                    <a:headEnd/>
                    <a:tailEnd/>
                  </a:ln>
                </p:spPr>
                <p:txBody>
                  <a:bodyPr/>
                  <a:lstStyle/>
                  <a:p>
                    <a:pPr>
                      <a:defRPr/>
                    </a:pPr>
                    <a:endParaRPr lang="en-US"/>
                  </a:p>
                </p:txBody>
              </p:sp>
              <p:sp>
                <p:nvSpPr>
                  <p:cNvPr id="382960" name="Rectangle 1008"/>
                  <p:cNvSpPr>
                    <a:spLocks noChangeAspect="1" noChangeArrowheads="1"/>
                  </p:cNvSpPr>
                  <p:nvPr/>
                </p:nvSpPr>
                <p:spPr bwMode="auto">
                  <a:xfrm>
                    <a:off x="2177" y="1797"/>
                    <a:ext cx="29" cy="72"/>
                  </a:xfrm>
                  <a:prstGeom prst="rect">
                    <a:avLst/>
                  </a:prstGeom>
                  <a:solidFill>
                    <a:schemeClr val="bg1"/>
                  </a:solidFill>
                  <a:ln w="9525">
                    <a:noFill/>
                    <a:miter lim="800000"/>
                    <a:headEnd/>
                    <a:tailEnd/>
                  </a:ln>
                </p:spPr>
                <p:txBody>
                  <a:bodyPr/>
                  <a:lstStyle/>
                  <a:p>
                    <a:pPr>
                      <a:defRPr/>
                    </a:pPr>
                    <a:endParaRPr lang="en-US"/>
                  </a:p>
                </p:txBody>
              </p:sp>
              <p:sp>
                <p:nvSpPr>
                  <p:cNvPr id="382961" name="Rectangle 1009"/>
                  <p:cNvSpPr>
                    <a:spLocks noChangeAspect="1" noChangeArrowheads="1"/>
                  </p:cNvSpPr>
                  <p:nvPr/>
                </p:nvSpPr>
                <p:spPr bwMode="auto">
                  <a:xfrm>
                    <a:off x="3335" y="1797"/>
                    <a:ext cx="29" cy="72"/>
                  </a:xfrm>
                  <a:prstGeom prst="rect">
                    <a:avLst/>
                  </a:prstGeom>
                  <a:solidFill>
                    <a:schemeClr val="bg1"/>
                  </a:solidFill>
                  <a:ln w="9525">
                    <a:noFill/>
                    <a:miter lim="800000"/>
                    <a:headEnd/>
                    <a:tailEnd/>
                  </a:ln>
                </p:spPr>
                <p:txBody>
                  <a:bodyPr/>
                  <a:lstStyle/>
                  <a:p>
                    <a:pPr>
                      <a:defRPr/>
                    </a:pPr>
                    <a:endParaRPr lang="en-US"/>
                  </a:p>
                </p:txBody>
              </p:sp>
              <p:sp>
                <p:nvSpPr>
                  <p:cNvPr id="382962" name="Rectangle 1010"/>
                  <p:cNvSpPr>
                    <a:spLocks noChangeAspect="1" noChangeArrowheads="1"/>
                  </p:cNvSpPr>
                  <p:nvPr/>
                </p:nvSpPr>
                <p:spPr bwMode="auto">
                  <a:xfrm>
                    <a:off x="2227" y="1797"/>
                    <a:ext cx="36" cy="72"/>
                  </a:xfrm>
                  <a:prstGeom prst="rect">
                    <a:avLst/>
                  </a:prstGeom>
                  <a:solidFill>
                    <a:schemeClr val="bg1"/>
                  </a:solidFill>
                  <a:ln w="9525">
                    <a:noFill/>
                    <a:miter lim="800000"/>
                    <a:headEnd/>
                    <a:tailEnd/>
                  </a:ln>
                </p:spPr>
                <p:txBody>
                  <a:bodyPr/>
                  <a:lstStyle/>
                  <a:p>
                    <a:pPr>
                      <a:defRPr/>
                    </a:pPr>
                    <a:endParaRPr lang="en-US"/>
                  </a:p>
                </p:txBody>
              </p:sp>
              <p:sp>
                <p:nvSpPr>
                  <p:cNvPr id="382963" name="Rectangle 1011"/>
                  <p:cNvSpPr>
                    <a:spLocks noChangeAspect="1" noChangeArrowheads="1"/>
                  </p:cNvSpPr>
                  <p:nvPr/>
                </p:nvSpPr>
                <p:spPr bwMode="auto">
                  <a:xfrm>
                    <a:off x="3392" y="1797"/>
                    <a:ext cx="29" cy="72"/>
                  </a:xfrm>
                  <a:prstGeom prst="rect">
                    <a:avLst/>
                  </a:prstGeom>
                  <a:solidFill>
                    <a:schemeClr val="bg1"/>
                  </a:solidFill>
                  <a:ln w="9525">
                    <a:noFill/>
                    <a:miter lim="800000"/>
                    <a:headEnd/>
                    <a:tailEnd/>
                  </a:ln>
                </p:spPr>
                <p:txBody>
                  <a:bodyPr/>
                  <a:lstStyle/>
                  <a:p>
                    <a:pPr>
                      <a:defRPr/>
                    </a:pPr>
                    <a:endParaRPr lang="en-US"/>
                  </a:p>
                </p:txBody>
              </p:sp>
              <p:sp>
                <p:nvSpPr>
                  <p:cNvPr id="382964" name="Rectangle 1012"/>
                  <p:cNvSpPr>
                    <a:spLocks noChangeAspect="1" noChangeArrowheads="1"/>
                  </p:cNvSpPr>
                  <p:nvPr/>
                </p:nvSpPr>
                <p:spPr bwMode="auto">
                  <a:xfrm>
                    <a:off x="2112" y="1947"/>
                    <a:ext cx="36" cy="72"/>
                  </a:xfrm>
                  <a:prstGeom prst="rect">
                    <a:avLst/>
                  </a:prstGeom>
                  <a:solidFill>
                    <a:schemeClr val="bg1"/>
                  </a:solidFill>
                  <a:ln w="9525">
                    <a:noFill/>
                    <a:miter lim="800000"/>
                    <a:headEnd/>
                    <a:tailEnd/>
                  </a:ln>
                </p:spPr>
                <p:txBody>
                  <a:bodyPr/>
                  <a:lstStyle/>
                  <a:p>
                    <a:pPr>
                      <a:defRPr/>
                    </a:pPr>
                    <a:endParaRPr lang="en-US"/>
                  </a:p>
                </p:txBody>
              </p:sp>
              <p:sp>
                <p:nvSpPr>
                  <p:cNvPr id="382965" name="Rectangle 1013"/>
                  <p:cNvSpPr>
                    <a:spLocks noChangeAspect="1" noChangeArrowheads="1"/>
                  </p:cNvSpPr>
                  <p:nvPr/>
                </p:nvSpPr>
                <p:spPr bwMode="auto">
                  <a:xfrm>
                    <a:off x="3278" y="1947"/>
                    <a:ext cx="29" cy="72"/>
                  </a:xfrm>
                  <a:prstGeom prst="rect">
                    <a:avLst/>
                  </a:prstGeom>
                  <a:solidFill>
                    <a:schemeClr val="bg1"/>
                  </a:solidFill>
                  <a:ln w="9525">
                    <a:noFill/>
                    <a:miter lim="800000"/>
                    <a:headEnd/>
                    <a:tailEnd/>
                  </a:ln>
                </p:spPr>
                <p:txBody>
                  <a:bodyPr/>
                  <a:lstStyle/>
                  <a:p>
                    <a:pPr>
                      <a:defRPr/>
                    </a:pPr>
                    <a:endParaRPr lang="en-US"/>
                  </a:p>
                </p:txBody>
              </p:sp>
              <p:sp>
                <p:nvSpPr>
                  <p:cNvPr id="382966" name="Rectangle 1014"/>
                  <p:cNvSpPr>
                    <a:spLocks noChangeAspect="1" noChangeArrowheads="1"/>
                  </p:cNvSpPr>
                  <p:nvPr/>
                </p:nvSpPr>
                <p:spPr bwMode="auto">
                  <a:xfrm>
                    <a:off x="2177" y="1947"/>
                    <a:ext cx="29" cy="72"/>
                  </a:xfrm>
                  <a:prstGeom prst="rect">
                    <a:avLst/>
                  </a:prstGeom>
                  <a:solidFill>
                    <a:schemeClr val="bg1"/>
                  </a:solidFill>
                  <a:ln w="9525">
                    <a:noFill/>
                    <a:miter lim="800000"/>
                    <a:headEnd/>
                    <a:tailEnd/>
                  </a:ln>
                </p:spPr>
                <p:txBody>
                  <a:bodyPr/>
                  <a:lstStyle/>
                  <a:p>
                    <a:pPr>
                      <a:defRPr/>
                    </a:pPr>
                    <a:endParaRPr lang="en-US"/>
                  </a:p>
                </p:txBody>
              </p:sp>
              <p:sp>
                <p:nvSpPr>
                  <p:cNvPr id="382967" name="Rectangle 1015"/>
                  <p:cNvSpPr>
                    <a:spLocks noChangeAspect="1" noChangeArrowheads="1"/>
                  </p:cNvSpPr>
                  <p:nvPr/>
                </p:nvSpPr>
                <p:spPr bwMode="auto">
                  <a:xfrm>
                    <a:off x="3335" y="1947"/>
                    <a:ext cx="29" cy="72"/>
                  </a:xfrm>
                  <a:prstGeom prst="rect">
                    <a:avLst/>
                  </a:prstGeom>
                  <a:solidFill>
                    <a:schemeClr val="bg1"/>
                  </a:solidFill>
                  <a:ln w="9525">
                    <a:noFill/>
                    <a:miter lim="800000"/>
                    <a:headEnd/>
                    <a:tailEnd/>
                  </a:ln>
                </p:spPr>
                <p:txBody>
                  <a:bodyPr/>
                  <a:lstStyle/>
                  <a:p>
                    <a:pPr>
                      <a:defRPr/>
                    </a:pPr>
                    <a:endParaRPr lang="en-US"/>
                  </a:p>
                </p:txBody>
              </p:sp>
              <p:sp>
                <p:nvSpPr>
                  <p:cNvPr id="382968" name="Rectangle 1016"/>
                  <p:cNvSpPr>
                    <a:spLocks noChangeAspect="1" noChangeArrowheads="1"/>
                  </p:cNvSpPr>
                  <p:nvPr/>
                </p:nvSpPr>
                <p:spPr bwMode="auto">
                  <a:xfrm>
                    <a:off x="2227" y="1947"/>
                    <a:ext cx="36" cy="72"/>
                  </a:xfrm>
                  <a:prstGeom prst="rect">
                    <a:avLst/>
                  </a:prstGeom>
                  <a:solidFill>
                    <a:schemeClr val="bg1"/>
                  </a:solidFill>
                  <a:ln w="9525">
                    <a:noFill/>
                    <a:miter lim="800000"/>
                    <a:headEnd/>
                    <a:tailEnd/>
                  </a:ln>
                </p:spPr>
                <p:txBody>
                  <a:bodyPr/>
                  <a:lstStyle/>
                  <a:p>
                    <a:pPr>
                      <a:defRPr/>
                    </a:pPr>
                    <a:endParaRPr lang="en-US"/>
                  </a:p>
                </p:txBody>
              </p:sp>
              <p:sp>
                <p:nvSpPr>
                  <p:cNvPr id="382969" name="Rectangle 1017"/>
                  <p:cNvSpPr>
                    <a:spLocks noChangeAspect="1" noChangeArrowheads="1"/>
                  </p:cNvSpPr>
                  <p:nvPr/>
                </p:nvSpPr>
                <p:spPr bwMode="auto">
                  <a:xfrm>
                    <a:off x="3392" y="1947"/>
                    <a:ext cx="29" cy="72"/>
                  </a:xfrm>
                  <a:prstGeom prst="rect">
                    <a:avLst/>
                  </a:prstGeom>
                  <a:solidFill>
                    <a:schemeClr val="bg1"/>
                  </a:solidFill>
                  <a:ln w="9525">
                    <a:noFill/>
                    <a:miter lim="800000"/>
                    <a:headEnd/>
                    <a:tailEnd/>
                  </a:ln>
                </p:spPr>
                <p:txBody>
                  <a:bodyPr/>
                  <a:lstStyle/>
                  <a:p>
                    <a:pPr>
                      <a:defRPr/>
                    </a:pPr>
                    <a:endParaRPr lang="en-US"/>
                  </a:p>
                </p:txBody>
              </p:sp>
              <p:sp>
                <p:nvSpPr>
                  <p:cNvPr id="382970" name="Rectangle 1018"/>
                  <p:cNvSpPr>
                    <a:spLocks noChangeAspect="1" noChangeArrowheads="1"/>
                  </p:cNvSpPr>
                  <p:nvPr/>
                </p:nvSpPr>
                <p:spPr bwMode="auto">
                  <a:xfrm>
                    <a:off x="2112" y="2083"/>
                    <a:ext cx="36" cy="29"/>
                  </a:xfrm>
                  <a:prstGeom prst="rect">
                    <a:avLst/>
                  </a:prstGeom>
                  <a:solidFill>
                    <a:schemeClr val="bg1"/>
                  </a:solidFill>
                  <a:ln w="9525">
                    <a:noFill/>
                    <a:miter lim="800000"/>
                    <a:headEnd/>
                    <a:tailEnd/>
                  </a:ln>
                </p:spPr>
                <p:txBody>
                  <a:bodyPr/>
                  <a:lstStyle/>
                  <a:p>
                    <a:pPr>
                      <a:defRPr/>
                    </a:pPr>
                    <a:endParaRPr lang="en-US"/>
                  </a:p>
                </p:txBody>
              </p:sp>
              <p:sp>
                <p:nvSpPr>
                  <p:cNvPr id="382971" name="Rectangle 1019"/>
                  <p:cNvSpPr>
                    <a:spLocks noChangeAspect="1" noChangeArrowheads="1"/>
                  </p:cNvSpPr>
                  <p:nvPr/>
                </p:nvSpPr>
                <p:spPr bwMode="auto">
                  <a:xfrm>
                    <a:off x="3278" y="2083"/>
                    <a:ext cx="29" cy="29"/>
                  </a:xfrm>
                  <a:prstGeom prst="rect">
                    <a:avLst/>
                  </a:prstGeom>
                  <a:solidFill>
                    <a:schemeClr val="bg1"/>
                  </a:solidFill>
                  <a:ln w="9525">
                    <a:noFill/>
                    <a:miter lim="800000"/>
                    <a:headEnd/>
                    <a:tailEnd/>
                  </a:ln>
                </p:spPr>
                <p:txBody>
                  <a:bodyPr/>
                  <a:lstStyle/>
                  <a:p>
                    <a:pPr>
                      <a:defRPr/>
                    </a:pPr>
                    <a:endParaRPr lang="en-US"/>
                  </a:p>
                </p:txBody>
              </p:sp>
              <p:sp>
                <p:nvSpPr>
                  <p:cNvPr id="382972" name="Rectangle 1020"/>
                  <p:cNvSpPr>
                    <a:spLocks noChangeAspect="1" noChangeArrowheads="1"/>
                  </p:cNvSpPr>
                  <p:nvPr/>
                </p:nvSpPr>
                <p:spPr bwMode="auto">
                  <a:xfrm>
                    <a:off x="2177" y="2083"/>
                    <a:ext cx="29" cy="29"/>
                  </a:xfrm>
                  <a:prstGeom prst="rect">
                    <a:avLst/>
                  </a:prstGeom>
                  <a:solidFill>
                    <a:schemeClr val="bg1"/>
                  </a:solidFill>
                  <a:ln w="9525">
                    <a:noFill/>
                    <a:miter lim="800000"/>
                    <a:headEnd/>
                    <a:tailEnd/>
                  </a:ln>
                </p:spPr>
                <p:txBody>
                  <a:bodyPr/>
                  <a:lstStyle/>
                  <a:p>
                    <a:pPr>
                      <a:defRPr/>
                    </a:pPr>
                    <a:endParaRPr lang="en-US"/>
                  </a:p>
                </p:txBody>
              </p:sp>
              <p:sp>
                <p:nvSpPr>
                  <p:cNvPr id="382973" name="Rectangle 1021"/>
                  <p:cNvSpPr>
                    <a:spLocks noChangeAspect="1" noChangeArrowheads="1"/>
                  </p:cNvSpPr>
                  <p:nvPr/>
                </p:nvSpPr>
                <p:spPr bwMode="auto">
                  <a:xfrm>
                    <a:off x="3335" y="2083"/>
                    <a:ext cx="36" cy="29"/>
                  </a:xfrm>
                  <a:prstGeom prst="rect">
                    <a:avLst/>
                  </a:prstGeom>
                  <a:solidFill>
                    <a:schemeClr val="bg1"/>
                  </a:solidFill>
                  <a:ln w="9525">
                    <a:noFill/>
                    <a:miter lim="800000"/>
                    <a:headEnd/>
                    <a:tailEnd/>
                  </a:ln>
                </p:spPr>
                <p:txBody>
                  <a:bodyPr/>
                  <a:lstStyle/>
                  <a:p>
                    <a:pPr>
                      <a:defRPr/>
                    </a:pPr>
                    <a:endParaRPr lang="en-US"/>
                  </a:p>
                </p:txBody>
              </p:sp>
              <p:sp>
                <p:nvSpPr>
                  <p:cNvPr id="382974" name="Rectangle 1022"/>
                  <p:cNvSpPr>
                    <a:spLocks noChangeAspect="1" noChangeArrowheads="1"/>
                  </p:cNvSpPr>
                  <p:nvPr/>
                </p:nvSpPr>
                <p:spPr bwMode="auto">
                  <a:xfrm>
                    <a:off x="2227" y="2083"/>
                    <a:ext cx="36" cy="29"/>
                  </a:xfrm>
                  <a:prstGeom prst="rect">
                    <a:avLst/>
                  </a:prstGeom>
                  <a:solidFill>
                    <a:schemeClr val="bg1"/>
                  </a:solidFill>
                  <a:ln w="9525">
                    <a:noFill/>
                    <a:miter lim="800000"/>
                    <a:headEnd/>
                    <a:tailEnd/>
                  </a:ln>
                </p:spPr>
                <p:txBody>
                  <a:bodyPr/>
                  <a:lstStyle/>
                  <a:p>
                    <a:pPr>
                      <a:defRPr/>
                    </a:pPr>
                    <a:endParaRPr lang="en-US"/>
                  </a:p>
                </p:txBody>
              </p:sp>
              <p:sp>
                <p:nvSpPr>
                  <p:cNvPr id="382975" name="Rectangle 1023"/>
                  <p:cNvSpPr>
                    <a:spLocks noChangeAspect="1" noChangeArrowheads="1"/>
                  </p:cNvSpPr>
                  <p:nvPr/>
                </p:nvSpPr>
                <p:spPr bwMode="auto">
                  <a:xfrm>
                    <a:off x="3392" y="2083"/>
                    <a:ext cx="36" cy="29"/>
                  </a:xfrm>
                  <a:prstGeom prst="rect">
                    <a:avLst/>
                  </a:prstGeom>
                  <a:solidFill>
                    <a:schemeClr val="bg1"/>
                  </a:solidFill>
                  <a:ln w="9525">
                    <a:noFill/>
                    <a:miter lim="800000"/>
                    <a:headEnd/>
                    <a:tailEnd/>
                  </a:ln>
                </p:spPr>
                <p:txBody>
                  <a:bodyPr/>
                  <a:lstStyle/>
                  <a:p>
                    <a:pPr>
                      <a:defRPr/>
                    </a:pPr>
                    <a:endParaRPr lang="en-US"/>
                  </a:p>
                </p:txBody>
              </p:sp>
              <p:sp>
                <p:nvSpPr>
                  <p:cNvPr id="714752" name="Rectangle 1024"/>
                  <p:cNvSpPr>
                    <a:spLocks noChangeAspect="1" noChangeArrowheads="1"/>
                  </p:cNvSpPr>
                  <p:nvPr/>
                </p:nvSpPr>
                <p:spPr bwMode="auto">
                  <a:xfrm>
                    <a:off x="632" y="2090"/>
                    <a:ext cx="43" cy="21"/>
                  </a:xfrm>
                  <a:prstGeom prst="rect">
                    <a:avLst/>
                  </a:prstGeom>
                  <a:solidFill>
                    <a:schemeClr val="bg1"/>
                  </a:solidFill>
                  <a:ln w="9525">
                    <a:noFill/>
                    <a:miter lim="800000"/>
                    <a:headEnd/>
                    <a:tailEnd/>
                  </a:ln>
                </p:spPr>
                <p:txBody>
                  <a:bodyPr/>
                  <a:lstStyle/>
                  <a:p>
                    <a:pPr>
                      <a:defRPr/>
                    </a:pPr>
                    <a:endParaRPr lang="en-US"/>
                  </a:p>
                </p:txBody>
              </p:sp>
              <p:sp>
                <p:nvSpPr>
                  <p:cNvPr id="714753" name="Rectangle 1025"/>
                  <p:cNvSpPr>
                    <a:spLocks noChangeAspect="1" noChangeArrowheads="1"/>
                  </p:cNvSpPr>
                  <p:nvPr/>
                </p:nvSpPr>
                <p:spPr bwMode="auto">
                  <a:xfrm>
                    <a:off x="5137" y="2090"/>
                    <a:ext cx="36" cy="21"/>
                  </a:xfrm>
                  <a:prstGeom prst="rect">
                    <a:avLst/>
                  </a:prstGeom>
                  <a:solidFill>
                    <a:schemeClr val="bg1"/>
                  </a:solidFill>
                  <a:ln w="9525">
                    <a:noFill/>
                    <a:miter lim="800000"/>
                    <a:headEnd/>
                    <a:tailEnd/>
                  </a:ln>
                </p:spPr>
                <p:txBody>
                  <a:bodyPr/>
                  <a:lstStyle/>
                  <a:p>
                    <a:pPr>
                      <a:defRPr/>
                    </a:pPr>
                    <a:endParaRPr lang="en-US"/>
                  </a:p>
                </p:txBody>
              </p:sp>
              <p:sp>
                <p:nvSpPr>
                  <p:cNvPr id="714754" name="Rectangle 1026"/>
                  <p:cNvSpPr>
                    <a:spLocks noChangeAspect="1" noChangeArrowheads="1"/>
                  </p:cNvSpPr>
                  <p:nvPr/>
                </p:nvSpPr>
                <p:spPr bwMode="auto">
                  <a:xfrm>
                    <a:off x="503" y="2090"/>
                    <a:ext cx="43" cy="21"/>
                  </a:xfrm>
                  <a:prstGeom prst="rect">
                    <a:avLst/>
                  </a:prstGeom>
                  <a:solidFill>
                    <a:schemeClr val="bg1"/>
                  </a:solidFill>
                  <a:ln w="9525">
                    <a:noFill/>
                    <a:miter lim="800000"/>
                    <a:headEnd/>
                    <a:tailEnd/>
                  </a:ln>
                </p:spPr>
                <p:txBody>
                  <a:bodyPr/>
                  <a:lstStyle/>
                  <a:p>
                    <a:pPr>
                      <a:defRPr/>
                    </a:pPr>
                    <a:endParaRPr lang="en-US"/>
                  </a:p>
                </p:txBody>
              </p:sp>
              <p:sp>
                <p:nvSpPr>
                  <p:cNvPr id="714755" name="Rectangle 1027"/>
                  <p:cNvSpPr>
                    <a:spLocks noChangeAspect="1" noChangeArrowheads="1"/>
                  </p:cNvSpPr>
                  <p:nvPr/>
                </p:nvSpPr>
                <p:spPr bwMode="auto">
                  <a:xfrm>
                    <a:off x="5001" y="2090"/>
                    <a:ext cx="43" cy="21"/>
                  </a:xfrm>
                  <a:prstGeom prst="rect">
                    <a:avLst/>
                  </a:prstGeom>
                  <a:solidFill>
                    <a:schemeClr val="bg1"/>
                  </a:solidFill>
                  <a:ln w="9525">
                    <a:noFill/>
                    <a:miter lim="800000"/>
                    <a:headEnd/>
                    <a:tailEnd/>
                  </a:ln>
                </p:spPr>
                <p:txBody>
                  <a:bodyPr/>
                  <a:lstStyle/>
                  <a:p>
                    <a:pPr>
                      <a:defRPr/>
                    </a:pPr>
                    <a:endParaRPr lang="en-US"/>
                  </a:p>
                </p:txBody>
              </p:sp>
              <p:sp>
                <p:nvSpPr>
                  <p:cNvPr id="714756" name="Rectangle 1028"/>
                  <p:cNvSpPr>
                    <a:spLocks noChangeAspect="1" noChangeArrowheads="1"/>
                  </p:cNvSpPr>
                  <p:nvPr/>
                </p:nvSpPr>
                <p:spPr bwMode="auto">
                  <a:xfrm>
                    <a:off x="368" y="2090"/>
                    <a:ext cx="36" cy="21"/>
                  </a:xfrm>
                  <a:prstGeom prst="rect">
                    <a:avLst/>
                  </a:prstGeom>
                  <a:solidFill>
                    <a:schemeClr val="bg1"/>
                  </a:solidFill>
                  <a:ln w="9525">
                    <a:noFill/>
                    <a:miter lim="800000"/>
                    <a:headEnd/>
                    <a:tailEnd/>
                  </a:ln>
                </p:spPr>
                <p:txBody>
                  <a:bodyPr/>
                  <a:lstStyle/>
                  <a:p>
                    <a:pPr>
                      <a:defRPr/>
                    </a:pPr>
                    <a:endParaRPr lang="en-US"/>
                  </a:p>
                </p:txBody>
              </p:sp>
              <p:sp>
                <p:nvSpPr>
                  <p:cNvPr id="714757" name="Rectangle 1029"/>
                  <p:cNvSpPr>
                    <a:spLocks noChangeAspect="1" noChangeArrowheads="1"/>
                  </p:cNvSpPr>
                  <p:nvPr/>
                </p:nvSpPr>
                <p:spPr bwMode="auto">
                  <a:xfrm>
                    <a:off x="4865" y="2090"/>
                    <a:ext cx="43" cy="21"/>
                  </a:xfrm>
                  <a:prstGeom prst="rect">
                    <a:avLst/>
                  </a:prstGeom>
                  <a:solidFill>
                    <a:schemeClr val="bg1"/>
                  </a:solidFill>
                  <a:ln w="9525">
                    <a:noFill/>
                    <a:miter lim="800000"/>
                    <a:headEnd/>
                    <a:tailEnd/>
                  </a:ln>
                </p:spPr>
                <p:txBody>
                  <a:bodyPr/>
                  <a:lstStyle/>
                  <a:p>
                    <a:pPr>
                      <a:defRPr/>
                    </a:pPr>
                    <a:endParaRPr lang="en-US"/>
                  </a:p>
                </p:txBody>
              </p:sp>
              <p:sp>
                <p:nvSpPr>
                  <p:cNvPr id="714758" name="Freeform 1030"/>
                  <p:cNvSpPr>
                    <a:spLocks noChangeAspect="1"/>
                  </p:cNvSpPr>
                  <p:nvPr/>
                </p:nvSpPr>
                <p:spPr bwMode="auto">
                  <a:xfrm>
                    <a:off x="725" y="1425"/>
                    <a:ext cx="1351" cy="107"/>
                  </a:xfrm>
                  <a:custGeom>
                    <a:avLst/>
                    <a:gdLst/>
                    <a:ahLst/>
                    <a:cxnLst>
                      <a:cxn ang="0">
                        <a:pos x="41" y="60"/>
                      </a:cxn>
                      <a:cxn ang="0">
                        <a:pos x="22" y="13"/>
                      </a:cxn>
                      <a:cxn ang="0">
                        <a:pos x="4493" y="272"/>
                      </a:cxn>
                      <a:cxn ang="0">
                        <a:pos x="4244" y="355"/>
                      </a:cxn>
                      <a:cxn ang="0">
                        <a:pos x="4224" y="331"/>
                      </a:cxn>
                      <a:cxn ang="0">
                        <a:pos x="4185" y="322"/>
                      </a:cxn>
                      <a:cxn ang="0">
                        <a:pos x="4149" y="341"/>
                      </a:cxn>
                      <a:cxn ang="0">
                        <a:pos x="3922" y="361"/>
                      </a:cxn>
                      <a:cxn ang="0">
                        <a:pos x="3893" y="335"/>
                      </a:cxn>
                      <a:cxn ang="0">
                        <a:pos x="3856" y="321"/>
                      </a:cxn>
                      <a:cxn ang="0">
                        <a:pos x="3817" y="335"/>
                      </a:cxn>
                      <a:cxn ang="0">
                        <a:pos x="3800" y="358"/>
                      </a:cxn>
                      <a:cxn ang="0">
                        <a:pos x="3544" y="353"/>
                      </a:cxn>
                      <a:cxn ang="0">
                        <a:pos x="3514" y="325"/>
                      </a:cxn>
                      <a:cxn ang="0">
                        <a:pos x="3474" y="325"/>
                      </a:cxn>
                      <a:cxn ang="0">
                        <a:pos x="3443" y="353"/>
                      </a:cxn>
                      <a:cxn ang="0">
                        <a:pos x="3195" y="358"/>
                      </a:cxn>
                      <a:cxn ang="0">
                        <a:pos x="3166" y="328"/>
                      </a:cxn>
                      <a:cxn ang="0">
                        <a:pos x="3126" y="323"/>
                      </a:cxn>
                      <a:cxn ang="0">
                        <a:pos x="3093" y="347"/>
                      </a:cxn>
                      <a:cxn ang="0">
                        <a:pos x="2849" y="360"/>
                      </a:cxn>
                      <a:cxn ang="0">
                        <a:pos x="2834" y="341"/>
                      </a:cxn>
                      <a:cxn ang="0">
                        <a:pos x="2797" y="322"/>
                      </a:cxn>
                      <a:cxn ang="0">
                        <a:pos x="2757" y="331"/>
                      </a:cxn>
                      <a:cxn ang="0">
                        <a:pos x="2737" y="355"/>
                      </a:cxn>
                      <a:cxn ang="0">
                        <a:pos x="2494" y="358"/>
                      </a:cxn>
                      <a:cxn ang="0">
                        <a:pos x="2478" y="335"/>
                      </a:cxn>
                      <a:cxn ang="0">
                        <a:pos x="2440" y="321"/>
                      </a:cxn>
                      <a:cxn ang="0">
                        <a:pos x="2402" y="335"/>
                      </a:cxn>
                      <a:cxn ang="0">
                        <a:pos x="2373" y="361"/>
                      </a:cxn>
                      <a:cxn ang="0">
                        <a:pos x="2126" y="350"/>
                      </a:cxn>
                      <a:cxn ang="0">
                        <a:pos x="2096" y="325"/>
                      </a:cxn>
                      <a:cxn ang="0">
                        <a:pos x="2055" y="325"/>
                      </a:cxn>
                      <a:cxn ang="0">
                        <a:pos x="2027" y="350"/>
                      </a:cxn>
                      <a:cxn ang="0">
                        <a:pos x="1790" y="361"/>
                      </a:cxn>
                      <a:cxn ang="0">
                        <a:pos x="1772" y="347"/>
                      </a:cxn>
                      <a:cxn ang="0">
                        <a:pos x="1737" y="323"/>
                      </a:cxn>
                      <a:cxn ang="0">
                        <a:pos x="1697" y="328"/>
                      </a:cxn>
                      <a:cxn ang="0">
                        <a:pos x="1673" y="353"/>
                      </a:cxn>
                      <a:cxn ang="0">
                        <a:pos x="1420" y="360"/>
                      </a:cxn>
                      <a:cxn ang="0">
                        <a:pos x="1392" y="331"/>
                      </a:cxn>
                      <a:cxn ang="0">
                        <a:pos x="1353" y="322"/>
                      </a:cxn>
                      <a:cxn ang="0">
                        <a:pos x="1317" y="341"/>
                      </a:cxn>
                      <a:cxn ang="0">
                        <a:pos x="1071" y="361"/>
                      </a:cxn>
                      <a:cxn ang="0">
                        <a:pos x="1052" y="347"/>
                      </a:cxn>
                      <a:cxn ang="0">
                        <a:pos x="1018" y="323"/>
                      </a:cxn>
                      <a:cxn ang="0">
                        <a:pos x="978" y="328"/>
                      </a:cxn>
                      <a:cxn ang="0">
                        <a:pos x="949" y="358"/>
                      </a:cxn>
                      <a:cxn ang="0">
                        <a:pos x="710" y="355"/>
                      </a:cxn>
                      <a:cxn ang="0">
                        <a:pos x="690" y="331"/>
                      </a:cxn>
                      <a:cxn ang="0">
                        <a:pos x="650" y="322"/>
                      </a:cxn>
                      <a:cxn ang="0">
                        <a:pos x="613" y="341"/>
                      </a:cxn>
                      <a:cxn ang="0">
                        <a:pos x="598" y="360"/>
                      </a:cxn>
                      <a:cxn ang="0">
                        <a:pos x="359" y="353"/>
                      </a:cxn>
                      <a:cxn ang="0">
                        <a:pos x="335" y="328"/>
                      </a:cxn>
                      <a:cxn ang="0">
                        <a:pos x="294" y="323"/>
                      </a:cxn>
                      <a:cxn ang="0">
                        <a:pos x="261" y="347"/>
                      </a:cxn>
                      <a:cxn ang="0">
                        <a:pos x="243" y="361"/>
                      </a:cxn>
                    </a:cxnLst>
                    <a:rect l="0" t="0" r="r" b="b"/>
                    <a:pathLst>
                      <a:path w="4493" h="361">
                        <a:moveTo>
                          <a:pt x="59" y="361"/>
                        </a:moveTo>
                        <a:lnTo>
                          <a:pt x="59" y="180"/>
                        </a:lnTo>
                        <a:lnTo>
                          <a:pt x="43" y="171"/>
                        </a:lnTo>
                        <a:lnTo>
                          <a:pt x="43" y="75"/>
                        </a:lnTo>
                        <a:lnTo>
                          <a:pt x="42" y="69"/>
                        </a:lnTo>
                        <a:lnTo>
                          <a:pt x="41" y="60"/>
                        </a:lnTo>
                        <a:lnTo>
                          <a:pt x="38" y="48"/>
                        </a:lnTo>
                        <a:lnTo>
                          <a:pt x="34" y="36"/>
                        </a:lnTo>
                        <a:lnTo>
                          <a:pt x="32" y="30"/>
                        </a:lnTo>
                        <a:lnTo>
                          <a:pt x="29" y="24"/>
                        </a:lnTo>
                        <a:lnTo>
                          <a:pt x="26" y="19"/>
                        </a:lnTo>
                        <a:lnTo>
                          <a:pt x="22" y="13"/>
                        </a:lnTo>
                        <a:lnTo>
                          <a:pt x="17" y="9"/>
                        </a:lnTo>
                        <a:lnTo>
                          <a:pt x="13" y="5"/>
                        </a:lnTo>
                        <a:lnTo>
                          <a:pt x="7" y="2"/>
                        </a:lnTo>
                        <a:lnTo>
                          <a:pt x="0" y="0"/>
                        </a:lnTo>
                        <a:lnTo>
                          <a:pt x="4492" y="0"/>
                        </a:lnTo>
                        <a:lnTo>
                          <a:pt x="4493" y="272"/>
                        </a:lnTo>
                        <a:lnTo>
                          <a:pt x="4401" y="293"/>
                        </a:lnTo>
                        <a:lnTo>
                          <a:pt x="4401" y="361"/>
                        </a:lnTo>
                        <a:lnTo>
                          <a:pt x="4259" y="361"/>
                        </a:lnTo>
                        <a:lnTo>
                          <a:pt x="4252" y="360"/>
                        </a:lnTo>
                        <a:lnTo>
                          <a:pt x="4247" y="358"/>
                        </a:lnTo>
                        <a:lnTo>
                          <a:pt x="4244" y="355"/>
                        </a:lnTo>
                        <a:lnTo>
                          <a:pt x="4242" y="353"/>
                        </a:lnTo>
                        <a:lnTo>
                          <a:pt x="4241" y="350"/>
                        </a:lnTo>
                        <a:lnTo>
                          <a:pt x="4240" y="347"/>
                        </a:lnTo>
                        <a:lnTo>
                          <a:pt x="4235" y="341"/>
                        </a:lnTo>
                        <a:lnTo>
                          <a:pt x="4230" y="335"/>
                        </a:lnTo>
                        <a:lnTo>
                          <a:pt x="4224" y="331"/>
                        </a:lnTo>
                        <a:lnTo>
                          <a:pt x="4218" y="328"/>
                        </a:lnTo>
                        <a:lnTo>
                          <a:pt x="4212" y="325"/>
                        </a:lnTo>
                        <a:lnTo>
                          <a:pt x="4205" y="323"/>
                        </a:lnTo>
                        <a:lnTo>
                          <a:pt x="4198" y="322"/>
                        </a:lnTo>
                        <a:lnTo>
                          <a:pt x="4191" y="321"/>
                        </a:lnTo>
                        <a:lnTo>
                          <a:pt x="4185" y="322"/>
                        </a:lnTo>
                        <a:lnTo>
                          <a:pt x="4177" y="323"/>
                        </a:lnTo>
                        <a:lnTo>
                          <a:pt x="4171" y="325"/>
                        </a:lnTo>
                        <a:lnTo>
                          <a:pt x="4165" y="328"/>
                        </a:lnTo>
                        <a:lnTo>
                          <a:pt x="4160" y="331"/>
                        </a:lnTo>
                        <a:lnTo>
                          <a:pt x="4153" y="335"/>
                        </a:lnTo>
                        <a:lnTo>
                          <a:pt x="4149" y="341"/>
                        </a:lnTo>
                        <a:lnTo>
                          <a:pt x="4145" y="347"/>
                        </a:lnTo>
                        <a:lnTo>
                          <a:pt x="4142" y="353"/>
                        </a:lnTo>
                        <a:lnTo>
                          <a:pt x="4137" y="358"/>
                        </a:lnTo>
                        <a:lnTo>
                          <a:pt x="4132" y="360"/>
                        </a:lnTo>
                        <a:lnTo>
                          <a:pt x="4126" y="361"/>
                        </a:lnTo>
                        <a:lnTo>
                          <a:pt x="3922" y="361"/>
                        </a:lnTo>
                        <a:lnTo>
                          <a:pt x="3915" y="360"/>
                        </a:lnTo>
                        <a:lnTo>
                          <a:pt x="3910" y="358"/>
                        </a:lnTo>
                        <a:lnTo>
                          <a:pt x="3906" y="353"/>
                        </a:lnTo>
                        <a:lnTo>
                          <a:pt x="3903" y="347"/>
                        </a:lnTo>
                        <a:lnTo>
                          <a:pt x="3898" y="341"/>
                        </a:lnTo>
                        <a:lnTo>
                          <a:pt x="3893" y="335"/>
                        </a:lnTo>
                        <a:lnTo>
                          <a:pt x="3888" y="331"/>
                        </a:lnTo>
                        <a:lnTo>
                          <a:pt x="3883" y="328"/>
                        </a:lnTo>
                        <a:lnTo>
                          <a:pt x="3876" y="325"/>
                        </a:lnTo>
                        <a:lnTo>
                          <a:pt x="3869" y="323"/>
                        </a:lnTo>
                        <a:lnTo>
                          <a:pt x="3863" y="322"/>
                        </a:lnTo>
                        <a:lnTo>
                          <a:pt x="3856" y="321"/>
                        </a:lnTo>
                        <a:lnTo>
                          <a:pt x="3849" y="322"/>
                        </a:lnTo>
                        <a:lnTo>
                          <a:pt x="3843" y="323"/>
                        </a:lnTo>
                        <a:lnTo>
                          <a:pt x="3835" y="325"/>
                        </a:lnTo>
                        <a:lnTo>
                          <a:pt x="3829" y="328"/>
                        </a:lnTo>
                        <a:lnTo>
                          <a:pt x="3823" y="331"/>
                        </a:lnTo>
                        <a:lnTo>
                          <a:pt x="3817" y="335"/>
                        </a:lnTo>
                        <a:lnTo>
                          <a:pt x="3812" y="341"/>
                        </a:lnTo>
                        <a:lnTo>
                          <a:pt x="3808" y="347"/>
                        </a:lnTo>
                        <a:lnTo>
                          <a:pt x="3807" y="350"/>
                        </a:lnTo>
                        <a:lnTo>
                          <a:pt x="3805" y="353"/>
                        </a:lnTo>
                        <a:lnTo>
                          <a:pt x="3804" y="355"/>
                        </a:lnTo>
                        <a:lnTo>
                          <a:pt x="3800" y="358"/>
                        </a:lnTo>
                        <a:lnTo>
                          <a:pt x="3795" y="360"/>
                        </a:lnTo>
                        <a:lnTo>
                          <a:pt x="3789" y="361"/>
                        </a:lnTo>
                        <a:lnTo>
                          <a:pt x="3560" y="361"/>
                        </a:lnTo>
                        <a:lnTo>
                          <a:pt x="3554" y="360"/>
                        </a:lnTo>
                        <a:lnTo>
                          <a:pt x="3549" y="358"/>
                        </a:lnTo>
                        <a:lnTo>
                          <a:pt x="3544" y="353"/>
                        </a:lnTo>
                        <a:lnTo>
                          <a:pt x="3541" y="347"/>
                        </a:lnTo>
                        <a:lnTo>
                          <a:pt x="3537" y="341"/>
                        </a:lnTo>
                        <a:lnTo>
                          <a:pt x="3532" y="335"/>
                        </a:lnTo>
                        <a:lnTo>
                          <a:pt x="3527" y="331"/>
                        </a:lnTo>
                        <a:lnTo>
                          <a:pt x="3520" y="328"/>
                        </a:lnTo>
                        <a:lnTo>
                          <a:pt x="3514" y="325"/>
                        </a:lnTo>
                        <a:lnTo>
                          <a:pt x="3508" y="323"/>
                        </a:lnTo>
                        <a:lnTo>
                          <a:pt x="3500" y="322"/>
                        </a:lnTo>
                        <a:lnTo>
                          <a:pt x="3494" y="321"/>
                        </a:lnTo>
                        <a:lnTo>
                          <a:pt x="3488" y="322"/>
                        </a:lnTo>
                        <a:lnTo>
                          <a:pt x="3480" y="323"/>
                        </a:lnTo>
                        <a:lnTo>
                          <a:pt x="3474" y="325"/>
                        </a:lnTo>
                        <a:lnTo>
                          <a:pt x="3468" y="328"/>
                        </a:lnTo>
                        <a:lnTo>
                          <a:pt x="3461" y="331"/>
                        </a:lnTo>
                        <a:lnTo>
                          <a:pt x="3456" y="335"/>
                        </a:lnTo>
                        <a:lnTo>
                          <a:pt x="3451" y="341"/>
                        </a:lnTo>
                        <a:lnTo>
                          <a:pt x="3447" y="347"/>
                        </a:lnTo>
                        <a:lnTo>
                          <a:pt x="3443" y="353"/>
                        </a:lnTo>
                        <a:lnTo>
                          <a:pt x="3439" y="358"/>
                        </a:lnTo>
                        <a:lnTo>
                          <a:pt x="3434" y="360"/>
                        </a:lnTo>
                        <a:lnTo>
                          <a:pt x="3428" y="361"/>
                        </a:lnTo>
                        <a:lnTo>
                          <a:pt x="3206" y="361"/>
                        </a:lnTo>
                        <a:lnTo>
                          <a:pt x="3200" y="360"/>
                        </a:lnTo>
                        <a:lnTo>
                          <a:pt x="3195" y="358"/>
                        </a:lnTo>
                        <a:lnTo>
                          <a:pt x="3191" y="353"/>
                        </a:lnTo>
                        <a:lnTo>
                          <a:pt x="3187" y="347"/>
                        </a:lnTo>
                        <a:lnTo>
                          <a:pt x="3183" y="341"/>
                        </a:lnTo>
                        <a:lnTo>
                          <a:pt x="3178" y="335"/>
                        </a:lnTo>
                        <a:lnTo>
                          <a:pt x="3172" y="331"/>
                        </a:lnTo>
                        <a:lnTo>
                          <a:pt x="3166" y="328"/>
                        </a:lnTo>
                        <a:lnTo>
                          <a:pt x="3160" y="325"/>
                        </a:lnTo>
                        <a:lnTo>
                          <a:pt x="3154" y="323"/>
                        </a:lnTo>
                        <a:lnTo>
                          <a:pt x="3146" y="322"/>
                        </a:lnTo>
                        <a:lnTo>
                          <a:pt x="3140" y="321"/>
                        </a:lnTo>
                        <a:lnTo>
                          <a:pt x="3133" y="322"/>
                        </a:lnTo>
                        <a:lnTo>
                          <a:pt x="3126" y="323"/>
                        </a:lnTo>
                        <a:lnTo>
                          <a:pt x="3120" y="325"/>
                        </a:lnTo>
                        <a:lnTo>
                          <a:pt x="3114" y="328"/>
                        </a:lnTo>
                        <a:lnTo>
                          <a:pt x="3107" y="331"/>
                        </a:lnTo>
                        <a:lnTo>
                          <a:pt x="3102" y="335"/>
                        </a:lnTo>
                        <a:lnTo>
                          <a:pt x="3097" y="341"/>
                        </a:lnTo>
                        <a:lnTo>
                          <a:pt x="3093" y="347"/>
                        </a:lnTo>
                        <a:lnTo>
                          <a:pt x="3089" y="353"/>
                        </a:lnTo>
                        <a:lnTo>
                          <a:pt x="3084" y="358"/>
                        </a:lnTo>
                        <a:lnTo>
                          <a:pt x="3079" y="360"/>
                        </a:lnTo>
                        <a:lnTo>
                          <a:pt x="3074" y="361"/>
                        </a:lnTo>
                        <a:lnTo>
                          <a:pt x="2856" y="361"/>
                        </a:lnTo>
                        <a:lnTo>
                          <a:pt x="2849" y="360"/>
                        </a:lnTo>
                        <a:lnTo>
                          <a:pt x="2844" y="358"/>
                        </a:lnTo>
                        <a:lnTo>
                          <a:pt x="2842" y="355"/>
                        </a:lnTo>
                        <a:lnTo>
                          <a:pt x="2841" y="353"/>
                        </a:lnTo>
                        <a:lnTo>
                          <a:pt x="2839" y="350"/>
                        </a:lnTo>
                        <a:lnTo>
                          <a:pt x="2838" y="347"/>
                        </a:lnTo>
                        <a:lnTo>
                          <a:pt x="2834" y="341"/>
                        </a:lnTo>
                        <a:lnTo>
                          <a:pt x="2828" y="335"/>
                        </a:lnTo>
                        <a:lnTo>
                          <a:pt x="2823" y="331"/>
                        </a:lnTo>
                        <a:lnTo>
                          <a:pt x="2817" y="328"/>
                        </a:lnTo>
                        <a:lnTo>
                          <a:pt x="2810" y="325"/>
                        </a:lnTo>
                        <a:lnTo>
                          <a:pt x="2804" y="323"/>
                        </a:lnTo>
                        <a:lnTo>
                          <a:pt x="2797" y="322"/>
                        </a:lnTo>
                        <a:lnTo>
                          <a:pt x="2789" y="321"/>
                        </a:lnTo>
                        <a:lnTo>
                          <a:pt x="2783" y="322"/>
                        </a:lnTo>
                        <a:lnTo>
                          <a:pt x="2776" y="323"/>
                        </a:lnTo>
                        <a:lnTo>
                          <a:pt x="2769" y="325"/>
                        </a:lnTo>
                        <a:lnTo>
                          <a:pt x="2763" y="328"/>
                        </a:lnTo>
                        <a:lnTo>
                          <a:pt x="2757" y="331"/>
                        </a:lnTo>
                        <a:lnTo>
                          <a:pt x="2751" y="335"/>
                        </a:lnTo>
                        <a:lnTo>
                          <a:pt x="2746" y="341"/>
                        </a:lnTo>
                        <a:lnTo>
                          <a:pt x="2742" y="347"/>
                        </a:lnTo>
                        <a:lnTo>
                          <a:pt x="2741" y="350"/>
                        </a:lnTo>
                        <a:lnTo>
                          <a:pt x="2739" y="353"/>
                        </a:lnTo>
                        <a:lnTo>
                          <a:pt x="2737" y="355"/>
                        </a:lnTo>
                        <a:lnTo>
                          <a:pt x="2735" y="358"/>
                        </a:lnTo>
                        <a:lnTo>
                          <a:pt x="2729" y="360"/>
                        </a:lnTo>
                        <a:lnTo>
                          <a:pt x="2724" y="361"/>
                        </a:lnTo>
                        <a:lnTo>
                          <a:pt x="2506" y="361"/>
                        </a:lnTo>
                        <a:lnTo>
                          <a:pt x="2500" y="360"/>
                        </a:lnTo>
                        <a:lnTo>
                          <a:pt x="2494" y="358"/>
                        </a:lnTo>
                        <a:lnTo>
                          <a:pt x="2492" y="355"/>
                        </a:lnTo>
                        <a:lnTo>
                          <a:pt x="2490" y="353"/>
                        </a:lnTo>
                        <a:lnTo>
                          <a:pt x="2488" y="350"/>
                        </a:lnTo>
                        <a:lnTo>
                          <a:pt x="2487" y="347"/>
                        </a:lnTo>
                        <a:lnTo>
                          <a:pt x="2483" y="341"/>
                        </a:lnTo>
                        <a:lnTo>
                          <a:pt x="2478" y="335"/>
                        </a:lnTo>
                        <a:lnTo>
                          <a:pt x="2472" y="331"/>
                        </a:lnTo>
                        <a:lnTo>
                          <a:pt x="2466" y="328"/>
                        </a:lnTo>
                        <a:lnTo>
                          <a:pt x="2460" y="325"/>
                        </a:lnTo>
                        <a:lnTo>
                          <a:pt x="2453" y="323"/>
                        </a:lnTo>
                        <a:lnTo>
                          <a:pt x="2446" y="322"/>
                        </a:lnTo>
                        <a:lnTo>
                          <a:pt x="2440" y="321"/>
                        </a:lnTo>
                        <a:lnTo>
                          <a:pt x="2432" y="322"/>
                        </a:lnTo>
                        <a:lnTo>
                          <a:pt x="2426" y="323"/>
                        </a:lnTo>
                        <a:lnTo>
                          <a:pt x="2419" y="325"/>
                        </a:lnTo>
                        <a:lnTo>
                          <a:pt x="2413" y="328"/>
                        </a:lnTo>
                        <a:lnTo>
                          <a:pt x="2407" y="331"/>
                        </a:lnTo>
                        <a:lnTo>
                          <a:pt x="2402" y="335"/>
                        </a:lnTo>
                        <a:lnTo>
                          <a:pt x="2396" y="341"/>
                        </a:lnTo>
                        <a:lnTo>
                          <a:pt x="2392" y="347"/>
                        </a:lnTo>
                        <a:lnTo>
                          <a:pt x="2389" y="353"/>
                        </a:lnTo>
                        <a:lnTo>
                          <a:pt x="2385" y="358"/>
                        </a:lnTo>
                        <a:lnTo>
                          <a:pt x="2380" y="360"/>
                        </a:lnTo>
                        <a:lnTo>
                          <a:pt x="2373" y="361"/>
                        </a:lnTo>
                        <a:lnTo>
                          <a:pt x="2142" y="361"/>
                        </a:lnTo>
                        <a:lnTo>
                          <a:pt x="2135" y="360"/>
                        </a:lnTo>
                        <a:lnTo>
                          <a:pt x="2131" y="358"/>
                        </a:lnTo>
                        <a:lnTo>
                          <a:pt x="2129" y="355"/>
                        </a:lnTo>
                        <a:lnTo>
                          <a:pt x="2127" y="353"/>
                        </a:lnTo>
                        <a:lnTo>
                          <a:pt x="2126" y="350"/>
                        </a:lnTo>
                        <a:lnTo>
                          <a:pt x="2125" y="347"/>
                        </a:lnTo>
                        <a:lnTo>
                          <a:pt x="2119" y="341"/>
                        </a:lnTo>
                        <a:lnTo>
                          <a:pt x="2115" y="335"/>
                        </a:lnTo>
                        <a:lnTo>
                          <a:pt x="2109" y="331"/>
                        </a:lnTo>
                        <a:lnTo>
                          <a:pt x="2103" y="328"/>
                        </a:lnTo>
                        <a:lnTo>
                          <a:pt x="2096" y="325"/>
                        </a:lnTo>
                        <a:lnTo>
                          <a:pt x="2090" y="323"/>
                        </a:lnTo>
                        <a:lnTo>
                          <a:pt x="2083" y="322"/>
                        </a:lnTo>
                        <a:lnTo>
                          <a:pt x="2076" y="321"/>
                        </a:lnTo>
                        <a:lnTo>
                          <a:pt x="2069" y="322"/>
                        </a:lnTo>
                        <a:lnTo>
                          <a:pt x="2063" y="323"/>
                        </a:lnTo>
                        <a:lnTo>
                          <a:pt x="2055" y="325"/>
                        </a:lnTo>
                        <a:lnTo>
                          <a:pt x="2049" y="328"/>
                        </a:lnTo>
                        <a:lnTo>
                          <a:pt x="2043" y="331"/>
                        </a:lnTo>
                        <a:lnTo>
                          <a:pt x="2037" y="335"/>
                        </a:lnTo>
                        <a:lnTo>
                          <a:pt x="2032" y="341"/>
                        </a:lnTo>
                        <a:lnTo>
                          <a:pt x="2028" y="347"/>
                        </a:lnTo>
                        <a:lnTo>
                          <a:pt x="2027" y="350"/>
                        </a:lnTo>
                        <a:lnTo>
                          <a:pt x="2026" y="353"/>
                        </a:lnTo>
                        <a:lnTo>
                          <a:pt x="2024" y="355"/>
                        </a:lnTo>
                        <a:lnTo>
                          <a:pt x="2022" y="358"/>
                        </a:lnTo>
                        <a:lnTo>
                          <a:pt x="2016" y="360"/>
                        </a:lnTo>
                        <a:lnTo>
                          <a:pt x="2011" y="361"/>
                        </a:lnTo>
                        <a:lnTo>
                          <a:pt x="1790" y="361"/>
                        </a:lnTo>
                        <a:lnTo>
                          <a:pt x="1784" y="360"/>
                        </a:lnTo>
                        <a:lnTo>
                          <a:pt x="1778" y="358"/>
                        </a:lnTo>
                        <a:lnTo>
                          <a:pt x="1776" y="355"/>
                        </a:lnTo>
                        <a:lnTo>
                          <a:pt x="1774" y="353"/>
                        </a:lnTo>
                        <a:lnTo>
                          <a:pt x="1773" y="350"/>
                        </a:lnTo>
                        <a:lnTo>
                          <a:pt x="1772" y="347"/>
                        </a:lnTo>
                        <a:lnTo>
                          <a:pt x="1768" y="341"/>
                        </a:lnTo>
                        <a:lnTo>
                          <a:pt x="1762" y="335"/>
                        </a:lnTo>
                        <a:lnTo>
                          <a:pt x="1757" y="331"/>
                        </a:lnTo>
                        <a:lnTo>
                          <a:pt x="1751" y="328"/>
                        </a:lnTo>
                        <a:lnTo>
                          <a:pt x="1745" y="325"/>
                        </a:lnTo>
                        <a:lnTo>
                          <a:pt x="1737" y="323"/>
                        </a:lnTo>
                        <a:lnTo>
                          <a:pt x="1731" y="322"/>
                        </a:lnTo>
                        <a:lnTo>
                          <a:pt x="1723" y="321"/>
                        </a:lnTo>
                        <a:lnTo>
                          <a:pt x="1717" y="322"/>
                        </a:lnTo>
                        <a:lnTo>
                          <a:pt x="1710" y="323"/>
                        </a:lnTo>
                        <a:lnTo>
                          <a:pt x="1703" y="325"/>
                        </a:lnTo>
                        <a:lnTo>
                          <a:pt x="1697" y="328"/>
                        </a:lnTo>
                        <a:lnTo>
                          <a:pt x="1691" y="331"/>
                        </a:lnTo>
                        <a:lnTo>
                          <a:pt x="1685" y="335"/>
                        </a:lnTo>
                        <a:lnTo>
                          <a:pt x="1680" y="341"/>
                        </a:lnTo>
                        <a:lnTo>
                          <a:pt x="1675" y="347"/>
                        </a:lnTo>
                        <a:lnTo>
                          <a:pt x="1674" y="350"/>
                        </a:lnTo>
                        <a:lnTo>
                          <a:pt x="1673" y="353"/>
                        </a:lnTo>
                        <a:lnTo>
                          <a:pt x="1671" y="355"/>
                        </a:lnTo>
                        <a:lnTo>
                          <a:pt x="1669" y="358"/>
                        </a:lnTo>
                        <a:lnTo>
                          <a:pt x="1662" y="360"/>
                        </a:lnTo>
                        <a:lnTo>
                          <a:pt x="1656" y="361"/>
                        </a:lnTo>
                        <a:lnTo>
                          <a:pt x="1426" y="361"/>
                        </a:lnTo>
                        <a:lnTo>
                          <a:pt x="1420" y="360"/>
                        </a:lnTo>
                        <a:lnTo>
                          <a:pt x="1415" y="358"/>
                        </a:lnTo>
                        <a:lnTo>
                          <a:pt x="1411" y="353"/>
                        </a:lnTo>
                        <a:lnTo>
                          <a:pt x="1408" y="347"/>
                        </a:lnTo>
                        <a:lnTo>
                          <a:pt x="1403" y="341"/>
                        </a:lnTo>
                        <a:lnTo>
                          <a:pt x="1398" y="335"/>
                        </a:lnTo>
                        <a:lnTo>
                          <a:pt x="1392" y="331"/>
                        </a:lnTo>
                        <a:lnTo>
                          <a:pt x="1386" y="328"/>
                        </a:lnTo>
                        <a:lnTo>
                          <a:pt x="1380" y="325"/>
                        </a:lnTo>
                        <a:lnTo>
                          <a:pt x="1374" y="323"/>
                        </a:lnTo>
                        <a:lnTo>
                          <a:pt x="1366" y="322"/>
                        </a:lnTo>
                        <a:lnTo>
                          <a:pt x="1360" y="321"/>
                        </a:lnTo>
                        <a:lnTo>
                          <a:pt x="1353" y="322"/>
                        </a:lnTo>
                        <a:lnTo>
                          <a:pt x="1346" y="323"/>
                        </a:lnTo>
                        <a:lnTo>
                          <a:pt x="1340" y="325"/>
                        </a:lnTo>
                        <a:lnTo>
                          <a:pt x="1334" y="328"/>
                        </a:lnTo>
                        <a:lnTo>
                          <a:pt x="1327" y="331"/>
                        </a:lnTo>
                        <a:lnTo>
                          <a:pt x="1322" y="335"/>
                        </a:lnTo>
                        <a:lnTo>
                          <a:pt x="1317" y="341"/>
                        </a:lnTo>
                        <a:lnTo>
                          <a:pt x="1313" y="347"/>
                        </a:lnTo>
                        <a:lnTo>
                          <a:pt x="1310" y="353"/>
                        </a:lnTo>
                        <a:lnTo>
                          <a:pt x="1305" y="358"/>
                        </a:lnTo>
                        <a:lnTo>
                          <a:pt x="1299" y="360"/>
                        </a:lnTo>
                        <a:lnTo>
                          <a:pt x="1294" y="361"/>
                        </a:lnTo>
                        <a:lnTo>
                          <a:pt x="1071" y="361"/>
                        </a:lnTo>
                        <a:lnTo>
                          <a:pt x="1064" y="360"/>
                        </a:lnTo>
                        <a:lnTo>
                          <a:pt x="1059" y="358"/>
                        </a:lnTo>
                        <a:lnTo>
                          <a:pt x="1056" y="355"/>
                        </a:lnTo>
                        <a:lnTo>
                          <a:pt x="1054" y="353"/>
                        </a:lnTo>
                        <a:lnTo>
                          <a:pt x="1053" y="350"/>
                        </a:lnTo>
                        <a:lnTo>
                          <a:pt x="1052" y="347"/>
                        </a:lnTo>
                        <a:lnTo>
                          <a:pt x="1047" y="341"/>
                        </a:lnTo>
                        <a:lnTo>
                          <a:pt x="1042" y="335"/>
                        </a:lnTo>
                        <a:lnTo>
                          <a:pt x="1037" y="331"/>
                        </a:lnTo>
                        <a:lnTo>
                          <a:pt x="1031" y="328"/>
                        </a:lnTo>
                        <a:lnTo>
                          <a:pt x="1024" y="325"/>
                        </a:lnTo>
                        <a:lnTo>
                          <a:pt x="1018" y="323"/>
                        </a:lnTo>
                        <a:lnTo>
                          <a:pt x="1010" y="322"/>
                        </a:lnTo>
                        <a:lnTo>
                          <a:pt x="1004" y="321"/>
                        </a:lnTo>
                        <a:lnTo>
                          <a:pt x="997" y="322"/>
                        </a:lnTo>
                        <a:lnTo>
                          <a:pt x="990" y="323"/>
                        </a:lnTo>
                        <a:lnTo>
                          <a:pt x="984" y="325"/>
                        </a:lnTo>
                        <a:lnTo>
                          <a:pt x="978" y="328"/>
                        </a:lnTo>
                        <a:lnTo>
                          <a:pt x="972" y="331"/>
                        </a:lnTo>
                        <a:lnTo>
                          <a:pt x="966" y="335"/>
                        </a:lnTo>
                        <a:lnTo>
                          <a:pt x="961" y="341"/>
                        </a:lnTo>
                        <a:lnTo>
                          <a:pt x="957" y="347"/>
                        </a:lnTo>
                        <a:lnTo>
                          <a:pt x="954" y="353"/>
                        </a:lnTo>
                        <a:lnTo>
                          <a:pt x="949" y="358"/>
                        </a:lnTo>
                        <a:lnTo>
                          <a:pt x="943" y="360"/>
                        </a:lnTo>
                        <a:lnTo>
                          <a:pt x="938" y="361"/>
                        </a:lnTo>
                        <a:lnTo>
                          <a:pt x="723" y="361"/>
                        </a:lnTo>
                        <a:lnTo>
                          <a:pt x="718" y="360"/>
                        </a:lnTo>
                        <a:lnTo>
                          <a:pt x="712" y="358"/>
                        </a:lnTo>
                        <a:lnTo>
                          <a:pt x="710" y="355"/>
                        </a:lnTo>
                        <a:lnTo>
                          <a:pt x="708" y="353"/>
                        </a:lnTo>
                        <a:lnTo>
                          <a:pt x="707" y="350"/>
                        </a:lnTo>
                        <a:lnTo>
                          <a:pt x="706" y="347"/>
                        </a:lnTo>
                        <a:lnTo>
                          <a:pt x="701" y="341"/>
                        </a:lnTo>
                        <a:lnTo>
                          <a:pt x="697" y="335"/>
                        </a:lnTo>
                        <a:lnTo>
                          <a:pt x="690" y="331"/>
                        </a:lnTo>
                        <a:lnTo>
                          <a:pt x="684" y="328"/>
                        </a:lnTo>
                        <a:lnTo>
                          <a:pt x="678" y="325"/>
                        </a:lnTo>
                        <a:lnTo>
                          <a:pt x="671" y="323"/>
                        </a:lnTo>
                        <a:lnTo>
                          <a:pt x="664" y="322"/>
                        </a:lnTo>
                        <a:lnTo>
                          <a:pt x="658" y="321"/>
                        </a:lnTo>
                        <a:lnTo>
                          <a:pt x="650" y="322"/>
                        </a:lnTo>
                        <a:lnTo>
                          <a:pt x="644" y="323"/>
                        </a:lnTo>
                        <a:lnTo>
                          <a:pt x="637" y="325"/>
                        </a:lnTo>
                        <a:lnTo>
                          <a:pt x="630" y="328"/>
                        </a:lnTo>
                        <a:lnTo>
                          <a:pt x="624" y="331"/>
                        </a:lnTo>
                        <a:lnTo>
                          <a:pt x="619" y="335"/>
                        </a:lnTo>
                        <a:lnTo>
                          <a:pt x="613" y="341"/>
                        </a:lnTo>
                        <a:lnTo>
                          <a:pt x="609" y="347"/>
                        </a:lnTo>
                        <a:lnTo>
                          <a:pt x="608" y="350"/>
                        </a:lnTo>
                        <a:lnTo>
                          <a:pt x="607" y="353"/>
                        </a:lnTo>
                        <a:lnTo>
                          <a:pt x="605" y="355"/>
                        </a:lnTo>
                        <a:lnTo>
                          <a:pt x="603" y="358"/>
                        </a:lnTo>
                        <a:lnTo>
                          <a:pt x="598" y="360"/>
                        </a:lnTo>
                        <a:lnTo>
                          <a:pt x="592" y="361"/>
                        </a:lnTo>
                        <a:lnTo>
                          <a:pt x="374" y="361"/>
                        </a:lnTo>
                        <a:lnTo>
                          <a:pt x="368" y="360"/>
                        </a:lnTo>
                        <a:lnTo>
                          <a:pt x="363" y="358"/>
                        </a:lnTo>
                        <a:lnTo>
                          <a:pt x="361" y="355"/>
                        </a:lnTo>
                        <a:lnTo>
                          <a:pt x="359" y="353"/>
                        </a:lnTo>
                        <a:lnTo>
                          <a:pt x="358" y="350"/>
                        </a:lnTo>
                        <a:lnTo>
                          <a:pt x="356" y="347"/>
                        </a:lnTo>
                        <a:lnTo>
                          <a:pt x="352" y="341"/>
                        </a:lnTo>
                        <a:lnTo>
                          <a:pt x="347" y="335"/>
                        </a:lnTo>
                        <a:lnTo>
                          <a:pt x="342" y="331"/>
                        </a:lnTo>
                        <a:lnTo>
                          <a:pt x="335" y="328"/>
                        </a:lnTo>
                        <a:lnTo>
                          <a:pt x="329" y="325"/>
                        </a:lnTo>
                        <a:lnTo>
                          <a:pt x="323" y="323"/>
                        </a:lnTo>
                        <a:lnTo>
                          <a:pt x="315" y="322"/>
                        </a:lnTo>
                        <a:lnTo>
                          <a:pt x="308" y="321"/>
                        </a:lnTo>
                        <a:lnTo>
                          <a:pt x="302" y="322"/>
                        </a:lnTo>
                        <a:lnTo>
                          <a:pt x="294" y="323"/>
                        </a:lnTo>
                        <a:lnTo>
                          <a:pt x="288" y="325"/>
                        </a:lnTo>
                        <a:lnTo>
                          <a:pt x="282" y="328"/>
                        </a:lnTo>
                        <a:lnTo>
                          <a:pt x="275" y="331"/>
                        </a:lnTo>
                        <a:lnTo>
                          <a:pt x="270" y="335"/>
                        </a:lnTo>
                        <a:lnTo>
                          <a:pt x="265" y="341"/>
                        </a:lnTo>
                        <a:lnTo>
                          <a:pt x="261" y="347"/>
                        </a:lnTo>
                        <a:lnTo>
                          <a:pt x="260" y="350"/>
                        </a:lnTo>
                        <a:lnTo>
                          <a:pt x="257" y="353"/>
                        </a:lnTo>
                        <a:lnTo>
                          <a:pt x="255" y="355"/>
                        </a:lnTo>
                        <a:lnTo>
                          <a:pt x="253" y="358"/>
                        </a:lnTo>
                        <a:lnTo>
                          <a:pt x="248" y="360"/>
                        </a:lnTo>
                        <a:lnTo>
                          <a:pt x="243" y="361"/>
                        </a:lnTo>
                        <a:lnTo>
                          <a:pt x="59" y="361"/>
                        </a:lnTo>
                        <a:close/>
                      </a:path>
                    </a:pathLst>
                  </a:custGeom>
                  <a:solidFill>
                    <a:schemeClr val="bg1"/>
                  </a:solidFill>
                  <a:ln w="9525">
                    <a:noFill/>
                    <a:round/>
                    <a:headEnd/>
                    <a:tailEnd/>
                  </a:ln>
                </p:spPr>
                <p:txBody>
                  <a:bodyPr/>
                  <a:lstStyle/>
                  <a:p>
                    <a:pPr>
                      <a:defRPr/>
                    </a:pPr>
                    <a:endParaRPr lang="en-US"/>
                  </a:p>
                </p:txBody>
              </p:sp>
              <p:sp>
                <p:nvSpPr>
                  <p:cNvPr id="714759" name="Freeform 1031"/>
                  <p:cNvSpPr>
                    <a:spLocks noChangeAspect="1"/>
                  </p:cNvSpPr>
                  <p:nvPr/>
                </p:nvSpPr>
                <p:spPr bwMode="auto">
                  <a:xfrm>
                    <a:off x="3464" y="1425"/>
                    <a:ext cx="1351" cy="107"/>
                  </a:xfrm>
                  <a:custGeom>
                    <a:avLst/>
                    <a:gdLst/>
                    <a:ahLst/>
                    <a:cxnLst>
                      <a:cxn ang="0">
                        <a:pos x="4452" y="57"/>
                      </a:cxn>
                      <a:cxn ang="0">
                        <a:pos x="4471" y="13"/>
                      </a:cxn>
                      <a:cxn ang="0">
                        <a:pos x="0" y="272"/>
                      </a:cxn>
                      <a:cxn ang="0">
                        <a:pos x="250" y="353"/>
                      </a:cxn>
                      <a:cxn ang="0">
                        <a:pos x="281" y="325"/>
                      </a:cxn>
                      <a:cxn ang="0">
                        <a:pos x="321" y="325"/>
                      </a:cxn>
                      <a:cxn ang="0">
                        <a:pos x="351" y="353"/>
                      </a:cxn>
                      <a:cxn ang="0">
                        <a:pos x="583" y="358"/>
                      </a:cxn>
                      <a:cxn ang="0">
                        <a:pos x="598" y="335"/>
                      </a:cxn>
                      <a:cxn ang="0">
                        <a:pos x="637" y="321"/>
                      </a:cxn>
                      <a:cxn ang="0">
                        <a:pos x="676" y="335"/>
                      </a:cxn>
                      <a:cxn ang="0">
                        <a:pos x="693" y="358"/>
                      </a:cxn>
                      <a:cxn ang="0">
                        <a:pos x="949" y="353"/>
                      </a:cxn>
                      <a:cxn ang="0">
                        <a:pos x="979" y="325"/>
                      </a:cxn>
                      <a:cxn ang="0">
                        <a:pos x="1019" y="325"/>
                      </a:cxn>
                      <a:cxn ang="0">
                        <a:pos x="1050" y="353"/>
                      </a:cxn>
                      <a:cxn ang="0">
                        <a:pos x="1298" y="358"/>
                      </a:cxn>
                      <a:cxn ang="0">
                        <a:pos x="1327" y="328"/>
                      </a:cxn>
                      <a:cxn ang="0">
                        <a:pos x="1367" y="323"/>
                      </a:cxn>
                      <a:cxn ang="0">
                        <a:pos x="1400" y="347"/>
                      </a:cxn>
                      <a:cxn ang="0">
                        <a:pos x="1419" y="361"/>
                      </a:cxn>
                      <a:cxn ang="0">
                        <a:pos x="1654" y="350"/>
                      </a:cxn>
                      <a:cxn ang="0">
                        <a:pos x="1683" y="325"/>
                      </a:cxn>
                      <a:cxn ang="0">
                        <a:pos x="1724" y="325"/>
                      </a:cxn>
                      <a:cxn ang="0">
                        <a:pos x="1752" y="350"/>
                      </a:cxn>
                      <a:cxn ang="0">
                        <a:pos x="1987" y="361"/>
                      </a:cxn>
                      <a:cxn ang="0">
                        <a:pos x="2015" y="335"/>
                      </a:cxn>
                      <a:cxn ang="0">
                        <a:pos x="2053" y="321"/>
                      </a:cxn>
                      <a:cxn ang="0">
                        <a:pos x="2091" y="335"/>
                      </a:cxn>
                      <a:cxn ang="0">
                        <a:pos x="2120" y="361"/>
                      </a:cxn>
                      <a:cxn ang="0">
                        <a:pos x="2367" y="350"/>
                      </a:cxn>
                      <a:cxn ang="0">
                        <a:pos x="2397" y="325"/>
                      </a:cxn>
                      <a:cxn ang="0">
                        <a:pos x="2437" y="325"/>
                      </a:cxn>
                      <a:cxn ang="0">
                        <a:pos x="2465" y="347"/>
                      </a:cxn>
                      <a:cxn ang="0">
                        <a:pos x="2482" y="361"/>
                      </a:cxn>
                      <a:cxn ang="0">
                        <a:pos x="2720" y="350"/>
                      </a:cxn>
                      <a:cxn ang="0">
                        <a:pos x="2748" y="325"/>
                      </a:cxn>
                      <a:cxn ang="0">
                        <a:pos x="2790" y="325"/>
                      </a:cxn>
                      <a:cxn ang="0">
                        <a:pos x="2819" y="350"/>
                      </a:cxn>
                      <a:cxn ang="0">
                        <a:pos x="3067" y="361"/>
                      </a:cxn>
                      <a:cxn ang="0">
                        <a:pos x="3095" y="335"/>
                      </a:cxn>
                      <a:cxn ang="0">
                        <a:pos x="3133" y="321"/>
                      </a:cxn>
                      <a:cxn ang="0">
                        <a:pos x="3171" y="335"/>
                      </a:cxn>
                      <a:cxn ang="0">
                        <a:pos x="3188" y="358"/>
                      </a:cxn>
                      <a:cxn ang="0">
                        <a:pos x="3438" y="353"/>
                      </a:cxn>
                      <a:cxn ang="0">
                        <a:pos x="3469" y="325"/>
                      </a:cxn>
                      <a:cxn ang="0">
                        <a:pos x="3509" y="325"/>
                      </a:cxn>
                      <a:cxn ang="0">
                        <a:pos x="3539" y="353"/>
                      </a:cxn>
                      <a:cxn ang="0">
                        <a:pos x="3781" y="358"/>
                      </a:cxn>
                      <a:cxn ang="0">
                        <a:pos x="3796" y="335"/>
                      </a:cxn>
                      <a:cxn ang="0">
                        <a:pos x="3834" y="321"/>
                      </a:cxn>
                      <a:cxn ang="0">
                        <a:pos x="3872" y="335"/>
                      </a:cxn>
                      <a:cxn ang="0">
                        <a:pos x="3901" y="361"/>
                      </a:cxn>
                      <a:cxn ang="0">
                        <a:pos x="4135" y="350"/>
                      </a:cxn>
                      <a:cxn ang="0">
                        <a:pos x="4164" y="325"/>
                      </a:cxn>
                      <a:cxn ang="0">
                        <a:pos x="4205" y="325"/>
                      </a:cxn>
                      <a:cxn ang="0">
                        <a:pos x="4233" y="350"/>
                      </a:cxn>
                      <a:cxn ang="0">
                        <a:pos x="4434" y="361"/>
                      </a:cxn>
                    </a:cxnLst>
                    <a:rect l="0" t="0" r="r" b="b"/>
                    <a:pathLst>
                      <a:path w="4493" h="361">
                        <a:moveTo>
                          <a:pt x="4434" y="361"/>
                        </a:moveTo>
                        <a:lnTo>
                          <a:pt x="4434" y="180"/>
                        </a:lnTo>
                        <a:lnTo>
                          <a:pt x="4450" y="171"/>
                        </a:lnTo>
                        <a:lnTo>
                          <a:pt x="4450" y="75"/>
                        </a:lnTo>
                        <a:lnTo>
                          <a:pt x="4451" y="68"/>
                        </a:lnTo>
                        <a:lnTo>
                          <a:pt x="4452" y="57"/>
                        </a:lnTo>
                        <a:lnTo>
                          <a:pt x="4455" y="47"/>
                        </a:lnTo>
                        <a:lnTo>
                          <a:pt x="4459" y="34"/>
                        </a:lnTo>
                        <a:lnTo>
                          <a:pt x="4462" y="29"/>
                        </a:lnTo>
                        <a:lnTo>
                          <a:pt x="4464" y="23"/>
                        </a:lnTo>
                        <a:lnTo>
                          <a:pt x="4468" y="17"/>
                        </a:lnTo>
                        <a:lnTo>
                          <a:pt x="4471" y="13"/>
                        </a:lnTo>
                        <a:lnTo>
                          <a:pt x="4476" y="9"/>
                        </a:lnTo>
                        <a:lnTo>
                          <a:pt x="4481" y="5"/>
                        </a:lnTo>
                        <a:lnTo>
                          <a:pt x="4486" y="2"/>
                        </a:lnTo>
                        <a:lnTo>
                          <a:pt x="4493" y="0"/>
                        </a:lnTo>
                        <a:lnTo>
                          <a:pt x="0" y="0"/>
                        </a:lnTo>
                        <a:lnTo>
                          <a:pt x="0" y="272"/>
                        </a:lnTo>
                        <a:lnTo>
                          <a:pt x="92" y="293"/>
                        </a:lnTo>
                        <a:lnTo>
                          <a:pt x="92" y="361"/>
                        </a:lnTo>
                        <a:lnTo>
                          <a:pt x="234" y="361"/>
                        </a:lnTo>
                        <a:lnTo>
                          <a:pt x="241" y="360"/>
                        </a:lnTo>
                        <a:lnTo>
                          <a:pt x="246" y="358"/>
                        </a:lnTo>
                        <a:lnTo>
                          <a:pt x="250" y="353"/>
                        </a:lnTo>
                        <a:lnTo>
                          <a:pt x="253" y="347"/>
                        </a:lnTo>
                        <a:lnTo>
                          <a:pt x="258" y="341"/>
                        </a:lnTo>
                        <a:lnTo>
                          <a:pt x="263" y="335"/>
                        </a:lnTo>
                        <a:lnTo>
                          <a:pt x="268" y="331"/>
                        </a:lnTo>
                        <a:lnTo>
                          <a:pt x="275" y="328"/>
                        </a:lnTo>
                        <a:lnTo>
                          <a:pt x="281" y="325"/>
                        </a:lnTo>
                        <a:lnTo>
                          <a:pt x="287" y="323"/>
                        </a:lnTo>
                        <a:lnTo>
                          <a:pt x="295" y="322"/>
                        </a:lnTo>
                        <a:lnTo>
                          <a:pt x="301" y="321"/>
                        </a:lnTo>
                        <a:lnTo>
                          <a:pt x="308" y="322"/>
                        </a:lnTo>
                        <a:lnTo>
                          <a:pt x="315" y="323"/>
                        </a:lnTo>
                        <a:lnTo>
                          <a:pt x="321" y="325"/>
                        </a:lnTo>
                        <a:lnTo>
                          <a:pt x="327" y="328"/>
                        </a:lnTo>
                        <a:lnTo>
                          <a:pt x="333" y="331"/>
                        </a:lnTo>
                        <a:lnTo>
                          <a:pt x="339" y="335"/>
                        </a:lnTo>
                        <a:lnTo>
                          <a:pt x="344" y="341"/>
                        </a:lnTo>
                        <a:lnTo>
                          <a:pt x="348" y="347"/>
                        </a:lnTo>
                        <a:lnTo>
                          <a:pt x="351" y="353"/>
                        </a:lnTo>
                        <a:lnTo>
                          <a:pt x="356" y="358"/>
                        </a:lnTo>
                        <a:lnTo>
                          <a:pt x="361" y="360"/>
                        </a:lnTo>
                        <a:lnTo>
                          <a:pt x="367" y="361"/>
                        </a:lnTo>
                        <a:lnTo>
                          <a:pt x="571" y="361"/>
                        </a:lnTo>
                        <a:lnTo>
                          <a:pt x="578" y="360"/>
                        </a:lnTo>
                        <a:lnTo>
                          <a:pt x="583" y="358"/>
                        </a:lnTo>
                        <a:lnTo>
                          <a:pt x="585" y="355"/>
                        </a:lnTo>
                        <a:lnTo>
                          <a:pt x="586" y="353"/>
                        </a:lnTo>
                        <a:lnTo>
                          <a:pt x="587" y="350"/>
                        </a:lnTo>
                        <a:lnTo>
                          <a:pt x="588" y="347"/>
                        </a:lnTo>
                        <a:lnTo>
                          <a:pt x="594" y="341"/>
                        </a:lnTo>
                        <a:lnTo>
                          <a:pt x="598" y="335"/>
                        </a:lnTo>
                        <a:lnTo>
                          <a:pt x="604" y="331"/>
                        </a:lnTo>
                        <a:lnTo>
                          <a:pt x="610" y="328"/>
                        </a:lnTo>
                        <a:lnTo>
                          <a:pt x="617" y="325"/>
                        </a:lnTo>
                        <a:lnTo>
                          <a:pt x="623" y="323"/>
                        </a:lnTo>
                        <a:lnTo>
                          <a:pt x="630" y="322"/>
                        </a:lnTo>
                        <a:lnTo>
                          <a:pt x="637" y="321"/>
                        </a:lnTo>
                        <a:lnTo>
                          <a:pt x="644" y="322"/>
                        </a:lnTo>
                        <a:lnTo>
                          <a:pt x="650" y="323"/>
                        </a:lnTo>
                        <a:lnTo>
                          <a:pt x="658" y="325"/>
                        </a:lnTo>
                        <a:lnTo>
                          <a:pt x="664" y="328"/>
                        </a:lnTo>
                        <a:lnTo>
                          <a:pt x="670" y="331"/>
                        </a:lnTo>
                        <a:lnTo>
                          <a:pt x="676" y="335"/>
                        </a:lnTo>
                        <a:lnTo>
                          <a:pt x="681" y="341"/>
                        </a:lnTo>
                        <a:lnTo>
                          <a:pt x="685" y="347"/>
                        </a:lnTo>
                        <a:lnTo>
                          <a:pt x="686" y="350"/>
                        </a:lnTo>
                        <a:lnTo>
                          <a:pt x="687" y="353"/>
                        </a:lnTo>
                        <a:lnTo>
                          <a:pt x="689" y="355"/>
                        </a:lnTo>
                        <a:lnTo>
                          <a:pt x="693" y="358"/>
                        </a:lnTo>
                        <a:lnTo>
                          <a:pt x="697" y="360"/>
                        </a:lnTo>
                        <a:lnTo>
                          <a:pt x="703" y="361"/>
                        </a:lnTo>
                        <a:lnTo>
                          <a:pt x="933" y="361"/>
                        </a:lnTo>
                        <a:lnTo>
                          <a:pt x="939" y="360"/>
                        </a:lnTo>
                        <a:lnTo>
                          <a:pt x="944" y="358"/>
                        </a:lnTo>
                        <a:lnTo>
                          <a:pt x="949" y="353"/>
                        </a:lnTo>
                        <a:lnTo>
                          <a:pt x="952" y="347"/>
                        </a:lnTo>
                        <a:lnTo>
                          <a:pt x="956" y="341"/>
                        </a:lnTo>
                        <a:lnTo>
                          <a:pt x="961" y="335"/>
                        </a:lnTo>
                        <a:lnTo>
                          <a:pt x="966" y="331"/>
                        </a:lnTo>
                        <a:lnTo>
                          <a:pt x="973" y="328"/>
                        </a:lnTo>
                        <a:lnTo>
                          <a:pt x="979" y="325"/>
                        </a:lnTo>
                        <a:lnTo>
                          <a:pt x="985" y="323"/>
                        </a:lnTo>
                        <a:lnTo>
                          <a:pt x="992" y="322"/>
                        </a:lnTo>
                        <a:lnTo>
                          <a:pt x="999" y="321"/>
                        </a:lnTo>
                        <a:lnTo>
                          <a:pt x="1005" y="322"/>
                        </a:lnTo>
                        <a:lnTo>
                          <a:pt x="1013" y="323"/>
                        </a:lnTo>
                        <a:lnTo>
                          <a:pt x="1019" y="325"/>
                        </a:lnTo>
                        <a:lnTo>
                          <a:pt x="1025" y="328"/>
                        </a:lnTo>
                        <a:lnTo>
                          <a:pt x="1032" y="331"/>
                        </a:lnTo>
                        <a:lnTo>
                          <a:pt x="1037" y="335"/>
                        </a:lnTo>
                        <a:lnTo>
                          <a:pt x="1042" y="341"/>
                        </a:lnTo>
                        <a:lnTo>
                          <a:pt x="1046" y="347"/>
                        </a:lnTo>
                        <a:lnTo>
                          <a:pt x="1050" y="353"/>
                        </a:lnTo>
                        <a:lnTo>
                          <a:pt x="1054" y="358"/>
                        </a:lnTo>
                        <a:lnTo>
                          <a:pt x="1059" y="360"/>
                        </a:lnTo>
                        <a:lnTo>
                          <a:pt x="1065" y="361"/>
                        </a:lnTo>
                        <a:lnTo>
                          <a:pt x="1287" y="361"/>
                        </a:lnTo>
                        <a:lnTo>
                          <a:pt x="1293" y="360"/>
                        </a:lnTo>
                        <a:lnTo>
                          <a:pt x="1298" y="358"/>
                        </a:lnTo>
                        <a:lnTo>
                          <a:pt x="1302" y="353"/>
                        </a:lnTo>
                        <a:lnTo>
                          <a:pt x="1306" y="347"/>
                        </a:lnTo>
                        <a:lnTo>
                          <a:pt x="1310" y="341"/>
                        </a:lnTo>
                        <a:lnTo>
                          <a:pt x="1315" y="335"/>
                        </a:lnTo>
                        <a:lnTo>
                          <a:pt x="1321" y="331"/>
                        </a:lnTo>
                        <a:lnTo>
                          <a:pt x="1327" y="328"/>
                        </a:lnTo>
                        <a:lnTo>
                          <a:pt x="1333" y="325"/>
                        </a:lnTo>
                        <a:lnTo>
                          <a:pt x="1339" y="323"/>
                        </a:lnTo>
                        <a:lnTo>
                          <a:pt x="1347" y="322"/>
                        </a:lnTo>
                        <a:lnTo>
                          <a:pt x="1353" y="321"/>
                        </a:lnTo>
                        <a:lnTo>
                          <a:pt x="1360" y="322"/>
                        </a:lnTo>
                        <a:lnTo>
                          <a:pt x="1367" y="323"/>
                        </a:lnTo>
                        <a:lnTo>
                          <a:pt x="1373" y="325"/>
                        </a:lnTo>
                        <a:lnTo>
                          <a:pt x="1379" y="328"/>
                        </a:lnTo>
                        <a:lnTo>
                          <a:pt x="1386" y="331"/>
                        </a:lnTo>
                        <a:lnTo>
                          <a:pt x="1391" y="335"/>
                        </a:lnTo>
                        <a:lnTo>
                          <a:pt x="1396" y="341"/>
                        </a:lnTo>
                        <a:lnTo>
                          <a:pt x="1400" y="347"/>
                        </a:lnTo>
                        <a:lnTo>
                          <a:pt x="1401" y="350"/>
                        </a:lnTo>
                        <a:lnTo>
                          <a:pt x="1404" y="353"/>
                        </a:lnTo>
                        <a:lnTo>
                          <a:pt x="1406" y="355"/>
                        </a:lnTo>
                        <a:lnTo>
                          <a:pt x="1408" y="358"/>
                        </a:lnTo>
                        <a:lnTo>
                          <a:pt x="1413" y="360"/>
                        </a:lnTo>
                        <a:lnTo>
                          <a:pt x="1419" y="361"/>
                        </a:lnTo>
                        <a:lnTo>
                          <a:pt x="1637" y="361"/>
                        </a:lnTo>
                        <a:lnTo>
                          <a:pt x="1643" y="360"/>
                        </a:lnTo>
                        <a:lnTo>
                          <a:pt x="1648" y="358"/>
                        </a:lnTo>
                        <a:lnTo>
                          <a:pt x="1650" y="355"/>
                        </a:lnTo>
                        <a:lnTo>
                          <a:pt x="1652" y="353"/>
                        </a:lnTo>
                        <a:lnTo>
                          <a:pt x="1654" y="350"/>
                        </a:lnTo>
                        <a:lnTo>
                          <a:pt x="1655" y="347"/>
                        </a:lnTo>
                        <a:lnTo>
                          <a:pt x="1659" y="341"/>
                        </a:lnTo>
                        <a:lnTo>
                          <a:pt x="1665" y="335"/>
                        </a:lnTo>
                        <a:lnTo>
                          <a:pt x="1670" y="331"/>
                        </a:lnTo>
                        <a:lnTo>
                          <a:pt x="1676" y="328"/>
                        </a:lnTo>
                        <a:lnTo>
                          <a:pt x="1683" y="325"/>
                        </a:lnTo>
                        <a:lnTo>
                          <a:pt x="1689" y="323"/>
                        </a:lnTo>
                        <a:lnTo>
                          <a:pt x="1696" y="322"/>
                        </a:lnTo>
                        <a:lnTo>
                          <a:pt x="1704" y="321"/>
                        </a:lnTo>
                        <a:lnTo>
                          <a:pt x="1710" y="322"/>
                        </a:lnTo>
                        <a:lnTo>
                          <a:pt x="1717" y="323"/>
                        </a:lnTo>
                        <a:lnTo>
                          <a:pt x="1724" y="325"/>
                        </a:lnTo>
                        <a:lnTo>
                          <a:pt x="1730" y="328"/>
                        </a:lnTo>
                        <a:lnTo>
                          <a:pt x="1736" y="331"/>
                        </a:lnTo>
                        <a:lnTo>
                          <a:pt x="1742" y="335"/>
                        </a:lnTo>
                        <a:lnTo>
                          <a:pt x="1747" y="341"/>
                        </a:lnTo>
                        <a:lnTo>
                          <a:pt x="1751" y="347"/>
                        </a:lnTo>
                        <a:lnTo>
                          <a:pt x="1752" y="350"/>
                        </a:lnTo>
                        <a:lnTo>
                          <a:pt x="1754" y="353"/>
                        </a:lnTo>
                        <a:lnTo>
                          <a:pt x="1755" y="355"/>
                        </a:lnTo>
                        <a:lnTo>
                          <a:pt x="1757" y="358"/>
                        </a:lnTo>
                        <a:lnTo>
                          <a:pt x="1763" y="360"/>
                        </a:lnTo>
                        <a:lnTo>
                          <a:pt x="1769" y="361"/>
                        </a:lnTo>
                        <a:lnTo>
                          <a:pt x="1987" y="361"/>
                        </a:lnTo>
                        <a:lnTo>
                          <a:pt x="1992" y="360"/>
                        </a:lnTo>
                        <a:lnTo>
                          <a:pt x="1998" y="358"/>
                        </a:lnTo>
                        <a:lnTo>
                          <a:pt x="2003" y="353"/>
                        </a:lnTo>
                        <a:lnTo>
                          <a:pt x="2006" y="347"/>
                        </a:lnTo>
                        <a:lnTo>
                          <a:pt x="2010" y="341"/>
                        </a:lnTo>
                        <a:lnTo>
                          <a:pt x="2015" y="335"/>
                        </a:lnTo>
                        <a:lnTo>
                          <a:pt x="2021" y="331"/>
                        </a:lnTo>
                        <a:lnTo>
                          <a:pt x="2027" y="328"/>
                        </a:lnTo>
                        <a:lnTo>
                          <a:pt x="2033" y="325"/>
                        </a:lnTo>
                        <a:lnTo>
                          <a:pt x="2040" y="323"/>
                        </a:lnTo>
                        <a:lnTo>
                          <a:pt x="2046" y="322"/>
                        </a:lnTo>
                        <a:lnTo>
                          <a:pt x="2053" y="321"/>
                        </a:lnTo>
                        <a:lnTo>
                          <a:pt x="2060" y="322"/>
                        </a:lnTo>
                        <a:lnTo>
                          <a:pt x="2067" y="323"/>
                        </a:lnTo>
                        <a:lnTo>
                          <a:pt x="2073" y="325"/>
                        </a:lnTo>
                        <a:lnTo>
                          <a:pt x="2080" y="328"/>
                        </a:lnTo>
                        <a:lnTo>
                          <a:pt x="2085" y="331"/>
                        </a:lnTo>
                        <a:lnTo>
                          <a:pt x="2091" y="335"/>
                        </a:lnTo>
                        <a:lnTo>
                          <a:pt x="2097" y="341"/>
                        </a:lnTo>
                        <a:lnTo>
                          <a:pt x="2101" y="347"/>
                        </a:lnTo>
                        <a:lnTo>
                          <a:pt x="2104" y="353"/>
                        </a:lnTo>
                        <a:lnTo>
                          <a:pt x="2108" y="358"/>
                        </a:lnTo>
                        <a:lnTo>
                          <a:pt x="2113" y="360"/>
                        </a:lnTo>
                        <a:lnTo>
                          <a:pt x="2120" y="361"/>
                        </a:lnTo>
                        <a:lnTo>
                          <a:pt x="2349" y="361"/>
                        </a:lnTo>
                        <a:lnTo>
                          <a:pt x="2356" y="360"/>
                        </a:lnTo>
                        <a:lnTo>
                          <a:pt x="2362" y="358"/>
                        </a:lnTo>
                        <a:lnTo>
                          <a:pt x="2364" y="355"/>
                        </a:lnTo>
                        <a:lnTo>
                          <a:pt x="2366" y="353"/>
                        </a:lnTo>
                        <a:lnTo>
                          <a:pt x="2367" y="350"/>
                        </a:lnTo>
                        <a:lnTo>
                          <a:pt x="2368" y="347"/>
                        </a:lnTo>
                        <a:lnTo>
                          <a:pt x="2372" y="341"/>
                        </a:lnTo>
                        <a:lnTo>
                          <a:pt x="2378" y="335"/>
                        </a:lnTo>
                        <a:lnTo>
                          <a:pt x="2384" y="331"/>
                        </a:lnTo>
                        <a:lnTo>
                          <a:pt x="2390" y="328"/>
                        </a:lnTo>
                        <a:lnTo>
                          <a:pt x="2397" y="325"/>
                        </a:lnTo>
                        <a:lnTo>
                          <a:pt x="2403" y="323"/>
                        </a:lnTo>
                        <a:lnTo>
                          <a:pt x="2409" y="322"/>
                        </a:lnTo>
                        <a:lnTo>
                          <a:pt x="2417" y="321"/>
                        </a:lnTo>
                        <a:lnTo>
                          <a:pt x="2423" y="322"/>
                        </a:lnTo>
                        <a:lnTo>
                          <a:pt x="2430" y="323"/>
                        </a:lnTo>
                        <a:lnTo>
                          <a:pt x="2437" y="325"/>
                        </a:lnTo>
                        <a:lnTo>
                          <a:pt x="2443" y="328"/>
                        </a:lnTo>
                        <a:lnTo>
                          <a:pt x="2449" y="331"/>
                        </a:lnTo>
                        <a:lnTo>
                          <a:pt x="2455" y="335"/>
                        </a:lnTo>
                        <a:lnTo>
                          <a:pt x="2459" y="341"/>
                        </a:lnTo>
                        <a:lnTo>
                          <a:pt x="2463" y="347"/>
                        </a:lnTo>
                        <a:lnTo>
                          <a:pt x="2465" y="347"/>
                        </a:lnTo>
                        <a:lnTo>
                          <a:pt x="2466" y="350"/>
                        </a:lnTo>
                        <a:lnTo>
                          <a:pt x="2467" y="353"/>
                        </a:lnTo>
                        <a:lnTo>
                          <a:pt x="2469" y="355"/>
                        </a:lnTo>
                        <a:lnTo>
                          <a:pt x="2471" y="358"/>
                        </a:lnTo>
                        <a:lnTo>
                          <a:pt x="2477" y="360"/>
                        </a:lnTo>
                        <a:lnTo>
                          <a:pt x="2482" y="361"/>
                        </a:lnTo>
                        <a:lnTo>
                          <a:pt x="2703" y="361"/>
                        </a:lnTo>
                        <a:lnTo>
                          <a:pt x="2709" y="360"/>
                        </a:lnTo>
                        <a:lnTo>
                          <a:pt x="2715" y="358"/>
                        </a:lnTo>
                        <a:lnTo>
                          <a:pt x="2717" y="355"/>
                        </a:lnTo>
                        <a:lnTo>
                          <a:pt x="2719" y="353"/>
                        </a:lnTo>
                        <a:lnTo>
                          <a:pt x="2720" y="350"/>
                        </a:lnTo>
                        <a:lnTo>
                          <a:pt x="2721" y="347"/>
                        </a:lnTo>
                        <a:lnTo>
                          <a:pt x="2725" y="341"/>
                        </a:lnTo>
                        <a:lnTo>
                          <a:pt x="2731" y="335"/>
                        </a:lnTo>
                        <a:lnTo>
                          <a:pt x="2736" y="331"/>
                        </a:lnTo>
                        <a:lnTo>
                          <a:pt x="2742" y="328"/>
                        </a:lnTo>
                        <a:lnTo>
                          <a:pt x="2748" y="325"/>
                        </a:lnTo>
                        <a:lnTo>
                          <a:pt x="2756" y="323"/>
                        </a:lnTo>
                        <a:lnTo>
                          <a:pt x="2762" y="322"/>
                        </a:lnTo>
                        <a:lnTo>
                          <a:pt x="2770" y="321"/>
                        </a:lnTo>
                        <a:lnTo>
                          <a:pt x="2776" y="322"/>
                        </a:lnTo>
                        <a:lnTo>
                          <a:pt x="2783" y="323"/>
                        </a:lnTo>
                        <a:lnTo>
                          <a:pt x="2790" y="325"/>
                        </a:lnTo>
                        <a:lnTo>
                          <a:pt x="2796" y="328"/>
                        </a:lnTo>
                        <a:lnTo>
                          <a:pt x="2802" y="331"/>
                        </a:lnTo>
                        <a:lnTo>
                          <a:pt x="2808" y="335"/>
                        </a:lnTo>
                        <a:lnTo>
                          <a:pt x="2813" y="341"/>
                        </a:lnTo>
                        <a:lnTo>
                          <a:pt x="2818" y="347"/>
                        </a:lnTo>
                        <a:lnTo>
                          <a:pt x="2819" y="350"/>
                        </a:lnTo>
                        <a:lnTo>
                          <a:pt x="2820" y="353"/>
                        </a:lnTo>
                        <a:lnTo>
                          <a:pt x="2822" y="355"/>
                        </a:lnTo>
                        <a:lnTo>
                          <a:pt x="2824" y="358"/>
                        </a:lnTo>
                        <a:lnTo>
                          <a:pt x="2828" y="360"/>
                        </a:lnTo>
                        <a:lnTo>
                          <a:pt x="2835" y="361"/>
                        </a:lnTo>
                        <a:lnTo>
                          <a:pt x="3067" y="361"/>
                        </a:lnTo>
                        <a:lnTo>
                          <a:pt x="3073" y="360"/>
                        </a:lnTo>
                        <a:lnTo>
                          <a:pt x="3078" y="358"/>
                        </a:lnTo>
                        <a:lnTo>
                          <a:pt x="3082" y="353"/>
                        </a:lnTo>
                        <a:lnTo>
                          <a:pt x="3085" y="347"/>
                        </a:lnTo>
                        <a:lnTo>
                          <a:pt x="3090" y="341"/>
                        </a:lnTo>
                        <a:lnTo>
                          <a:pt x="3095" y="335"/>
                        </a:lnTo>
                        <a:lnTo>
                          <a:pt x="3100" y="331"/>
                        </a:lnTo>
                        <a:lnTo>
                          <a:pt x="3105" y="328"/>
                        </a:lnTo>
                        <a:lnTo>
                          <a:pt x="3112" y="325"/>
                        </a:lnTo>
                        <a:lnTo>
                          <a:pt x="3119" y="323"/>
                        </a:lnTo>
                        <a:lnTo>
                          <a:pt x="3125" y="322"/>
                        </a:lnTo>
                        <a:lnTo>
                          <a:pt x="3133" y="321"/>
                        </a:lnTo>
                        <a:lnTo>
                          <a:pt x="3139" y="322"/>
                        </a:lnTo>
                        <a:lnTo>
                          <a:pt x="3147" y="323"/>
                        </a:lnTo>
                        <a:lnTo>
                          <a:pt x="3153" y="325"/>
                        </a:lnTo>
                        <a:lnTo>
                          <a:pt x="3159" y="328"/>
                        </a:lnTo>
                        <a:lnTo>
                          <a:pt x="3166" y="331"/>
                        </a:lnTo>
                        <a:lnTo>
                          <a:pt x="3171" y="335"/>
                        </a:lnTo>
                        <a:lnTo>
                          <a:pt x="3176" y="341"/>
                        </a:lnTo>
                        <a:lnTo>
                          <a:pt x="3180" y="347"/>
                        </a:lnTo>
                        <a:lnTo>
                          <a:pt x="3181" y="350"/>
                        </a:lnTo>
                        <a:lnTo>
                          <a:pt x="3183" y="353"/>
                        </a:lnTo>
                        <a:lnTo>
                          <a:pt x="3186" y="355"/>
                        </a:lnTo>
                        <a:lnTo>
                          <a:pt x="3188" y="358"/>
                        </a:lnTo>
                        <a:lnTo>
                          <a:pt x="3193" y="360"/>
                        </a:lnTo>
                        <a:lnTo>
                          <a:pt x="3199" y="361"/>
                        </a:lnTo>
                        <a:lnTo>
                          <a:pt x="3422" y="361"/>
                        </a:lnTo>
                        <a:lnTo>
                          <a:pt x="3429" y="360"/>
                        </a:lnTo>
                        <a:lnTo>
                          <a:pt x="3434" y="358"/>
                        </a:lnTo>
                        <a:lnTo>
                          <a:pt x="3438" y="353"/>
                        </a:lnTo>
                        <a:lnTo>
                          <a:pt x="3441" y="347"/>
                        </a:lnTo>
                        <a:lnTo>
                          <a:pt x="3446" y="341"/>
                        </a:lnTo>
                        <a:lnTo>
                          <a:pt x="3451" y="335"/>
                        </a:lnTo>
                        <a:lnTo>
                          <a:pt x="3456" y="331"/>
                        </a:lnTo>
                        <a:lnTo>
                          <a:pt x="3462" y="328"/>
                        </a:lnTo>
                        <a:lnTo>
                          <a:pt x="3469" y="325"/>
                        </a:lnTo>
                        <a:lnTo>
                          <a:pt x="3475" y="323"/>
                        </a:lnTo>
                        <a:lnTo>
                          <a:pt x="3483" y="322"/>
                        </a:lnTo>
                        <a:lnTo>
                          <a:pt x="3489" y="321"/>
                        </a:lnTo>
                        <a:lnTo>
                          <a:pt x="3496" y="322"/>
                        </a:lnTo>
                        <a:lnTo>
                          <a:pt x="3503" y="323"/>
                        </a:lnTo>
                        <a:lnTo>
                          <a:pt x="3509" y="325"/>
                        </a:lnTo>
                        <a:lnTo>
                          <a:pt x="3515" y="328"/>
                        </a:lnTo>
                        <a:lnTo>
                          <a:pt x="3521" y="331"/>
                        </a:lnTo>
                        <a:lnTo>
                          <a:pt x="3527" y="335"/>
                        </a:lnTo>
                        <a:lnTo>
                          <a:pt x="3532" y="341"/>
                        </a:lnTo>
                        <a:lnTo>
                          <a:pt x="3536" y="347"/>
                        </a:lnTo>
                        <a:lnTo>
                          <a:pt x="3539" y="353"/>
                        </a:lnTo>
                        <a:lnTo>
                          <a:pt x="3544" y="358"/>
                        </a:lnTo>
                        <a:lnTo>
                          <a:pt x="3550" y="360"/>
                        </a:lnTo>
                        <a:lnTo>
                          <a:pt x="3555" y="361"/>
                        </a:lnTo>
                        <a:lnTo>
                          <a:pt x="3768" y="361"/>
                        </a:lnTo>
                        <a:lnTo>
                          <a:pt x="3774" y="360"/>
                        </a:lnTo>
                        <a:lnTo>
                          <a:pt x="3781" y="358"/>
                        </a:lnTo>
                        <a:lnTo>
                          <a:pt x="3783" y="355"/>
                        </a:lnTo>
                        <a:lnTo>
                          <a:pt x="3785" y="353"/>
                        </a:lnTo>
                        <a:lnTo>
                          <a:pt x="3786" y="350"/>
                        </a:lnTo>
                        <a:lnTo>
                          <a:pt x="3787" y="347"/>
                        </a:lnTo>
                        <a:lnTo>
                          <a:pt x="3791" y="341"/>
                        </a:lnTo>
                        <a:lnTo>
                          <a:pt x="3796" y="335"/>
                        </a:lnTo>
                        <a:lnTo>
                          <a:pt x="3803" y="331"/>
                        </a:lnTo>
                        <a:lnTo>
                          <a:pt x="3808" y="328"/>
                        </a:lnTo>
                        <a:lnTo>
                          <a:pt x="3814" y="325"/>
                        </a:lnTo>
                        <a:lnTo>
                          <a:pt x="3821" y="323"/>
                        </a:lnTo>
                        <a:lnTo>
                          <a:pt x="3828" y="322"/>
                        </a:lnTo>
                        <a:lnTo>
                          <a:pt x="3834" y="321"/>
                        </a:lnTo>
                        <a:lnTo>
                          <a:pt x="3842" y="322"/>
                        </a:lnTo>
                        <a:lnTo>
                          <a:pt x="3848" y="323"/>
                        </a:lnTo>
                        <a:lnTo>
                          <a:pt x="3854" y="325"/>
                        </a:lnTo>
                        <a:lnTo>
                          <a:pt x="3861" y="328"/>
                        </a:lnTo>
                        <a:lnTo>
                          <a:pt x="3867" y="331"/>
                        </a:lnTo>
                        <a:lnTo>
                          <a:pt x="3872" y="335"/>
                        </a:lnTo>
                        <a:lnTo>
                          <a:pt x="3877" y="341"/>
                        </a:lnTo>
                        <a:lnTo>
                          <a:pt x="3882" y="347"/>
                        </a:lnTo>
                        <a:lnTo>
                          <a:pt x="3885" y="353"/>
                        </a:lnTo>
                        <a:lnTo>
                          <a:pt x="3890" y="358"/>
                        </a:lnTo>
                        <a:lnTo>
                          <a:pt x="3895" y="360"/>
                        </a:lnTo>
                        <a:lnTo>
                          <a:pt x="3901" y="361"/>
                        </a:lnTo>
                        <a:lnTo>
                          <a:pt x="4119" y="361"/>
                        </a:lnTo>
                        <a:lnTo>
                          <a:pt x="4124" y="360"/>
                        </a:lnTo>
                        <a:lnTo>
                          <a:pt x="4129" y="358"/>
                        </a:lnTo>
                        <a:lnTo>
                          <a:pt x="4131" y="355"/>
                        </a:lnTo>
                        <a:lnTo>
                          <a:pt x="4133" y="353"/>
                        </a:lnTo>
                        <a:lnTo>
                          <a:pt x="4135" y="350"/>
                        </a:lnTo>
                        <a:lnTo>
                          <a:pt x="4137" y="347"/>
                        </a:lnTo>
                        <a:lnTo>
                          <a:pt x="4141" y="341"/>
                        </a:lnTo>
                        <a:lnTo>
                          <a:pt x="4146" y="335"/>
                        </a:lnTo>
                        <a:lnTo>
                          <a:pt x="4151" y="331"/>
                        </a:lnTo>
                        <a:lnTo>
                          <a:pt x="4158" y="328"/>
                        </a:lnTo>
                        <a:lnTo>
                          <a:pt x="4164" y="325"/>
                        </a:lnTo>
                        <a:lnTo>
                          <a:pt x="4170" y="323"/>
                        </a:lnTo>
                        <a:lnTo>
                          <a:pt x="4178" y="322"/>
                        </a:lnTo>
                        <a:lnTo>
                          <a:pt x="4185" y="321"/>
                        </a:lnTo>
                        <a:lnTo>
                          <a:pt x="4191" y="322"/>
                        </a:lnTo>
                        <a:lnTo>
                          <a:pt x="4199" y="323"/>
                        </a:lnTo>
                        <a:lnTo>
                          <a:pt x="4205" y="325"/>
                        </a:lnTo>
                        <a:lnTo>
                          <a:pt x="4211" y="328"/>
                        </a:lnTo>
                        <a:lnTo>
                          <a:pt x="4218" y="331"/>
                        </a:lnTo>
                        <a:lnTo>
                          <a:pt x="4223" y="335"/>
                        </a:lnTo>
                        <a:lnTo>
                          <a:pt x="4228" y="341"/>
                        </a:lnTo>
                        <a:lnTo>
                          <a:pt x="4232" y="347"/>
                        </a:lnTo>
                        <a:lnTo>
                          <a:pt x="4233" y="350"/>
                        </a:lnTo>
                        <a:lnTo>
                          <a:pt x="4236" y="353"/>
                        </a:lnTo>
                        <a:lnTo>
                          <a:pt x="4237" y="355"/>
                        </a:lnTo>
                        <a:lnTo>
                          <a:pt x="4239" y="358"/>
                        </a:lnTo>
                        <a:lnTo>
                          <a:pt x="4244" y="360"/>
                        </a:lnTo>
                        <a:lnTo>
                          <a:pt x="4250" y="361"/>
                        </a:lnTo>
                        <a:lnTo>
                          <a:pt x="4434" y="361"/>
                        </a:lnTo>
                        <a:close/>
                      </a:path>
                    </a:pathLst>
                  </a:custGeom>
                  <a:solidFill>
                    <a:schemeClr val="bg1"/>
                  </a:solidFill>
                  <a:ln w="9525">
                    <a:noFill/>
                    <a:round/>
                    <a:headEnd/>
                    <a:tailEnd/>
                  </a:ln>
                </p:spPr>
                <p:txBody>
                  <a:bodyPr/>
                  <a:lstStyle/>
                  <a:p>
                    <a:pPr>
                      <a:defRPr/>
                    </a:pPr>
                    <a:endParaRPr lang="en-US"/>
                  </a:p>
                </p:txBody>
              </p:sp>
              <p:sp>
                <p:nvSpPr>
                  <p:cNvPr id="714760" name="Freeform 1032"/>
                  <p:cNvSpPr>
                    <a:spLocks noChangeAspect="1"/>
                  </p:cNvSpPr>
                  <p:nvPr/>
                </p:nvSpPr>
                <p:spPr bwMode="auto">
                  <a:xfrm>
                    <a:off x="2763" y="1532"/>
                    <a:ext cx="7" cy="14"/>
                  </a:xfrm>
                  <a:custGeom>
                    <a:avLst/>
                    <a:gdLst/>
                    <a:ahLst/>
                    <a:cxnLst>
                      <a:cxn ang="0">
                        <a:pos x="25" y="0"/>
                      </a:cxn>
                      <a:cxn ang="0">
                        <a:pos x="19" y="1"/>
                      </a:cxn>
                      <a:cxn ang="0">
                        <a:pos x="14" y="2"/>
                      </a:cxn>
                      <a:cxn ang="0">
                        <a:pos x="10" y="4"/>
                      </a:cxn>
                      <a:cxn ang="0">
                        <a:pos x="7" y="7"/>
                      </a:cxn>
                      <a:cxn ang="0">
                        <a:pos x="4" y="11"/>
                      </a:cxn>
                      <a:cxn ang="0">
                        <a:pos x="2" y="15"/>
                      </a:cxn>
                      <a:cxn ang="0">
                        <a:pos x="1" y="20"/>
                      </a:cxn>
                      <a:cxn ang="0">
                        <a:pos x="0" y="24"/>
                      </a:cxn>
                      <a:cxn ang="0">
                        <a:pos x="1" y="28"/>
                      </a:cxn>
                      <a:cxn ang="0">
                        <a:pos x="2" y="32"/>
                      </a:cxn>
                      <a:cxn ang="0">
                        <a:pos x="4" y="36"/>
                      </a:cxn>
                      <a:cxn ang="0">
                        <a:pos x="7" y="40"/>
                      </a:cxn>
                      <a:cxn ang="0">
                        <a:pos x="10" y="43"/>
                      </a:cxn>
                      <a:cxn ang="0">
                        <a:pos x="14" y="46"/>
                      </a:cxn>
                      <a:cxn ang="0">
                        <a:pos x="19" y="47"/>
                      </a:cxn>
                      <a:cxn ang="0">
                        <a:pos x="25" y="47"/>
                      </a:cxn>
                      <a:cxn ang="0">
                        <a:pos x="25" y="0"/>
                      </a:cxn>
                    </a:cxnLst>
                    <a:rect l="0" t="0" r="r" b="b"/>
                    <a:pathLst>
                      <a:path w="25" h="47">
                        <a:moveTo>
                          <a:pt x="25" y="0"/>
                        </a:moveTo>
                        <a:lnTo>
                          <a:pt x="19" y="1"/>
                        </a:lnTo>
                        <a:lnTo>
                          <a:pt x="14" y="2"/>
                        </a:lnTo>
                        <a:lnTo>
                          <a:pt x="10" y="4"/>
                        </a:lnTo>
                        <a:lnTo>
                          <a:pt x="7" y="7"/>
                        </a:lnTo>
                        <a:lnTo>
                          <a:pt x="4" y="11"/>
                        </a:lnTo>
                        <a:lnTo>
                          <a:pt x="2" y="15"/>
                        </a:lnTo>
                        <a:lnTo>
                          <a:pt x="1" y="20"/>
                        </a:lnTo>
                        <a:lnTo>
                          <a:pt x="0" y="24"/>
                        </a:lnTo>
                        <a:lnTo>
                          <a:pt x="1" y="28"/>
                        </a:lnTo>
                        <a:lnTo>
                          <a:pt x="2" y="32"/>
                        </a:lnTo>
                        <a:lnTo>
                          <a:pt x="4" y="36"/>
                        </a:lnTo>
                        <a:lnTo>
                          <a:pt x="7" y="40"/>
                        </a:lnTo>
                        <a:lnTo>
                          <a:pt x="10" y="43"/>
                        </a:lnTo>
                        <a:lnTo>
                          <a:pt x="14" y="46"/>
                        </a:lnTo>
                        <a:lnTo>
                          <a:pt x="19" y="47"/>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714761" name="Rectangle 1033"/>
                  <p:cNvSpPr>
                    <a:spLocks noChangeAspect="1" noChangeArrowheads="1"/>
                  </p:cNvSpPr>
                  <p:nvPr/>
                </p:nvSpPr>
                <p:spPr bwMode="auto">
                  <a:xfrm>
                    <a:off x="2770" y="1532"/>
                    <a:ext cx="458" cy="14"/>
                  </a:xfrm>
                  <a:prstGeom prst="rect">
                    <a:avLst/>
                  </a:prstGeom>
                  <a:solidFill>
                    <a:schemeClr val="bg1"/>
                  </a:solidFill>
                  <a:ln w="9525">
                    <a:noFill/>
                    <a:miter lim="800000"/>
                    <a:headEnd/>
                    <a:tailEnd/>
                  </a:ln>
                </p:spPr>
                <p:txBody>
                  <a:bodyPr/>
                  <a:lstStyle/>
                  <a:p>
                    <a:pPr>
                      <a:defRPr/>
                    </a:pPr>
                    <a:endParaRPr lang="en-US"/>
                  </a:p>
                </p:txBody>
              </p:sp>
              <p:sp>
                <p:nvSpPr>
                  <p:cNvPr id="714762" name="Freeform 1034"/>
                  <p:cNvSpPr>
                    <a:spLocks noChangeAspect="1"/>
                  </p:cNvSpPr>
                  <p:nvPr/>
                </p:nvSpPr>
                <p:spPr bwMode="auto">
                  <a:xfrm>
                    <a:off x="3228" y="1532"/>
                    <a:ext cx="7" cy="14"/>
                  </a:xfrm>
                  <a:custGeom>
                    <a:avLst/>
                    <a:gdLst/>
                    <a:ahLst/>
                    <a:cxnLst>
                      <a:cxn ang="0">
                        <a:pos x="0" y="47"/>
                      </a:cxn>
                      <a:cxn ang="0">
                        <a:pos x="6" y="47"/>
                      </a:cxn>
                      <a:cxn ang="0">
                        <a:pos x="10" y="46"/>
                      </a:cxn>
                      <a:cxn ang="0">
                        <a:pos x="15" y="43"/>
                      </a:cxn>
                      <a:cxn ang="0">
                        <a:pos x="18" y="40"/>
                      </a:cxn>
                      <a:cxn ang="0">
                        <a:pos x="21" y="36"/>
                      </a:cxn>
                      <a:cxn ang="0">
                        <a:pos x="22" y="32"/>
                      </a:cxn>
                      <a:cxn ang="0">
                        <a:pos x="24" y="28"/>
                      </a:cxn>
                      <a:cxn ang="0">
                        <a:pos x="24" y="24"/>
                      </a:cxn>
                      <a:cxn ang="0">
                        <a:pos x="24" y="20"/>
                      </a:cxn>
                      <a:cxn ang="0">
                        <a:pos x="22" y="15"/>
                      </a:cxn>
                      <a:cxn ang="0">
                        <a:pos x="21" y="11"/>
                      </a:cxn>
                      <a:cxn ang="0">
                        <a:pos x="18" y="7"/>
                      </a:cxn>
                      <a:cxn ang="0">
                        <a:pos x="15" y="4"/>
                      </a:cxn>
                      <a:cxn ang="0">
                        <a:pos x="10" y="2"/>
                      </a:cxn>
                      <a:cxn ang="0">
                        <a:pos x="6" y="1"/>
                      </a:cxn>
                      <a:cxn ang="0">
                        <a:pos x="0" y="0"/>
                      </a:cxn>
                      <a:cxn ang="0">
                        <a:pos x="0" y="47"/>
                      </a:cxn>
                    </a:cxnLst>
                    <a:rect l="0" t="0" r="r" b="b"/>
                    <a:pathLst>
                      <a:path w="24" h="47">
                        <a:moveTo>
                          <a:pt x="0" y="47"/>
                        </a:moveTo>
                        <a:lnTo>
                          <a:pt x="6" y="47"/>
                        </a:lnTo>
                        <a:lnTo>
                          <a:pt x="10" y="46"/>
                        </a:lnTo>
                        <a:lnTo>
                          <a:pt x="15" y="43"/>
                        </a:lnTo>
                        <a:lnTo>
                          <a:pt x="18" y="40"/>
                        </a:lnTo>
                        <a:lnTo>
                          <a:pt x="21" y="36"/>
                        </a:lnTo>
                        <a:lnTo>
                          <a:pt x="22" y="32"/>
                        </a:lnTo>
                        <a:lnTo>
                          <a:pt x="24" y="28"/>
                        </a:lnTo>
                        <a:lnTo>
                          <a:pt x="24" y="24"/>
                        </a:lnTo>
                        <a:lnTo>
                          <a:pt x="24" y="20"/>
                        </a:lnTo>
                        <a:lnTo>
                          <a:pt x="22" y="15"/>
                        </a:lnTo>
                        <a:lnTo>
                          <a:pt x="21" y="11"/>
                        </a:lnTo>
                        <a:lnTo>
                          <a:pt x="18" y="7"/>
                        </a:lnTo>
                        <a:lnTo>
                          <a:pt x="15" y="4"/>
                        </a:lnTo>
                        <a:lnTo>
                          <a:pt x="10" y="2"/>
                        </a:lnTo>
                        <a:lnTo>
                          <a:pt x="6"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763" name="Freeform 1035"/>
                  <p:cNvSpPr>
                    <a:spLocks noChangeAspect="1"/>
                  </p:cNvSpPr>
                  <p:nvPr/>
                </p:nvSpPr>
                <p:spPr bwMode="auto">
                  <a:xfrm>
                    <a:off x="3349" y="1904"/>
                    <a:ext cx="7" cy="14"/>
                  </a:xfrm>
                  <a:custGeom>
                    <a:avLst/>
                    <a:gdLst/>
                    <a:ahLst/>
                    <a:cxnLst>
                      <a:cxn ang="0">
                        <a:pos x="0" y="49"/>
                      </a:cxn>
                      <a:cxn ang="0">
                        <a:pos x="6" y="48"/>
                      </a:cxn>
                      <a:cxn ang="0">
                        <a:pos x="10" y="47"/>
                      </a:cxn>
                      <a:cxn ang="0">
                        <a:pos x="14" y="43"/>
                      </a:cxn>
                      <a:cxn ang="0">
                        <a:pos x="18" y="41"/>
                      </a:cxn>
                      <a:cxn ang="0">
                        <a:pos x="20" y="37"/>
                      </a:cxn>
                      <a:cxn ang="0">
                        <a:pos x="22" y="33"/>
                      </a:cxn>
                      <a:cxn ang="0">
                        <a:pos x="23" y="29"/>
                      </a:cxn>
                      <a:cxn ang="0">
                        <a:pos x="23" y="25"/>
                      </a:cxn>
                      <a:cxn ang="0">
                        <a:pos x="23" y="20"/>
                      </a:cxn>
                      <a:cxn ang="0">
                        <a:pos x="22" y="16"/>
                      </a:cxn>
                      <a:cxn ang="0">
                        <a:pos x="20" y="12"/>
                      </a:cxn>
                      <a:cxn ang="0">
                        <a:pos x="18" y="8"/>
                      </a:cxn>
                      <a:cxn ang="0">
                        <a:pos x="14" y="6"/>
                      </a:cxn>
                      <a:cxn ang="0">
                        <a:pos x="10" y="2"/>
                      </a:cxn>
                      <a:cxn ang="0">
                        <a:pos x="6" y="1"/>
                      </a:cxn>
                      <a:cxn ang="0">
                        <a:pos x="0" y="0"/>
                      </a:cxn>
                      <a:cxn ang="0">
                        <a:pos x="0" y="49"/>
                      </a:cxn>
                    </a:cxnLst>
                    <a:rect l="0" t="0" r="r" b="b"/>
                    <a:pathLst>
                      <a:path w="23" h="49">
                        <a:moveTo>
                          <a:pt x="0" y="49"/>
                        </a:moveTo>
                        <a:lnTo>
                          <a:pt x="6" y="48"/>
                        </a:lnTo>
                        <a:lnTo>
                          <a:pt x="10" y="47"/>
                        </a:lnTo>
                        <a:lnTo>
                          <a:pt x="14" y="43"/>
                        </a:lnTo>
                        <a:lnTo>
                          <a:pt x="18" y="41"/>
                        </a:lnTo>
                        <a:lnTo>
                          <a:pt x="20" y="37"/>
                        </a:lnTo>
                        <a:lnTo>
                          <a:pt x="22" y="33"/>
                        </a:lnTo>
                        <a:lnTo>
                          <a:pt x="23" y="29"/>
                        </a:lnTo>
                        <a:lnTo>
                          <a:pt x="23" y="25"/>
                        </a:lnTo>
                        <a:lnTo>
                          <a:pt x="23" y="20"/>
                        </a:lnTo>
                        <a:lnTo>
                          <a:pt x="22" y="16"/>
                        </a:lnTo>
                        <a:lnTo>
                          <a:pt x="20" y="12"/>
                        </a:lnTo>
                        <a:lnTo>
                          <a:pt x="18" y="8"/>
                        </a:lnTo>
                        <a:lnTo>
                          <a:pt x="14" y="6"/>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764" name="Rectangle 1036"/>
                  <p:cNvSpPr>
                    <a:spLocks noChangeAspect="1" noChangeArrowheads="1"/>
                  </p:cNvSpPr>
                  <p:nvPr/>
                </p:nvSpPr>
                <p:spPr bwMode="auto">
                  <a:xfrm>
                    <a:off x="2770" y="1904"/>
                    <a:ext cx="579" cy="14"/>
                  </a:xfrm>
                  <a:prstGeom prst="rect">
                    <a:avLst/>
                  </a:prstGeom>
                  <a:solidFill>
                    <a:schemeClr val="bg1"/>
                  </a:solidFill>
                  <a:ln w="9525">
                    <a:noFill/>
                    <a:miter lim="800000"/>
                    <a:headEnd/>
                    <a:tailEnd/>
                  </a:ln>
                </p:spPr>
                <p:txBody>
                  <a:bodyPr/>
                  <a:lstStyle/>
                  <a:p>
                    <a:pPr>
                      <a:defRPr/>
                    </a:pPr>
                    <a:endParaRPr lang="en-US"/>
                  </a:p>
                </p:txBody>
              </p:sp>
              <p:sp>
                <p:nvSpPr>
                  <p:cNvPr id="714765" name="Freeform 1037"/>
                  <p:cNvSpPr>
                    <a:spLocks noChangeAspect="1"/>
                  </p:cNvSpPr>
                  <p:nvPr/>
                </p:nvSpPr>
                <p:spPr bwMode="auto">
                  <a:xfrm>
                    <a:off x="2763" y="1904"/>
                    <a:ext cx="7" cy="14"/>
                  </a:xfrm>
                  <a:custGeom>
                    <a:avLst/>
                    <a:gdLst/>
                    <a:ahLst/>
                    <a:cxnLst>
                      <a:cxn ang="0">
                        <a:pos x="25" y="0"/>
                      </a:cxn>
                      <a:cxn ang="0">
                        <a:pos x="19" y="1"/>
                      </a:cxn>
                      <a:cxn ang="0">
                        <a:pos x="14" y="2"/>
                      </a:cxn>
                      <a:cxn ang="0">
                        <a:pos x="10" y="6"/>
                      </a:cxn>
                      <a:cxn ang="0">
                        <a:pos x="7" y="8"/>
                      </a:cxn>
                      <a:cxn ang="0">
                        <a:pos x="4" y="12"/>
                      </a:cxn>
                      <a:cxn ang="0">
                        <a:pos x="2" y="16"/>
                      </a:cxn>
                      <a:cxn ang="0">
                        <a:pos x="1" y="20"/>
                      </a:cxn>
                      <a:cxn ang="0">
                        <a:pos x="0" y="25"/>
                      </a:cxn>
                      <a:cxn ang="0">
                        <a:pos x="1" y="29"/>
                      </a:cxn>
                      <a:cxn ang="0">
                        <a:pos x="2" y="33"/>
                      </a:cxn>
                      <a:cxn ang="0">
                        <a:pos x="4" y="37"/>
                      </a:cxn>
                      <a:cxn ang="0">
                        <a:pos x="7" y="41"/>
                      </a:cxn>
                      <a:cxn ang="0">
                        <a:pos x="10" y="43"/>
                      </a:cxn>
                      <a:cxn ang="0">
                        <a:pos x="14" y="47"/>
                      </a:cxn>
                      <a:cxn ang="0">
                        <a:pos x="19" y="48"/>
                      </a:cxn>
                      <a:cxn ang="0">
                        <a:pos x="25" y="49"/>
                      </a:cxn>
                      <a:cxn ang="0">
                        <a:pos x="25" y="0"/>
                      </a:cxn>
                    </a:cxnLst>
                    <a:rect l="0" t="0" r="r" b="b"/>
                    <a:pathLst>
                      <a:path w="25" h="49">
                        <a:moveTo>
                          <a:pt x="25" y="0"/>
                        </a:moveTo>
                        <a:lnTo>
                          <a:pt x="19" y="1"/>
                        </a:lnTo>
                        <a:lnTo>
                          <a:pt x="14" y="2"/>
                        </a:lnTo>
                        <a:lnTo>
                          <a:pt x="10" y="6"/>
                        </a:lnTo>
                        <a:lnTo>
                          <a:pt x="7" y="8"/>
                        </a:lnTo>
                        <a:lnTo>
                          <a:pt x="4" y="12"/>
                        </a:lnTo>
                        <a:lnTo>
                          <a:pt x="2" y="16"/>
                        </a:lnTo>
                        <a:lnTo>
                          <a:pt x="1" y="20"/>
                        </a:lnTo>
                        <a:lnTo>
                          <a:pt x="0" y="25"/>
                        </a:lnTo>
                        <a:lnTo>
                          <a:pt x="1" y="29"/>
                        </a:lnTo>
                        <a:lnTo>
                          <a:pt x="2" y="33"/>
                        </a:lnTo>
                        <a:lnTo>
                          <a:pt x="4" y="37"/>
                        </a:lnTo>
                        <a:lnTo>
                          <a:pt x="7" y="41"/>
                        </a:lnTo>
                        <a:lnTo>
                          <a:pt x="10" y="43"/>
                        </a:lnTo>
                        <a:lnTo>
                          <a:pt x="14" y="47"/>
                        </a:lnTo>
                        <a:lnTo>
                          <a:pt x="19"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714766" name="Freeform 1038"/>
                  <p:cNvSpPr>
                    <a:spLocks noChangeAspect="1"/>
                  </p:cNvSpPr>
                  <p:nvPr/>
                </p:nvSpPr>
                <p:spPr bwMode="auto">
                  <a:xfrm>
                    <a:off x="2763" y="1582"/>
                    <a:ext cx="7" cy="14"/>
                  </a:xfrm>
                  <a:custGeom>
                    <a:avLst/>
                    <a:gdLst/>
                    <a:ahLst/>
                    <a:cxnLst>
                      <a:cxn ang="0">
                        <a:pos x="25" y="0"/>
                      </a:cxn>
                      <a:cxn ang="0">
                        <a:pos x="19" y="1"/>
                      </a:cxn>
                      <a:cxn ang="0">
                        <a:pos x="14" y="2"/>
                      </a:cxn>
                      <a:cxn ang="0">
                        <a:pos x="10" y="5"/>
                      </a:cxn>
                      <a:cxn ang="0">
                        <a:pos x="7" y="7"/>
                      </a:cxn>
                      <a:cxn ang="0">
                        <a:pos x="4" y="12"/>
                      </a:cxn>
                      <a:cxn ang="0">
                        <a:pos x="2" y="16"/>
                      </a:cxn>
                      <a:cxn ang="0">
                        <a:pos x="1" y="20"/>
                      </a:cxn>
                      <a:cxn ang="0">
                        <a:pos x="0" y="24"/>
                      </a:cxn>
                      <a:cxn ang="0">
                        <a:pos x="1" y="28"/>
                      </a:cxn>
                      <a:cxn ang="0">
                        <a:pos x="2" y="33"/>
                      </a:cxn>
                      <a:cxn ang="0">
                        <a:pos x="4" y="37"/>
                      </a:cxn>
                      <a:cxn ang="0">
                        <a:pos x="7" y="41"/>
                      </a:cxn>
                      <a:cxn ang="0">
                        <a:pos x="10" y="43"/>
                      </a:cxn>
                      <a:cxn ang="0">
                        <a:pos x="14" y="46"/>
                      </a:cxn>
                      <a:cxn ang="0">
                        <a:pos x="19" y="47"/>
                      </a:cxn>
                      <a:cxn ang="0">
                        <a:pos x="25" y="48"/>
                      </a:cxn>
                      <a:cxn ang="0">
                        <a:pos x="25" y="0"/>
                      </a:cxn>
                    </a:cxnLst>
                    <a:rect l="0" t="0" r="r" b="b"/>
                    <a:pathLst>
                      <a:path w="25" h="48">
                        <a:moveTo>
                          <a:pt x="25" y="0"/>
                        </a:moveTo>
                        <a:lnTo>
                          <a:pt x="19" y="1"/>
                        </a:lnTo>
                        <a:lnTo>
                          <a:pt x="14" y="2"/>
                        </a:lnTo>
                        <a:lnTo>
                          <a:pt x="10" y="5"/>
                        </a:lnTo>
                        <a:lnTo>
                          <a:pt x="7" y="7"/>
                        </a:lnTo>
                        <a:lnTo>
                          <a:pt x="4" y="12"/>
                        </a:lnTo>
                        <a:lnTo>
                          <a:pt x="2" y="16"/>
                        </a:lnTo>
                        <a:lnTo>
                          <a:pt x="1" y="20"/>
                        </a:lnTo>
                        <a:lnTo>
                          <a:pt x="0" y="24"/>
                        </a:lnTo>
                        <a:lnTo>
                          <a:pt x="1" y="28"/>
                        </a:lnTo>
                        <a:lnTo>
                          <a:pt x="2" y="33"/>
                        </a:lnTo>
                        <a:lnTo>
                          <a:pt x="4" y="37"/>
                        </a:lnTo>
                        <a:lnTo>
                          <a:pt x="7" y="41"/>
                        </a:lnTo>
                        <a:lnTo>
                          <a:pt x="10" y="43"/>
                        </a:lnTo>
                        <a:lnTo>
                          <a:pt x="14" y="46"/>
                        </a:lnTo>
                        <a:lnTo>
                          <a:pt x="19" y="47"/>
                        </a:lnTo>
                        <a:lnTo>
                          <a:pt x="25" y="48"/>
                        </a:lnTo>
                        <a:lnTo>
                          <a:pt x="25" y="0"/>
                        </a:lnTo>
                        <a:close/>
                      </a:path>
                    </a:pathLst>
                  </a:custGeom>
                  <a:solidFill>
                    <a:schemeClr val="bg1"/>
                  </a:solidFill>
                  <a:ln w="9525">
                    <a:noFill/>
                    <a:round/>
                    <a:headEnd/>
                    <a:tailEnd/>
                  </a:ln>
                </p:spPr>
                <p:txBody>
                  <a:bodyPr/>
                  <a:lstStyle/>
                  <a:p>
                    <a:pPr>
                      <a:defRPr/>
                    </a:pPr>
                    <a:endParaRPr lang="en-US"/>
                  </a:p>
                </p:txBody>
              </p:sp>
              <p:sp>
                <p:nvSpPr>
                  <p:cNvPr id="714767" name="Rectangle 1039"/>
                  <p:cNvSpPr>
                    <a:spLocks noChangeAspect="1" noChangeArrowheads="1"/>
                  </p:cNvSpPr>
                  <p:nvPr/>
                </p:nvSpPr>
                <p:spPr bwMode="auto">
                  <a:xfrm>
                    <a:off x="2770" y="1582"/>
                    <a:ext cx="465" cy="14"/>
                  </a:xfrm>
                  <a:prstGeom prst="rect">
                    <a:avLst/>
                  </a:prstGeom>
                  <a:solidFill>
                    <a:schemeClr val="bg1"/>
                  </a:solidFill>
                  <a:ln w="9525">
                    <a:noFill/>
                    <a:miter lim="800000"/>
                    <a:headEnd/>
                    <a:tailEnd/>
                  </a:ln>
                </p:spPr>
                <p:txBody>
                  <a:bodyPr/>
                  <a:lstStyle/>
                  <a:p>
                    <a:pPr>
                      <a:defRPr/>
                    </a:pPr>
                    <a:endParaRPr lang="en-US"/>
                  </a:p>
                </p:txBody>
              </p:sp>
              <p:sp>
                <p:nvSpPr>
                  <p:cNvPr id="714768" name="Freeform 1040"/>
                  <p:cNvSpPr>
                    <a:spLocks noChangeAspect="1"/>
                  </p:cNvSpPr>
                  <p:nvPr/>
                </p:nvSpPr>
                <p:spPr bwMode="auto">
                  <a:xfrm>
                    <a:off x="3235" y="1582"/>
                    <a:ext cx="0" cy="14"/>
                  </a:xfrm>
                  <a:custGeom>
                    <a:avLst/>
                    <a:gdLst/>
                    <a:ahLst/>
                    <a:cxnLst>
                      <a:cxn ang="0">
                        <a:pos x="0" y="48"/>
                      </a:cxn>
                      <a:cxn ang="0">
                        <a:pos x="5" y="47"/>
                      </a:cxn>
                      <a:cxn ang="0">
                        <a:pos x="10" y="46"/>
                      </a:cxn>
                      <a:cxn ang="0">
                        <a:pos x="14" y="43"/>
                      </a:cxn>
                      <a:cxn ang="0">
                        <a:pos x="18" y="41"/>
                      </a:cxn>
                      <a:cxn ang="0">
                        <a:pos x="20" y="37"/>
                      </a:cxn>
                      <a:cxn ang="0">
                        <a:pos x="22" y="33"/>
                      </a:cxn>
                      <a:cxn ang="0">
                        <a:pos x="23" y="28"/>
                      </a:cxn>
                      <a:cxn ang="0">
                        <a:pos x="23" y="24"/>
                      </a:cxn>
                      <a:cxn ang="0">
                        <a:pos x="23" y="20"/>
                      </a:cxn>
                      <a:cxn ang="0">
                        <a:pos x="22" y="16"/>
                      </a:cxn>
                      <a:cxn ang="0">
                        <a:pos x="20" y="12"/>
                      </a:cxn>
                      <a:cxn ang="0">
                        <a:pos x="18" y="7"/>
                      </a:cxn>
                      <a:cxn ang="0">
                        <a:pos x="14" y="5"/>
                      </a:cxn>
                      <a:cxn ang="0">
                        <a:pos x="10" y="2"/>
                      </a:cxn>
                      <a:cxn ang="0">
                        <a:pos x="5" y="1"/>
                      </a:cxn>
                      <a:cxn ang="0">
                        <a:pos x="0" y="0"/>
                      </a:cxn>
                      <a:cxn ang="0">
                        <a:pos x="0" y="48"/>
                      </a:cxn>
                    </a:cxnLst>
                    <a:rect l="0" t="0" r="r" b="b"/>
                    <a:pathLst>
                      <a:path w="23" h="48">
                        <a:moveTo>
                          <a:pt x="0" y="48"/>
                        </a:moveTo>
                        <a:lnTo>
                          <a:pt x="5" y="47"/>
                        </a:lnTo>
                        <a:lnTo>
                          <a:pt x="10" y="46"/>
                        </a:lnTo>
                        <a:lnTo>
                          <a:pt x="14" y="43"/>
                        </a:lnTo>
                        <a:lnTo>
                          <a:pt x="18" y="41"/>
                        </a:lnTo>
                        <a:lnTo>
                          <a:pt x="20" y="37"/>
                        </a:lnTo>
                        <a:lnTo>
                          <a:pt x="22" y="33"/>
                        </a:lnTo>
                        <a:lnTo>
                          <a:pt x="23" y="28"/>
                        </a:lnTo>
                        <a:lnTo>
                          <a:pt x="23" y="24"/>
                        </a:lnTo>
                        <a:lnTo>
                          <a:pt x="23" y="20"/>
                        </a:lnTo>
                        <a:lnTo>
                          <a:pt x="22" y="16"/>
                        </a:lnTo>
                        <a:lnTo>
                          <a:pt x="20" y="12"/>
                        </a:lnTo>
                        <a:lnTo>
                          <a:pt x="18"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14769" name="Freeform 1041"/>
                  <p:cNvSpPr>
                    <a:spLocks noChangeAspect="1"/>
                  </p:cNvSpPr>
                  <p:nvPr/>
                </p:nvSpPr>
                <p:spPr bwMode="auto">
                  <a:xfrm>
                    <a:off x="1283" y="2047"/>
                    <a:ext cx="7" cy="21"/>
                  </a:xfrm>
                  <a:custGeom>
                    <a:avLst/>
                    <a:gdLst/>
                    <a:ahLst/>
                    <a:cxnLst>
                      <a:cxn ang="0">
                        <a:pos x="0" y="49"/>
                      </a:cxn>
                      <a:cxn ang="0">
                        <a:pos x="5" y="48"/>
                      </a:cxn>
                      <a:cxn ang="0">
                        <a:pos x="11" y="47"/>
                      </a:cxn>
                      <a:cxn ang="0">
                        <a:pos x="15" y="43"/>
                      </a:cxn>
                      <a:cxn ang="0">
                        <a:pos x="18" y="40"/>
                      </a:cxn>
                      <a:cxn ang="0">
                        <a:pos x="20" y="37"/>
                      </a:cxn>
                      <a:cxn ang="0">
                        <a:pos x="22" y="33"/>
                      </a:cxn>
                      <a:cxn ang="0">
                        <a:pos x="23" y="29"/>
                      </a:cxn>
                      <a:cxn ang="0">
                        <a:pos x="24" y="24"/>
                      </a:cxn>
                      <a:cxn ang="0">
                        <a:pos x="23" y="20"/>
                      </a:cxn>
                      <a:cxn ang="0">
                        <a:pos x="22" y="16"/>
                      </a:cxn>
                      <a:cxn ang="0">
                        <a:pos x="20" y="12"/>
                      </a:cxn>
                      <a:cxn ang="0">
                        <a:pos x="18" y="8"/>
                      </a:cxn>
                      <a:cxn ang="0">
                        <a:pos x="15" y="4"/>
                      </a:cxn>
                      <a:cxn ang="0">
                        <a:pos x="11" y="2"/>
                      </a:cxn>
                      <a:cxn ang="0">
                        <a:pos x="5" y="1"/>
                      </a:cxn>
                      <a:cxn ang="0">
                        <a:pos x="0" y="0"/>
                      </a:cxn>
                      <a:cxn ang="0">
                        <a:pos x="0" y="49"/>
                      </a:cxn>
                    </a:cxnLst>
                    <a:rect l="0" t="0" r="r" b="b"/>
                    <a:pathLst>
                      <a:path w="24" h="49">
                        <a:moveTo>
                          <a:pt x="0" y="49"/>
                        </a:moveTo>
                        <a:lnTo>
                          <a:pt x="5" y="48"/>
                        </a:lnTo>
                        <a:lnTo>
                          <a:pt x="11" y="47"/>
                        </a:lnTo>
                        <a:lnTo>
                          <a:pt x="15" y="43"/>
                        </a:lnTo>
                        <a:lnTo>
                          <a:pt x="18" y="40"/>
                        </a:lnTo>
                        <a:lnTo>
                          <a:pt x="20" y="37"/>
                        </a:lnTo>
                        <a:lnTo>
                          <a:pt x="22" y="33"/>
                        </a:lnTo>
                        <a:lnTo>
                          <a:pt x="23" y="29"/>
                        </a:lnTo>
                        <a:lnTo>
                          <a:pt x="24" y="24"/>
                        </a:lnTo>
                        <a:lnTo>
                          <a:pt x="23" y="20"/>
                        </a:lnTo>
                        <a:lnTo>
                          <a:pt x="22" y="16"/>
                        </a:lnTo>
                        <a:lnTo>
                          <a:pt x="20" y="12"/>
                        </a:lnTo>
                        <a:lnTo>
                          <a:pt x="18" y="8"/>
                        </a:lnTo>
                        <a:lnTo>
                          <a:pt x="15" y="4"/>
                        </a:lnTo>
                        <a:lnTo>
                          <a:pt x="11"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770" name="Rectangle 1042"/>
                  <p:cNvSpPr>
                    <a:spLocks noChangeAspect="1" noChangeArrowheads="1"/>
                  </p:cNvSpPr>
                  <p:nvPr/>
                </p:nvSpPr>
                <p:spPr bwMode="auto">
                  <a:xfrm>
                    <a:off x="1176" y="2047"/>
                    <a:ext cx="107" cy="21"/>
                  </a:xfrm>
                  <a:prstGeom prst="rect">
                    <a:avLst/>
                  </a:prstGeom>
                  <a:solidFill>
                    <a:schemeClr val="bg1"/>
                  </a:solidFill>
                  <a:ln w="9525">
                    <a:noFill/>
                    <a:miter lim="800000"/>
                    <a:headEnd/>
                    <a:tailEnd/>
                  </a:ln>
                </p:spPr>
                <p:txBody>
                  <a:bodyPr/>
                  <a:lstStyle/>
                  <a:p>
                    <a:pPr>
                      <a:defRPr/>
                    </a:pPr>
                    <a:endParaRPr lang="en-US"/>
                  </a:p>
                </p:txBody>
              </p:sp>
              <p:sp>
                <p:nvSpPr>
                  <p:cNvPr id="714771" name="Freeform 1043"/>
                  <p:cNvSpPr>
                    <a:spLocks noChangeAspect="1"/>
                  </p:cNvSpPr>
                  <p:nvPr/>
                </p:nvSpPr>
                <p:spPr bwMode="auto">
                  <a:xfrm>
                    <a:off x="1168"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714772" name="Freeform 1044"/>
                  <p:cNvSpPr>
                    <a:spLocks noChangeAspect="1"/>
                  </p:cNvSpPr>
                  <p:nvPr/>
                </p:nvSpPr>
                <p:spPr bwMode="auto">
                  <a:xfrm>
                    <a:off x="1168"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714773" name="Rectangle 1045"/>
                  <p:cNvSpPr>
                    <a:spLocks noChangeAspect="1" noChangeArrowheads="1"/>
                  </p:cNvSpPr>
                  <p:nvPr/>
                </p:nvSpPr>
                <p:spPr bwMode="auto">
                  <a:xfrm>
                    <a:off x="1176" y="1618"/>
                    <a:ext cx="107" cy="21"/>
                  </a:xfrm>
                  <a:prstGeom prst="rect">
                    <a:avLst/>
                  </a:prstGeom>
                  <a:solidFill>
                    <a:schemeClr val="bg1"/>
                  </a:solidFill>
                  <a:ln w="9525">
                    <a:noFill/>
                    <a:miter lim="800000"/>
                    <a:headEnd/>
                    <a:tailEnd/>
                  </a:ln>
                </p:spPr>
                <p:txBody>
                  <a:bodyPr/>
                  <a:lstStyle/>
                  <a:p>
                    <a:pPr>
                      <a:defRPr/>
                    </a:pPr>
                    <a:endParaRPr lang="en-US"/>
                  </a:p>
                </p:txBody>
              </p:sp>
              <p:sp>
                <p:nvSpPr>
                  <p:cNvPr id="714774" name="Freeform 1046"/>
                  <p:cNvSpPr>
                    <a:spLocks noChangeAspect="1"/>
                  </p:cNvSpPr>
                  <p:nvPr/>
                </p:nvSpPr>
                <p:spPr bwMode="auto">
                  <a:xfrm>
                    <a:off x="1283" y="1618"/>
                    <a:ext cx="7" cy="21"/>
                  </a:xfrm>
                  <a:custGeom>
                    <a:avLst/>
                    <a:gdLst/>
                    <a:ahLst/>
                    <a:cxnLst>
                      <a:cxn ang="0">
                        <a:pos x="0" y="49"/>
                      </a:cxn>
                      <a:cxn ang="0">
                        <a:pos x="5" y="48"/>
                      </a:cxn>
                      <a:cxn ang="0">
                        <a:pos x="11" y="47"/>
                      </a:cxn>
                      <a:cxn ang="0">
                        <a:pos x="15" y="44"/>
                      </a:cxn>
                      <a:cxn ang="0">
                        <a:pos x="18" y="42"/>
                      </a:cxn>
                      <a:cxn ang="0">
                        <a:pos x="20" y="37"/>
                      </a:cxn>
                      <a:cxn ang="0">
                        <a:pos x="22" y="33"/>
                      </a:cxn>
                      <a:cxn ang="0">
                        <a:pos x="23" y="29"/>
                      </a:cxn>
                      <a:cxn ang="0">
                        <a:pos x="24" y="25"/>
                      </a:cxn>
                      <a:cxn ang="0">
                        <a:pos x="23" y="20"/>
                      </a:cxn>
                      <a:cxn ang="0">
                        <a:pos x="22" y="16"/>
                      </a:cxn>
                      <a:cxn ang="0">
                        <a:pos x="20" y="12"/>
                      </a:cxn>
                      <a:cxn ang="0">
                        <a:pos x="18" y="9"/>
                      </a:cxn>
                      <a:cxn ang="0">
                        <a:pos x="15" y="6"/>
                      </a:cxn>
                      <a:cxn ang="0">
                        <a:pos x="11" y="3"/>
                      </a:cxn>
                      <a:cxn ang="0">
                        <a:pos x="5" y="2"/>
                      </a:cxn>
                      <a:cxn ang="0">
                        <a:pos x="0" y="0"/>
                      </a:cxn>
                      <a:cxn ang="0">
                        <a:pos x="0" y="49"/>
                      </a:cxn>
                    </a:cxnLst>
                    <a:rect l="0" t="0" r="r" b="b"/>
                    <a:pathLst>
                      <a:path w="24" h="49">
                        <a:moveTo>
                          <a:pt x="0" y="49"/>
                        </a:moveTo>
                        <a:lnTo>
                          <a:pt x="5" y="48"/>
                        </a:lnTo>
                        <a:lnTo>
                          <a:pt x="11" y="47"/>
                        </a:lnTo>
                        <a:lnTo>
                          <a:pt x="15" y="44"/>
                        </a:lnTo>
                        <a:lnTo>
                          <a:pt x="18" y="42"/>
                        </a:lnTo>
                        <a:lnTo>
                          <a:pt x="20" y="37"/>
                        </a:lnTo>
                        <a:lnTo>
                          <a:pt x="22" y="33"/>
                        </a:lnTo>
                        <a:lnTo>
                          <a:pt x="23" y="29"/>
                        </a:lnTo>
                        <a:lnTo>
                          <a:pt x="24" y="25"/>
                        </a:lnTo>
                        <a:lnTo>
                          <a:pt x="23" y="20"/>
                        </a:lnTo>
                        <a:lnTo>
                          <a:pt x="22" y="16"/>
                        </a:lnTo>
                        <a:lnTo>
                          <a:pt x="20" y="12"/>
                        </a:lnTo>
                        <a:lnTo>
                          <a:pt x="18" y="9"/>
                        </a:lnTo>
                        <a:lnTo>
                          <a:pt x="15" y="6"/>
                        </a:lnTo>
                        <a:lnTo>
                          <a:pt x="11"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775" name="Freeform 1047"/>
                  <p:cNvSpPr>
                    <a:spLocks noChangeAspect="1"/>
                  </p:cNvSpPr>
                  <p:nvPr/>
                </p:nvSpPr>
                <p:spPr bwMode="auto">
                  <a:xfrm>
                    <a:off x="296" y="1618"/>
                    <a:ext cx="7" cy="21"/>
                  </a:xfrm>
                  <a:custGeom>
                    <a:avLst/>
                    <a:gdLst/>
                    <a:ahLst/>
                    <a:cxnLst>
                      <a:cxn ang="0">
                        <a:pos x="25" y="0"/>
                      </a:cxn>
                      <a:cxn ang="0">
                        <a:pos x="18" y="2"/>
                      </a:cxn>
                      <a:cxn ang="0">
                        <a:pos x="14" y="3"/>
                      </a:cxn>
                      <a:cxn ang="0">
                        <a:pos x="10" y="6"/>
                      </a:cxn>
                      <a:cxn ang="0">
                        <a:pos x="7" y="9"/>
                      </a:cxn>
                      <a:cxn ang="0">
                        <a:pos x="4" y="12"/>
                      </a:cxn>
                      <a:cxn ang="0">
                        <a:pos x="1" y="16"/>
                      </a:cxn>
                      <a:cxn ang="0">
                        <a:pos x="0" y="20"/>
                      </a:cxn>
                      <a:cxn ang="0">
                        <a:pos x="0" y="25"/>
                      </a:cxn>
                      <a:cxn ang="0">
                        <a:pos x="0" y="29"/>
                      </a:cxn>
                      <a:cxn ang="0">
                        <a:pos x="1" y="33"/>
                      </a:cxn>
                      <a:cxn ang="0">
                        <a:pos x="4" y="37"/>
                      </a:cxn>
                      <a:cxn ang="0">
                        <a:pos x="7" y="42"/>
                      </a:cxn>
                      <a:cxn ang="0">
                        <a:pos x="10" y="44"/>
                      </a:cxn>
                      <a:cxn ang="0">
                        <a:pos x="14" y="47"/>
                      </a:cxn>
                      <a:cxn ang="0">
                        <a:pos x="18" y="48"/>
                      </a:cxn>
                      <a:cxn ang="0">
                        <a:pos x="25" y="49"/>
                      </a:cxn>
                      <a:cxn ang="0">
                        <a:pos x="25" y="0"/>
                      </a:cxn>
                    </a:cxnLst>
                    <a:rect l="0" t="0" r="r" b="b"/>
                    <a:pathLst>
                      <a:path w="25" h="49">
                        <a:moveTo>
                          <a:pt x="25" y="0"/>
                        </a:moveTo>
                        <a:lnTo>
                          <a:pt x="18" y="2"/>
                        </a:lnTo>
                        <a:lnTo>
                          <a:pt x="14" y="3"/>
                        </a:lnTo>
                        <a:lnTo>
                          <a:pt x="10" y="6"/>
                        </a:lnTo>
                        <a:lnTo>
                          <a:pt x="7" y="9"/>
                        </a:lnTo>
                        <a:lnTo>
                          <a:pt x="4" y="12"/>
                        </a:lnTo>
                        <a:lnTo>
                          <a:pt x="1" y="16"/>
                        </a:lnTo>
                        <a:lnTo>
                          <a:pt x="0" y="20"/>
                        </a:lnTo>
                        <a:lnTo>
                          <a:pt x="0" y="25"/>
                        </a:lnTo>
                        <a:lnTo>
                          <a:pt x="0" y="29"/>
                        </a:lnTo>
                        <a:lnTo>
                          <a:pt x="1" y="33"/>
                        </a:lnTo>
                        <a:lnTo>
                          <a:pt x="4" y="37"/>
                        </a:lnTo>
                        <a:lnTo>
                          <a:pt x="7" y="42"/>
                        </a:lnTo>
                        <a:lnTo>
                          <a:pt x="10" y="44"/>
                        </a:lnTo>
                        <a:lnTo>
                          <a:pt x="14" y="47"/>
                        </a:lnTo>
                        <a:lnTo>
                          <a:pt x="18" y="48"/>
                        </a:lnTo>
                        <a:lnTo>
                          <a:pt x="25" y="49"/>
                        </a:lnTo>
                        <a:lnTo>
                          <a:pt x="25" y="0"/>
                        </a:lnTo>
                        <a:close/>
                      </a:path>
                    </a:pathLst>
                  </a:custGeom>
                  <a:solidFill>
                    <a:schemeClr val="bg1"/>
                  </a:solidFill>
                  <a:ln w="9525">
                    <a:noFill/>
                    <a:round/>
                    <a:headEnd/>
                    <a:tailEnd/>
                  </a:ln>
                </p:spPr>
                <p:txBody>
                  <a:bodyPr/>
                  <a:lstStyle/>
                  <a:p>
                    <a:pPr>
                      <a:defRPr/>
                    </a:pPr>
                    <a:endParaRPr lang="en-US"/>
                  </a:p>
                </p:txBody>
              </p:sp>
              <p:sp>
                <p:nvSpPr>
                  <p:cNvPr id="714776" name="Rectangle 1048"/>
                  <p:cNvSpPr>
                    <a:spLocks noChangeAspect="1" noChangeArrowheads="1"/>
                  </p:cNvSpPr>
                  <p:nvPr/>
                </p:nvSpPr>
                <p:spPr bwMode="auto">
                  <a:xfrm>
                    <a:off x="303" y="1618"/>
                    <a:ext cx="207" cy="21"/>
                  </a:xfrm>
                  <a:prstGeom prst="rect">
                    <a:avLst/>
                  </a:prstGeom>
                  <a:solidFill>
                    <a:schemeClr val="bg1"/>
                  </a:solidFill>
                  <a:ln w="9525">
                    <a:noFill/>
                    <a:miter lim="800000"/>
                    <a:headEnd/>
                    <a:tailEnd/>
                  </a:ln>
                </p:spPr>
                <p:txBody>
                  <a:bodyPr/>
                  <a:lstStyle/>
                  <a:p>
                    <a:pPr>
                      <a:defRPr/>
                    </a:pPr>
                    <a:endParaRPr lang="en-US"/>
                  </a:p>
                </p:txBody>
              </p:sp>
              <p:sp>
                <p:nvSpPr>
                  <p:cNvPr id="714777" name="Freeform 1049"/>
                  <p:cNvSpPr>
                    <a:spLocks noChangeAspect="1"/>
                  </p:cNvSpPr>
                  <p:nvPr/>
                </p:nvSpPr>
                <p:spPr bwMode="auto">
                  <a:xfrm>
                    <a:off x="518" y="1618"/>
                    <a:ext cx="7"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5"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5" h="49">
                        <a:moveTo>
                          <a:pt x="0" y="49"/>
                        </a:moveTo>
                        <a:lnTo>
                          <a:pt x="7" y="48"/>
                        </a:lnTo>
                        <a:lnTo>
                          <a:pt x="11" y="47"/>
                        </a:lnTo>
                        <a:lnTo>
                          <a:pt x="15" y="44"/>
                        </a:lnTo>
                        <a:lnTo>
                          <a:pt x="18" y="42"/>
                        </a:lnTo>
                        <a:lnTo>
                          <a:pt x="21" y="37"/>
                        </a:lnTo>
                        <a:lnTo>
                          <a:pt x="22" y="33"/>
                        </a:lnTo>
                        <a:lnTo>
                          <a:pt x="23" y="29"/>
                        </a:lnTo>
                        <a:lnTo>
                          <a:pt x="25"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778" name="Freeform 1050"/>
                  <p:cNvSpPr>
                    <a:spLocks noChangeAspect="1"/>
                  </p:cNvSpPr>
                  <p:nvPr/>
                </p:nvSpPr>
                <p:spPr bwMode="auto">
                  <a:xfrm>
                    <a:off x="518" y="1561"/>
                    <a:ext cx="7" cy="14"/>
                  </a:xfrm>
                  <a:custGeom>
                    <a:avLst/>
                    <a:gdLst/>
                    <a:ahLst/>
                    <a:cxnLst>
                      <a:cxn ang="0">
                        <a:pos x="0" y="47"/>
                      </a:cxn>
                      <a:cxn ang="0">
                        <a:pos x="7" y="47"/>
                      </a:cxn>
                      <a:cxn ang="0">
                        <a:pos x="11" y="46"/>
                      </a:cxn>
                      <a:cxn ang="0">
                        <a:pos x="15" y="43"/>
                      </a:cxn>
                      <a:cxn ang="0">
                        <a:pos x="18" y="40"/>
                      </a:cxn>
                      <a:cxn ang="0">
                        <a:pos x="21" y="37"/>
                      </a:cxn>
                      <a:cxn ang="0">
                        <a:pos x="22" y="33"/>
                      </a:cxn>
                      <a:cxn ang="0">
                        <a:pos x="23" y="28"/>
                      </a:cxn>
                      <a:cxn ang="0">
                        <a:pos x="25" y="24"/>
                      </a:cxn>
                      <a:cxn ang="0">
                        <a:pos x="23" y="20"/>
                      </a:cxn>
                      <a:cxn ang="0">
                        <a:pos x="22" y="16"/>
                      </a:cxn>
                      <a:cxn ang="0">
                        <a:pos x="21" y="11"/>
                      </a:cxn>
                      <a:cxn ang="0">
                        <a:pos x="18" y="7"/>
                      </a:cxn>
                      <a:cxn ang="0">
                        <a:pos x="15" y="4"/>
                      </a:cxn>
                      <a:cxn ang="0">
                        <a:pos x="11" y="2"/>
                      </a:cxn>
                      <a:cxn ang="0">
                        <a:pos x="7" y="1"/>
                      </a:cxn>
                      <a:cxn ang="0">
                        <a:pos x="0" y="0"/>
                      </a:cxn>
                      <a:cxn ang="0">
                        <a:pos x="0" y="47"/>
                      </a:cxn>
                    </a:cxnLst>
                    <a:rect l="0" t="0" r="r" b="b"/>
                    <a:pathLst>
                      <a:path w="25" h="47">
                        <a:moveTo>
                          <a:pt x="0" y="47"/>
                        </a:moveTo>
                        <a:lnTo>
                          <a:pt x="7" y="47"/>
                        </a:lnTo>
                        <a:lnTo>
                          <a:pt x="11" y="46"/>
                        </a:lnTo>
                        <a:lnTo>
                          <a:pt x="15" y="43"/>
                        </a:lnTo>
                        <a:lnTo>
                          <a:pt x="18" y="40"/>
                        </a:lnTo>
                        <a:lnTo>
                          <a:pt x="21" y="37"/>
                        </a:lnTo>
                        <a:lnTo>
                          <a:pt x="22" y="33"/>
                        </a:lnTo>
                        <a:lnTo>
                          <a:pt x="23" y="28"/>
                        </a:lnTo>
                        <a:lnTo>
                          <a:pt x="25" y="24"/>
                        </a:lnTo>
                        <a:lnTo>
                          <a:pt x="23" y="20"/>
                        </a:lnTo>
                        <a:lnTo>
                          <a:pt x="22" y="16"/>
                        </a:lnTo>
                        <a:lnTo>
                          <a:pt x="21" y="11"/>
                        </a:lnTo>
                        <a:lnTo>
                          <a:pt x="18" y="7"/>
                        </a:lnTo>
                        <a:lnTo>
                          <a:pt x="15" y="4"/>
                        </a:lnTo>
                        <a:lnTo>
                          <a:pt x="11" y="2"/>
                        </a:lnTo>
                        <a:lnTo>
                          <a:pt x="7"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779" name="Rectangle 1051"/>
                  <p:cNvSpPr>
                    <a:spLocks noChangeAspect="1" noChangeArrowheads="1"/>
                  </p:cNvSpPr>
                  <p:nvPr/>
                </p:nvSpPr>
                <p:spPr bwMode="auto">
                  <a:xfrm>
                    <a:off x="339" y="1561"/>
                    <a:ext cx="179" cy="14"/>
                  </a:xfrm>
                  <a:prstGeom prst="rect">
                    <a:avLst/>
                  </a:prstGeom>
                  <a:solidFill>
                    <a:schemeClr val="bg1"/>
                  </a:solidFill>
                  <a:ln w="9525">
                    <a:noFill/>
                    <a:miter lim="800000"/>
                    <a:headEnd/>
                    <a:tailEnd/>
                  </a:ln>
                </p:spPr>
                <p:txBody>
                  <a:bodyPr/>
                  <a:lstStyle/>
                  <a:p>
                    <a:pPr>
                      <a:defRPr/>
                    </a:pPr>
                    <a:endParaRPr lang="en-US"/>
                  </a:p>
                </p:txBody>
              </p:sp>
              <p:sp>
                <p:nvSpPr>
                  <p:cNvPr id="714780" name="Freeform 1052"/>
                  <p:cNvSpPr>
                    <a:spLocks noChangeAspect="1"/>
                  </p:cNvSpPr>
                  <p:nvPr/>
                </p:nvSpPr>
                <p:spPr bwMode="auto">
                  <a:xfrm>
                    <a:off x="332" y="1561"/>
                    <a:ext cx="7" cy="14"/>
                  </a:xfrm>
                  <a:custGeom>
                    <a:avLst/>
                    <a:gdLst/>
                    <a:ahLst/>
                    <a:cxnLst>
                      <a:cxn ang="0">
                        <a:pos x="23" y="0"/>
                      </a:cxn>
                      <a:cxn ang="0">
                        <a:pos x="18" y="1"/>
                      </a:cxn>
                      <a:cxn ang="0">
                        <a:pos x="14" y="2"/>
                      </a:cxn>
                      <a:cxn ang="0">
                        <a:pos x="10" y="4"/>
                      </a:cxn>
                      <a:cxn ang="0">
                        <a:pos x="6" y="7"/>
                      </a:cxn>
                      <a:cxn ang="0">
                        <a:pos x="3" y="11"/>
                      </a:cxn>
                      <a:cxn ang="0">
                        <a:pos x="1" y="16"/>
                      </a:cxn>
                      <a:cxn ang="0">
                        <a:pos x="0" y="20"/>
                      </a:cxn>
                      <a:cxn ang="0">
                        <a:pos x="0" y="24"/>
                      </a:cxn>
                      <a:cxn ang="0">
                        <a:pos x="0" y="28"/>
                      </a:cxn>
                      <a:cxn ang="0">
                        <a:pos x="1" y="33"/>
                      </a:cxn>
                      <a:cxn ang="0">
                        <a:pos x="3" y="37"/>
                      </a:cxn>
                      <a:cxn ang="0">
                        <a:pos x="6" y="40"/>
                      </a:cxn>
                      <a:cxn ang="0">
                        <a:pos x="10" y="43"/>
                      </a:cxn>
                      <a:cxn ang="0">
                        <a:pos x="14" y="46"/>
                      </a:cxn>
                      <a:cxn ang="0">
                        <a:pos x="18" y="47"/>
                      </a:cxn>
                      <a:cxn ang="0">
                        <a:pos x="23" y="47"/>
                      </a:cxn>
                      <a:cxn ang="0">
                        <a:pos x="23" y="0"/>
                      </a:cxn>
                    </a:cxnLst>
                    <a:rect l="0" t="0" r="r" b="b"/>
                    <a:pathLst>
                      <a:path w="23" h="47">
                        <a:moveTo>
                          <a:pt x="23" y="0"/>
                        </a:moveTo>
                        <a:lnTo>
                          <a:pt x="18" y="1"/>
                        </a:lnTo>
                        <a:lnTo>
                          <a:pt x="14" y="2"/>
                        </a:lnTo>
                        <a:lnTo>
                          <a:pt x="10" y="4"/>
                        </a:lnTo>
                        <a:lnTo>
                          <a:pt x="6" y="7"/>
                        </a:lnTo>
                        <a:lnTo>
                          <a:pt x="3" y="11"/>
                        </a:lnTo>
                        <a:lnTo>
                          <a:pt x="1" y="16"/>
                        </a:lnTo>
                        <a:lnTo>
                          <a:pt x="0" y="20"/>
                        </a:lnTo>
                        <a:lnTo>
                          <a:pt x="0" y="24"/>
                        </a:lnTo>
                        <a:lnTo>
                          <a:pt x="0" y="28"/>
                        </a:lnTo>
                        <a:lnTo>
                          <a:pt x="1" y="33"/>
                        </a:lnTo>
                        <a:lnTo>
                          <a:pt x="3" y="37"/>
                        </a:lnTo>
                        <a:lnTo>
                          <a:pt x="6" y="40"/>
                        </a:lnTo>
                        <a:lnTo>
                          <a:pt x="10" y="43"/>
                        </a:lnTo>
                        <a:lnTo>
                          <a:pt x="14" y="46"/>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781" name="Freeform 1053"/>
                  <p:cNvSpPr>
                    <a:spLocks noChangeAspect="1"/>
                  </p:cNvSpPr>
                  <p:nvPr/>
                </p:nvSpPr>
                <p:spPr bwMode="auto">
                  <a:xfrm>
                    <a:off x="518" y="2047"/>
                    <a:ext cx="7"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5"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5" h="49">
                        <a:moveTo>
                          <a:pt x="0" y="49"/>
                        </a:moveTo>
                        <a:lnTo>
                          <a:pt x="7" y="48"/>
                        </a:lnTo>
                        <a:lnTo>
                          <a:pt x="11" y="47"/>
                        </a:lnTo>
                        <a:lnTo>
                          <a:pt x="15" y="43"/>
                        </a:lnTo>
                        <a:lnTo>
                          <a:pt x="18" y="40"/>
                        </a:lnTo>
                        <a:lnTo>
                          <a:pt x="21" y="37"/>
                        </a:lnTo>
                        <a:lnTo>
                          <a:pt x="22" y="33"/>
                        </a:lnTo>
                        <a:lnTo>
                          <a:pt x="23" y="29"/>
                        </a:lnTo>
                        <a:lnTo>
                          <a:pt x="25"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782" name="Rectangle 1054"/>
                  <p:cNvSpPr>
                    <a:spLocks noChangeAspect="1" noChangeArrowheads="1"/>
                  </p:cNvSpPr>
                  <p:nvPr/>
                </p:nvSpPr>
                <p:spPr bwMode="auto">
                  <a:xfrm>
                    <a:off x="303" y="2047"/>
                    <a:ext cx="207" cy="21"/>
                  </a:xfrm>
                  <a:prstGeom prst="rect">
                    <a:avLst/>
                  </a:prstGeom>
                  <a:solidFill>
                    <a:schemeClr val="bg1"/>
                  </a:solidFill>
                  <a:ln w="9525">
                    <a:noFill/>
                    <a:miter lim="800000"/>
                    <a:headEnd/>
                    <a:tailEnd/>
                  </a:ln>
                </p:spPr>
                <p:txBody>
                  <a:bodyPr/>
                  <a:lstStyle/>
                  <a:p>
                    <a:pPr>
                      <a:defRPr/>
                    </a:pPr>
                    <a:endParaRPr lang="en-US"/>
                  </a:p>
                </p:txBody>
              </p:sp>
              <p:sp>
                <p:nvSpPr>
                  <p:cNvPr id="714783" name="Freeform 1055"/>
                  <p:cNvSpPr>
                    <a:spLocks noChangeAspect="1"/>
                  </p:cNvSpPr>
                  <p:nvPr/>
                </p:nvSpPr>
                <p:spPr bwMode="auto">
                  <a:xfrm>
                    <a:off x="296"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784" name="Freeform 1056"/>
                  <p:cNvSpPr>
                    <a:spLocks noChangeAspect="1"/>
                  </p:cNvSpPr>
                  <p:nvPr/>
                </p:nvSpPr>
                <p:spPr bwMode="auto">
                  <a:xfrm>
                    <a:off x="739" y="2141"/>
                    <a:ext cx="7" cy="7"/>
                  </a:xfrm>
                  <a:custGeom>
                    <a:avLst/>
                    <a:gdLst/>
                    <a:ahLst/>
                    <a:cxnLst>
                      <a:cxn ang="0">
                        <a:pos x="0" y="0"/>
                      </a:cxn>
                      <a:cxn ang="0">
                        <a:pos x="1" y="5"/>
                      </a:cxn>
                      <a:cxn ang="0">
                        <a:pos x="2" y="10"/>
                      </a:cxn>
                      <a:cxn ang="0">
                        <a:pos x="4" y="15"/>
                      </a:cxn>
                      <a:cxn ang="0">
                        <a:pos x="7" y="18"/>
                      </a:cxn>
                      <a:cxn ang="0">
                        <a:pos x="11" y="20"/>
                      </a:cxn>
                      <a:cxn ang="0">
                        <a:pos x="14" y="22"/>
                      </a:cxn>
                      <a:cxn ang="0">
                        <a:pos x="19" y="23"/>
                      </a:cxn>
                      <a:cxn ang="0">
                        <a:pos x="23" y="23"/>
                      </a:cxn>
                      <a:cxn ang="0">
                        <a:pos x="28" y="23"/>
                      </a:cxn>
                      <a:cxn ang="0">
                        <a:pos x="32" y="22"/>
                      </a:cxn>
                      <a:cxn ang="0">
                        <a:pos x="35"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1" y="20"/>
                        </a:lnTo>
                        <a:lnTo>
                          <a:pt x="14" y="22"/>
                        </a:lnTo>
                        <a:lnTo>
                          <a:pt x="19" y="23"/>
                        </a:lnTo>
                        <a:lnTo>
                          <a:pt x="23" y="23"/>
                        </a:lnTo>
                        <a:lnTo>
                          <a:pt x="28" y="23"/>
                        </a:lnTo>
                        <a:lnTo>
                          <a:pt x="32" y="22"/>
                        </a:lnTo>
                        <a:lnTo>
                          <a:pt x="35"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785" name="Rectangle 1057"/>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714786" name="Freeform 1058"/>
                  <p:cNvSpPr>
                    <a:spLocks noChangeAspect="1"/>
                  </p:cNvSpPr>
                  <p:nvPr/>
                </p:nvSpPr>
                <p:spPr bwMode="auto">
                  <a:xfrm>
                    <a:off x="739" y="2055"/>
                    <a:ext cx="7" cy="7"/>
                  </a:xfrm>
                  <a:custGeom>
                    <a:avLst/>
                    <a:gdLst/>
                    <a:ahLst/>
                    <a:cxnLst>
                      <a:cxn ang="0">
                        <a:pos x="46" y="24"/>
                      </a:cxn>
                      <a:cxn ang="0">
                        <a:pos x="46" y="18"/>
                      </a:cxn>
                      <a:cxn ang="0">
                        <a:pos x="45" y="14"/>
                      </a:cxn>
                      <a:cxn ang="0">
                        <a:pos x="42" y="10"/>
                      </a:cxn>
                      <a:cxn ang="0">
                        <a:pos x="40" y="7"/>
                      </a:cxn>
                      <a:cxn ang="0">
                        <a:pos x="35" y="4"/>
                      </a:cxn>
                      <a:cxn ang="0">
                        <a:pos x="32" y="2"/>
                      </a:cxn>
                      <a:cxn ang="0">
                        <a:pos x="28" y="1"/>
                      </a:cxn>
                      <a:cxn ang="0">
                        <a:pos x="23" y="0"/>
                      </a:cxn>
                      <a:cxn ang="0">
                        <a:pos x="19" y="1"/>
                      </a:cxn>
                      <a:cxn ang="0">
                        <a:pos x="14" y="2"/>
                      </a:cxn>
                      <a:cxn ang="0">
                        <a:pos x="11" y="4"/>
                      </a:cxn>
                      <a:cxn ang="0">
                        <a:pos x="7" y="7"/>
                      </a:cxn>
                      <a:cxn ang="0">
                        <a:pos x="4" y="10"/>
                      </a:cxn>
                      <a:cxn ang="0">
                        <a:pos x="2" y="14"/>
                      </a:cxn>
                      <a:cxn ang="0">
                        <a:pos x="1" y="18"/>
                      </a:cxn>
                      <a:cxn ang="0">
                        <a:pos x="0" y="24"/>
                      </a:cxn>
                      <a:cxn ang="0">
                        <a:pos x="46" y="24"/>
                      </a:cxn>
                    </a:cxnLst>
                    <a:rect l="0" t="0" r="r" b="b"/>
                    <a:pathLst>
                      <a:path w="46" h="24">
                        <a:moveTo>
                          <a:pt x="46" y="24"/>
                        </a:moveTo>
                        <a:lnTo>
                          <a:pt x="46" y="18"/>
                        </a:lnTo>
                        <a:lnTo>
                          <a:pt x="45" y="14"/>
                        </a:lnTo>
                        <a:lnTo>
                          <a:pt x="42" y="10"/>
                        </a:lnTo>
                        <a:lnTo>
                          <a:pt x="40" y="7"/>
                        </a:lnTo>
                        <a:lnTo>
                          <a:pt x="35" y="4"/>
                        </a:lnTo>
                        <a:lnTo>
                          <a:pt x="32" y="2"/>
                        </a:lnTo>
                        <a:lnTo>
                          <a:pt x="28" y="1"/>
                        </a:lnTo>
                        <a:lnTo>
                          <a:pt x="23" y="0"/>
                        </a:lnTo>
                        <a:lnTo>
                          <a:pt x="19" y="1"/>
                        </a:lnTo>
                        <a:lnTo>
                          <a:pt x="14" y="2"/>
                        </a:lnTo>
                        <a:lnTo>
                          <a:pt x="11"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14787" name="Freeform 1059"/>
                  <p:cNvSpPr>
                    <a:spLocks noChangeAspect="1"/>
                  </p:cNvSpPr>
                  <p:nvPr/>
                </p:nvSpPr>
                <p:spPr bwMode="auto">
                  <a:xfrm>
                    <a:off x="596" y="2055"/>
                    <a:ext cx="7" cy="7"/>
                  </a:xfrm>
                  <a:custGeom>
                    <a:avLst/>
                    <a:gdLst/>
                    <a:ahLst/>
                    <a:cxnLst>
                      <a:cxn ang="0">
                        <a:pos x="0" y="0"/>
                      </a:cxn>
                      <a:cxn ang="0">
                        <a:pos x="1" y="6"/>
                      </a:cxn>
                      <a:cxn ang="0">
                        <a:pos x="3" y="11"/>
                      </a:cxn>
                      <a:cxn ang="0">
                        <a:pos x="5" y="14"/>
                      </a:cxn>
                      <a:cxn ang="0">
                        <a:pos x="8" y="17"/>
                      </a:cxn>
                      <a:cxn ang="0">
                        <a:pos x="11" y="20"/>
                      </a:cxn>
                      <a:cxn ang="0">
                        <a:pos x="15" y="23"/>
                      </a:cxn>
                      <a:cxn ang="0">
                        <a:pos x="19" y="24"/>
                      </a:cxn>
                      <a:cxn ang="0">
                        <a:pos x="24" y="24"/>
                      </a:cxn>
                      <a:cxn ang="0">
                        <a:pos x="28" y="24"/>
                      </a:cxn>
                      <a:cxn ang="0">
                        <a:pos x="32" y="23"/>
                      </a:cxn>
                      <a:cxn ang="0">
                        <a:pos x="36" y="20"/>
                      </a:cxn>
                      <a:cxn ang="0">
                        <a:pos x="39" y="17"/>
                      </a:cxn>
                      <a:cxn ang="0">
                        <a:pos x="43" y="14"/>
                      </a:cxn>
                      <a:cxn ang="0">
                        <a:pos x="45" y="11"/>
                      </a:cxn>
                      <a:cxn ang="0">
                        <a:pos x="47" y="6"/>
                      </a:cxn>
                      <a:cxn ang="0">
                        <a:pos x="47" y="0"/>
                      </a:cxn>
                      <a:cxn ang="0">
                        <a:pos x="0" y="0"/>
                      </a:cxn>
                    </a:cxnLst>
                    <a:rect l="0" t="0" r="r" b="b"/>
                    <a:pathLst>
                      <a:path w="47" h="24">
                        <a:moveTo>
                          <a:pt x="0" y="0"/>
                        </a:moveTo>
                        <a:lnTo>
                          <a:pt x="1" y="6"/>
                        </a:lnTo>
                        <a:lnTo>
                          <a:pt x="3" y="11"/>
                        </a:lnTo>
                        <a:lnTo>
                          <a:pt x="5" y="14"/>
                        </a:lnTo>
                        <a:lnTo>
                          <a:pt x="8" y="17"/>
                        </a:lnTo>
                        <a:lnTo>
                          <a:pt x="11" y="20"/>
                        </a:lnTo>
                        <a:lnTo>
                          <a:pt x="15" y="23"/>
                        </a:lnTo>
                        <a:lnTo>
                          <a:pt x="19" y="24"/>
                        </a:lnTo>
                        <a:lnTo>
                          <a:pt x="24" y="24"/>
                        </a:lnTo>
                        <a:lnTo>
                          <a:pt x="28" y="24"/>
                        </a:lnTo>
                        <a:lnTo>
                          <a:pt x="32" y="23"/>
                        </a:lnTo>
                        <a:lnTo>
                          <a:pt x="36" y="20"/>
                        </a:lnTo>
                        <a:lnTo>
                          <a:pt x="39" y="17"/>
                        </a:lnTo>
                        <a:lnTo>
                          <a:pt x="43" y="14"/>
                        </a:lnTo>
                        <a:lnTo>
                          <a:pt x="45" y="11"/>
                        </a:lnTo>
                        <a:lnTo>
                          <a:pt x="47"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4788" name="Rectangle 1060"/>
                  <p:cNvSpPr>
                    <a:spLocks noChangeAspect="1" noChangeArrowheads="1"/>
                  </p:cNvSpPr>
                  <p:nvPr/>
                </p:nvSpPr>
                <p:spPr bwMode="auto">
                  <a:xfrm>
                    <a:off x="596" y="1625"/>
                    <a:ext cx="7" cy="430"/>
                  </a:xfrm>
                  <a:prstGeom prst="rect">
                    <a:avLst/>
                  </a:prstGeom>
                  <a:solidFill>
                    <a:schemeClr val="bg1"/>
                  </a:solidFill>
                  <a:ln w="9525">
                    <a:noFill/>
                    <a:miter lim="800000"/>
                    <a:headEnd/>
                    <a:tailEnd/>
                  </a:ln>
                </p:spPr>
                <p:txBody>
                  <a:bodyPr/>
                  <a:lstStyle/>
                  <a:p>
                    <a:pPr>
                      <a:defRPr/>
                    </a:pPr>
                    <a:endParaRPr lang="en-US"/>
                  </a:p>
                </p:txBody>
              </p:sp>
              <p:sp>
                <p:nvSpPr>
                  <p:cNvPr id="714789" name="Freeform 1061"/>
                  <p:cNvSpPr>
                    <a:spLocks noChangeAspect="1"/>
                  </p:cNvSpPr>
                  <p:nvPr/>
                </p:nvSpPr>
                <p:spPr bwMode="auto">
                  <a:xfrm>
                    <a:off x="596" y="1625"/>
                    <a:ext cx="7" cy="0"/>
                  </a:xfrm>
                  <a:custGeom>
                    <a:avLst/>
                    <a:gdLst/>
                    <a:ahLst/>
                    <a:cxnLst>
                      <a:cxn ang="0">
                        <a:pos x="47" y="23"/>
                      </a:cxn>
                      <a:cxn ang="0">
                        <a:pos x="47" y="17"/>
                      </a:cxn>
                      <a:cxn ang="0">
                        <a:pos x="45" y="12"/>
                      </a:cxn>
                      <a:cxn ang="0">
                        <a:pos x="43" y="9"/>
                      </a:cxn>
                      <a:cxn ang="0">
                        <a:pos x="39" y="6"/>
                      </a:cxn>
                      <a:cxn ang="0">
                        <a:pos x="36" y="3"/>
                      </a:cxn>
                      <a:cxn ang="0">
                        <a:pos x="32" y="1"/>
                      </a:cxn>
                      <a:cxn ang="0">
                        <a:pos x="28" y="0"/>
                      </a:cxn>
                      <a:cxn ang="0">
                        <a:pos x="24" y="0"/>
                      </a:cxn>
                      <a:cxn ang="0">
                        <a:pos x="19" y="0"/>
                      </a:cxn>
                      <a:cxn ang="0">
                        <a:pos x="15" y="1"/>
                      </a:cxn>
                      <a:cxn ang="0">
                        <a:pos x="11" y="3"/>
                      </a:cxn>
                      <a:cxn ang="0">
                        <a:pos x="8" y="6"/>
                      </a:cxn>
                      <a:cxn ang="0">
                        <a:pos x="5" y="9"/>
                      </a:cxn>
                      <a:cxn ang="0">
                        <a:pos x="3" y="12"/>
                      </a:cxn>
                      <a:cxn ang="0">
                        <a:pos x="1" y="17"/>
                      </a:cxn>
                      <a:cxn ang="0">
                        <a:pos x="0" y="23"/>
                      </a:cxn>
                      <a:cxn ang="0">
                        <a:pos x="47" y="23"/>
                      </a:cxn>
                    </a:cxnLst>
                    <a:rect l="0" t="0" r="r" b="b"/>
                    <a:pathLst>
                      <a:path w="47" h="23">
                        <a:moveTo>
                          <a:pt x="47" y="23"/>
                        </a:moveTo>
                        <a:lnTo>
                          <a:pt x="47" y="17"/>
                        </a:lnTo>
                        <a:lnTo>
                          <a:pt x="45" y="12"/>
                        </a:lnTo>
                        <a:lnTo>
                          <a:pt x="43" y="9"/>
                        </a:lnTo>
                        <a:lnTo>
                          <a:pt x="39" y="6"/>
                        </a:lnTo>
                        <a:lnTo>
                          <a:pt x="36" y="3"/>
                        </a:lnTo>
                        <a:lnTo>
                          <a:pt x="32" y="1"/>
                        </a:lnTo>
                        <a:lnTo>
                          <a:pt x="28" y="0"/>
                        </a:lnTo>
                        <a:lnTo>
                          <a:pt x="24" y="0"/>
                        </a:lnTo>
                        <a:lnTo>
                          <a:pt x="19" y="0"/>
                        </a:lnTo>
                        <a:lnTo>
                          <a:pt x="15" y="1"/>
                        </a:lnTo>
                        <a:lnTo>
                          <a:pt x="11" y="3"/>
                        </a:lnTo>
                        <a:lnTo>
                          <a:pt x="8" y="6"/>
                        </a:lnTo>
                        <a:lnTo>
                          <a:pt x="5" y="9"/>
                        </a:lnTo>
                        <a:lnTo>
                          <a:pt x="3" y="12"/>
                        </a:lnTo>
                        <a:lnTo>
                          <a:pt x="1"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714790" name="Rectangle 1062"/>
                  <p:cNvSpPr>
                    <a:spLocks noChangeAspect="1" noChangeArrowheads="1"/>
                  </p:cNvSpPr>
                  <p:nvPr/>
                </p:nvSpPr>
                <p:spPr bwMode="auto">
                  <a:xfrm>
                    <a:off x="732" y="1926"/>
                    <a:ext cx="14" cy="129"/>
                  </a:xfrm>
                  <a:prstGeom prst="rect">
                    <a:avLst/>
                  </a:prstGeom>
                  <a:solidFill>
                    <a:schemeClr val="bg1"/>
                  </a:solidFill>
                  <a:ln w="9525">
                    <a:noFill/>
                    <a:miter lim="800000"/>
                    <a:headEnd/>
                    <a:tailEnd/>
                  </a:ln>
                </p:spPr>
                <p:txBody>
                  <a:bodyPr/>
                  <a:lstStyle/>
                  <a:p>
                    <a:pPr>
                      <a:defRPr/>
                    </a:pPr>
                    <a:endParaRPr lang="en-US"/>
                  </a:p>
                </p:txBody>
              </p:sp>
              <p:sp>
                <p:nvSpPr>
                  <p:cNvPr id="714791" name="Rectangle 1063"/>
                  <p:cNvSpPr>
                    <a:spLocks noChangeAspect="1" noChangeArrowheads="1"/>
                  </p:cNvSpPr>
                  <p:nvPr/>
                </p:nvSpPr>
                <p:spPr bwMode="auto">
                  <a:xfrm>
                    <a:off x="732" y="1596"/>
                    <a:ext cx="14" cy="315"/>
                  </a:xfrm>
                  <a:prstGeom prst="rect">
                    <a:avLst/>
                  </a:prstGeom>
                  <a:solidFill>
                    <a:schemeClr val="bg1"/>
                  </a:solidFill>
                  <a:ln w="9525">
                    <a:noFill/>
                    <a:miter lim="800000"/>
                    <a:headEnd/>
                    <a:tailEnd/>
                  </a:ln>
                </p:spPr>
                <p:txBody>
                  <a:bodyPr/>
                  <a:lstStyle/>
                  <a:p>
                    <a:pPr>
                      <a:defRPr/>
                    </a:pPr>
                    <a:endParaRPr lang="en-US"/>
                  </a:p>
                </p:txBody>
              </p:sp>
              <p:sp>
                <p:nvSpPr>
                  <p:cNvPr id="714792" name="Freeform 1064"/>
                  <p:cNvSpPr>
                    <a:spLocks noChangeAspect="1"/>
                  </p:cNvSpPr>
                  <p:nvPr/>
                </p:nvSpPr>
                <p:spPr bwMode="auto">
                  <a:xfrm>
                    <a:off x="697" y="2055"/>
                    <a:ext cx="14" cy="7"/>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5"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5"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793" name="Rectangle 1065"/>
                  <p:cNvSpPr>
                    <a:spLocks noChangeAspect="1" noChangeArrowheads="1"/>
                  </p:cNvSpPr>
                  <p:nvPr/>
                </p:nvSpPr>
                <p:spPr bwMode="auto">
                  <a:xfrm>
                    <a:off x="697" y="1625"/>
                    <a:ext cx="14" cy="430"/>
                  </a:xfrm>
                  <a:prstGeom prst="rect">
                    <a:avLst/>
                  </a:prstGeom>
                  <a:solidFill>
                    <a:schemeClr val="bg1"/>
                  </a:solidFill>
                  <a:ln w="9525">
                    <a:noFill/>
                    <a:miter lim="800000"/>
                    <a:headEnd/>
                    <a:tailEnd/>
                  </a:ln>
                </p:spPr>
                <p:txBody>
                  <a:bodyPr/>
                  <a:lstStyle/>
                  <a:p>
                    <a:pPr>
                      <a:defRPr/>
                    </a:pPr>
                    <a:endParaRPr lang="en-US"/>
                  </a:p>
                </p:txBody>
              </p:sp>
              <p:sp>
                <p:nvSpPr>
                  <p:cNvPr id="714794" name="Freeform 1066"/>
                  <p:cNvSpPr>
                    <a:spLocks noChangeAspect="1"/>
                  </p:cNvSpPr>
                  <p:nvPr/>
                </p:nvSpPr>
                <p:spPr bwMode="auto">
                  <a:xfrm>
                    <a:off x="697" y="1625"/>
                    <a:ext cx="14" cy="0"/>
                  </a:xfrm>
                  <a:custGeom>
                    <a:avLst/>
                    <a:gdLst/>
                    <a:ahLst/>
                    <a:cxnLst>
                      <a:cxn ang="0">
                        <a:pos x="46" y="23"/>
                      </a:cxn>
                      <a:cxn ang="0">
                        <a:pos x="45" y="17"/>
                      </a:cxn>
                      <a:cxn ang="0">
                        <a:pos x="44" y="12"/>
                      </a:cxn>
                      <a:cxn ang="0">
                        <a:pos x="42" y="9"/>
                      </a:cxn>
                      <a:cxn ang="0">
                        <a:pos x="39" y="6"/>
                      </a:cxn>
                      <a:cxn ang="0">
                        <a:pos x="35"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5"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795" name="Freeform 1067"/>
                  <p:cNvSpPr>
                    <a:spLocks noChangeAspect="1"/>
                  </p:cNvSpPr>
                  <p:nvPr/>
                </p:nvSpPr>
                <p:spPr bwMode="auto">
                  <a:xfrm>
                    <a:off x="561" y="2055"/>
                    <a:ext cx="14" cy="7"/>
                  </a:xfrm>
                  <a:custGeom>
                    <a:avLst/>
                    <a:gdLst/>
                    <a:ahLst/>
                    <a:cxnLst>
                      <a:cxn ang="0">
                        <a:pos x="0" y="0"/>
                      </a:cxn>
                      <a:cxn ang="0">
                        <a:pos x="1" y="6"/>
                      </a:cxn>
                      <a:cxn ang="0">
                        <a:pos x="2" y="11"/>
                      </a:cxn>
                      <a:cxn ang="0">
                        <a:pos x="4" y="14"/>
                      </a:cxn>
                      <a:cxn ang="0">
                        <a:pos x="8" y="17"/>
                      </a:cxn>
                      <a:cxn ang="0">
                        <a:pos x="11" y="20"/>
                      </a:cxn>
                      <a:cxn ang="0">
                        <a:pos x="15" y="23"/>
                      </a:cxn>
                      <a:cxn ang="0">
                        <a:pos x="19" y="24"/>
                      </a:cxn>
                      <a:cxn ang="0">
                        <a:pos x="23" y="24"/>
                      </a:cxn>
                      <a:cxn ang="0">
                        <a:pos x="28"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8" y="17"/>
                        </a:lnTo>
                        <a:lnTo>
                          <a:pt x="11" y="20"/>
                        </a:lnTo>
                        <a:lnTo>
                          <a:pt x="15" y="23"/>
                        </a:lnTo>
                        <a:lnTo>
                          <a:pt x="19" y="24"/>
                        </a:lnTo>
                        <a:lnTo>
                          <a:pt x="23" y="24"/>
                        </a:lnTo>
                        <a:lnTo>
                          <a:pt x="28"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796" name="Rectangle 1068"/>
                  <p:cNvSpPr>
                    <a:spLocks noChangeAspect="1" noChangeArrowheads="1"/>
                  </p:cNvSpPr>
                  <p:nvPr/>
                </p:nvSpPr>
                <p:spPr bwMode="auto">
                  <a:xfrm>
                    <a:off x="561" y="1625"/>
                    <a:ext cx="14" cy="430"/>
                  </a:xfrm>
                  <a:prstGeom prst="rect">
                    <a:avLst/>
                  </a:prstGeom>
                  <a:solidFill>
                    <a:schemeClr val="bg1"/>
                  </a:solidFill>
                  <a:ln w="9525">
                    <a:noFill/>
                    <a:miter lim="800000"/>
                    <a:headEnd/>
                    <a:tailEnd/>
                  </a:ln>
                </p:spPr>
                <p:txBody>
                  <a:bodyPr/>
                  <a:lstStyle/>
                  <a:p>
                    <a:pPr>
                      <a:defRPr/>
                    </a:pPr>
                    <a:endParaRPr lang="en-US"/>
                  </a:p>
                </p:txBody>
              </p:sp>
              <p:sp>
                <p:nvSpPr>
                  <p:cNvPr id="714797" name="Freeform 1069"/>
                  <p:cNvSpPr>
                    <a:spLocks noChangeAspect="1"/>
                  </p:cNvSpPr>
                  <p:nvPr/>
                </p:nvSpPr>
                <p:spPr bwMode="auto">
                  <a:xfrm>
                    <a:off x="561" y="1625"/>
                    <a:ext cx="14" cy="0"/>
                  </a:xfrm>
                  <a:custGeom>
                    <a:avLst/>
                    <a:gdLst/>
                    <a:ahLst/>
                    <a:cxnLst>
                      <a:cxn ang="0">
                        <a:pos x="46" y="23"/>
                      </a:cxn>
                      <a:cxn ang="0">
                        <a:pos x="46" y="17"/>
                      </a:cxn>
                      <a:cxn ang="0">
                        <a:pos x="44" y="12"/>
                      </a:cxn>
                      <a:cxn ang="0">
                        <a:pos x="42" y="9"/>
                      </a:cxn>
                      <a:cxn ang="0">
                        <a:pos x="39" y="6"/>
                      </a:cxn>
                      <a:cxn ang="0">
                        <a:pos x="36" y="3"/>
                      </a:cxn>
                      <a:cxn ang="0">
                        <a:pos x="32" y="1"/>
                      </a:cxn>
                      <a:cxn ang="0">
                        <a:pos x="28" y="0"/>
                      </a:cxn>
                      <a:cxn ang="0">
                        <a:pos x="23" y="0"/>
                      </a:cxn>
                      <a:cxn ang="0">
                        <a:pos x="19" y="0"/>
                      </a:cxn>
                      <a:cxn ang="0">
                        <a:pos x="15" y="1"/>
                      </a:cxn>
                      <a:cxn ang="0">
                        <a:pos x="11" y="3"/>
                      </a:cxn>
                      <a:cxn ang="0">
                        <a:pos x="8"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8" y="0"/>
                        </a:lnTo>
                        <a:lnTo>
                          <a:pt x="23" y="0"/>
                        </a:lnTo>
                        <a:lnTo>
                          <a:pt x="19" y="0"/>
                        </a:lnTo>
                        <a:lnTo>
                          <a:pt x="15" y="1"/>
                        </a:lnTo>
                        <a:lnTo>
                          <a:pt x="11" y="3"/>
                        </a:lnTo>
                        <a:lnTo>
                          <a:pt x="8"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798" name="Freeform 1070"/>
                  <p:cNvSpPr>
                    <a:spLocks noChangeAspect="1"/>
                  </p:cNvSpPr>
                  <p:nvPr/>
                </p:nvSpPr>
                <p:spPr bwMode="auto">
                  <a:xfrm>
                    <a:off x="511" y="2047"/>
                    <a:ext cx="7" cy="14"/>
                  </a:xfrm>
                  <a:custGeom>
                    <a:avLst/>
                    <a:gdLst/>
                    <a:ahLst/>
                    <a:cxnLst>
                      <a:cxn ang="0">
                        <a:pos x="23" y="0"/>
                      </a:cxn>
                      <a:cxn ang="0">
                        <a:pos x="18" y="0"/>
                      </a:cxn>
                      <a:cxn ang="0">
                        <a:pos x="14" y="2"/>
                      </a:cxn>
                      <a:cxn ang="0">
                        <a:pos x="10" y="4"/>
                      </a:cxn>
                      <a:cxn ang="0">
                        <a:pos x="6" y="8"/>
                      </a:cxn>
                      <a:cxn ang="0">
                        <a:pos x="3" y="11"/>
                      </a:cxn>
                      <a:cxn ang="0">
                        <a:pos x="2" y="15"/>
                      </a:cxn>
                      <a:cxn ang="0">
                        <a:pos x="1" y="19"/>
                      </a:cxn>
                      <a:cxn ang="0">
                        <a:pos x="0" y="23"/>
                      </a:cxn>
                      <a:cxn ang="0">
                        <a:pos x="1" y="28"/>
                      </a:cxn>
                      <a:cxn ang="0">
                        <a:pos x="2" y="32"/>
                      </a:cxn>
                      <a:cxn ang="0">
                        <a:pos x="3" y="36"/>
                      </a:cxn>
                      <a:cxn ang="0">
                        <a:pos x="6" y="39"/>
                      </a:cxn>
                      <a:cxn ang="0">
                        <a:pos x="10" y="42"/>
                      </a:cxn>
                      <a:cxn ang="0">
                        <a:pos x="14" y="44"/>
                      </a:cxn>
                      <a:cxn ang="0">
                        <a:pos x="18" y="46"/>
                      </a:cxn>
                      <a:cxn ang="0">
                        <a:pos x="23" y="47"/>
                      </a:cxn>
                      <a:cxn ang="0">
                        <a:pos x="23" y="0"/>
                      </a:cxn>
                    </a:cxnLst>
                    <a:rect l="0" t="0" r="r" b="b"/>
                    <a:pathLst>
                      <a:path w="23" h="47">
                        <a:moveTo>
                          <a:pt x="23" y="0"/>
                        </a:moveTo>
                        <a:lnTo>
                          <a:pt x="18" y="0"/>
                        </a:lnTo>
                        <a:lnTo>
                          <a:pt x="14" y="2"/>
                        </a:lnTo>
                        <a:lnTo>
                          <a:pt x="10" y="4"/>
                        </a:lnTo>
                        <a:lnTo>
                          <a:pt x="6" y="8"/>
                        </a:lnTo>
                        <a:lnTo>
                          <a:pt x="3" y="11"/>
                        </a:lnTo>
                        <a:lnTo>
                          <a:pt x="2" y="15"/>
                        </a:lnTo>
                        <a:lnTo>
                          <a:pt x="1" y="19"/>
                        </a:lnTo>
                        <a:lnTo>
                          <a:pt x="0" y="23"/>
                        </a:lnTo>
                        <a:lnTo>
                          <a:pt x="1" y="28"/>
                        </a:lnTo>
                        <a:lnTo>
                          <a:pt x="2" y="32"/>
                        </a:lnTo>
                        <a:lnTo>
                          <a:pt x="3" y="36"/>
                        </a:lnTo>
                        <a:lnTo>
                          <a:pt x="6" y="39"/>
                        </a:lnTo>
                        <a:lnTo>
                          <a:pt x="10"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799" name="Rectangle 1071"/>
                  <p:cNvSpPr>
                    <a:spLocks noChangeAspect="1" noChangeArrowheads="1"/>
                  </p:cNvSpPr>
                  <p:nvPr/>
                </p:nvSpPr>
                <p:spPr bwMode="auto">
                  <a:xfrm>
                    <a:off x="518" y="2047"/>
                    <a:ext cx="222" cy="14"/>
                  </a:xfrm>
                  <a:prstGeom prst="rect">
                    <a:avLst/>
                  </a:prstGeom>
                  <a:solidFill>
                    <a:schemeClr val="bg1"/>
                  </a:solidFill>
                  <a:ln w="9525">
                    <a:noFill/>
                    <a:miter lim="800000"/>
                    <a:headEnd/>
                    <a:tailEnd/>
                  </a:ln>
                </p:spPr>
                <p:txBody>
                  <a:bodyPr/>
                  <a:lstStyle/>
                  <a:p>
                    <a:pPr>
                      <a:defRPr/>
                    </a:pPr>
                    <a:endParaRPr lang="en-US"/>
                  </a:p>
                </p:txBody>
              </p:sp>
              <p:sp>
                <p:nvSpPr>
                  <p:cNvPr id="714800" name="Freeform 1072"/>
                  <p:cNvSpPr>
                    <a:spLocks noChangeAspect="1"/>
                  </p:cNvSpPr>
                  <p:nvPr/>
                </p:nvSpPr>
                <p:spPr bwMode="auto">
                  <a:xfrm>
                    <a:off x="739" y="2047"/>
                    <a:ext cx="0" cy="14"/>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4"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8" y="39"/>
                        </a:lnTo>
                        <a:lnTo>
                          <a:pt x="20" y="36"/>
                        </a:lnTo>
                        <a:lnTo>
                          <a:pt x="22" y="32"/>
                        </a:lnTo>
                        <a:lnTo>
                          <a:pt x="23" y="28"/>
                        </a:lnTo>
                        <a:lnTo>
                          <a:pt x="24"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801" name="Freeform 1073"/>
                  <p:cNvSpPr>
                    <a:spLocks noChangeAspect="1"/>
                  </p:cNvSpPr>
                  <p:nvPr/>
                </p:nvSpPr>
                <p:spPr bwMode="auto">
                  <a:xfrm>
                    <a:off x="511" y="1561"/>
                    <a:ext cx="7" cy="14"/>
                  </a:xfrm>
                  <a:custGeom>
                    <a:avLst/>
                    <a:gdLst/>
                    <a:ahLst/>
                    <a:cxnLst>
                      <a:cxn ang="0">
                        <a:pos x="23" y="0"/>
                      </a:cxn>
                      <a:cxn ang="0">
                        <a:pos x="18" y="0"/>
                      </a:cxn>
                      <a:cxn ang="0">
                        <a:pos x="14" y="2"/>
                      </a:cxn>
                      <a:cxn ang="0">
                        <a:pos x="10" y="4"/>
                      </a:cxn>
                      <a:cxn ang="0">
                        <a:pos x="6" y="7"/>
                      </a:cxn>
                      <a:cxn ang="0">
                        <a:pos x="3" y="10"/>
                      </a:cxn>
                      <a:cxn ang="0">
                        <a:pos x="2" y="15"/>
                      </a:cxn>
                      <a:cxn ang="0">
                        <a:pos x="1" y="19"/>
                      </a:cxn>
                      <a:cxn ang="0">
                        <a:pos x="0" y="23"/>
                      </a:cxn>
                      <a:cxn ang="0">
                        <a:pos x="1" y="27"/>
                      </a:cxn>
                      <a:cxn ang="0">
                        <a:pos x="2" y="32"/>
                      </a:cxn>
                      <a:cxn ang="0">
                        <a:pos x="3" y="36"/>
                      </a:cxn>
                      <a:cxn ang="0">
                        <a:pos x="6" y="39"/>
                      </a:cxn>
                      <a:cxn ang="0">
                        <a:pos x="10" y="42"/>
                      </a:cxn>
                      <a:cxn ang="0">
                        <a:pos x="14" y="44"/>
                      </a:cxn>
                      <a:cxn ang="0">
                        <a:pos x="18" y="45"/>
                      </a:cxn>
                      <a:cxn ang="0">
                        <a:pos x="23" y="46"/>
                      </a:cxn>
                      <a:cxn ang="0">
                        <a:pos x="23" y="0"/>
                      </a:cxn>
                    </a:cxnLst>
                    <a:rect l="0" t="0" r="r" b="b"/>
                    <a:pathLst>
                      <a:path w="23" h="46">
                        <a:moveTo>
                          <a:pt x="23" y="0"/>
                        </a:moveTo>
                        <a:lnTo>
                          <a:pt x="18" y="0"/>
                        </a:lnTo>
                        <a:lnTo>
                          <a:pt x="14" y="2"/>
                        </a:lnTo>
                        <a:lnTo>
                          <a:pt x="10" y="4"/>
                        </a:lnTo>
                        <a:lnTo>
                          <a:pt x="6" y="7"/>
                        </a:lnTo>
                        <a:lnTo>
                          <a:pt x="3" y="10"/>
                        </a:lnTo>
                        <a:lnTo>
                          <a:pt x="2" y="15"/>
                        </a:lnTo>
                        <a:lnTo>
                          <a:pt x="1" y="19"/>
                        </a:lnTo>
                        <a:lnTo>
                          <a:pt x="0" y="23"/>
                        </a:lnTo>
                        <a:lnTo>
                          <a:pt x="1" y="27"/>
                        </a:lnTo>
                        <a:lnTo>
                          <a:pt x="2" y="32"/>
                        </a:lnTo>
                        <a:lnTo>
                          <a:pt x="3" y="36"/>
                        </a:lnTo>
                        <a:lnTo>
                          <a:pt x="6" y="39"/>
                        </a:lnTo>
                        <a:lnTo>
                          <a:pt x="10"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802" name="Rectangle 1074"/>
                  <p:cNvSpPr>
                    <a:spLocks noChangeAspect="1" noChangeArrowheads="1"/>
                  </p:cNvSpPr>
                  <p:nvPr/>
                </p:nvSpPr>
                <p:spPr bwMode="auto">
                  <a:xfrm>
                    <a:off x="518" y="1561"/>
                    <a:ext cx="179" cy="14"/>
                  </a:xfrm>
                  <a:prstGeom prst="rect">
                    <a:avLst/>
                  </a:prstGeom>
                  <a:solidFill>
                    <a:schemeClr val="bg1"/>
                  </a:solidFill>
                  <a:ln w="9525">
                    <a:noFill/>
                    <a:miter lim="800000"/>
                    <a:headEnd/>
                    <a:tailEnd/>
                  </a:ln>
                </p:spPr>
                <p:txBody>
                  <a:bodyPr/>
                  <a:lstStyle/>
                  <a:p>
                    <a:pPr>
                      <a:defRPr/>
                    </a:pPr>
                    <a:endParaRPr lang="en-US"/>
                  </a:p>
                </p:txBody>
              </p:sp>
              <p:sp>
                <p:nvSpPr>
                  <p:cNvPr id="714803" name="Freeform 1075"/>
                  <p:cNvSpPr>
                    <a:spLocks noChangeAspect="1"/>
                  </p:cNvSpPr>
                  <p:nvPr/>
                </p:nvSpPr>
                <p:spPr bwMode="auto">
                  <a:xfrm>
                    <a:off x="697" y="1561"/>
                    <a:ext cx="7" cy="14"/>
                  </a:xfrm>
                  <a:custGeom>
                    <a:avLst/>
                    <a:gdLst/>
                    <a:ahLst/>
                    <a:cxnLst>
                      <a:cxn ang="0">
                        <a:pos x="0" y="46"/>
                      </a:cxn>
                      <a:cxn ang="0">
                        <a:pos x="5" y="45"/>
                      </a:cxn>
                      <a:cxn ang="0">
                        <a:pos x="11" y="44"/>
                      </a:cxn>
                      <a:cxn ang="0">
                        <a:pos x="14" y="42"/>
                      </a:cxn>
                      <a:cxn ang="0">
                        <a:pos x="18" y="39"/>
                      </a:cxn>
                      <a:cxn ang="0">
                        <a:pos x="20" y="36"/>
                      </a:cxn>
                      <a:cxn ang="0">
                        <a:pos x="22" y="32"/>
                      </a:cxn>
                      <a:cxn ang="0">
                        <a:pos x="23" y="27"/>
                      </a:cxn>
                      <a:cxn ang="0">
                        <a:pos x="23" y="23"/>
                      </a:cxn>
                      <a:cxn ang="0">
                        <a:pos x="23" y="19"/>
                      </a:cxn>
                      <a:cxn ang="0">
                        <a:pos x="22" y="15"/>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6"/>
                        </a:lnTo>
                        <a:lnTo>
                          <a:pt x="22" y="32"/>
                        </a:lnTo>
                        <a:lnTo>
                          <a:pt x="23" y="27"/>
                        </a:lnTo>
                        <a:lnTo>
                          <a:pt x="23" y="23"/>
                        </a:lnTo>
                        <a:lnTo>
                          <a:pt x="23" y="19"/>
                        </a:lnTo>
                        <a:lnTo>
                          <a:pt x="22" y="15"/>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804" name="Freeform 1076"/>
                  <p:cNvSpPr>
                    <a:spLocks noChangeAspect="1"/>
                  </p:cNvSpPr>
                  <p:nvPr/>
                </p:nvSpPr>
                <p:spPr bwMode="auto">
                  <a:xfrm>
                    <a:off x="739" y="1625"/>
                    <a:ext cx="0" cy="14"/>
                  </a:xfrm>
                  <a:custGeom>
                    <a:avLst/>
                    <a:gdLst/>
                    <a:ahLst/>
                    <a:cxnLst>
                      <a:cxn ang="0">
                        <a:pos x="0" y="46"/>
                      </a:cxn>
                      <a:cxn ang="0">
                        <a:pos x="5" y="46"/>
                      </a:cxn>
                      <a:cxn ang="0">
                        <a:pos x="10"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805" name="Rectangle 1077"/>
                  <p:cNvSpPr>
                    <a:spLocks noChangeAspect="1" noChangeArrowheads="1"/>
                  </p:cNvSpPr>
                  <p:nvPr/>
                </p:nvSpPr>
                <p:spPr bwMode="auto">
                  <a:xfrm>
                    <a:off x="518" y="1625"/>
                    <a:ext cx="222" cy="14"/>
                  </a:xfrm>
                  <a:prstGeom prst="rect">
                    <a:avLst/>
                  </a:prstGeom>
                  <a:solidFill>
                    <a:schemeClr val="bg1"/>
                  </a:solidFill>
                  <a:ln w="9525">
                    <a:noFill/>
                    <a:miter lim="800000"/>
                    <a:headEnd/>
                    <a:tailEnd/>
                  </a:ln>
                </p:spPr>
                <p:txBody>
                  <a:bodyPr/>
                  <a:lstStyle/>
                  <a:p>
                    <a:pPr>
                      <a:defRPr/>
                    </a:pPr>
                    <a:endParaRPr lang="en-US"/>
                  </a:p>
                </p:txBody>
              </p:sp>
              <p:sp>
                <p:nvSpPr>
                  <p:cNvPr id="714806" name="Freeform 1078"/>
                  <p:cNvSpPr>
                    <a:spLocks noChangeAspect="1"/>
                  </p:cNvSpPr>
                  <p:nvPr/>
                </p:nvSpPr>
                <p:spPr bwMode="auto">
                  <a:xfrm>
                    <a:off x="511" y="1625"/>
                    <a:ext cx="7" cy="14"/>
                  </a:xfrm>
                  <a:custGeom>
                    <a:avLst/>
                    <a:gdLst/>
                    <a:ahLst/>
                    <a:cxnLst>
                      <a:cxn ang="0">
                        <a:pos x="23" y="0"/>
                      </a:cxn>
                      <a:cxn ang="0">
                        <a:pos x="18" y="1"/>
                      </a:cxn>
                      <a:cxn ang="0">
                        <a:pos x="14" y="2"/>
                      </a:cxn>
                      <a:cxn ang="0">
                        <a:pos x="10" y="4"/>
                      </a:cxn>
                      <a:cxn ang="0">
                        <a:pos x="6" y="7"/>
                      </a:cxn>
                      <a:cxn ang="0">
                        <a:pos x="3" y="10"/>
                      </a:cxn>
                      <a:cxn ang="0">
                        <a:pos x="2" y="14"/>
                      </a:cxn>
                      <a:cxn ang="0">
                        <a:pos x="1" y="18"/>
                      </a:cxn>
                      <a:cxn ang="0">
                        <a:pos x="0" y="23"/>
                      </a:cxn>
                      <a:cxn ang="0">
                        <a:pos x="1" y="27"/>
                      </a:cxn>
                      <a:cxn ang="0">
                        <a:pos x="2" y="31"/>
                      </a:cxn>
                      <a:cxn ang="0">
                        <a:pos x="3" y="35"/>
                      </a:cxn>
                      <a:cxn ang="0">
                        <a:pos x="6" y="38"/>
                      </a:cxn>
                      <a:cxn ang="0">
                        <a:pos x="10" y="42"/>
                      </a:cxn>
                      <a:cxn ang="0">
                        <a:pos x="14" y="44"/>
                      </a:cxn>
                      <a:cxn ang="0">
                        <a:pos x="18" y="46"/>
                      </a:cxn>
                      <a:cxn ang="0">
                        <a:pos x="23" y="46"/>
                      </a:cxn>
                      <a:cxn ang="0">
                        <a:pos x="23" y="0"/>
                      </a:cxn>
                    </a:cxnLst>
                    <a:rect l="0" t="0" r="r" b="b"/>
                    <a:pathLst>
                      <a:path w="23" h="46">
                        <a:moveTo>
                          <a:pt x="23" y="0"/>
                        </a:moveTo>
                        <a:lnTo>
                          <a:pt x="18" y="1"/>
                        </a:lnTo>
                        <a:lnTo>
                          <a:pt x="14" y="2"/>
                        </a:lnTo>
                        <a:lnTo>
                          <a:pt x="10" y="4"/>
                        </a:lnTo>
                        <a:lnTo>
                          <a:pt x="6" y="7"/>
                        </a:lnTo>
                        <a:lnTo>
                          <a:pt x="3" y="10"/>
                        </a:lnTo>
                        <a:lnTo>
                          <a:pt x="2" y="14"/>
                        </a:lnTo>
                        <a:lnTo>
                          <a:pt x="1" y="18"/>
                        </a:lnTo>
                        <a:lnTo>
                          <a:pt x="0" y="23"/>
                        </a:lnTo>
                        <a:lnTo>
                          <a:pt x="1" y="27"/>
                        </a:lnTo>
                        <a:lnTo>
                          <a:pt x="2" y="31"/>
                        </a:lnTo>
                        <a:lnTo>
                          <a:pt x="3" y="35"/>
                        </a:lnTo>
                        <a:lnTo>
                          <a:pt x="6" y="38"/>
                        </a:lnTo>
                        <a:lnTo>
                          <a:pt x="10"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807" name="Freeform 1079"/>
                  <p:cNvSpPr>
                    <a:spLocks noChangeAspect="1"/>
                  </p:cNvSpPr>
                  <p:nvPr/>
                </p:nvSpPr>
                <p:spPr bwMode="auto">
                  <a:xfrm>
                    <a:off x="732" y="1625"/>
                    <a:ext cx="7" cy="14"/>
                  </a:xfrm>
                  <a:custGeom>
                    <a:avLst/>
                    <a:gdLst/>
                    <a:ahLst/>
                    <a:cxnLst>
                      <a:cxn ang="0">
                        <a:pos x="23" y="0"/>
                      </a:cxn>
                      <a:cxn ang="0">
                        <a:pos x="18" y="1"/>
                      </a:cxn>
                      <a:cxn ang="0">
                        <a:pos x="13" y="2"/>
                      </a:cxn>
                      <a:cxn ang="0">
                        <a:pos x="9" y="4"/>
                      </a:cxn>
                      <a:cxn ang="0">
                        <a:pos x="5" y="7"/>
                      </a:cxn>
                      <a:cxn ang="0">
                        <a:pos x="3" y="10"/>
                      </a:cxn>
                      <a:cxn ang="0">
                        <a:pos x="1" y="14"/>
                      </a:cxn>
                      <a:cxn ang="0">
                        <a:pos x="0" y="18"/>
                      </a:cxn>
                      <a:cxn ang="0">
                        <a:pos x="0" y="23"/>
                      </a:cxn>
                      <a:cxn ang="0">
                        <a:pos x="0" y="27"/>
                      </a:cxn>
                      <a:cxn ang="0">
                        <a:pos x="1" y="31"/>
                      </a:cxn>
                      <a:cxn ang="0">
                        <a:pos x="3" y="35"/>
                      </a:cxn>
                      <a:cxn ang="0">
                        <a:pos x="5"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5" y="7"/>
                        </a:lnTo>
                        <a:lnTo>
                          <a:pt x="3" y="10"/>
                        </a:lnTo>
                        <a:lnTo>
                          <a:pt x="1" y="14"/>
                        </a:lnTo>
                        <a:lnTo>
                          <a:pt x="0" y="18"/>
                        </a:lnTo>
                        <a:lnTo>
                          <a:pt x="0" y="23"/>
                        </a:lnTo>
                        <a:lnTo>
                          <a:pt x="0" y="27"/>
                        </a:lnTo>
                        <a:lnTo>
                          <a:pt x="1" y="31"/>
                        </a:lnTo>
                        <a:lnTo>
                          <a:pt x="3" y="35"/>
                        </a:lnTo>
                        <a:lnTo>
                          <a:pt x="5"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808" name="Rectangle 1080"/>
                  <p:cNvSpPr>
                    <a:spLocks noChangeAspect="1" noChangeArrowheads="1"/>
                  </p:cNvSpPr>
                  <p:nvPr/>
                </p:nvSpPr>
                <p:spPr bwMode="auto">
                  <a:xfrm>
                    <a:off x="739" y="1625"/>
                    <a:ext cx="93" cy="14"/>
                  </a:xfrm>
                  <a:prstGeom prst="rect">
                    <a:avLst/>
                  </a:prstGeom>
                  <a:solidFill>
                    <a:schemeClr val="bg1"/>
                  </a:solidFill>
                  <a:ln w="9525">
                    <a:noFill/>
                    <a:miter lim="800000"/>
                    <a:headEnd/>
                    <a:tailEnd/>
                  </a:ln>
                </p:spPr>
                <p:txBody>
                  <a:bodyPr/>
                  <a:lstStyle/>
                  <a:p>
                    <a:pPr>
                      <a:defRPr/>
                    </a:pPr>
                    <a:endParaRPr lang="en-US"/>
                  </a:p>
                </p:txBody>
              </p:sp>
              <p:sp>
                <p:nvSpPr>
                  <p:cNvPr id="714809" name="Freeform 1081"/>
                  <p:cNvSpPr>
                    <a:spLocks noChangeAspect="1"/>
                  </p:cNvSpPr>
                  <p:nvPr/>
                </p:nvSpPr>
                <p:spPr bwMode="auto">
                  <a:xfrm>
                    <a:off x="832" y="1625"/>
                    <a:ext cx="0" cy="14"/>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810" name="Freeform 1082"/>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811" name="Rectangle 1083"/>
                  <p:cNvSpPr>
                    <a:spLocks noChangeAspect="1" noChangeArrowheads="1"/>
                  </p:cNvSpPr>
                  <p:nvPr/>
                </p:nvSpPr>
                <p:spPr bwMode="auto">
                  <a:xfrm>
                    <a:off x="718" y="2047"/>
                    <a:ext cx="114" cy="14"/>
                  </a:xfrm>
                  <a:prstGeom prst="rect">
                    <a:avLst/>
                  </a:prstGeom>
                  <a:solidFill>
                    <a:schemeClr val="bg1"/>
                  </a:solidFill>
                  <a:ln w="9525">
                    <a:noFill/>
                    <a:miter lim="800000"/>
                    <a:headEnd/>
                    <a:tailEnd/>
                  </a:ln>
                </p:spPr>
                <p:txBody>
                  <a:bodyPr/>
                  <a:lstStyle/>
                  <a:p>
                    <a:pPr>
                      <a:defRPr/>
                    </a:pPr>
                    <a:endParaRPr lang="en-US"/>
                  </a:p>
                </p:txBody>
              </p:sp>
              <p:sp>
                <p:nvSpPr>
                  <p:cNvPr id="714812" name="Freeform 1084"/>
                  <p:cNvSpPr>
                    <a:spLocks noChangeAspect="1"/>
                  </p:cNvSpPr>
                  <p:nvPr/>
                </p:nvSpPr>
                <p:spPr bwMode="auto">
                  <a:xfrm>
                    <a:off x="711"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813" name="Freeform 1085"/>
                  <p:cNvSpPr>
                    <a:spLocks noChangeAspect="1"/>
                  </p:cNvSpPr>
                  <p:nvPr/>
                </p:nvSpPr>
                <p:spPr bwMode="auto">
                  <a:xfrm>
                    <a:off x="832" y="2047"/>
                    <a:ext cx="0" cy="14"/>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814" name="Rectangle 1086"/>
                  <p:cNvSpPr>
                    <a:spLocks noChangeAspect="1" noChangeArrowheads="1"/>
                  </p:cNvSpPr>
                  <p:nvPr/>
                </p:nvSpPr>
                <p:spPr bwMode="auto">
                  <a:xfrm>
                    <a:off x="739" y="2047"/>
                    <a:ext cx="93" cy="14"/>
                  </a:xfrm>
                  <a:prstGeom prst="rect">
                    <a:avLst/>
                  </a:prstGeom>
                  <a:solidFill>
                    <a:schemeClr val="bg1"/>
                  </a:solidFill>
                  <a:ln w="9525">
                    <a:noFill/>
                    <a:miter lim="800000"/>
                    <a:headEnd/>
                    <a:tailEnd/>
                  </a:ln>
                </p:spPr>
                <p:txBody>
                  <a:bodyPr/>
                  <a:lstStyle/>
                  <a:p>
                    <a:pPr>
                      <a:defRPr/>
                    </a:pPr>
                    <a:endParaRPr lang="en-US"/>
                  </a:p>
                </p:txBody>
              </p:sp>
              <p:sp>
                <p:nvSpPr>
                  <p:cNvPr id="714815" name="Freeform 1087"/>
                  <p:cNvSpPr>
                    <a:spLocks noChangeAspect="1"/>
                  </p:cNvSpPr>
                  <p:nvPr/>
                </p:nvSpPr>
                <p:spPr bwMode="auto">
                  <a:xfrm>
                    <a:off x="732" y="2047"/>
                    <a:ext cx="7" cy="14"/>
                  </a:xfrm>
                  <a:custGeom>
                    <a:avLst/>
                    <a:gdLst/>
                    <a:ahLst/>
                    <a:cxnLst>
                      <a:cxn ang="0">
                        <a:pos x="24" y="0"/>
                      </a:cxn>
                      <a:cxn ang="0">
                        <a:pos x="18" y="0"/>
                      </a:cxn>
                      <a:cxn ang="0">
                        <a:pos x="14" y="2"/>
                      </a:cxn>
                      <a:cxn ang="0">
                        <a:pos x="10" y="4"/>
                      </a:cxn>
                      <a:cxn ang="0">
                        <a:pos x="7" y="8"/>
                      </a:cxn>
                      <a:cxn ang="0">
                        <a:pos x="5" y="11"/>
                      </a:cxn>
                      <a:cxn ang="0">
                        <a:pos x="3" y="15"/>
                      </a:cxn>
                      <a:cxn ang="0">
                        <a:pos x="2" y="19"/>
                      </a:cxn>
                      <a:cxn ang="0">
                        <a:pos x="0" y="23"/>
                      </a:cxn>
                      <a:cxn ang="0">
                        <a:pos x="2" y="28"/>
                      </a:cxn>
                      <a:cxn ang="0">
                        <a:pos x="3" y="32"/>
                      </a:cxn>
                      <a:cxn ang="0">
                        <a:pos x="5" y="36"/>
                      </a:cxn>
                      <a:cxn ang="0">
                        <a:pos x="7"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7" y="8"/>
                        </a:lnTo>
                        <a:lnTo>
                          <a:pt x="5" y="11"/>
                        </a:lnTo>
                        <a:lnTo>
                          <a:pt x="3" y="15"/>
                        </a:lnTo>
                        <a:lnTo>
                          <a:pt x="2" y="19"/>
                        </a:lnTo>
                        <a:lnTo>
                          <a:pt x="0" y="23"/>
                        </a:lnTo>
                        <a:lnTo>
                          <a:pt x="2" y="28"/>
                        </a:lnTo>
                        <a:lnTo>
                          <a:pt x="3" y="32"/>
                        </a:lnTo>
                        <a:lnTo>
                          <a:pt x="5" y="36"/>
                        </a:lnTo>
                        <a:lnTo>
                          <a:pt x="7"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714816" name="Freeform 1088"/>
                  <p:cNvSpPr>
                    <a:spLocks noChangeAspect="1"/>
                  </p:cNvSpPr>
                  <p:nvPr/>
                </p:nvSpPr>
                <p:spPr bwMode="auto">
                  <a:xfrm>
                    <a:off x="732" y="1625"/>
                    <a:ext cx="7" cy="0"/>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817" name="Rectangle 1089"/>
                  <p:cNvSpPr>
                    <a:spLocks noChangeAspect="1" noChangeArrowheads="1"/>
                  </p:cNvSpPr>
                  <p:nvPr/>
                </p:nvSpPr>
                <p:spPr bwMode="auto">
                  <a:xfrm>
                    <a:off x="732" y="1625"/>
                    <a:ext cx="7" cy="21"/>
                  </a:xfrm>
                  <a:prstGeom prst="rect">
                    <a:avLst/>
                  </a:prstGeom>
                  <a:solidFill>
                    <a:schemeClr val="bg1"/>
                  </a:solidFill>
                  <a:ln w="9525">
                    <a:noFill/>
                    <a:miter lim="800000"/>
                    <a:headEnd/>
                    <a:tailEnd/>
                  </a:ln>
                </p:spPr>
                <p:txBody>
                  <a:bodyPr/>
                  <a:lstStyle/>
                  <a:p>
                    <a:pPr>
                      <a:defRPr/>
                    </a:pPr>
                    <a:endParaRPr lang="en-US"/>
                  </a:p>
                </p:txBody>
              </p:sp>
              <p:sp>
                <p:nvSpPr>
                  <p:cNvPr id="714818" name="Freeform 1090"/>
                  <p:cNvSpPr>
                    <a:spLocks noChangeAspect="1"/>
                  </p:cNvSpPr>
                  <p:nvPr/>
                </p:nvSpPr>
                <p:spPr bwMode="auto">
                  <a:xfrm>
                    <a:off x="732" y="1647"/>
                    <a:ext cx="7" cy="7"/>
                  </a:xfrm>
                  <a:custGeom>
                    <a:avLst/>
                    <a:gdLst/>
                    <a:ahLst/>
                    <a:cxnLst>
                      <a:cxn ang="0">
                        <a:pos x="0" y="0"/>
                      </a:cxn>
                      <a:cxn ang="0">
                        <a:pos x="0" y="5"/>
                      </a:cxn>
                      <a:cxn ang="0">
                        <a:pos x="2" y="10"/>
                      </a:cxn>
                      <a:cxn ang="0">
                        <a:pos x="4" y="14"/>
                      </a:cxn>
                      <a:cxn ang="0">
                        <a:pos x="7" y="17"/>
                      </a:cxn>
                      <a:cxn ang="0">
                        <a:pos x="10" y="20"/>
                      </a:cxn>
                      <a:cxn ang="0">
                        <a:pos x="15" y="21"/>
                      </a:cxn>
                      <a:cxn ang="0">
                        <a:pos x="19" y="22"/>
                      </a:cxn>
                      <a:cxn ang="0">
                        <a:pos x="23" y="23"/>
                      </a:cxn>
                      <a:cxn ang="0">
                        <a:pos x="27" y="22"/>
                      </a:cxn>
                      <a:cxn ang="0">
                        <a:pos x="31" y="21"/>
                      </a:cxn>
                      <a:cxn ang="0">
                        <a:pos x="36" y="20"/>
                      </a:cxn>
                      <a:cxn ang="0">
                        <a:pos x="39" y="17"/>
                      </a:cxn>
                      <a:cxn ang="0">
                        <a:pos x="42" y="14"/>
                      </a:cxn>
                      <a:cxn ang="0">
                        <a:pos x="44" y="10"/>
                      </a:cxn>
                      <a:cxn ang="0">
                        <a:pos x="46" y="5"/>
                      </a:cxn>
                      <a:cxn ang="0">
                        <a:pos x="46" y="0"/>
                      </a:cxn>
                      <a:cxn ang="0">
                        <a:pos x="0" y="0"/>
                      </a:cxn>
                    </a:cxnLst>
                    <a:rect l="0" t="0" r="r" b="b"/>
                    <a:pathLst>
                      <a:path w="46" h="23">
                        <a:moveTo>
                          <a:pt x="0" y="0"/>
                        </a:moveTo>
                        <a:lnTo>
                          <a:pt x="0" y="5"/>
                        </a:lnTo>
                        <a:lnTo>
                          <a:pt x="2" y="10"/>
                        </a:lnTo>
                        <a:lnTo>
                          <a:pt x="4" y="14"/>
                        </a:lnTo>
                        <a:lnTo>
                          <a:pt x="7" y="17"/>
                        </a:lnTo>
                        <a:lnTo>
                          <a:pt x="10" y="20"/>
                        </a:lnTo>
                        <a:lnTo>
                          <a:pt x="15" y="21"/>
                        </a:lnTo>
                        <a:lnTo>
                          <a:pt x="19" y="22"/>
                        </a:lnTo>
                        <a:lnTo>
                          <a:pt x="23" y="23"/>
                        </a:lnTo>
                        <a:lnTo>
                          <a:pt x="27" y="22"/>
                        </a:lnTo>
                        <a:lnTo>
                          <a:pt x="31" y="21"/>
                        </a:lnTo>
                        <a:lnTo>
                          <a:pt x="36" y="20"/>
                        </a:lnTo>
                        <a:lnTo>
                          <a:pt x="39" y="17"/>
                        </a:lnTo>
                        <a:lnTo>
                          <a:pt x="42" y="14"/>
                        </a:lnTo>
                        <a:lnTo>
                          <a:pt x="44"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819" name="Freeform 1091"/>
                  <p:cNvSpPr>
                    <a:spLocks noChangeAspect="1"/>
                  </p:cNvSpPr>
                  <p:nvPr/>
                </p:nvSpPr>
                <p:spPr bwMode="auto">
                  <a:xfrm>
                    <a:off x="1061" y="2047"/>
                    <a:ext cx="7" cy="14"/>
                  </a:xfrm>
                  <a:custGeom>
                    <a:avLst/>
                    <a:gdLst/>
                    <a:ahLst/>
                    <a:cxnLst>
                      <a:cxn ang="0">
                        <a:pos x="0" y="47"/>
                      </a:cxn>
                      <a:cxn ang="0">
                        <a:pos x="5" y="46"/>
                      </a:cxn>
                      <a:cxn ang="0">
                        <a:pos x="11" y="44"/>
                      </a:cxn>
                      <a:cxn ang="0">
                        <a:pos x="14" y="42"/>
                      </a:cxn>
                      <a:cxn ang="0">
                        <a:pos x="17" y="39"/>
                      </a:cxn>
                      <a:cxn ang="0">
                        <a:pos x="20" y="36"/>
                      </a:cxn>
                      <a:cxn ang="0">
                        <a:pos x="22" y="32"/>
                      </a:cxn>
                      <a:cxn ang="0">
                        <a:pos x="23" y="28"/>
                      </a:cxn>
                      <a:cxn ang="0">
                        <a:pos x="23" y="23"/>
                      </a:cxn>
                      <a:cxn ang="0">
                        <a:pos x="23" y="19"/>
                      </a:cxn>
                      <a:cxn ang="0">
                        <a:pos x="22" y="15"/>
                      </a:cxn>
                      <a:cxn ang="0">
                        <a:pos x="20" y="11"/>
                      </a:cxn>
                      <a:cxn ang="0">
                        <a:pos x="17" y="8"/>
                      </a:cxn>
                      <a:cxn ang="0">
                        <a:pos x="14" y="4"/>
                      </a:cxn>
                      <a:cxn ang="0">
                        <a:pos x="11" y="2"/>
                      </a:cxn>
                      <a:cxn ang="0">
                        <a:pos x="5" y="0"/>
                      </a:cxn>
                      <a:cxn ang="0">
                        <a:pos x="0" y="0"/>
                      </a:cxn>
                      <a:cxn ang="0">
                        <a:pos x="0" y="47"/>
                      </a:cxn>
                    </a:cxnLst>
                    <a:rect l="0" t="0" r="r" b="b"/>
                    <a:pathLst>
                      <a:path w="23" h="47">
                        <a:moveTo>
                          <a:pt x="0" y="47"/>
                        </a:moveTo>
                        <a:lnTo>
                          <a:pt x="5" y="46"/>
                        </a:lnTo>
                        <a:lnTo>
                          <a:pt x="11" y="44"/>
                        </a:lnTo>
                        <a:lnTo>
                          <a:pt x="14" y="42"/>
                        </a:lnTo>
                        <a:lnTo>
                          <a:pt x="17" y="39"/>
                        </a:lnTo>
                        <a:lnTo>
                          <a:pt x="20" y="36"/>
                        </a:lnTo>
                        <a:lnTo>
                          <a:pt x="22" y="32"/>
                        </a:lnTo>
                        <a:lnTo>
                          <a:pt x="23" y="28"/>
                        </a:lnTo>
                        <a:lnTo>
                          <a:pt x="23" y="23"/>
                        </a:lnTo>
                        <a:lnTo>
                          <a:pt x="23" y="19"/>
                        </a:lnTo>
                        <a:lnTo>
                          <a:pt x="22" y="15"/>
                        </a:lnTo>
                        <a:lnTo>
                          <a:pt x="20" y="11"/>
                        </a:lnTo>
                        <a:lnTo>
                          <a:pt x="17" y="8"/>
                        </a:lnTo>
                        <a:lnTo>
                          <a:pt x="14"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820" name="Rectangle 1092"/>
                  <p:cNvSpPr>
                    <a:spLocks noChangeAspect="1" noChangeArrowheads="1"/>
                  </p:cNvSpPr>
                  <p:nvPr/>
                </p:nvSpPr>
                <p:spPr bwMode="auto">
                  <a:xfrm>
                    <a:off x="947" y="2047"/>
                    <a:ext cx="114" cy="14"/>
                  </a:xfrm>
                  <a:prstGeom prst="rect">
                    <a:avLst/>
                  </a:prstGeom>
                  <a:solidFill>
                    <a:schemeClr val="bg1"/>
                  </a:solidFill>
                  <a:ln w="9525">
                    <a:noFill/>
                    <a:miter lim="800000"/>
                    <a:headEnd/>
                    <a:tailEnd/>
                  </a:ln>
                </p:spPr>
                <p:txBody>
                  <a:bodyPr/>
                  <a:lstStyle/>
                  <a:p>
                    <a:pPr>
                      <a:defRPr/>
                    </a:pPr>
                    <a:endParaRPr lang="en-US"/>
                  </a:p>
                </p:txBody>
              </p:sp>
              <p:sp>
                <p:nvSpPr>
                  <p:cNvPr id="714821" name="Freeform 1093"/>
                  <p:cNvSpPr>
                    <a:spLocks noChangeAspect="1"/>
                  </p:cNvSpPr>
                  <p:nvPr/>
                </p:nvSpPr>
                <p:spPr bwMode="auto">
                  <a:xfrm>
                    <a:off x="940" y="2047"/>
                    <a:ext cx="7" cy="14"/>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822" name="Freeform 1094"/>
                  <p:cNvSpPr>
                    <a:spLocks noChangeAspect="1"/>
                  </p:cNvSpPr>
                  <p:nvPr/>
                </p:nvSpPr>
                <p:spPr bwMode="auto">
                  <a:xfrm>
                    <a:off x="940" y="1625"/>
                    <a:ext cx="7" cy="14"/>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823" name="Rectangle 1095"/>
                  <p:cNvSpPr>
                    <a:spLocks noChangeAspect="1" noChangeArrowheads="1"/>
                  </p:cNvSpPr>
                  <p:nvPr/>
                </p:nvSpPr>
                <p:spPr bwMode="auto">
                  <a:xfrm>
                    <a:off x="947" y="1625"/>
                    <a:ext cx="114" cy="14"/>
                  </a:xfrm>
                  <a:prstGeom prst="rect">
                    <a:avLst/>
                  </a:prstGeom>
                  <a:solidFill>
                    <a:schemeClr val="bg1"/>
                  </a:solidFill>
                  <a:ln w="9525">
                    <a:noFill/>
                    <a:miter lim="800000"/>
                    <a:headEnd/>
                    <a:tailEnd/>
                  </a:ln>
                </p:spPr>
                <p:txBody>
                  <a:bodyPr/>
                  <a:lstStyle/>
                  <a:p>
                    <a:pPr>
                      <a:defRPr/>
                    </a:pPr>
                    <a:endParaRPr lang="en-US"/>
                  </a:p>
                </p:txBody>
              </p:sp>
              <p:sp>
                <p:nvSpPr>
                  <p:cNvPr id="714824" name="Freeform 1096"/>
                  <p:cNvSpPr>
                    <a:spLocks noChangeAspect="1"/>
                  </p:cNvSpPr>
                  <p:nvPr/>
                </p:nvSpPr>
                <p:spPr bwMode="auto">
                  <a:xfrm>
                    <a:off x="1061" y="1625"/>
                    <a:ext cx="7" cy="14"/>
                  </a:xfrm>
                  <a:custGeom>
                    <a:avLst/>
                    <a:gdLst/>
                    <a:ahLst/>
                    <a:cxnLst>
                      <a:cxn ang="0">
                        <a:pos x="0" y="46"/>
                      </a:cxn>
                      <a:cxn ang="0">
                        <a:pos x="5" y="46"/>
                      </a:cxn>
                      <a:cxn ang="0">
                        <a:pos x="11"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1" y="2"/>
                      </a:cxn>
                      <a:cxn ang="0">
                        <a:pos x="5" y="1"/>
                      </a:cxn>
                      <a:cxn ang="0">
                        <a:pos x="0" y="0"/>
                      </a:cxn>
                      <a:cxn ang="0">
                        <a:pos x="0" y="46"/>
                      </a:cxn>
                    </a:cxnLst>
                    <a:rect l="0" t="0" r="r" b="b"/>
                    <a:pathLst>
                      <a:path w="23" h="46">
                        <a:moveTo>
                          <a:pt x="0" y="46"/>
                        </a:moveTo>
                        <a:lnTo>
                          <a:pt x="5" y="46"/>
                        </a:lnTo>
                        <a:lnTo>
                          <a:pt x="11"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825" name="Freeform 1097"/>
                  <p:cNvSpPr>
                    <a:spLocks noChangeAspect="1"/>
                  </p:cNvSpPr>
                  <p:nvPr/>
                </p:nvSpPr>
                <p:spPr bwMode="auto">
                  <a:xfrm>
                    <a:off x="947" y="2047"/>
                    <a:ext cx="7" cy="14"/>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826" name="Rectangle 1098"/>
                  <p:cNvSpPr>
                    <a:spLocks noChangeAspect="1" noChangeArrowheads="1"/>
                  </p:cNvSpPr>
                  <p:nvPr/>
                </p:nvSpPr>
                <p:spPr bwMode="auto">
                  <a:xfrm>
                    <a:off x="832" y="2047"/>
                    <a:ext cx="107" cy="14"/>
                  </a:xfrm>
                  <a:prstGeom prst="rect">
                    <a:avLst/>
                  </a:prstGeom>
                  <a:solidFill>
                    <a:schemeClr val="bg1"/>
                  </a:solidFill>
                  <a:ln w="9525">
                    <a:noFill/>
                    <a:miter lim="800000"/>
                    <a:headEnd/>
                    <a:tailEnd/>
                  </a:ln>
                </p:spPr>
                <p:txBody>
                  <a:bodyPr/>
                  <a:lstStyle/>
                  <a:p>
                    <a:pPr>
                      <a:defRPr/>
                    </a:pPr>
                    <a:endParaRPr lang="en-US"/>
                  </a:p>
                </p:txBody>
              </p:sp>
              <p:sp>
                <p:nvSpPr>
                  <p:cNvPr id="714827" name="Freeform 1099"/>
                  <p:cNvSpPr>
                    <a:spLocks noChangeAspect="1"/>
                  </p:cNvSpPr>
                  <p:nvPr/>
                </p:nvSpPr>
                <p:spPr bwMode="auto">
                  <a:xfrm>
                    <a:off x="825" y="2047"/>
                    <a:ext cx="7" cy="14"/>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828" name="Freeform 1100"/>
                  <p:cNvSpPr>
                    <a:spLocks noChangeAspect="1"/>
                  </p:cNvSpPr>
                  <p:nvPr/>
                </p:nvSpPr>
                <p:spPr bwMode="auto">
                  <a:xfrm>
                    <a:off x="825" y="1625"/>
                    <a:ext cx="7" cy="14"/>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829" name="Rectangle 1101"/>
                  <p:cNvSpPr>
                    <a:spLocks noChangeAspect="1" noChangeArrowheads="1"/>
                  </p:cNvSpPr>
                  <p:nvPr/>
                </p:nvSpPr>
                <p:spPr bwMode="auto">
                  <a:xfrm>
                    <a:off x="832" y="1625"/>
                    <a:ext cx="107" cy="14"/>
                  </a:xfrm>
                  <a:prstGeom prst="rect">
                    <a:avLst/>
                  </a:prstGeom>
                  <a:solidFill>
                    <a:schemeClr val="bg1"/>
                  </a:solidFill>
                  <a:ln w="9525">
                    <a:noFill/>
                    <a:miter lim="800000"/>
                    <a:headEnd/>
                    <a:tailEnd/>
                  </a:ln>
                </p:spPr>
                <p:txBody>
                  <a:bodyPr/>
                  <a:lstStyle/>
                  <a:p>
                    <a:pPr>
                      <a:defRPr/>
                    </a:pPr>
                    <a:endParaRPr lang="en-US"/>
                  </a:p>
                </p:txBody>
              </p:sp>
              <p:sp>
                <p:nvSpPr>
                  <p:cNvPr id="714830" name="Freeform 1102"/>
                  <p:cNvSpPr>
                    <a:spLocks noChangeAspect="1"/>
                  </p:cNvSpPr>
                  <p:nvPr/>
                </p:nvSpPr>
                <p:spPr bwMode="auto">
                  <a:xfrm>
                    <a:off x="947" y="1625"/>
                    <a:ext cx="7" cy="14"/>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831" name="Freeform 1103"/>
                  <p:cNvSpPr>
                    <a:spLocks noChangeAspect="1"/>
                  </p:cNvSpPr>
                  <p:nvPr/>
                </p:nvSpPr>
                <p:spPr bwMode="auto">
                  <a:xfrm>
                    <a:off x="1176" y="2047"/>
                    <a:ext cx="7" cy="14"/>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832" name="Rectangle 1104"/>
                  <p:cNvSpPr>
                    <a:spLocks noChangeAspect="1" noChangeArrowheads="1"/>
                  </p:cNvSpPr>
                  <p:nvPr/>
                </p:nvSpPr>
                <p:spPr bwMode="auto">
                  <a:xfrm>
                    <a:off x="1061" y="2047"/>
                    <a:ext cx="107" cy="14"/>
                  </a:xfrm>
                  <a:prstGeom prst="rect">
                    <a:avLst/>
                  </a:prstGeom>
                  <a:solidFill>
                    <a:schemeClr val="bg1"/>
                  </a:solidFill>
                  <a:ln w="9525">
                    <a:noFill/>
                    <a:miter lim="800000"/>
                    <a:headEnd/>
                    <a:tailEnd/>
                  </a:ln>
                </p:spPr>
                <p:txBody>
                  <a:bodyPr/>
                  <a:lstStyle/>
                  <a:p>
                    <a:pPr>
                      <a:defRPr/>
                    </a:pPr>
                    <a:endParaRPr lang="en-US"/>
                  </a:p>
                </p:txBody>
              </p:sp>
              <p:sp>
                <p:nvSpPr>
                  <p:cNvPr id="714833" name="Freeform 1105"/>
                  <p:cNvSpPr>
                    <a:spLocks noChangeAspect="1"/>
                  </p:cNvSpPr>
                  <p:nvPr/>
                </p:nvSpPr>
                <p:spPr bwMode="auto">
                  <a:xfrm>
                    <a:off x="1054" y="2047"/>
                    <a:ext cx="7" cy="14"/>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834" name="Freeform 1106"/>
                  <p:cNvSpPr>
                    <a:spLocks noChangeAspect="1"/>
                  </p:cNvSpPr>
                  <p:nvPr/>
                </p:nvSpPr>
                <p:spPr bwMode="auto">
                  <a:xfrm>
                    <a:off x="1054" y="1625"/>
                    <a:ext cx="7" cy="14"/>
                  </a:xfrm>
                  <a:custGeom>
                    <a:avLst/>
                    <a:gdLst/>
                    <a:ahLst/>
                    <a:cxnLst>
                      <a:cxn ang="0">
                        <a:pos x="23" y="0"/>
                      </a:cxn>
                      <a:cxn ang="0">
                        <a:pos x="18"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8" y="46"/>
                      </a:cxn>
                      <a:cxn ang="0">
                        <a:pos x="23" y="46"/>
                      </a:cxn>
                      <a:cxn ang="0">
                        <a:pos x="23" y="0"/>
                      </a:cxn>
                    </a:cxnLst>
                    <a:rect l="0" t="0" r="r" b="b"/>
                    <a:pathLst>
                      <a:path w="23" h="46">
                        <a:moveTo>
                          <a:pt x="23" y="0"/>
                        </a:moveTo>
                        <a:lnTo>
                          <a:pt x="18"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835" name="Rectangle 1107"/>
                  <p:cNvSpPr>
                    <a:spLocks noChangeAspect="1" noChangeArrowheads="1"/>
                  </p:cNvSpPr>
                  <p:nvPr/>
                </p:nvSpPr>
                <p:spPr bwMode="auto">
                  <a:xfrm>
                    <a:off x="1061" y="1625"/>
                    <a:ext cx="107" cy="14"/>
                  </a:xfrm>
                  <a:prstGeom prst="rect">
                    <a:avLst/>
                  </a:prstGeom>
                  <a:solidFill>
                    <a:schemeClr val="bg1"/>
                  </a:solidFill>
                  <a:ln w="9525">
                    <a:noFill/>
                    <a:miter lim="800000"/>
                    <a:headEnd/>
                    <a:tailEnd/>
                  </a:ln>
                </p:spPr>
                <p:txBody>
                  <a:bodyPr/>
                  <a:lstStyle/>
                  <a:p>
                    <a:pPr>
                      <a:defRPr/>
                    </a:pPr>
                    <a:endParaRPr lang="en-US"/>
                  </a:p>
                </p:txBody>
              </p:sp>
              <p:sp>
                <p:nvSpPr>
                  <p:cNvPr id="714836" name="Freeform 1108"/>
                  <p:cNvSpPr>
                    <a:spLocks noChangeAspect="1"/>
                  </p:cNvSpPr>
                  <p:nvPr/>
                </p:nvSpPr>
                <p:spPr bwMode="auto">
                  <a:xfrm>
                    <a:off x="1176" y="1625"/>
                    <a:ext cx="7" cy="14"/>
                  </a:xfrm>
                  <a:custGeom>
                    <a:avLst/>
                    <a:gdLst/>
                    <a:ahLst/>
                    <a:cxnLst>
                      <a:cxn ang="0">
                        <a:pos x="0" y="46"/>
                      </a:cxn>
                      <a:cxn ang="0">
                        <a:pos x="5"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5" y="1"/>
                      </a:cxn>
                      <a:cxn ang="0">
                        <a:pos x="0" y="0"/>
                      </a:cxn>
                      <a:cxn ang="0">
                        <a:pos x="0" y="46"/>
                      </a:cxn>
                    </a:cxnLst>
                    <a:rect l="0" t="0" r="r" b="b"/>
                    <a:pathLst>
                      <a:path w="23" h="46">
                        <a:moveTo>
                          <a:pt x="0" y="46"/>
                        </a:moveTo>
                        <a:lnTo>
                          <a:pt x="5"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837" name="Freeform 1109"/>
                  <p:cNvSpPr>
                    <a:spLocks noChangeAspect="1"/>
                  </p:cNvSpPr>
                  <p:nvPr/>
                </p:nvSpPr>
                <p:spPr bwMode="auto">
                  <a:xfrm>
                    <a:off x="1955"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38" name="Rectangle 1110"/>
                  <p:cNvSpPr>
                    <a:spLocks noChangeAspect="1" noChangeArrowheads="1"/>
                  </p:cNvSpPr>
                  <p:nvPr/>
                </p:nvSpPr>
                <p:spPr bwMode="auto">
                  <a:xfrm>
                    <a:off x="1962" y="1618"/>
                    <a:ext cx="107" cy="21"/>
                  </a:xfrm>
                  <a:prstGeom prst="rect">
                    <a:avLst/>
                  </a:prstGeom>
                  <a:solidFill>
                    <a:schemeClr val="bg1"/>
                  </a:solidFill>
                  <a:ln w="9525">
                    <a:noFill/>
                    <a:miter lim="800000"/>
                    <a:headEnd/>
                    <a:tailEnd/>
                  </a:ln>
                </p:spPr>
                <p:txBody>
                  <a:bodyPr/>
                  <a:lstStyle/>
                  <a:p>
                    <a:pPr>
                      <a:defRPr/>
                    </a:pPr>
                    <a:endParaRPr lang="en-US"/>
                  </a:p>
                </p:txBody>
              </p:sp>
              <p:sp>
                <p:nvSpPr>
                  <p:cNvPr id="714839" name="Freeform 1111"/>
                  <p:cNvSpPr>
                    <a:spLocks noChangeAspect="1"/>
                  </p:cNvSpPr>
                  <p:nvPr/>
                </p:nvSpPr>
                <p:spPr bwMode="auto">
                  <a:xfrm>
                    <a:off x="2069" y="1618"/>
                    <a:ext cx="7" cy="21"/>
                  </a:xfrm>
                  <a:custGeom>
                    <a:avLst/>
                    <a:gdLst/>
                    <a:ahLst/>
                    <a:cxnLst>
                      <a:cxn ang="0">
                        <a:pos x="0" y="49"/>
                      </a:cxn>
                      <a:cxn ang="0">
                        <a:pos x="6" y="48"/>
                      </a:cxn>
                      <a:cxn ang="0">
                        <a:pos x="10" y="47"/>
                      </a:cxn>
                      <a:cxn ang="0">
                        <a:pos x="14" y="44"/>
                      </a:cxn>
                      <a:cxn ang="0">
                        <a:pos x="17" y="42"/>
                      </a:cxn>
                      <a:cxn ang="0">
                        <a:pos x="21" y="37"/>
                      </a:cxn>
                      <a:cxn ang="0">
                        <a:pos x="23" y="33"/>
                      </a:cxn>
                      <a:cxn ang="0">
                        <a:pos x="24" y="29"/>
                      </a:cxn>
                      <a:cxn ang="0">
                        <a:pos x="24" y="25"/>
                      </a:cxn>
                      <a:cxn ang="0">
                        <a:pos x="24" y="20"/>
                      </a:cxn>
                      <a:cxn ang="0">
                        <a:pos x="23" y="16"/>
                      </a:cxn>
                      <a:cxn ang="0">
                        <a:pos x="21" y="12"/>
                      </a:cxn>
                      <a:cxn ang="0">
                        <a:pos x="17"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7" y="42"/>
                        </a:lnTo>
                        <a:lnTo>
                          <a:pt x="21" y="37"/>
                        </a:lnTo>
                        <a:lnTo>
                          <a:pt x="23" y="33"/>
                        </a:lnTo>
                        <a:lnTo>
                          <a:pt x="24" y="29"/>
                        </a:lnTo>
                        <a:lnTo>
                          <a:pt x="24" y="25"/>
                        </a:lnTo>
                        <a:lnTo>
                          <a:pt x="24" y="20"/>
                        </a:lnTo>
                        <a:lnTo>
                          <a:pt x="23" y="16"/>
                        </a:lnTo>
                        <a:lnTo>
                          <a:pt x="21" y="12"/>
                        </a:lnTo>
                        <a:lnTo>
                          <a:pt x="17"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40" name="Freeform 1112"/>
                  <p:cNvSpPr>
                    <a:spLocks noChangeAspect="1"/>
                  </p:cNvSpPr>
                  <p:nvPr/>
                </p:nvSpPr>
                <p:spPr bwMode="auto">
                  <a:xfrm>
                    <a:off x="2062" y="2047"/>
                    <a:ext cx="7" cy="21"/>
                  </a:xfrm>
                  <a:custGeom>
                    <a:avLst/>
                    <a:gdLst/>
                    <a:ahLst/>
                    <a:cxnLst>
                      <a:cxn ang="0">
                        <a:pos x="0" y="49"/>
                      </a:cxn>
                      <a:cxn ang="0">
                        <a:pos x="6" y="48"/>
                      </a:cxn>
                      <a:cxn ang="0">
                        <a:pos x="11" y="47"/>
                      </a:cxn>
                      <a:cxn ang="0">
                        <a:pos x="15" y="43"/>
                      </a:cxn>
                      <a:cxn ang="0">
                        <a:pos x="18" y="40"/>
                      </a:cxn>
                      <a:cxn ang="0">
                        <a:pos x="22" y="37"/>
                      </a:cxn>
                      <a:cxn ang="0">
                        <a:pos x="23" y="33"/>
                      </a:cxn>
                      <a:cxn ang="0">
                        <a:pos x="24" y="29"/>
                      </a:cxn>
                      <a:cxn ang="0">
                        <a:pos x="25" y="24"/>
                      </a:cxn>
                      <a:cxn ang="0">
                        <a:pos x="24" y="20"/>
                      </a:cxn>
                      <a:cxn ang="0">
                        <a:pos x="23" y="16"/>
                      </a:cxn>
                      <a:cxn ang="0">
                        <a:pos x="22"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2" y="37"/>
                        </a:lnTo>
                        <a:lnTo>
                          <a:pt x="23" y="33"/>
                        </a:lnTo>
                        <a:lnTo>
                          <a:pt x="24" y="29"/>
                        </a:lnTo>
                        <a:lnTo>
                          <a:pt x="25" y="24"/>
                        </a:lnTo>
                        <a:lnTo>
                          <a:pt x="24" y="20"/>
                        </a:lnTo>
                        <a:lnTo>
                          <a:pt x="23" y="16"/>
                        </a:lnTo>
                        <a:lnTo>
                          <a:pt x="22"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41" name="Rectangle 1113"/>
                  <p:cNvSpPr>
                    <a:spLocks noChangeAspect="1" noChangeArrowheads="1"/>
                  </p:cNvSpPr>
                  <p:nvPr/>
                </p:nvSpPr>
                <p:spPr bwMode="auto">
                  <a:xfrm>
                    <a:off x="1962" y="2047"/>
                    <a:ext cx="100" cy="21"/>
                  </a:xfrm>
                  <a:prstGeom prst="rect">
                    <a:avLst/>
                  </a:prstGeom>
                  <a:solidFill>
                    <a:schemeClr val="bg1"/>
                  </a:solidFill>
                  <a:ln w="9525">
                    <a:noFill/>
                    <a:miter lim="800000"/>
                    <a:headEnd/>
                    <a:tailEnd/>
                  </a:ln>
                </p:spPr>
                <p:txBody>
                  <a:bodyPr/>
                  <a:lstStyle/>
                  <a:p>
                    <a:pPr>
                      <a:defRPr/>
                    </a:pPr>
                    <a:endParaRPr lang="en-US"/>
                  </a:p>
                </p:txBody>
              </p:sp>
              <p:sp>
                <p:nvSpPr>
                  <p:cNvPr id="714842" name="Freeform 1114"/>
                  <p:cNvSpPr>
                    <a:spLocks noChangeAspect="1"/>
                  </p:cNvSpPr>
                  <p:nvPr/>
                </p:nvSpPr>
                <p:spPr bwMode="auto">
                  <a:xfrm>
                    <a:off x="1955"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43" name="Freeform 1115"/>
                  <p:cNvSpPr>
                    <a:spLocks noChangeAspect="1"/>
                  </p:cNvSpPr>
                  <p:nvPr/>
                </p:nvSpPr>
                <p:spPr bwMode="auto">
                  <a:xfrm>
                    <a:off x="1626" y="2047"/>
                    <a:ext cx="7" cy="21"/>
                  </a:xfrm>
                  <a:custGeom>
                    <a:avLst/>
                    <a:gdLst/>
                    <a:ahLst/>
                    <a:cxnLst>
                      <a:cxn ang="0">
                        <a:pos x="0" y="49"/>
                      </a:cxn>
                      <a:cxn ang="0">
                        <a:pos x="6"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6" y="1"/>
                      </a:cxn>
                      <a:cxn ang="0">
                        <a:pos x="0" y="0"/>
                      </a:cxn>
                      <a:cxn ang="0">
                        <a:pos x="0" y="49"/>
                      </a:cxn>
                    </a:cxnLst>
                    <a:rect l="0" t="0" r="r" b="b"/>
                    <a:pathLst>
                      <a:path w="23" h="49">
                        <a:moveTo>
                          <a:pt x="0" y="49"/>
                        </a:moveTo>
                        <a:lnTo>
                          <a:pt x="6"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44" name="Rectangle 1116"/>
                  <p:cNvSpPr>
                    <a:spLocks noChangeAspect="1" noChangeArrowheads="1"/>
                  </p:cNvSpPr>
                  <p:nvPr/>
                </p:nvSpPr>
                <p:spPr bwMode="auto">
                  <a:xfrm>
                    <a:off x="1512" y="2047"/>
                    <a:ext cx="114" cy="21"/>
                  </a:xfrm>
                  <a:prstGeom prst="rect">
                    <a:avLst/>
                  </a:prstGeom>
                  <a:solidFill>
                    <a:schemeClr val="bg1"/>
                  </a:solidFill>
                  <a:ln w="9525">
                    <a:noFill/>
                    <a:miter lim="800000"/>
                    <a:headEnd/>
                    <a:tailEnd/>
                  </a:ln>
                </p:spPr>
                <p:txBody>
                  <a:bodyPr/>
                  <a:lstStyle/>
                  <a:p>
                    <a:pPr>
                      <a:defRPr/>
                    </a:pPr>
                    <a:endParaRPr lang="en-US"/>
                  </a:p>
                </p:txBody>
              </p:sp>
              <p:sp>
                <p:nvSpPr>
                  <p:cNvPr id="714845" name="Freeform 1117"/>
                  <p:cNvSpPr>
                    <a:spLocks noChangeAspect="1"/>
                  </p:cNvSpPr>
                  <p:nvPr/>
                </p:nvSpPr>
                <p:spPr bwMode="auto">
                  <a:xfrm>
                    <a:off x="1504" y="2047"/>
                    <a:ext cx="0" cy="21"/>
                  </a:xfrm>
                  <a:custGeom>
                    <a:avLst/>
                    <a:gdLst/>
                    <a:ahLst/>
                    <a:cxnLst>
                      <a:cxn ang="0">
                        <a:pos x="23" y="0"/>
                      </a:cxn>
                      <a:cxn ang="0">
                        <a:pos x="18" y="1"/>
                      </a:cxn>
                      <a:cxn ang="0">
                        <a:pos x="13" y="2"/>
                      </a:cxn>
                      <a:cxn ang="0">
                        <a:pos x="8" y="4"/>
                      </a:cxn>
                      <a:cxn ang="0">
                        <a:pos x="5" y="8"/>
                      </a:cxn>
                      <a:cxn ang="0">
                        <a:pos x="3" y="12"/>
                      </a:cxn>
                      <a:cxn ang="0">
                        <a:pos x="1" y="16"/>
                      </a:cxn>
                      <a:cxn ang="0">
                        <a:pos x="0" y="20"/>
                      </a:cxn>
                      <a:cxn ang="0">
                        <a:pos x="0" y="24"/>
                      </a:cxn>
                      <a:cxn ang="0">
                        <a:pos x="0" y="29"/>
                      </a:cxn>
                      <a:cxn ang="0">
                        <a:pos x="1" y="33"/>
                      </a:cxn>
                      <a:cxn ang="0">
                        <a:pos x="3" y="37"/>
                      </a:cxn>
                      <a:cxn ang="0">
                        <a:pos x="5" y="40"/>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4"/>
                        </a:lnTo>
                        <a:lnTo>
                          <a:pt x="5" y="8"/>
                        </a:lnTo>
                        <a:lnTo>
                          <a:pt x="3" y="12"/>
                        </a:lnTo>
                        <a:lnTo>
                          <a:pt x="1" y="16"/>
                        </a:lnTo>
                        <a:lnTo>
                          <a:pt x="0" y="20"/>
                        </a:lnTo>
                        <a:lnTo>
                          <a:pt x="0" y="24"/>
                        </a:lnTo>
                        <a:lnTo>
                          <a:pt x="0" y="29"/>
                        </a:lnTo>
                        <a:lnTo>
                          <a:pt x="1" y="33"/>
                        </a:lnTo>
                        <a:lnTo>
                          <a:pt x="3" y="37"/>
                        </a:lnTo>
                        <a:lnTo>
                          <a:pt x="5" y="40"/>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714846" name="Freeform 1118"/>
                  <p:cNvSpPr>
                    <a:spLocks noChangeAspect="1"/>
                  </p:cNvSpPr>
                  <p:nvPr/>
                </p:nvSpPr>
                <p:spPr bwMode="auto">
                  <a:xfrm>
                    <a:off x="1504" y="1618"/>
                    <a:ext cx="0" cy="21"/>
                  </a:xfrm>
                  <a:custGeom>
                    <a:avLst/>
                    <a:gdLst/>
                    <a:ahLst/>
                    <a:cxnLst>
                      <a:cxn ang="0">
                        <a:pos x="23" y="0"/>
                      </a:cxn>
                      <a:cxn ang="0">
                        <a:pos x="18" y="2"/>
                      </a:cxn>
                      <a:cxn ang="0">
                        <a:pos x="13" y="3"/>
                      </a:cxn>
                      <a:cxn ang="0">
                        <a:pos x="8" y="6"/>
                      </a:cxn>
                      <a:cxn ang="0">
                        <a:pos x="5" y="9"/>
                      </a:cxn>
                      <a:cxn ang="0">
                        <a:pos x="3" y="12"/>
                      </a:cxn>
                      <a:cxn ang="0">
                        <a:pos x="1" y="16"/>
                      </a:cxn>
                      <a:cxn ang="0">
                        <a:pos x="0" y="20"/>
                      </a:cxn>
                      <a:cxn ang="0">
                        <a:pos x="0" y="25"/>
                      </a:cxn>
                      <a:cxn ang="0">
                        <a:pos x="0" y="29"/>
                      </a:cxn>
                      <a:cxn ang="0">
                        <a:pos x="1" y="33"/>
                      </a:cxn>
                      <a:cxn ang="0">
                        <a:pos x="3" y="37"/>
                      </a:cxn>
                      <a:cxn ang="0">
                        <a:pos x="5" y="42"/>
                      </a:cxn>
                      <a:cxn ang="0">
                        <a:pos x="8" y="44"/>
                      </a:cxn>
                      <a:cxn ang="0">
                        <a:pos x="13" y="47"/>
                      </a:cxn>
                      <a:cxn ang="0">
                        <a:pos x="18" y="48"/>
                      </a:cxn>
                      <a:cxn ang="0">
                        <a:pos x="23" y="49"/>
                      </a:cxn>
                      <a:cxn ang="0">
                        <a:pos x="23" y="0"/>
                      </a:cxn>
                    </a:cxnLst>
                    <a:rect l="0" t="0" r="r" b="b"/>
                    <a:pathLst>
                      <a:path w="23" h="49">
                        <a:moveTo>
                          <a:pt x="23" y="0"/>
                        </a:moveTo>
                        <a:lnTo>
                          <a:pt x="18" y="2"/>
                        </a:lnTo>
                        <a:lnTo>
                          <a:pt x="13" y="3"/>
                        </a:lnTo>
                        <a:lnTo>
                          <a:pt x="8" y="6"/>
                        </a:lnTo>
                        <a:lnTo>
                          <a:pt x="5" y="9"/>
                        </a:lnTo>
                        <a:lnTo>
                          <a:pt x="3" y="12"/>
                        </a:lnTo>
                        <a:lnTo>
                          <a:pt x="1" y="16"/>
                        </a:lnTo>
                        <a:lnTo>
                          <a:pt x="0" y="20"/>
                        </a:lnTo>
                        <a:lnTo>
                          <a:pt x="0" y="25"/>
                        </a:lnTo>
                        <a:lnTo>
                          <a:pt x="0" y="29"/>
                        </a:lnTo>
                        <a:lnTo>
                          <a:pt x="1" y="33"/>
                        </a:lnTo>
                        <a:lnTo>
                          <a:pt x="3" y="37"/>
                        </a:lnTo>
                        <a:lnTo>
                          <a:pt x="5" y="42"/>
                        </a:lnTo>
                        <a:lnTo>
                          <a:pt x="8"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714847" name="Rectangle 1119"/>
                  <p:cNvSpPr>
                    <a:spLocks noChangeAspect="1" noChangeArrowheads="1"/>
                  </p:cNvSpPr>
                  <p:nvPr/>
                </p:nvSpPr>
                <p:spPr bwMode="auto">
                  <a:xfrm>
                    <a:off x="1512" y="1618"/>
                    <a:ext cx="114" cy="21"/>
                  </a:xfrm>
                  <a:prstGeom prst="rect">
                    <a:avLst/>
                  </a:prstGeom>
                  <a:solidFill>
                    <a:schemeClr val="bg1"/>
                  </a:solidFill>
                  <a:ln w="9525">
                    <a:noFill/>
                    <a:miter lim="800000"/>
                    <a:headEnd/>
                    <a:tailEnd/>
                  </a:ln>
                </p:spPr>
                <p:txBody>
                  <a:bodyPr/>
                  <a:lstStyle/>
                  <a:p>
                    <a:pPr>
                      <a:defRPr/>
                    </a:pPr>
                    <a:endParaRPr lang="en-US"/>
                  </a:p>
                </p:txBody>
              </p:sp>
              <p:sp>
                <p:nvSpPr>
                  <p:cNvPr id="714848" name="Freeform 1120"/>
                  <p:cNvSpPr>
                    <a:spLocks noChangeAspect="1"/>
                  </p:cNvSpPr>
                  <p:nvPr/>
                </p:nvSpPr>
                <p:spPr bwMode="auto">
                  <a:xfrm>
                    <a:off x="1626" y="1618"/>
                    <a:ext cx="7" cy="21"/>
                  </a:xfrm>
                  <a:custGeom>
                    <a:avLst/>
                    <a:gdLst/>
                    <a:ahLst/>
                    <a:cxnLst>
                      <a:cxn ang="0">
                        <a:pos x="0" y="49"/>
                      </a:cxn>
                      <a:cxn ang="0">
                        <a:pos x="6"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6" y="2"/>
                      </a:cxn>
                      <a:cxn ang="0">
                        <a:pos x="0" y="0"/>
                      </a:cxn>
                      <a:cxn ang="0">
                        <a:pos x="0" y="49"/>
                      </a:cxn>
                    </a:cxnLst>
                    <a:rect l="0" t="0" r="r" b="b"/>
                    <a:pathLst>
                      <a:path w="23" h="49">
                        <a:moveTo>
                          <a:pt x="0" y="49"/>
                        </a:moveTo>
                        <a:lnTo>
                          <a:pt x="6"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49" name="Freeform 1121"/>
                  <p:cNvSpPr>
                    <a:spLocks noChangeAspect="1"/>
                  </p:cNvSpPr>
                  <p:nvPr/>
                </p:nvSpPr>
                <p:spPr bwMode="auto">
                  <a:xfrm>
                    <a:off x="1397" y="2047"/>
                    <a:ext cx="7" cy="21"/>
                  </a:xfrm>
                  <a:custGeom>
                    <a:avLst/>
                    <a:gdLst/>
                    <a:ahLst/>
                    <a:cxnLst>
                      <a:cxn ang="0">
                        <a:pos x="0" y="49"/>
                      </a:cxn>
                      <a:cxn ang="0">
                        <a:pos x="5" y="48"/>
                      </a:cxn>
                      <a:cxn ang="0">
                        <a:pos x="10" y="47"/>
                      </a:cxn>
                      <a:cxn ang="0">
                        <a:pos x="14" y="43"/>
                      </a:cxn>
                      <a:cxn ang="0">
                        <a:pos x="18" y="40"/>
                      </a:cxn>
                      <a:cxn ang="0">
                        <a:pos x="20" y="37"/>
                      </a:cxn>
                      <a:cxn ang="0">
                        <a:pos x="22" y="33"/>
                      </a:cxn>
                      <a:cxn ang="0">
                        <a:pos x="23" y="29"/>
                      </a:cxn>
                      <a:cxn ang="0">
                        <a:pos x="23" y="24"/>
                      </a:cxn>
                      <a:cxn ang="0">
                        <a:pos x="23" y="20"/>
                      </a:cxn>
                      <a:cxn ang="0">
                        <a:pos x="22" y="16"/>
                      </a:cxn>
                      <a:cxn ang="0">
                        <a:pos x="20" y="12"/>
                      </a:cxn>
                      <a:cxn ang="0">
                        <a:pos x="18" y="8"/>
                      </a:cxn>
                      <a:cxn ang="0">
                        <a:pos x="14" y="4"/>
                      </a:cxn>
                      <a:cxn ang="0">
                        <a:pos x="10" y="2"/>
                      </a:cxn>
                      <a:cxn ang="0">
                        <a:pos x="5" y="1"/>
                      </a:cxn>
                      <a:cxn ang="0">
                        <a:pos x="0" y="0"/>
                      </a:cxn>
                      <a:cxn ang="0">
                        <a:pos x="0" y="49"/>
                      </a:cxn>
                    </a:cxnLst>
                    <a:rect l="0" t="0" r="r" b="b"/>
                    <a:pathLst>
                      <a:path w="23" h="49">
                        <a:moveTo>
                          <a:pt x="0" y="49"/>
                        </a:moveTo>
                        <a:lnTo>
                          <a:pt x="5" y="48"/>
                        </a:lnTo>
                        <a:lnTo>
                          <a:pt x="10" y="47"/>
                        </a:lnTo>
                        <a:lnTo>
                          <a:pt x="14" y="43"/>
                        </a:lnTo>
                        <a:lnTo>
                          <a:pt x="18" y="40"/>
                        </a:lnTo>
                        <a:lnTo>
                          <a:pt x="20" y="37"/>
                        </a:lnTo>
                        <a:lnTo>
                          <a:pt x="22" y="33"/>
                        </a:lnTo>
                        <a:lnTo>
                          <a:pt x="23" y="29"/>
                        </a:lnTo>
                        <a:lnTo>
                          <a:pt x="23" y="24"/>
                        </a:lnTo>
                        <a:lnTo>
                          <a:pt x="23" y="20"/>
                        </a:lnTo>
                        <a:lnTo>
                          <a:pt x="22" y="16"/>
                        </a:lnTo>
                        <a:lnTo>
                          <a:pt x="20" y="12"/>
                        </a:lnTo>
                        <a:lnTo>
                          <a:pt x="18" y="8"/>
                        </a:lnTo>
                        <a:lnTo>
                          <a:pt x="14" y="4"/>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50" name="Rectangle 1122"/>
                  <p:cNvSpPr>
                    <a:spLocks noChangeAspect="1" noChangeArrowheads="1"/>
                  </p:cNvSpPr>
                  <p:nvPr/>
                </p:nvSpPr>
                <p:spPr bwMode="auto">
                  <a:xfrm>
                    <a:off x="1283" y="2047"/>
                    <a:ext cx="114" cy="21"/>
                  </a:xfrm>
                  <a:prstGeom prst="rect">
                    <a:avLst/>
                  </a:prstGeom>
                  <a:solidFill>
                    <a:schemeClr val="bg1"/>
                  </a:solidFill>
                  <a:ln w="9525">
                    <a:noFill/>
                    <a:miter lim="800000"/>
                    <a:headEnd/>
                    <a:tailEnd/>
                  </a:ln>
                </p:spPr>
                <p:txBody>
                  <a:bodyPr/>
                  <a:lstStyle/>
                  <a:p>
                    <a:pPr>
                      <a:defRPr/>
                    </a:pPr>
                    <a:endParaRPr lang="en-US"/>
                  </a:p>
                </p:txBody>
              </p:sp>
              <p:sp>
                <p:nvSpPr>
                  <p:cNvPr id="714851" name="Freeform 1123"/>
                  <p:cNvSpPr>
                    <a:spLocks noChangeAspect="1"/>
                  </p:cNvSpPr>
                  <p:nvPr/>
                </p:nvSpPr>
                <p:spPr bwMode="auto">
                  <a:xfrm>
                    <a:off x="1276" y="2047"/>
                    <a:ext cx="7" cy="21"/>
                  </a:xfrm>
                  <a:custGeom>
                    <a:avLst/>
                    <a:gdLst/>
                    <a:ahLst/>
                    <a:cxnLst>
                      <a:cxn ang="0">
                        <a:pos x="24" y="0"/>
                      </a:cxn>
                      <a:cxn ang="0">
                        <a:pos x="19" y="1"/>
                      </a:cxn>
                      <a:cxn ang="0">
                        <a:pos x="14" y="2"/>
                      </a:cxn>
                      <a:cxn ang="0">
                        <a:pos x="9" y="4"/>
                      </a:cxn>
                      <a:cxn ang="0">
                        <a:pos x="6" y="8"/>
                      </a:cxn>
                      <a:cxn ang="0">
                        <a:pos x="3" y="12"/>
                      </a:cxn>
                      <a:cxn ang="0">
                        <a:pos x="2" y="16"/>
                      </a:cxn>
                      <a:cxn ang="0">
                        <a:pos x="1" y="20"/>
                      </a:cxn>
                      <a:cxn ang="0">
                        <a:pos x="0" y="24"/>
                      </a:cxn>
                      <a:cxn ang="0">
                        <a:pos x="1" y="29"/>
                      </a:cxn>
                      <a:cxn ang="0">
                        <a:pos x="2" y="33"/>
                      </a:cxn>
                      <a:cxn ang="0">
                        <a:pos x="3" y="37"/>
                      </a:cxn>
                      <a:cxn ang="0">
                        <a:pos x="6" y="40"/>
                      </a:cxn>
                      <a:cxn ang="0">
                        <a:pos x="9" y="43"/>
                      </a:cxn>
                      <a:cxn ang="0">
                        <a:pos x="14" y="47"/>
                      </a:cxn>
                      <a:cxn ang="0">
                        <a:pos x="19" y="48"/>
                      </a:cxn>
                      <a:cxn ang="0">
                        <a:pos x="24" y="49"/>
                      </a:cxn>
                      <a:cxn ang="0">
                        <a:pos x="24" y="0"/>
                      </a:cxn>
                    </a:cxnLst>
                    <a:rect l="0" t="0" r="r" b="b"/>
                    <a:pathLst>
                      <a:path w="24" h="49">
                        <a:moveTo>
                          <a:pt x="24" y="0"/>
                        </a:moveTo>
                        <a:lnTo>
                          <a:pt x="19" y="1"/>
                        </a:lnTo>
                        <a:lnTo>
                          <a:pt x="14" y="2"/>
                        </a:lnTo>
                        <a:lnTo>
                          <a:pt x="9" y="4"/>
                        </a:lnTo>
                        <a:lnTo>
                          <a:pt x="6" y="8"/>
                        </a:lnTo>
                        <a:lnTo>
                          <a:pt x="3" y="12"/>
                        </a:lnTo>
                        <a:lnTo>
                          <a:pt x="2" y="16"/>
                        </a:lnTo>
                        <a:lnTo>
                          <a:pt x="1" y="20"/>
                        </a:lnTo>
                        <a:lnTo>
                          <a:pt x="0" y="24"/>
                        </a:lnTo>
                        <a:lnTo>
                          <a:pt x="1" y="29"/>
                        </a:lnTo>
                        <a:lnTo>
                          <a:pt x="2" y="33"/>
                        </a:lnTo>
                        <a:lnTo>
                          <a:pt x="3" y="37"/>
                        </a:lnTo>
                        <a:lnTo>
                          <a:pt x="6" y="40"/>
                        </a:lnTo>
                        <a:lnTo>
                          <a:pt x="9"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52" name="Freeform 1124"/>
                  <p:cNvSpPr>
                    <a:spLocks noChangeAspect="1"/>
                  </p:cNvSpPr>
                  <p:nvPr/>
                </p:nvSpPr>
                <p:spPr bwMode="auto">
                  <a:xfrm>
                    <a:off x="1276" y="1618"/>
                    <a:ext cx="7" cy="21"/>
                  </a:xfrm>
                  <a:custGeom>
                    <a:avLst/>
                    <a:gdLst/>
                    <a:ahLst/>
                    <a:cxnLst>
                      <a:cxn ang="0">
                        <a:pos x="24" y="0"/>
                      </a:cxn>
                      <a:cxn ang="0">
                        <a:pos x="19" y="2"/>
                      </a:cxn>
                      <a:cxn ang="0">
                        <a:pos x="14" y="3"/>
                      </a:cxn>
                      <a:cxn ang="0">
                        <a:pos x="9" y="6"/>
                      </a:cxn>
                      <a:cxn ang="0">
                        <a:pos x="6" y="9"/>
                      </a:cxn>
                      <a:cxn ang="0">
                        <a:pos x="3" y="12"/>
                      </a:cxn>
                      <a:cxn ang="0">
                        <a:pos x="2" y="16"/>
                      </a:cxn>
                      <a:cxn ang="0">
                        <a:pos x="1" y="20"/>
                      </a:cxn>
                      <a:cxn ang="0">
                        <a:pos x="0" y="25"/>
                      </a:cxn>
                      <a:cxn ang="0">
                        <a:pos x="1" y="29"/>
                      </a:cxn>
                      <a:cxn ang="0">
                        <a:pos x="2" y="33"/>
                      </a:cxn>
                      <a:cxn ang="0">
                        <a:pos x="3" y="37"/>
                      </a:cxn>
                      <a:cxn ang="0">
                        <a:pos x="6" y="42"/>
                      </a:cxn>
                      <a:cxn ang="0">
                        <a:pos x="9" y="44"/>
                      </a:cxn>
                      <a:cxn ang="0">
                        <a:pos x="14" y="47"/>
                      </a:cxn>
                      <a:cxn ang="0">
                        <a:pos x="19" y="48"/>
                      </a:cxn>
                      <a:cxn ang="0">
                        <a:pos x="24" y="49"/>
                      </a:cxn>
                      <a:cxn ang="0">
                        <a:pos x="24" y="0"/>
                      </a:cxn>
                    </a:cxnLst>
                    <a:rect l="0" t="0" r="r" b="b"/>
                    <a:pathLst>
                      <a:path w="24" h="49">
                        <a:moveTo>
                          <a:pt x="24" y="0"/>
                        </a:moveTo>
                        <a:lnTo>
                          <a:pt x="19" y="2"/>
                        </a:lnTo>
                        <a:lnTo>
                          <a:pt x="14" y="3"/>
                        </a:lnTo>
                        <a:lnTo>
                          <a:pt x="9" y="6"/>
                        </a:lnTo>
                        <a:lnTo>
                          <a:pt x="6" y="9"/>
                        </a:lnTo>
                        <a:lnTo>
                          <a:pt x="3" y="12"/>
                        </a:lnTo>
                        <a:lnTo>
                          <a:pt x="2" y="16"/>
                        </a:lnTo>
                        <a:lnTo>
                          <a:pt x="1" y="20"/>
                        </a:lnTo>
                        <a:lnTo>
                          <a:pt x="0" y="25"/>
                        </a:lnTo>
                        <a:lnTo>
                          <a:pt x="1" y="29"/>
                        </a:lnTo>
                        <a:lnTo>
                          <a:pt x="2" y="33"/>
                        </a:lnTo>
                        <a:lnTo>
                          <a:pt x="3" y="37"/>
                        </a:lnTo>
                        <a:lnTo>
                          <a:pt x="6" y="42"/>
                        </a:lnTo>
                        <a:lnTo>
                          <a:pt x="9"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53" name="Rectangle 1125"/>
                  <p:cNvSpPr>
                    <a:spLocks noChangeAspect="1" noChangeArrowheads="1"/>
                  </p:cNvSpPr>
                  <p:nvPr/>
                </p:nvSpPr>
                <p:spPr bwMode="auto">
                  <a:xfrm>
                    <a:off x="1283" y="1618"/>
                    <a:ext cx="114" cy="21"/>
                  </a:xfrm>
                  <a:prstGeom prst="rect">
                    <a:avLst/>
                  </a:prstGeom>
                  <a:solidFill>
                    <a:schemeClr val="bg1"/>
                  </a:solidFill>
                  <a:ln w="9525">
                    <a:noFill/>
                    <a:miter lim="800000"/>
                    <a:headEnd/>
                    <a:tailEnd/>
                  </a:ln>
                </p:spPr>
                <p:txBody>
                  <a:bodyPr/>
                  <a:lstStyle/>
                  <a:p>
                    <a:pPr>
                      <a:defRPr/>
                    </a:pPr>
                    <a:endParaRPr lang="en-US"/>
                  </a:p>
                </p:txBody>
              </p:sp>
              <p:sp>
                <p:nvSpPr>
                  <p:cNvPr id="714854" name="Freeform 1126"/>
                  <p:cNvSpPr>
                    <a:spLocks noChangeAspect="1"/>
                  </p:cNvSpPr>
                  <p:nvPr/>
                </p:nvSpPr>
                <p:spPr bwMode="auto">
                  <a:xfrm>
                    <a:off x="1397" y="1618"/>
                    <a:ext cx="7" cy="21"/>
                  </a:xfrm>
                  <a:custGeom>
                    <a:avLst/>
                    <a:gdLst/>
                    <a:ahLst/>
                    <a:cxnLst>
                      <a:cxn ang="0">
                        <a:pos x="0" y="49"/>
                      </a:cxn>
                      <a:cxn ang="0">
                        <a:pos x="5" y="48"/>
                      </a:cxn>
                      <a:cxn ang="0">
                        <a:pos x="10" y="47"/>
                      </a:cxn>
                      <a:cxn ang="0">
                        <a:pos x="14" y="44"/>
                      </a:cxn>
                      <a:cxn ang="0">
                        <a:pos x="18" y="42"/>
                      </a:cxn>
                      <a:cxn ang="0">
                        <a:pos x="20" y="37"/>
                      </a:cxn>
                      <a:cxn ang="0">
                        <a:pos x="22" y="33"/>
                      </a:cxn>
                      <a:cxn ang="0">
                        <a:pos x="23" y="29"/>
                      </a:cxn>
                      <a:cxn ang="0">
                        <a:pos x="23" y="25"/>
                      </a:cxn>
                      <a:cxn ang="0">
                        <a:pos x="23" y="20"/>
                      </a:cxn>
                      <a:cxn ang="0">
                        <a:pos x="22" y="16"/>
                      </a:cxn>
                      <a:cxn ang="0">
                        <a:pos x="20" y="12"/>
                      </a:cxn>
                      <a:cxn ang="0">
                        <a:pos x="18" y="9"/>
                      </a:cxn>
                      <a:cxn ang="0">
                        <a:pos x="14" y="6"/>
                      </a:cxn>
                      <a:cxn ang="0">
                        <a:pos x="10" y="3"/>
                      </a:cxn>
                      <a:cxn ang="0">
                        <a:pos x="5" y="2"/>
                      </a:cxn>
                      <a:cxn ang="0">
                        <a:pos x="0" y="0"/>
                      </a:cxn>
                      <a:cxn ang="0">
                        <a:pos x="0" y="49"/>
                      </a:cxn>
                    </a:cxnLst>
                    <a:rect l="0" t="0" r="r" b="b"/>
                    <a:pathLst>
                      <a:path w="23" h="49">
                        <a:moveTo>
                          <a:pt x="0" y="49"/>
                        </a:moveTo>
                        <a:lnTo>
                          <a:pt x="5" y="48"/>
                        </a:lnTo>
                        <a:lnTo>
                          <a:pt x="10" y="47"/>
                        </a:lnTo>
                        <a:lnTo>
                          <a:pt x="14" y="44"/>
                        </a:lnTo>
                        <a:lnTo>
                          <a:pt x="18" y="42"/>
                        </a:lnTo>
                        <a:lnTo>
                          <a:pt x="20" y="37"/>
                        </a:lnTo>
                        <a:lnTo>
                          <a:pt x="22" y="33"/>
                        </a:lnTo>
                        <a:lnTo>
                          <a:pt x="23" y="29"/>
                        </a:lnTo>
                        <a:lnTo>
                          <a:pt x="23" y="25"/>
                        </a:lnTo>
                        <a:lnTo>
                          <a:pt x="23" y="20"/>
                        </a:lnTo>
                        <a:lnTo>
                          <a:pt x="22" y="16"/>
                        </a:lnTo>
                        <a:lnTo>
                          <a:pt x="20" y="12"/>
                        </a:lnTo>
                        <a:lnTo>
                          <a:pt x="18" y="9"/>
                        </a:lnTo>
                        <a:lnTo>
                          <a:pt x="14" y="6"/>
                        </a:lnTo>
                        <a:lnTo>
                          <a:pt x="10" y="3"/>
                        </a:lnTo>
                        <a:lnTo>
                          <a:pt x="5"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55" name="Freeform 1127"/>
                  <p:cNvSpPr>
                    <a:spLocks noChangeAspect="1"/>
                  </p:cNvSpPr>
                  <p:nvPr/>
                </p:nvSpPr>
                <p:spPr bwMode="auto">
                  <a:xfrm>
                    <a:off x="1512" y="2047"/>
                    <a:ext cx="7" cy="21"/>
                  </a:xfrm>
                  <a:custGeom>
                    <a:avLst/>
                    <a:gdLst/>
                    <a:ahLst/>
                    <a:cxnLst>
                      <a:cxn ang="0">
                        <a:pos x="0" y="49"/>
                      </a:cxn>
                      <a:cxn ang="0">
                        <a:pos x="6"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6" y="1"/>
                      </a:cxn>
                      <a:cxn ang="0">
                        <a:pos x="0" y="0"/>
                      </a:cxn>
                      <a:cxn ang="0">
                        <a:pos x="0" y="49"/>
                      </a:cxn>
                    </a:cxnLst>
                    <a:rect l="0" t="0" r="r" b="b"/>
                    <a:pathLst>
                      <a:path w="24" h="49">
                        <a:moveTo>
                          <a:pt x="0" y="49"/>
                        </a:moveTo>
                        <a:lnTo>
                          <a:pt x="6"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56" name="Rectangle 1128"/>
                  <p:cNvSpPr>
                    <a:spLocks noChangeAspect="1" noChangeArrowheads="1"/>
                  </p:cNvSpPr>
                  <p:nvPr/>
                </p:nvSpPr>
                <p:spPr bwMode="auto">
                  <a:xfrm>
                    <a:off x="1397" y="2047"/>
                    <a:ext cx="107" cy="21"/>
                  </a:xfrm>
                  <a:prstGeom prst="rect">
                    <a:avLst/>
                  </a:prstGeom>
                  <a:solidFill>
                    <a:schemeClr val="bg1"/>
                  </a:solidFill>
                  <a:ln w="9525">
                    <a:noFill/>
                    <a:miter lim="800000"/>
                    <a:headEnd/>
                    <a:tailEnd/>
                  </a:ln>
                </p:spPr>
                <p:txBody>
                  <a:bodyPr/>
                  <a:lstStyle/>
                  <a:p>
                    <a:pPr>
                      <a:defRPr/>
                    </a:pPr>
                    <a:endParaRPr lang="en-US"/>
                  </a:p>
                </p:txBody>
              </p:sp>
              <p:sp>
                <p:nvSpPr>
                  <p:cNvPr id="714857" name="Freeform 1129"/>
                  <p:cNvSpPr>
                    <a:spLocks noChangeAspect="1"/>
                  </p:cNvSpPr>
                  <p:nvPr/>
                </p:nvSpPr>
                <p:spPr bwMode="auto">
                  <a:xfrm>
                    <a:off x="1390" y="2047"/>
                    <a:ext cx="7" cy="21"/>
                  </a:xfrm>
                  <a:custGeom>
                    <a:avLst/>
                    <a:gdLst/>
                    <a:ahLst/>
                    <a:cxnLst>
                      <a:cxn ang="0">
                        <a:pos x="24" y="0"/>
                      </a:cxn>
                      <a:cxn ang="0">
                        <a:pos x="18" y="1"/>
                      </a:cxn>
                      <a:cxn ang="0">
                        <a:pos x="14" y="2"/>
                      </a:cxn>
                      <a:cxn ang="0">
                        <a:pos x="9" y="4"/>
                      </a:cxn>
                      <a:cxn ang="0">
                        <a:pos x="6" y="8"/>
                      </a:cxn>
                      <a:cxn ang="0">
                        <a:pos x="3" y="12"/>
                      </a:cxn>
                      <a:cxn ang="0">
                        <a:pos x="1" y="16"/>
                      </a:cxn>
                      <a:cxn ang="0">
                        <a:pos x="0" y="20"/>
                      </a:cxn>
                      <a:cxn ang="0">
                        <a:pos x="0" y="24"/>
                      </a:cxn>
                      <a:cxn ang="0">
                        <a:pos x="0" y="29"/>
                      </a:cxn>
                      <a:cxn ang="0">
                        <a:pos x="1" y="33"/>
                      </a:cxn>
                      <a:cxn ang="0">
                        <a:pos x="3" y="37"/>
                      </a:cxn>
                      <a:cxn ang="0">
                        <a:pos x="6" y="40"/>
                      </a:cxn>
                      <a:cxn ang="0">
                        <a:pos x="9" y="43"/>
                      </a:cxn>
                      <a:cxn ang="0">
                        <a:pos x="14" y="47"/>
                      </a:cxn>
                      <a:cxn ang="0">
                        <a:pos x="18" y="48"/>
                      </a:cxn>
                      <a:cxn ang="0">
                        <a:pos x="24" y="49"/>
                      </a:cxn>
                      <a:cxn ang="0">
                        <a:pos x="24" y="0"/>
                      </a:cxn>
                    </a:cxnLst>
                    <a:rect l="0" t="0" r="r" b="b"/>
                    <a:pathLst>
                      <a:path w="24" h="49">
                        <a:moveTo>
                          <a:pt x="24" y="0"/>
                        </a:moveTo>
                        <a:lnTo>
                          <a:pt x="18" y="1"/>
                        </a:lnTo>
                        <a:lnTo>
                          <a:pt x="14" y="2"/>
                        </a:lnTo>
                        <a:lnTo>
                          <a:pt x="9" y="4"/>
                        </a:lnTo>
                        <a:lnTo>
                          <a:pt x="6" y="8"/>
                        </a:lnTo>
                        <a:lnTo>
                          <a:pt x="3" y="12"/>
                        </a:lnTo>
                        <a:lnTo>
                          <a:pt x="1" y="16"/>
                        </a:lnTo>
                        <a:lnTo>
                          <a:pt x="0" y="20"/>
                        </a:lnTo>
                        <a:lnTo>
                          <a:pt x="0" y="24"/>
                        </a:lnTo>
                        <a:lnTo>
                          <a:pt x="0" y="29"/>
                        </a:lnTo>
                        <a:lnTo>
                          <a:pt x="1" y="33"/>
                        </a:lnTo>
                        <a:lnTo>
                          <a:pt x="3" y="37"/>
                        </a:lnTo>
                        <a:lnTo>
                          <a:pt x="6" y="40"/>
                        </a:lnTo>
                        <a:lnTo>
                          <a:pt x="9"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58" name="Freeform 1130"/>
                  <p:cNvSpPr>
                    <a:spLocks noChangeAspect="1"/>
                  </p:cNvSpPr>
                  <p:nvPr/>
                </p:nvSpPr>
                <p:spPr bwMode="auto">
                  <a:xfrm>
                    <a:off x="1390" y="1618"/>
                    <a:ext cx="7" cy="21"/>
                  </a:xfrm>
                  <a:custGeom>
                    <a:avLst/>
                    <a:gdLst/>
                    <a:ahLst/>
                    <a:cxnLst>
                      <a:cxn ang="0">
                        <a:pos x="24" y="0"/>
                      </a:cxn>
                      <a:cxn ang="0">
                        <a:pos x="18" y="2"/>
                      </a:cxn>
                      <a:cxn ang="0">
                        <a:pos x="14" y="3"/>
                      </a:cxn>
                      <a:cxn ang="0">
                        <a:pos x="9" y="6"/>
                      </a:cxn>
                      <a:cxn ang="0">
                        <a:pos x="6" y="9"/>
                      </a:cxn>
                      <a:cxn ang="0">
                        <a:pos x="3" y="12"/>
                      </a:cxn>
                      <a:cxn ang="0">
                        <a:pos x="1" y="16"/>
                      </a:cxn>
                      <a:cxn ang="0">
                        <a:pos x="0" y="20"/>
                      </a:cxn>
                      <a:cxn ang="0">
                        <a:pos x="0" y="25"/>
                      </a:cxn>
                      <a:cxn ang="0">
                        <a:pos x="0" y="29"/>
                      </a:cxn>
                      <a:cxn ang="0">
                        <a:pos x="1" y="33"/>
                      </a:cxn>
                      <a:cxn ang="0">
                        <a:pos x="3" y="37"/>
                      </a:cxn>
                      <a:cxn ang="0">
                        <a:pos x="6" y="42"/>
                      </a:cxn>
                      <a:cxn ang="0">
                        <a:pos x="9" y="44"/>
                      </a:cxn>
                      <a:cxn ang="0">
                        <a:pos x="14" y="47"/>
                      </a:cxn>
                      <a:cxn ang="0">
                        <a:pos x="18" y="48"/>
                      </a:cxn>
                      <a:cxn ang="0">
                        <a:pos x="24" y="49"/>
                      </a:cxn>
                      <a:cxn ang="0">
                        <a:pos x="24" y="0"/>
                      </a:cxn>
                    </a:cxnLst>
                    <a:rect l="0" t="0" r="r" b="b"/>
                    <a:pathLst>
                      <a:path w="24" h="49">
                        <a:moveTo>
                          <a:pt x="24" y="0"/>
                        </a:moveTo>
                        <a:lnTo>
                          <a:pt x="18" y="2"/>
                        </a:lnTo>
                        <a:lnTo>
                          <a:pt x="14" y="3"/>
                        </a:lnTo>
                        <a:lnTo>
                          <a:pt x="9" y="6"/>
                        </a:lnTo>
                        <a:lnTo>
                          <a:pt x="6" y="9"/>
                        </a:lnTo>
                        <a:lnTo>
                          <a:pt x="3" y="12"/>
                        </a:lnTo>
                        <a:lnTo>
                          <a:pt x="1" y="16"/>
                        </a:lnTo>
                        <a:lnTo>
                          <a:pt x="0" y="20"/>
                        </a:lnTo>
                        <a:lnTo>
                          <a:pt x="0" y="25"/>
                        </a:lnTo>
                        <a:lnTo>
                          <a:pt x="0" y="29"/>
                        </a:lnTo>
                        <a:lnTo>
                          <a:pt x="1" y="33"/>
                        </a:lnTo>
                        <a:lnTo>
                          <a:pt x="3" y="37"/>
                        </a:lnTo>
                        <a:lnTo>
                          <a:pt x="6" y="42"/>
                        </a:lnTo>
                        <a:lnTo>
                          <a:pt x="9"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59" name="Rectangle 1131"/>
                  <p:cNvSpPr>
                    <a:spLocks noChangeAspect="1" noChangeArrowheads="1"/>
                  </p:cNvSpPr>
                  <p:nvPr/>
                </p:nvSpPr>
                <p:spPr bwMode="auto">
                  <a:xfrm>
                    <a:off x="1397" y="1618"/>
                    <a:ext cx="107" cy="21"/>
                  </a:xfrm>
                  <a:prstGeom prst="rect">
                    <a:avLst/>
                  </a:prstGeom>
                  <a:solidFill>
                    <a:schemeClr val="bg1"/>
                  </a:solidFill>
                  <a:ln w="9525">
                    <a:noFill/>
                    <a:miter lim="800000"/>
                    <a:headEnd/>
                    <a:tailEnd/>
                  </a:ln>
                </p:spPr>
                <p:txBody>
                  <a:bodyPr/>
                  <a:lstStyle/>
                  <a:p>
                    <a:pPr>
                      <a:defRPr/>
                    </a:pPr>
                    <a:endParaRPr lang="en-US"/>
                  </a:p>
                </p:txBody>
              </p:sp>
              <p:sp>
                <p:nvSpPr>
                  <p:cNvPr id="714860" name="Freeform 1132"/>
                  <p:cNvSpPr>
                    <a:spLocks noChangeAspect="1"/>
                  </p:cNvSpPr>
                  <p:nvPr/>
                </p:nvSpPr>
                <p:spPr bwMode="auto">
                  <a:xfrm>
                    <a:off x="1512" y="1618"/>
                    <a:ext cx="7" cy="21"/>
                  </a:xfrm>
                  <a:custGeom>
                    <a:avLst/>
                    <a:gdLst/>
                    <a:ahLst/>
                    <a:cxnLst>
                      <a:cxn ang="0">
                        <a:pos x="0" y="49"/>
                      </a:cxn>
                      <a:cxn ang="0">
                        <a:pos x="6"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6" y="2"/>
                      </a:cxn>
                      <a:cxn ang="0">
                        <a:pos x="0" y="0"/>
                      </a:cxn>
                      <a:cxn ang="0">
                        <a:pos x="0" y="49"/>
                      </a:cxn>
                    </a:cxnLst>
                    <a:rect l="0" t="0" r="r" b="b"/>
                    <a:pathLst>
                      <a:path w="24" h="49">
                        <a:moveTo>
                          <a:pt x="0" y="49"/>
                        </a:moveTo>
                        <a:lnTo>
                          <a:pt x="6"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61" name="Freeform 1133"/>
                  <p:cNvSpPr>
                    <a:spLocks noChangeAspect="1"/>
                  </p:cNvSpPr>
                  <p:nvPr/>
                </p:nvSpPr>
                <p:spPr bwMode="auto">
                  <a:xfrm>
                    <a:off x="1855" y="2047"/>
                    <a:ext cx="7" cy="21"/>
                  </a:xfrm>
                  <a:custGeom>
                    <a:avLst/>
                    <a:gdLst/>
                    <a:ahLst/>
                    <a:cxnLst>
                      <a:cxn ang="0">
                        <a:pos x="0" y="49"/>
                      </a:cxn>
                      <a:cxn ang="0">
                        <a:pos x="6" y="48"/>
                      </a:cxn>
                      <a:cxn ang="0">
                        <a:pos x="11" y="47"/>
                      </a:cxn>
                      <a:cxn ang="0">
                        <a:pos x="15" y="43"/>
                      </a:cxn>
                      <a:cxn ang="0">
                        <a:pos x="18" y="40"/>
                      </a:cxn>
                      <a:cxn ang="0">
                        <a:pos x="20" y="37"/>
                      </a:cxn>
                      <a:cxn ang="0">
                        <a:pos x="22" y="33"/>
                      </a:cxn>
                      <a:cxn ang="0">
                        <a:pos x="23" y="29"/>
                      </a:cxn>
                      <a:cxn ang="0">
                        <a:pos x="25" y="24"/>
                      </a:cxn>
                      <a:cxn ang="0">
                        <a:pos x="23" y="20"/>
                      </a:cxn>
                      <a:cxn ang="0">
                        <a:pos x="22" y="16"/>
                      </a:cxn>
                      <a:cxn ang="0">
                        <a:pos x="20" y="12"/>
                      </a:cxn>
                      <a:cxn ang="0">
                        <a:pos x="18" y="8"/>
                      </a:cxn>
                      <a:cxn ang="0">
                        <a:pos x="15" y="4"/>
                      </a:cxn>
                      <a:cxn ang="0">
                        <a:pos x="11" y="2"/>
                      </a:cxn>
                      <a:cxn ang="0">
                        <a:pos x="6" y="1"/>
                      </a:cxn>
                      <a:cxn ang="0">
                        <a:pos x="0" y="0"/>
                      </a:cxn>
                      <a:cxn ang="0">
                        <a:pos x="0" y="49"/>
                      </a:cxn>
                    </a:cxnLst>
                    <a:rect l="0" t="0" r="r" b="b"/>
                    <a:pathLst>
                      <a:path w="25" h="49">
                        <a:moveTo>
                          <a:pt x="0" y="49"/>
                        </a:moveTo>
                        <a:lnTo>
                          <a:pt x="6" y="48"/>
                        </a:lnTo>
                        <a:lnTo>
                          <a:pt x="11" y="47"/>
                        </a:lnTo>
                        <a:lnTo>
                          <a:pt x="15" y="43"/>
                        </a:lnTo>
                        <a:lnTo>
                          <a:pt x="18" y="40"/>
                        </a:lnTo>
                        <a:lnTo>
                          <a:pt x="20" y="37"/>
                        </a:lnTo>
                        <a:lnTo>
                          <a:pt x="22" y="33"/>
                        </a:lnTo>
                        <a:lnTo>
                          <a:pt x="23" y="29"/>
                        </a:lnTo>
                        <a:lnTo>
                          <a:pt x="25" y="24"/>
                        </a:lnTo>
                        <a:lnTo>
                          <a:pt x="23" y="20"/>
                        </a:lnTo>
                        <a:lnTo>
                          <a:pt x="22" y="16"/>
                        </a:lnTo>
                        <a:lnTo>
                          <a:pt x="20" y="12"/>
                        </a:lnTo>
                        <a:lnTo>
                          <a:pt x="18" y="8"/>
                        </a:lnTo>
                        <a:lnTo>
                          <a:pt x="15" y="4"/>
                        </a:lnTo>
                        <a:lnTo>
                          <a:pt x="11"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62" name="Rectangle 1134"/>
                  <p:cNvSpPr>
                    <a:spLocks noChangeAspect="1" noChangeArrowheads="1"/>
                  </p:cNvSpPr>
                  <p:nvPr/>
                </p:nvSpPr>
                <p:spPr bwMode="auto">
                  <a:xfrm>
                    <a:off x="1740" y="2047"/>
                    <a:ext cx="107" cy="21"/>
                  </a:xfrm>
                  <a:prstGeom prst="rect">
                    <a:avLst/>
                  </a:prstGeom>
                  <a:solidFill>
                    <a:schemeClr val="bg1"/>
                  </a:solidFill>
                  <a:ln w="9525">
                    <a:noFill/>
                    <a:miter lim="800000"/>
                    <a:headEnd/>
                    <a:tailEnd/>
                  </a:ln>
                </p:spPr>
                <p:txBody>
                  <a:bodyPr/>
                  <a:lstStyle/>
                  <a:p>
                    <a:pPr>
                      <a:defRPr/>
                    </a:pPr>
                    <a:endParaRPr lang="en-US"/>
                  </a:p>
                </p:txBody>
              </p:sp>
              <p:sp>
                <p:nvSpPr>
                  <p:cNvPr id="714863" name="Freeform 1135"/>
                  <p:cNvSpPr>
                    <a:spLocks noChangeAspect="1"/>
                  </p:cNvSpPr>
                  <p:nvPr/>
                </p:nvSpPr>
                <p:spPr bwMode="auto">
                  <a:xfrm>
                    <a:off x="1733" y="2047"/>
                    <a:ext cx="7" cy="21"/>
                  </a:xfrm>
                  <a:custGeom>
                    <a:avLst/>
                    <a:gdLst/>
                    <a:ahLst/>
                    <a:cxnLst>
                      <a:cxn ang="0">
                        <a:pos x="23" y="0"/>
                      </a:cxn>
                      <a:cxn ang="0">
                        <a:pos x="18" y="1"/>
                      </a:cxn>
                      <a:cxn ang="0">
                        <a:pos x="13" y="2"/>
                      </a:cxn>
                      <a:cxn ang="0">
                        <a:pos x="9" y="4"/>
                      </a:cxn>
                      <a:cxn ang="0">
                        <a:pos x="5" y="8"/>
                      </a:cxn>
                      <a:cxn ang="0">
                        <a:pos x="3" y="12"/>
                      </a:cxn>
                      <a:cxn ang="0">
                        <a:pos x="1" y="16"/>
                      </a:cxn>
                      <a:cxn ang="0">
                        <a:pos x="0" y="20"/>
                      </a:cxn>
                      <a:cxn ang="0">
                        <a:pos x="0" y="24"/>
                      </a:cxn>
                      <a:cxn ang="0">
                        <a:pos x="0" y="29"/>
                      </a:cxn>
                      <a:cxn ang="0">
                        <a:pos x="1" y="33"/>
                      </a:cxn>
                      <a:cxn ang="0">
                        <a:pos x="3" y="37"/>
                      </a:cxn>
                      <a:cxn ang="0">
                        <a:pos x="5" y="40"/>
                      </a:cxn>
                      <a:cxn ang="0">
                        <a:pos x="9" y="43"/>
                      </a:cxn>
                      <a:cxn ang="0">
                        <a:pos x="13" y="47"/>
                      </a:cxn>
                      <a:cxn ang="0">
                        <a:pos x="18" y="48"/>
                      </a:cxn>
                      <a:cxn ang="0">
                        <a:pos x="23" y="49"/>
                      </a:cxn>
                      <a:cxn ang="0">
                        <a:pos x="23" y="0"/>
                      </a:cxn>
                    </a:cxnLst>
                    <a:rect l="0" t="0" r="r" b="b"/>
                    <a:pathLst>
                      <a:path w="23" h="49">
                        <a:moveTo>
                          <a:pt x="23" y="0"/>
                        </a:moveTo>
                        <a:lnTo>
                          <a:pt x="18" y="1"/>
                        </a:lnTo>
                        <a:lnTo>
                          <a:pt x="13" y="2"/>
                        </a:lnTo>
                        <a:lnTo>
                          <a:pt x="9" y="4"/>
                        </a:lnTo>
                        <a:lnTo>
                          <a:pt x="5" y="8"/>
                        </a:lnTo>
                        <a:lnTo>
                          <a:pt x="3" y="12"/>
                        </a:lnTo>
                        <a:lnTo>
                          <a:pt x="1" y="16"/>
                        </a:lnTo>
                        <a:lnTo>
                          <a:pt x="0" y="20"/>
                        </a:lnTo>
                        <a:lnTo>
                          <a:pt x="0" y="24"/>
                        </a:lnTo>
                        <a:lnTo>
                          <a:pt x="0" y="29"/>
                        </a:lnTo>
                        <a:lnTo>
                          <a:pt x="1" y="33"/>
                        </a:lnTo>
                        <a:lnTo>
                          <a:pt x="3" y="37"/>
                        </a:lnTo>
                        <a:lnTo>
                          <a:pt x="5" y="40"/>
                        </a:lnTo>
                        <a:lnTo>
                          <a:pt x="9"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714864" name="Freeform 1136"/>
                  <p:cNvSpPr>
                    <a:spLocks noChangeAspect="1"/>
                  </p:cNvSpPr>
                  <p:nvPr/>
                </p:nvSpPr>
                <p:spPr bwMode="auto">
                  <a:xfrm>
                    <a:off x="1733" y="1618"/>
                    <a:ext cx="7" cy="21"/>
                  </a:xfrm>
                  <a:custGeom>
                    <a:avLst/>
                    <a:gdLst/>
                    <a:ahLst/>
                    <a:cxnLst>
                      <a:cxn ang="0">
                        <a:pos x="23" y="0"/>
                      </a:cxn>
                      <a:cxn ang="0">
                        <a:pos x="18" y="2"/>
                      </a:cxn>
                      <a:cxn ang="0">
                        <a:pos x="13" y="3"/>
                      </a:cxn>
                      <a:cxn ang="0">
                        <a:pos x="9" y="6"/>
                      </a:cxn>
                      <a:cxn ang="0">
                        <a:pos x="5" y="9"/>
                      </a:cxn>
                      <a:cxn ang="0">
                        <a:pos x="3" y="12"/>
                      </a:cxn>
                      <a:cxn ang="0">
                        <a:pos x="1" y="16"/>
                      </a:cxn>
                      <a:cxn ang="0">
                        <a:pos x="0" y="20"/>
                      </a:cxn>
                      <a:cxn ang="0">
                        <a:pos x="0" y="25"/>
                      </a:cxn>
                      <a:cxn ang="0">
                        <a:pos x="0" y="29"/>
                      </a:cxn>
                      <a:cxn ang="0">
                        <a:pos x="1" y="33"/>
                      </a:cxn>
                      <a:cxn ang="0">
                        <a:pos x="3" y="37"/>
                      </a:cxn>
                      <a:cxn ang="0">
                        <a:pos x="5" y="42"/>
                      </a:cxn>
                      <a:cxn ang="0">
                        <a:pos x="9" y="44"/>
                      </a:cxn>
                      <a:cxn ang="0">
                        <a:pos x="13" y="47"/>
                      </a:cxn>
                      <a:cxn ang="0">
                        <a:pos x="18" y="48"/>
                      </a:cxn>
                      <a:cxn ang="0">
                        <a:pos x="23" y="49"/>
                      </a:cxn>
                      <a:cxn ang="0">
                        <a:pos x="23" y="0"/>
                      </a:cxn>
                    </a:cxnLst>
                    <a:rect l="0" t="0" r="r" b="b"/>
                    <a:pathLst>
                      <a:path w="23" h="49">
                        <a:moveTo>
                          <a:pt x="23" y="0"/>
                        </a:moveTo>
                        <a:lnTo>
                          <a:pt x="18" y="2"/>
                        </a:lnTo>
                        <a:lnTo>
                          <a:pt x="13" y="3"/>
                        </a:lnTo>
                        <a:lnTo>
                          <a:pt x="9" y="6"/>
                        </a:lnTo>
                        <a:lnTo>
                          <a:pt x="5" y="9"/>
                        </a:lnTo>
                        <a:lnTo>
                          <a:pt x="3" y="12"/>
                        </a:lnTo>
                        <a:lnTo>
                          <a:pt x="1" y="16"/>
                        </a:lnTo>
                        <a:lnTo>
                          <a:pt x="0" y="20"/>
                        </a:lnTo>
                        <a:lnTo>
                          <a:pt x="0" y="25"/>
                        </a:lnTo>
                        <a:lnTo>
                          <a:pt x="0" y="29"/>
                        </a:lnTo>
                        <a:lnTo>
                          <a:pt x="1" y="33"/>
                        </a:lnTo>
                        <a:lnTo>
                          <a:pt x="3" y="37"/>
                        </a:lnTo>
                        <a:lnTo>
                          <a:pt x="5" y="42"/>
                        </a:lnTo>
                        <a:lnTo>
                          <a:pt x="9" y="44"/>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714865" name="Rectangle 1137"/>
                  <p:cNvSpPr>
                    <a:spLocks noChangeAspect="1" noChangeArrowheads="1"/>
                  </p:cNvSpPr>
                  <p:nvPr/>
                </p:nvSpPr>
                <p:spPr bwMode="auto">
                  <a:xfrm>
                    <a:off x="1740" y="1618"/>
                    <a:ext cx="107" cy="21"/>
                  </a:xfrm>
                  <a:prstGeom prst="rect">
                    <a:avLst/>
                  </a:prstGeom>
                  <a:solidFill>
                    <a:schemeClr val="bg1"/>
                  </a:solidFill>
                  <a:ln w="9525">
                    <a:noFill/>
                    <a:miter lim="800000"/>
                    <a:headEnd/>
                    <a:tailEnd/>
                  </a:ln>
                </p:spPr>
                <p:txBody>
                  <a:bodyPr/>
                  <a:lstStyle/>
                  <a:p>
                    <a:pPr>
                      <a:defRPr/>
                    </a:pPr>
                    <a:endParaRPr lang="en-US"/>
                  </a:p>
                </p:txBody>
              </p:sp>
              <p:sp>
                <p:nvSpPr>
                  <p:cNvPr id="714866" name="Freeform 1138"/>
                  <p:cNvSpPr>
                    <a:spLocks noChangeAspect="1"/>
                  </p:cNvSpPr>
                  <p:nvPr/>
                </p:nvSpPr>
                <p:spPr bwMode="auto">
                  <a:xfrm>
                    <a:off x="1855" y="1618"/>
                    <a:ext cx="7" cy="21"/>
                  </a:xfrm>
                  <a:custGeom>
                    <a:avLst/>
                    <a:gdLst/>
                    <a:ahLst/>
                    <a:cxnLst>
                      <a:cxn ang="0">
                        <a:pos x="0" y="49"/>
                      </a:cxn>
                      <a:cxn ang="0">
                        <a:pos x="6" y="48"/>
                      </a:cxn>
                      <a:cxn ang="0">
                        <a:pos x="11" y="47"/>
                      </a:cxn>
                      <a:cxn ang="0">
                        <a:pos x="15" y="44"/>
                      </a:cxn>
                      <a:cxn ang="0">
                        <a:pos x="18" y="42"/>
                      </a:cxn>
                      <a:cxn ang="0">
                        <a:pos x="20" y="37"/>
                      </a:cxn>
                      <a:cxn ang="0">
                        <a:pos x="22" y="33"/>
                      </a:cxn>
                      <a:cxn ang="0">
                        <a:pos x="23" y="29"/>
                      </a:cxn>
                      <a:cxn ang="0">
                        <a:pos x="25" y="25"/>
                      </a:cxn>
                      <a:cxn ang="0">
                        <a:pos x="23" y="20"/>
                      </a:cxn>
                      <a:cxn ang="0">
                        <a:pos x="22" y="16"/>
                      </a:cxn>
                      <a:cxn ang="0">
                        <a:pos x="20" y="12"/>
                      </a:cxn>
                      <a:cxn ang="0">
                        <a:pos x="18" y="9"/>
                      </a:cxn>
                      <a:cxn ang="0">
                        <a:pos x="15" y="6"/>
                      </a:cxn>
                      <a:cxn ang="0">
                        <a:pos x="11" y="3"/>
                      </a:cxn>
                      <a:cxn ang="0">
                        <a:pos x="6" y="2"/>
                      </a:cxn>
                      <a:cxn ang="0">
                        <a:pos x="0" y="0"/>
                      </a:cxn>
                      <a:cxn ang="0">
                        <a:pos x="0" y="49"/>
                      </a:cxn>
                    </a:cxnLst>
                    <a:rect l="0" t="0" r="r" b="b"/>
                    <a:pathLst>
                      <a:path w="25" h="49">
                        <a:moveTo>
                          <a:pt x="0" y="49"/>
                        </a:moveTo>
                        <a:lnTo>
                          <a:pt x="6" y="48"/>
                        </a:lnTo>
                        <a:lnTo>
                          <a:pt x="11" y="47"/>
                        </a:lnTo>
                        <a:lnTo>
                          <a:pt x="15" y="44"/>
                        </a:lnTo>
                        <a:lnTo>
                          <a:pt x="18" y="42"/>
                        </a:lnTo>
                        <a:lnTo>
                          <a:pt x="20" y="37"/>
                        </a:lnTo>
                        <a:lnTo>
                          <a:pt x="22" y="33"/>
                        </a:lnTo>
                        <a:lnTo>
                          <a:pt x="23" y="29"/>
                        </a:lnTo>
                        <a:lnTo>
                          <a:pt x="25" y="25"/>
                        </a:lnTo>
                        <a:lnTo>
                          <a:pt x="23" y="20"/>
                        </a:lnTo>
                        <a:lnTo>
                          <a:pt x="22" y="16"/>
                        </a:lnTo>
                        <a:lnTo>
                          <a:pt x="20" y="12"/>
                        </a:lnTo>
                        <a:lnTo>
                          <a:pt x="18" y="9"/>
                        </a:lnTo>
                        <a:lnTo>
                          <a:pt x="15" y="6"/>
                        </a:lnTo>
                        <a:lnTo>
                          <a:pt x="11"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67" name="Freeform 1139"/>
                  <p:cNvSpPr>
                    <a:spLocks noChangeAspect="1"/>
                  </p:cNvSpPr>
                  <p:nvPr/>
                </p:nvSpPr>
                <p:spPr bwMode="auto">
                  <a:xfrm>
                    <a:off x="1740" y="2047"/>
                    <a:ext cx="0" cy="21"/>
                  </a:xfrm>
                  <a:custGeom>
                    <a:avLst/>
                    <a:gdLst/>
                    <a:ahLst/>
                    <a:cxnLst>
                      <a:cxn ang="0">
                        <a:pos x="0" y="49"/>
                      </a:cxn>
                      <a:cxn ang="0">
                        <a:pos x="7" y="48"/>
                      </a:cxn>
                      <a:cxn ang="0">
                        <a:pos x="11" y="47"/>
                      </a:cxn>
                      <a:cxn ang="0">
                        <a:pos x="15" y="43"/>
                      </a:cxn>
                      <a:cxn ang="0">
                        <a:pos x="18" y="40"/>
                      </a:cxn>
                      <a:cxn ang="0">
                        <a:pos x="21" y="37"/>
                      </a:cxn>
                      <a:cxn ang="0">
                        <a:pos x="22" y="33"/>
                      </a:cxn>
                      <a:cxn ang="0">
                        <a:pos x="23" y="29"/>
                      </a:cxn>
                      <a:cxn ang="0">
                        <a:pos x="24" y="24"/>
                      </a:cxn>
                      <a:cxn ang="0">
                        <a:pos x="23" y="20"/>
                      </a:cxn>
                      <a:cxn ang="0">
                        <a:pos x="22" y="16"/>
                      </a:cxn>
                      <a:cxn ang="0">
                        <a:pos x="21" y="12"/>
                      </a:cxn>
                      <a:cxn ang="0">
                        <a:pos x="18" y="8"/>
                      </a:cxn>
                      <a:cxn ang="0">
                        <a:pos x="15" y="4"/>
                      </a:cxn>
                      <a:cxn ang="0">
                        <a:pos x="11" y="2"/>
                      </a:cxn>
                      <a:cxn ang="0">
                        <a:pos x="7" y="1"/>
                      </a:cxn>
                      <a:cxn ang="0">
                        <a:pos x="0" y="0"/>
                      </a:cxn>
                      <a:cxn ang="0">
                        <a:pos x="0" y="49"/>
                      </a:cxn>
                    </a:cxnLst>
                    <a:rect l="0" t="0" r="r" b="b"/>
                    <a:pathLst>
                      <a:path w="24" h="49">
                        <a:moveTo>
                          <a:pt x="0" y="49"/>
                        </a:moveTo>
                        <a:lnTo>
                          <a:pt x="7" y="48"/>
                        </a:lnTo>
                        <a:lnTo>
                          <a:pt x="11" y="47"/>
                        </a:lnTo>
                        <a:lnTo>
                          <a:pt x="15" y="43"/>
                        </a:lnTo>
                        <a:lnTo>
                          <a:pt x="18" y="40"/>
                        </a:lnTo>
                        <a:lnTo>
                          <a:pt x="21" y="37"/>
                        </a:lnTo>
                        <a:lnTo>
                          <a:pt x="22" y="33"/>
                        </a:lnTo>
                        <a:lnTo>
                          <a:pt x="23" y="29"/>
                        </a:lnTo>
                        <a:lnTo>
                          <a:pt x="24" y="24"/>
                        </a:lnTo>
                        <a:lnTo>
                          <a:pt x="23" y="20"/>
                        </a:lnTo>
                        <a:lnTo>
                          <a:pt x="22" y="16"/>
                        </a:lnTo>
                        <a:lnTo>
                          <a:pt x="21" y="12"/>
                        </a:lnTo>
                        <a:lnTo>
                          <a:pt x="18" y="8"/>
                        </a:lnTo>
                        <a:lnTo>
                          <a:pt x="15" y="4"/>
                        </a:lnTo>
                        <a:lnTo>
                          <a:pt x="11" y="2"/>
                        </a:lnTo>
                        <a:lnTo>
                          <a:pt x="7"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68" name="Rectangle 1140"/>
                  <p:cNvSpPr>
                    <a:spLocks noChangeAspect="1" noChangeArrowheads="1"/>
                  </p:cNvSpPr>
                  <p:nvPr/>
                </p:nvSpPr>
                <p:spPr bwMode="auto">
                  <a:xfrm>
                    <a:off x="1626" y="2047"/>
                    <a:ext cx="114" cy="21"/>
                  </a:xfrm>
                  <a:prstGeom prst="rect">
                    <a:avLst/>
                  </a:prstGeom>
                  <a:solidFill>
                    <a:schemeClr val="bg1"/>
                  </a:solidFill>
                  <a:ln w="9525">
                    <a:noFill/>
                    <a:miter lim="800000"/>
                    <a:headEnd/>
                    <a:tailEnd/>
                  </a:ln>
                </p:spPr>
                <p:txBody>
                  <a:bodyPr/>
                  <a:lstStyle/>
                  <a:p>
                    <a:pPr>
                      <a:defRPr/>
                    </a:pPr>
                    <a:endParaRPr lang="en-US"/>
                  </a:p>
                </p:txBody>
              </p:sp>
              <p:sp>
                <p:nvSpPr>
                  <p:cNvPr id="714869" name="Freeform 1141"/>
                  <p:cNvSpPr>
                    <a:spLocks noChangeAspect="1"/>
                  </p:cNvSpPr>
                  <p:nvPr/>
                </p:nvSpPr>
                <p:spPr bwMode="auto">
                  <a:xfrm>
                    <a:off x="1619" y="2047"/>
                    <a:ext cx="7" cy="21"/>
                  </a:xfrm>
                  <a:custGeom>
                    <a:avLst/>
                    <a:gdLst/>
                    <a:ahLst/>
                    <a:cxnLst>
                      <a:cxn ang="0">
                        <a:pos x="24" y="0"/>
                      </a:cxn>
                      <a:cxn ang="0">
                        <a:pos x="18" y="1"/>
                      </a:cxn>
                      <a:cxn ang="0">
                        <a:pos x="14" y="2"/>
                      </a:cxn>
                      <a:cxn ang="0">
                        <a:pos x="10" y="4"/>
                      </a:cxn>
                      <a:cxn ang="0">
                        <a:pos x="6" y="8"/>
                      </a:cxn>
                      <a:cxn ang="0">
                        <a:pos x="3" y="12"/>
                      </a:cxn>
                      <a:cxn ang="0">
                        <a:pos x="1" y="16"/>
                      </a:cxn>
                      <a:cxn ang="0">
                        <a:pos x="0" y="20"/>
                      </a:cxn>
                      <a:cxn ang="0">
                        <a:pos x="0" y="24"/>
                      </a:cxn>
                      <a:cxn ang="0">
                        <a:pos x="0" y="29"/>
                      </a:cxn>
                      <a:cxn ang="0">
                        <a:pos x="1" y="33"/>
                      </a:cxn>
                      <a:cxn ang="0">
                        <a:pos x="3" y="37"/>
                      </a:cxn>
                      <a:cxn ang="0">
                        <a:pos x="6" y="40"/>
                      </a:cxn>
                      <a:cxn ang="0">
                        <a:pos x="10" y="43"/>
                      </a:cxn>
                      <a:cxn ang="0">
                        <a:pos x="14" y="47"/>
                      </a:cxn>
                      <a:cxn ang="0">
                        <a:pos x="18" y="48"/>
                      </a:cxn>
                      <a:cxn ang="0">
                        <a:pos x="24" y="49"/>
                      </a:cxn>
                      <a:cxn ang="0">
                        <a:pos x="24" y="0"/>
                      </a:cxn>
                    </a:cxnLst>
                    <a:rect l="0" t="0" r="r" b="b"/>
                    <a:pathLst>
                      <a:path w="24" h="49">
                        <a:moveTo>
                          <a:pt x="24" y="0"/>
                        </a:moveTo>
                        <a:lnTo>
                          <a:pt x="18" y="1"/>
                        </a:lnTo>
                        <a:lnTo>
                          <a:pt x="14" y="2"/>
                        </a:lnTo>
                        <a:lnTo>
                          <a:pt x="10" y="4"/>
                        </a:lnTo>
                        <a:lnTo>
                          <a:pt x="6" y="8"/>
                        </a:lnTo>
                        <a:lnTo>
                          <a:pt x="3" y="12"/>
                        </a:lnTo>
                        <a:lnTo>
                          <a:pt x="1" y="16"/>
                        </a:lnTo>
                        <a:lnTo>
                          <a:pt x="0" y="20"/>
                        </a:lnTo>
                        <a:lnTo>
                          <a:pt x="0" y="24"/>
                        </a:lnTo>
                        <a:lnTo>
                          <a:pt x="0" y="29"/>
                        </a:lnTo>
                        <a:lnTo>
                          <a:pt x="1" y="33"/>
                        </a:lnTo>
                        <a:lnTo>
                          <a:pt x="3" y="37"/>
                        </a:lnTo>
                        <a:lnTo>
                          <a:pt x="6" y="40"/>
                        </a:lnTo>
                        <a:lnTo>
                          <a:pt x="10" y="43"/>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70" name="Freeform 1142"/>
                  <p:cNvSpPr>
                    <a:spLocks noChangeAspect="1"/>
                  </p:cNvSpPr>
                  <p:nvPr/>
                </p:nvSpPr>
                <p:spPr bwMode="auto">
                  <a:xfrm>
                    <a:off x="1619" y="1618"/>
                    <a:ext cx="7" cy="21"/>
                  </a:xfrm>
                  <a:custGeom>
                    <a:avLst/>
                    <a:gdLst/>
                    <a:ahLst/>
                    <a:cxnLst>
                      <a:cxn ang="0">
                        <a:pos x="24" y="0"/>
                      </a:cxn>
                      <a:cxn ang="0">
                        <a:pos x="18" y="2"/>
                      </a:cxn>
                      <a:cxn ang="0">
                        <a:pos x="14" y="3"/>
                      </a:cxn>
                      <a:cxn ang="0">
                        <a:pos x="10" y="6"/>
                      </a:cxn>
                      <a:cxn ang="0">
                        <a:pos x="6" y="9"/>
                      </a:cxn>
                      <a:cxn ang="0">
                        <a:pos x="3" y="12"/>
                      </a:cxn>
                      <a:cxn ang="0">
                        <a:pos x="1" y="16"/>
                      </a:cxn>
                      <a:cxn ang="0">
                        <a:pos x="0" y="20"/>
                      </a:cxn>
                      <a:cxn ang="0">
                        <a:pos x="0" y="25"/>
                      </a:cxn>
                      <a:cxn ang="0">
                        <a:pos x="0" y="29"/>
                      </a:cxn>
                      <a:cxn ang="0">
                        <a:pos x="1" y="33"/>
                      </a:cxn>
                      <a:cxn ang="0">
                        <a:pos x="3" y="37"/>
                      </a:cxn>
                      <a:cxn ang="0">
                        <a:pos x="6" y="42"/>
                      </a:cxn>
                      <a:cxn ang="0">
                        <a:pos x="10" y="44"/>
                      </a:cxn>
                      <a:cxn ang="0">
                        <a:pos x="14" y="47"/>
                      </a:cxn>
                      <a:cxn ang="0">
                        <a:pos x="18" y="48"/>
                      </a:cxn>
                      <a:cxn ang="0">
                        <a:pos x="24" y="49"/>
                      </a:cxn>
                      <a:cxn ang="0">
                        <a:pos x="24" y="0"/>
                      </a:cxn>
                    </a:cxnLst>
                    <a:rect l="0" t="0" r="r" b="b"/>
                    <a:pathLst>
                      <a:path w="24" h="49">
                        <a:moveTo>
                          <a:pt x="24" y="0"/>
                        </a:moveTo>
                        <a:lnTo>
                          <a:pt x="18" y="2"/>
                        </a:lnTo>
                        <a:lnTo>
                          <a:pt x="14" y="3"/>
                        </a:lnTo>
                        <a:lnTo>
                          <a:pt x="10" y="6"/>
                        </a:lnTo>
                        <a:lnTo>
                          <a:pt x="6" y="9"/>
                        </a:lnTo>
                        <a:lnTo>
                          <a:pt x="3" y="12"/>
                        </a:lnTo>
                        <a:lnTo>
                          <a:pt x="1" y="16"/>
                        </a:lnTo>
                        <a:lnTo>
                          <a:pt x="0" y="20"/>
                        </a:lnTo>
                        <a:lnTo>
                          <a:pt x="0" y="25"/>
                        </a:lnTo>
                        <a:lnTo>
                          <a:pt x="0" y="29"/>
                        </a:lnTo>
                        <a:lnTo>
                          <a:pt x="1" y="33"/>
                        </a:lnTo>
                        <a:lnTo>
                          <a:pt x="3" y="37"/>
                        </a:lnTo>
                        <a:lnTo>
                          <a:pt x="6" y="42"/>
                        </a:lnTo>
                        <a:lnTo>
                          <a:pt x="10" y="44"/>
                        </a:lnTo>
                        <a:lnTo>
                          <a:pt x="14" y="47"/>
                        </a:lnTo>
                        <a:lnTo>
                          <a:pt x="18"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71" name="Rectangle 1143"/>
                  <p:cNvSpPr>
                    <a:spLocks noChangeAspect="1" noChangeArrowheads="1"/>
                  </p:cNvSpPr>
                  <p:nvPr/>
                </p:nvSpPr>
                <p:spPr bwMode="auto">
                  <a:xfrm>
                    <a:off x="1626" y="1618"/>
                    <a:ext cx="114" cy="21"/>
                  </a:xfrm>
                  <a:prstGeom prst="rect">
                    <a:avLst/>
                  </a:prstGeom>
                  <a:solidFill>
                    <a:schemeClr val="bg1"/>
                  </a:solidFill>
                  <a:ln w="9525">
                    <a:noFill/>
                    <a:miter lim="800000"/>
                    <a:headEnd/>
                    <a:tailEnd/>
                  </a:ln>
                </p:spPr>
                <p:txBody>
                  <a:bodyPr/>
                  <a:lstStyle/>
                  <a:p>
                    <a:pPr>
                      <a:defRPr/>
                    </a:pPr>
                    <a:endParaRPr lang="en-US"/>
                  </a:p>
                </p:txBody>
              </p:sp>
              <p:sp>
                <p:nvSpPr>
                  <p:cNvPr id="714872" name="Freeform 1144"/>
                  <p:cNvSpPr>
                    <a:spLocks noChangeAspect="1"/>
                  </p:cNvSpPr>
                  <p:nvPr/>
                </p:nvSpPr>
                <p:spPr bwMode="auto">
                  <a:xfrm>
                    <a:off x="1740" y="1618"/>
                    <a:ext cx="0" cy="21"/>
                  </a:xfrm>
                  <a:custGeom>
                    <a:avLst/>
                    <a:gdLst/>
                    <a:ahLst/>
                    <a:cxnLst>
                      <a:cxn ang="0">
                        <a:pos x="0" y="49"/>
                      </a:cxn>
                      <a:cxn ang="0">
                        <a:pos x="7" y="48"/>
                      </a:cxn>
                      <a:cxn ang="0">
                        <a:pos x="11" y="47"/>
                      </a:cxn>
                      <a:cxn ang="0">
                        <a:pos x="15" y="44"/>
                      </a:cxn>
                      <a:cxn ang="0">
                        <a:pos x="18" y="42"/>
                      </a:cxn>
                      <a:cxn ang="0">
                        <a:pos x="21" y="37"/>
                      </a:cxn>
                      <a:cxn ang="0">
                        <a:pos x="22" y="33"/>
                      </a:cxn>
                      <a:cxn ang="0">
                        <a:pos x="23" y="29"/>
                      </a:cxn>
                      <a:cxn ang="0">
                        <a:pos x="24" y="25"/>
                      </a:cxn>
                      <a:cxn ang="0">
                        <a:pos x="23" y="20"/>
                      </a:cxn>
                      <a:cxn ang="0">
                        <a:pos x="22" y="16"/>
                      </a:cxn>
                      <a:cxn ang="0">
                        <a:pos x="21" y="12"/>
                      </a:cxn>
                      <a:cxn ang="0">
                        <a:pos x="18" y="9"/>
                      </a:cxn>
                      <a:cxn ang="0">
                        <a:pos x="15" y="6"/>
                      </a:cxn>
                      <a:cxn ang="0">
                        <a:pos x="11" y="3"/>
                      </a:cxn>
                      <a:cxn ang="0">
                        <a:pos x="7" y="2"/>
                      </a:cxn>
                      <a:cxn ang="0">
                        <a:pos x="0" y="0"/>
                      </a:cxn>
                      <a:cxn ang="0">
                        <a:pos x="0" y="49"/>
                      </a:cxn>
                    </a:cxnLst>
                    <a:rect l="0" t="0" r="r" b="b"/>
                    <a:pathLst>
                      <a:path w="24" h="49">
                        <a:moveTo>
                          <a:pt x="0" y="49"/>
                        </a:moveTo>
                        <a:lnTo>
                          <a:pt x="7" y="48"/>
                        </a:lnTo>
                        <a:lnTo>
                          <a:pt x="11" y="47"/>
                        </a:lnTo>
                        <a:lnTo>
                          <a:pt x="15" y="44"/>
                        </a:lnTo>
                        <a:lnTo>
                          <a:pt x="18" y="42"/>
                        </a:lnTo>
                        <a:lnTo>
                          <a:pt x="21" y="37"/>
                        </a:lnTo>
                        <a:lnTo>
                          <a:pt x="22" y="33"/>
                        </a:lnTo>
                        <a:lnTo>
                          <a:pt x="23" y="29"/>
                        </a:lnTo>
                        <a:lnTo>
                          <a:pt x="24" y="25"/>
                        </a:lnTo>
                        <a:lnTo>
                          <a:pt x="23" y="20"/>
                        </a:lnTo>
                        <a:lnTo>
                          <a:pt x="22" y="16"/>
                        </a:lnTo>
                        <a:lnTo>
                          <a:pt x="21" y="12"/>
                        </a:lnTo>
                        <a:lnTo>
                          <a:pt x="18" y="9"/>
                        </a:lnTo>
                        <a:lnTo>
                          <a:pt x="15" y="6"/>
                        </a:lnTo>
                        <a:lnTo>
                          <a:pt x="11" y="3"/>
                        </a:lnTo>
                        <a:lnTo>
                          <a:pt x="7"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73" name="Freeform 1145"/>
                  <p:cNvSpPr>
                    <a:spLocks noChangeAspect="1"/>
                  </p:cNvSpPr>
                  <p:nvPr/>
                </p:nvSpPr>
                <p:spPr bwMode="auto">
                  <a:xfrm>
                    <a:off x="1962" y="2047"/>
                    <a:ext cx="14" cy="21"/>
                  </a:xfrm>
                  <a:custGeom>
                    <a:avLst/>
                    <a:gdLst/>
                    <a:ahLst/>
                    <a:cxnLst>
                      <a:cxn ang="0">
                        <a:pos x="0" y="49"/>
                      </a:cxn>
                      <a:cxn ang="0">
                        <a:pos x="6" y="48"/>
                      </a:cxn>
                      <a:cxn ang="0">
                        <a:pos x="10" y="47"/>
                      </a:cxn>
                      <a:cxn ang="0">
                        <a:pos x="14" y="43"/>
                      </a:cxn>
                      <a:cxn ang="0">
                        <a:pos x="18" y="40"/>
                      </a:cxn>
                      <a:cxn ang="0">
                        <a:pos x="20" y="37"/>
                      </a:cxn>
                      <a:cxn ang="0">
                        <a:pos x="22" y="33"/>
                      </a:cxn>
                      <a:cxn ang="0">
                        <a:pos x="24" y="29"/>
                      </a:cxn>
                      <a:cxn ang="0">
                        <a:pos x="24" y="24"/>
                      </a:cxn>
                      <a:cxn ang="0">
                        <a:pos x="24" y="20"/>
                      </a:cxn>
                      <a:cxn ang="0">
                        <a:pos x="22" y="16"/>
                      </a:cxn>
                      <a:cxn ang="0">
                        <a:pos x="20" y="12"/>
                      </a:cxn>
                      <a:cxn ang="0">
                        <a:pos x="18" y="8"/>
                      </a:cxn>
                      <a:cxn ang="0">
                        <a:pos x="14" y="4"/>
                      </a:cxn>
                      <a:cxn ang="0">
                        <a:pos x="10" y="2"/>
                      </a:cxn>
                      <a:cxn ang="0">
                        <a:pos x="6" y="1"/>
                      </a:cxn>
                      <a:cxn ang="0">
                        <a:pos x="0" y="0"/>
                      </a:cxn>
                      <a:cxn ang="0">
                        <a:pos x="0" y="49"/>
                      </a:cxn>
                    </a:cxnLst>
                    <a:rect l="0" t="0" r="r" b="b"/>
                    <a:pathLst>
                      <a:path w="24" h="49">
                        <a:moveTo>
                          <a:pt x="0" y="49"/>
                        </a:moveTo>
                        <a:lnTo>
                          <a:pt x="6" y="48"/>
                        </a:lnTo>
                        <a:lnTo>
                          <a:pt x="10" y="47"/>
                        </a:lnTo>
                        <a:lnTo>
                          <a:pt x="14" y="43"/>
                        </a:lnTo>
                        <a:lnTo>
                          <a:pt x="18" y="40"/>
                        </a:lnTo>
                        <a:lnTo>
                          <a:pt x="20" y="37"/>
                        </a:lnTo>
                        <a:lnTo>
                          <a:pt x="22" y="33"/>
                        </a:lnTo>
                        <a:lnTo>
                          <a:pt x="24" y="29"/>
                        </a:lnTo>
                        <a:lnTo>
                          <a:pt x="24" y="24"/>
                        </a:lnTo>
                        <a:lnTo>
                          <a:pt x="24" y="20"/>
                        </a:lnTo>
                        <a:lnTo>
                          <a:pt x="22" y="16"/>
                        </a:lnTo>
                        <a:lnTo>
                          <a:pt x="20" y="12"/>
                        </a:lnTo>
                        <a:lnTo>
                          <a:pt x="18" y="8"/>
                        </a:lnTo>
                        <a:lnTo>
                          <a:pt x="14" y="4"/>
                        </a:lnTo>
                        <a:lnTo>
                          <a:pt x="10" y="2"/>
                        </a:lnTo>
                        <a:lnTo>
                          <a:pt x="6"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74" name="Rectangle 1146"/>
                  <p:cNvSpPr>
                    <a:spLocks noChangeAspect="1" noChangeArrowheads="1"/>
                  </p:cNvSpPr>
                  <p:nvPr/>
                </p:nvSpPr>
                <p:spPr bwMode="auto">
                  <a:xfrm>
                    <a:off x="1855" y="2047"/>
                    <a:ext cx="107" cy="21"/>
                  </a:xfrm>
                  <a:prstGeom prst="rect">
                    <a:avLst/>
                  </a:prstGeom>
                  <a:solidFill>
                    <a:schemeClr val="bg1"/>
                  </a:solidFill>
                  <a:ln w="9525">
                    <a:noFill/>
                    <a:miter lim="800000"/>
                    <a:headEnd/>
                    <a:tailEnd/>
                  </a:ln>
                </p:spPr>
                <p:txBody>
                  <a:bodyPr/>
                  <a:lstStyle/>
                  <a:p>
                    <a:pPr>
                      <a:defRPr/>
                    </a:pPr>
                    <a:endParaRPr lang="en-US"/>
                  </a:p>
                </p:txBody>
              </p:sp>
              <p:sp>
                <p:nvSpPr>
                  <p:cNvPr id="714875" name="Freeform 1147"/>
                  <p:cNvSpPr>
                    <a:spLocks noChangeAspect="1"/>
                  </p:cNvSpPr>
                  <p:nvPr/>
                </p:nvSpPr>
                <p:spPr bwMode="auto">
                  <a:xfrm>
                    <a:off x="1848" y="2047"/>
                    <a:ext cx="7" cy="21"/>
                  </a:xfrm>
                  <a:custGeom>
                    <a:avLst/>
                    <a:gdLst/>
                    <a:ahLst/>
                    <a:cxnLst>
                      <a:cxn ang="0">
                        <a:pos x="24" y="0"/>
                      </a:cxn>
                      <a:cxn ang="0">
                        <a:pos x="19" y="1"/>
                      </a:cxn>
                      <a:cxn ang="0">
                        <a:pos x="14" y="2"/>
                      </a:cxn>
                      <a:cxn ang="0">
                        <a:pos x="10" y="4"/>
                      </a:cxn>
                      <a:cxn ang="0">
                        <a:pos x="6" y="8"/>
                      </a:cxn>
                      <a:cxn ang="0">
                        <a:pos x="3" y="12"/>
                      </a:cxn>
                      <a:cxn ang="0">
                        <a:pos x="2" y="16"/>
                      </a:cxn>
                      <a:cxn ang="0">
                        <a:pos x="1" y="20"/>
                      </a:cxn>
                      <a:cxn ang="0">
                        <a:pos x="0" y="24"/>
                      </a:cxn>
                      <a:cxn ang="0">
                        <a:pos x="1" y="29"/>
                      </a:cxn>
                      <a:cxn ang="0">
                        <a:pos x="2" y="33"/>
                      </a:cxn>
                      <a:cxn ang="0">
                        <a:pos x="3" y="37"/>
                      </a:cxn>
                      <a:cxn ang="0">
                        <a:pos x="6" y="40"/>
                      </a:cxn>
                      <a:cxn ang="0">
                        <a:pos x="10" y="43"/>
                      </a:cxn>
                      <a:cxn ang="0">
                        <a:pos x="14" y="47"/>
                      </a:cxn>
                      <a:cxn ang="0">
                        <a:pos x="19" y="48"/>
                      </a:cxn>
                      <a:cxn ang="0">
                        <a:pos x="24" y="49"/>
                      </a:cxn>
                      <a:cxn ang="0">
                        <a:pos x="24" y="0"/>
                      </a:cxn>
                    </a:cxnLst>
                    <a:rect l="0" t="0" r="r" b="b"/>
                    <a:pathLst>
                      <a:path w="24" h="49">
                        <a:moveTo>
                          <a:pt x="24" y="0"/>
                        </a:moveTo>
                        <a:lnTo>
                          <a:pt x="19" y="1"/>
                        </a:lnTo>
                        <a:lnTo>
                          <a:pt x="14" y="2"/>
                        </a:lnTo>
                        <a:lnTo>
                          <a:pt x="10" y="4"/>
                        </a:lnTo>
                        <a:lnTo>
                          <a:pt x="6" y="8"/>
                        </a:lnTo>
                        <a:lnTo>
                          <a:pt x="3" y="12"/>
                        </a:lnTo>
                        <a:lnTo>
                          <a:pt x="2" y="16"/>
                        </a:lnTo>
                        <a:lnTo>
                          <a:pt x="1" y="20"/>
                        </a:lnTo>
                        <a:lnTo>
                          <a:pt x="0" y="24"/>
                        </a:lnTo>
                        <a:lnTo>
                          <a:pt x="1" y="29"/>
                        </a:lnTo>
                        <a:lnTo>
                          <a:pt x="2" y="33"/>
                        </a:lnTo>
                        <a:lnTo>
                          <a:pt x="3" y="37"/>
                        </a:lnTo>
                        <a:lnTo>
                          <a:pt x="6" y="40"/>
                        </a:lnTo>
                        <a:lnTo>
                          <a:pt x="10" y="43"/>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76" name="Freeform 1148"/>
                  <p:cNvSpPr>
                    <a:spLocks noChangeAspect="1"/>
                  </p:cNvSpPr>
                  <p:nvPr/>
                </p:nvSpPr>
                <p:spPr bwMode="auto">
                  <a:xfrm>
                    <a:off x="1848" y="1618"/>
                    <a:ext cx="7" cy="21"/>
                  </a:xfrm>
                  <a:custGeom>
                    <a:avLst/>
                    <a:gdLst/>
                    <a:ahLst/>
                    <a:cxnLst>
                      <a:cxn ang="0">
                        <a:pos x="24" y="0"/>
                      </a:cxn>
                      <a:cxn ang="0">
                        <a:pos x="19" y="2"/>
                      </a:cxn>
                      <a:cxn ang="0">
                        <a:pos x="14" y="3"/>
                      </a:cxn>
                      <a:cxn ang="0">
                        <a:pos x="10" y="6"/>
                      </a:cxn>
                      <a:cxn ang="0">
                        <a:pos x="6" y="9"/>
                      </a:cxn>
                      <a:cxn ang="0">
                        <a:pos x="3" y="12"/>
                      </a:cxn>
                      <a:cxn ang="0">
                        <a:pos x="2" y="16"/>
                      </a:cxn>
                      <a:cxn ang="0">
                        <a:pos x="1" y="20"/>
                      </a:cxn>
                      <a:cxn ang="0">
                        <a:pos x="0" y="25"/>
                      </a:cxn>
                      <a:cxn ang="0">
                        <a:pos x="1" y="29"/>
                      </a:cxn>
                      <a:cxn ang="0">
                        <a:pos x="2" y="33"/>
                      </a:cxn>
                      <a:cxn ang="0">
                        <a:pos x="3" y="37"/>
                      </a:cxn>
                      <a:cxn ang="0">
                        <a:pos x="6" y="42"/>
                      </a:cxn>
                      <a:cxn ang="0">
                        <a:pos x="10" y="44"/>
                      </a:cxn>
                      <a:cxn ang="0">
                        <a:pos x="14" y="47"/>
                      </a:cxn>
                      <a:cxn ang="0">
                        <a:pos x="19" y="48"/>
                      </a:cxn>
                      <a:cxn ang="0">
                        <a:pos x="24" y="49"/>
                      </a:cxn>
                      <a:cxn ang="0">
                        <a:pos x="24" y="0"/>
                      </a:cxn>
                    </a:cxnLst>
                    <a:rect l="0" t="0" r="r" b="b"/>
                    <a:pathLst>
                      <a:path w="24" h="49">
                        <a:moveTo>
                          <a:pt x="24" y="0"/>
                        </a:moveTo>
                        <a:lnTo>
                          <a:pt x="19" y="2"/>
                        </a:lnTo>
                        <a:lnTo>
                          <a:pt x="14" y="3"/>
                        </a:lnTo>
                        <a:lnTo>
                          <a:pt x="10" y="6"/>
                        </a:lnTo>
                        <a:lnTo>
                          <a:pt x="6" y="9"/>
                        </a:lnTo>
                        <a:lnTo>
                          <a:pt x="3" y="12"/>
                        </a:lnTo>
                        <a:lnTo>
                          <a:pt x="2" y="16"/>
                        </a:lnTo>
                        <a:lnTo>
                          <a:pt x="1" y="20"/>
                        </a:lnTo>
                        <a:lnTo>
                          <a:pt x="0" y="25"/>
                        </a:lnTo>
                        <a:lnTo>
                          <a:pt x="1" y="29"/>
                        </a:lnTo>
                        <a:lnTo>
                          <a:pt x="2" y="33"/>
                        </a:lnTo>
                        <a:lnTo>
                          <a:pt x="3" y="37"/>
                        </a:lnTo>
                        <a:lnTo>
                          <a:pt x="6" y="42"/>
                        </a:lnTo>
                        <a:lnTo>
                          <a:pt x="10" y="44"/>
                        </a:lnTo>
                        <a:lnTo>
                          <a:pt x="14" y="47"/>
                        </a:lnTo>
                        <a:lnTo>
                          <a:pt x="19" y="48"/>
                        </a:lnTo>
                        <a:lnTo>
                          <a:pt x="24" y="49"/>
                        </a:lnTo>
                        <a:lnTo>
                          <a:pt x="24" y="0"/>
                        </a:lnTo>
                        <a:close/>
                      </a:path>
                    </a:pathLst>
                  </a:custGeom>
                  <a:solidFill>
                    <a:schemeClr val="bg1"/>
                  </a:solidFill>
                  <a:ln w="9525">
                    <a:noFill/>
                    <a:round/>
                    <a:headEnd/>
                    <a:tailEnd/>
                  </a:ln>
                </p:spPr>
                <p:txBody>
                  <a:bodyPr/>
                  <a:lstStyle/>
                  <a:p>
                    <a:pPr>
                      <a:defRPr/>
                    </a:pPr>
                    <a:endParaRPr lang="en-US"/>
                  </a:p>
                </p:txBody>
              </p:sp>
              <p:sp>
                <p:nvSpPr>
                  <p:cNvPr id="714877" name="Rectangle 1149"/>
                  <p:cNvSpPr>
                    <a:spLocks noChangeAspect="1" noChangeArrowheads="1"/>
                  </p:cNvSpPr>
                  <p:nvPr/>
                </p:nvSpPr>
                <p:spPr bwMode="auto">
                  <a:xfrm>
                    <a:off x="1855" y="1618"/>
                    <a:ext cx="107" cy="21"/>
                  </a:xfrm>
                  <a:prstGeom prst="rect">
                    <a:avLst/>
                  </a:prstGeom>
                  <a:solidFill>
                    <a:schemeClr val="bg1"/>
                  </a:solidFill>
                  <a:ln w="9525">
                    <a:noFill/>
                    <a:miter lim="800000"/>
                    <a:headEnd/>
                    <a:tailEnd/>
                  </a:ln>
                </p:spPr>
                <p:txBody>
                  <a:bodyPr/>
                  <a:lstStyle/>
                  <a:p>
                    <a:pPr>
                      <a:defRPr/>
                    </a:pPr>
                    <a:endParaRPr lang="en-US"/>
                  </a:p>
                </p:txBody>
              </p:sp>
              <p:sp>
                <p:nvSpPr>
                  <p:cNvPr id="714878" name="Freeform 1150"/>
                  <p:cNvSpPr>
                    <a:spLocks noChangeAspect="1"/>
                  </p:cNvSpPr>
                  <p:nvPr/>
                </p:nvSpPr>
                <p:spPr bwMode="auto">
                  <a:xfrm>
                    <a:off x="1962" y="1618"/>
                    <a:ext cx="14" cy="21"/>
                  </a:xfrm>
                  <a:custGeom>
                    <a:avLst/>
                    <a:gdLst/>
                    <a:ahLst/>
                    <a:cxnLst>
                      <a:cxn ang="0">
                        <a:pos x="0" y="49"/>
                      </a:cxn>
                      <a:cxn ang="0">
                        <a:pos x="6" y="48"/>
                      </a:cxn>
                      <a:cxn ang="0">
                        <a:pos x="10" y="47"/>
                      </a:cxn>
                      <a:cxn ang="0">
                        <a:pos x="14" y="44"/>
                      </a:cxn>
                      <a:cxn ang="0">
                        <a:pos x="18" y="42"/>
                      </a:cxn>
                      <a:cxn ang="0">
                        <a:pos x="20" y="37"/>
                      </a:cxn>
                      <a:cxn ang="0">
                        <a:pos x="22" y="33"/>
                      </a:cxn>
                      <a:cxn ang="0">
                        <a:pos x="24" y="29"/>
                      </a:cxn>
                      <a:cxn ang="0">
                        <a:pos x="24" y="25"/>
                      </a:cxn>
                      <a:cxn ang="0">
                        <a:pos x="24" y="20"/>
                      </a:cxn>
                      <a:cxn ang="0">
                        <a:pos x="22" y="16"/>
                      </a:cxn>
                      <a:cxn ang="0">
                        <a:pos x="20" y="12"/>
                      </a:cxn>
                      <a:cxn ang="0">
                        <a:pos x="18" y="9"/>
                      </a:cxn>
                      <a:cxn ang="0">
                        <a:pos x="14" y="6"/>
                      </a:cxn>
                      <a:cxn ang="0">
                        <a:pos x="10" y="3"/>
                      </a:cxn>
                      <a:cxn ang="0">
                        <a:pos x="6" y="2"/>
                      </a:cxn>
                      <a:cxn ang="0">
                        <a:pos x="0" y="0"/>
                      </a:cxn>
                      <a:cxn ang="0">
                        <a:pos x="0" y="49"/>
                      </a:cxn>
                    </a:cxnLst>
                    <a:rect l="0" t="0" r="r" b="b"/>
                    <a:pathLst>
                      <a:path w="24" h="49">
                        <a:moveTo>
                          <a:pt x="0" y="49"/>
                        </a:moveTo>
                        <a:lnTo>
                          <a:pt x="6" y="48"/>
                        </a:lnTo>
                        <a:lnTo>
                          <a:pt x="10" y="47"/>
                        </a:lnTo>
                        <a:lnTo>
                          <a:pt x="14" y="44"/>
                        </a:lnTo>
                        <a:lnTo>
                          <a:pt x="18" y="42"/>
                        </a:lnTo>
                        <a:lnTo>
                          <a:pt x="20" y="37"/>
                        </a:lnTo>
                        <a:lnTo>
                          <a:pt x="22" y="33"/>
                        </a:lnTo>
                        <a:lnTo>
                          <a:pt x="24" y="29"/>
                        </a:lnTo>
                        <a:lnTo>
                          <a:pt x="24" y="25"/>
                        </a:lnTo>
                        <a:lnTo>
                          <a:pt x="24" y="20"/>
                        </a:lnTo>
                        <a:lnTo>
                          <a:pt x="22" y="16"/>
                        </a:lnTo>
                        <a:lnTo>
                          <a:pt x="20" y="12"/>
                        </a:lnTo>
                        <a:lnTo>
                          <a:pt x="18" y="9"/>
                        </a:lnTo>
                        <a:lnTo>
                          <a:pt x="14" y="6"/>
                        </a:lnTo>
                        <a:lnTo>
                          <a:pt x="10" y="3"/>
                        </a:lnTo>
                        <a:lnTo>
                          <a:pt x="6" y="2"/>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79" name="Freeform 1151"/>
                  <p:cNvSpPr>
                    <a:spLocks noChangeAspect="1"/>
                  </p:cNvSpPr>
                  <p:nvPr/>
                </p:nvSpPr>
                <p:spPr bwMode="auto">
                  <a:xfrm>
                    <a:off x="2770" y="1532"/>
                    <a:ext cx="7" cy="14"/>
                  </a:xfrm>
                  <a:custGeom>
                    <a:avLst/>
                    <a:gdLst/>
                    <a:ahLst/>
                    <a:cxnLst>
                      <a:cxn ang="0">
                        <a:pos x="0" y="47"/>
                      </a:cxn>
                      <a:cxn ang="0">
                        <a:pos x="5" y="47"/>
                      </a:cxn>
                      <a:cxn ang="0">
                        <a:pos x="10" y="46"/>
                      </a:cxn>
                      <a:cxn ang="0">
                        <a:pos x="14" y="43"/>
                      </a:cxn>
                      <a:cxn ang="0">
                        <a:pos x="17" y="40"/>
                      </a:cxn>
                      <a:cxn ang="0">
                        <a:pos x="20" y="36"/>
                      </a:cxn>
                      <a:cxn ang="0">
                        <a:pos x="22" y="32"/>
                      </a:cxn>
                      <a:cxn ang="0">
                        <a:pos x="23" y="28"/>
                      </a:cxn>
                      <a:cxn ang="0">
                        <a:pos x="24" y="24"/>
                      </a:cxn>
                      <a:cxn ang="0">
                        <a:pos x="23" y="20"/>
                      </a:cxn>
                      <a:cxn ang="0">
                        <a:pos x="22" y="15"/>
                      </a:cxn>
                      <a:cxn ang="0">
                        <a:pos x="20" y="11"/>
                      </a:cxn>
                      <a:cxn ang="0">
                        <a:pos x="17" y="7"/>
                      </a:cxn>
                      <a:cxn ang="0">
                        <a:pos x="14" y="4"/>
                      </a:cxn>
                      <a:cxn ang="0">
                        <a:pos x="10" y="2"/>
                      </a:cxn>
                      <a:cxn ang="0">
                        <a:pos x="5" y="1"/>
                      </a:cxn>
                      <a:cxn ang="0">
                        <a:pos x="0" y="0"/>
                      </a:cxn>
                      <a:cxn ang="0">
                        <a:pos x="0" y="47"/>
                      </a:cxn>
                    </a:cxnLst>
                    <a:rect l="0" t="0" r="r" b="b"/>
                    <a:pathLst>
                      <a:path w="24" h="47">
                        <a:moveTo>
                          <a:pt x="0" y="47"/>
                        </a:moveTo>
                        <a:lnTo>
                          <a:pt x="5" y="47"/>
                        </a:lnTo>
                        <a:lnTo>
                          <a:pt x="10" y="46"/>
                        </a:lnTo>
                        <a:lnTo>
                          <a:pt x="14" y="43"/>
                        </a:lnTo>
                        <a:lnTo>
                          <a:pt x="17" y="40"/>
                        </a:lnTo>
                        <a:lnTo>
                          <a:pt x="20" y="36"/>
                        </a:lnTo>
                        <a:lnTo>
                          <a:pt x="22" y="32"/>
                        </a:lnTo>
                        <a:lnTo>
                          <a:pt x="23" y="28"/>
                        </a:lnTo>
                        <a:lnTo>
                          <a:pt x="24" y="24"/>
                        </a:lnTo>
                        <a:lnTo>
                          <a:pt x="23" y="20"/>
                        </a:lnTo>
                        <a:lnTo>
                          <a:pt x="22" y="15"/>
                        </a:lnTo>
                        <a:lnTo>
                          <a:pt x="20" y="11"/>
                        </a:lnTo>
                        <a:lnTo>
                          <a:pt x="17" y="7"/>
                        </a:lnTo>
                        <a:lnTo>
                          <a:pt x="14" y="4"/>
                        </a:lnTo>
                        <a:lnTo>
                          <a:pt x="10"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880" name="Rectangle 1152"/>
                  <p:cNvSpPr>
                    <a:spLocks noChangeAspect="1" noChangeArrowheads="1"/>
                  </p:cNvSpPr>
                  <p:nvPr/>
                </p:nvSpPr>
                <p:spPr bwMode="auto">
                  <a:xfrm>
                    <a:off x="2312" y="1532"/>
                    <a:ext cx="458" cy="14"/>
                  </a:xfrm>
                  <a:prstGeom prst="rect">
                    <a:avLst/>
                  </a:prstGeom>
                  <a:solidFill>
                    <a:schemeClr val="bg1"/>
                  </a:solidFill>
                  <a:ln w="9525">
                    <a:noFill/>
                    <a:miter lim="800000"/>
                    <a:headEnd/>
                    <a:tailEnd/>
                  </a:ln>
                </p:spPr>
                <p:txBody>
                  <a:bodyPr/>
                  <a:lstStyle/>
                  <a:p>
                    <a:pPr>
                      <a:defRPr/>
                    </a:pPr>
                    <a:endParaRPr lang="en-US"/>
                  </a:p>
                </p:txBody>
              </p:sp>
              <p:sp>
                <p:nvSpPr>
                  <p:cNvPr id="714881" name="Freeform 1153"/>
                  <p:cNvSpPr>
                    <a:spLocks noChangeAspect="1"/>
                  </p:cNvSpPr>
                  <p:nvPr/>
                </p:nvSpPr>
                <p:spPr bwMode="auto">
                  <a:xfrm>
                    <a:off x="2305" y="1532"/>
                    <a:ext cx="7" cy="14"/>
                  </a:xfrm>
                  <a:custGeom>
                    <a:avLst/>
                    <a:gdLst/>
                    <a:ahLst/>
                    <a:cxnLst>
                      <a:cxn ang="0">
                        <a:pos x="24" y="0"/>
                      </a:cxn>
                      <a:cxn ang="0">
                        <a:pos x="18" y="1"/>
                      </a:cxn>
                      <a:cxn ang="0">
                        <a:pos x="14" y="2"/>
                      </a:cxn>
                      <a:cxn ang="0">
                        <a:pos x="9" y="4"/>
                      </a:cxn>
                      <a:cxn ang="0">
                        <a:pos x="6" y="7"/>
                      </a:cxn>
                      <a:cxn ang="0">
                        <a:pos x="3" y="11"/>
                      </a:cxn>
                      <a:cxn ang="0">
                        <a:pos x="2" y="15"/>
                      </a:cxn>
                      <a:cxn ang="0">
                        <a:pos x="0" y="20"/>
                      </a:cxn>
                      <a:cxn ang="0">
                        <a:pos x="0" y="24"/>
                      </a:cxn>
                      <a:cxn ang="0">
                        <a:pos x="0" y="28"/>
                      </a:cxn>
                      <a:cxn ang="0">
                        <a:pos x="2" y="32"/>
                      </a:cxn>
                      <a:cxn ang="0">
                        <a:pos x="3" y="36"/>
                      </a:cxn>
                      <a:cxn ang="0">
                        <a:pos x="6" y="40"/>
                      </a:cxn>
                      <a:cxn ang="0">
                        <a:pos x="9" y="43"/>
                      </a:cxn>
                      <a:cxn ang="0">
                        <a:pos x="14" y="46"/>
                      </a:cxn>
                      <a:cxn ang="0">
                        <a:pos x="18" y="47"/>
                      </a:cxn>
                      <a:cxn ang="0">
                        <a:pos x="24" y="47"/>
                      </a:cxn>
                      <a:cxn ang="0">
                        <a:pos x="24" y="0"/>
                      </a:cxn>
                    </a:cxnLst>
                    <a:rect l="0" t="0" r="r" b="b"/>
                    <a:pathLst>
                      <a:path w="24" h="47">
                        <a:moveTo>
                          <a:pt x="24" y="0"/>
                        </a:moveTo>
                        <a:lnTo>
                          <a:pt x="18" y="1"/>
                        </a:lnTo>
                        <a:lnTo>
                          <a:pt x="14" y="2"/>
                        </a:lnTo>
                        <a:lnTo>
                          <a:pt x="9" y="4"/>
                        </a:lnTo>
                        <a:lnTo>
                          <a:pt x="6" y="7"/>
                        </a:lnTo>
                        <a:lnTo>
                          <a:pt x="3" y="11"/>
                        </a:lnTo>
                        <a:lnTo>
                          <a:pt x="2" y="15"/>
                        </a:lnTo>
                        <a:lnTo>
                          <a:pt x="0" y="20"/>
                        </a:lnTo>
                        <a:lnTo>
                          <a:pt x="0" y="24"/>
                        </a:lnTo>
                        <a:lnTo>
                          <a:pt x="0" y="28"/>
                        </a:lnTo>
                        <a:lnTo>
                          <a:pt x="2" y="32"/>
                        </a:lnTo>
                        <a:lnTo>
                          <a:pt x="3" y="36"/>
                        </a:lnTo>
                        <a:lnTo>
                          <a:pt x="6" y="40"/>
                        </a:lnTo>
                        <a:lnTo>
                          <a:pt x="9" y="43"/>
                        </a:lnTo>
                        <a:lnTo>
                          <a:pt x="14" y="46"/>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714882" name="Freeform 1154"/>
                  <p:cNvSpPr>
                    <a:spLocks noChangeAspect="1"/>
                  </p:cNvSpPr>
                  <p:nvPr/>
                </p:nvSpPr>
                <p:spPr bwMode="auto">
                  <a:xfrm>
                    <a:off x="282" y="1904"/>
                    <a:ext cx="7" cy="14"/>
                  </a:xfrm>
                  <a:custGeom>
                    <a:avLst/>
                    <a:gdLst/>
                    <a:ahLst/>
                    <a:cxnLst>
                      <a:cxn ang="0">
                        <a:pos x="23" y="0"/>
                      </a:cxn>
                      <a:cxn ang="0">
                        <a:pos x="18" y="1"/>
                      </a:cxn>
                      <a:cxn ang="0">
                        <a:pos x="13" y="2"/>
                      </a:cxn>
                      <a:cxn ang="0">
                        <a:pos x="8" y="6"/>
                      </a:cxn>
                      <a:cxn ang="0">
                        <a:pos x="5" y="8"/>
                      </a:cxn>
                      <a:cxn ang="0">
                        <a:pos x="3" y="12"/>
                      </a:cxn>
                      <a:cxn ang="0">
                        <a:pos x="1" y="16"/>
                      </a:cxn>
                      <a:cxn ang="0">
                        <a:pos x="0" y="20"/>
                      </a:cxn>
                      <a:cxn ang="0">
                        <a:pos x="0" y="25"/>
                      </a:cxn>
                      <a:cxn ang="0">
                        <a:pos x="0" y="29"/>
                      </a:cxn>
                      <a:cxn ang="0">
                        <a:pos x="1" y="33"/>
                      </a:cxn>
                      <a:cxn ang="0">
                        <a:pos x="3" y="37"/>
                      </a:cxn>
                      <a:cxn ang="0">
                        <a:pos x="5" y="41"/>
                      </a:cxn>
                      <a:cxn ang="0">
                        <a:pos x="8" y="43"/>
                      </a:cxn>
                      <a:cxn ang="0">
                        <a:pos x="13" y="47"/>
                      </a:cxn>
                      <a:cxn ang="0">
                        <a:pos x="18" y="48"/>
                      </a:cxn>
                      <a:cxn ang="0">
                        <a:pos x="23" y="49"/>
                      </a:cxn>
                      <a:cxn ang="0">
                        <a:pos x="23" y="0"/>
                      </a:cxn>
                    </a:cxnLst>
                    <a:rect l="0" t="0" r="r" b="b"/>
                    <a:pathLst>
                      <a:path w="23" h="49">
                        <a:moveTo>
                          <a:pt x="23" y="0"/>
                        </a:moveTo>
                        <a:lnTo>
                          <a:pt x="18" y="1"/>
                        </a:lnTo>
                        <a:lnTo>
                          <a:pt x="13" y="2"/>
                        </a:lnTo>
                        <a:lnTo>
                          <a:pt x="8" y="6"/>
                        </a:lnTo>
                        <a:lnTo>
                          <a:pt x="5" y="8"/>
                        </a:lnTo>
                        <a:lnTo>
                          <a:pt x="3" y="12"/>
                        </a:lnTo>
                        <a:lnTo>
                          <a:pt x="1" y="16"/>
                        </a:lnTo>
                        <a:lnTo>
                          <a:pt x="0" y="20"/>
                        </a:lnTo>
                        <a:lnTo>
                          <a:pt x="0" y="25"/>
                        </a:lnTo>
                        <a:lnTo>
                          <a:pt x="0" y="29"/>
                        </a:lnTo>
                        <a:lnTo>
                          <a:pt x="1" y="33"/>
                        </a:lnTo>
                        <a:lnTo>
                          <a:pt x="3" y="37"/>
                        </a:lnTo>
                        <a:lnTo>
                          <a:pt x="5" y="41"/>
                        </a:lnTo>
                        <a:lnTo>
                          <a:pt x="8" y="43"/>
                        </a:lnTo>
                        <a:lnTo>
                          <a:pt x="13" y="47"/>
                        </a:lnTo>
                        <a:lnTo>
                          <a:pt x="18" y="48"/>
                        </a:lnTo>
                        <a:lnTo>
                          <a:pt x="23" y="49"/>
                        </a:lnTo>
                        <a:lnTo>
                          <a:pt x="23" y="0"/>
                        </a:lnTo>
                        <a:close/>
                      </a:path>
                    </a:pathLst>
                  </a:custGeom>
                  <a:solidFill>
                    <a:schemeClr val="bg1"/>
                  </a:solidFill>
                  <a:ln w="9525">
                    <a:noFill/>
                    <a:round/>
                    <a:headEnd/>
                    <a:tailEnd/>
                  </a:ln>
                </p:spPr>
                <p:txBody>
                  <a:bodyPr/>
                  <a:lstStyle/>
                  <a:p>
                    <a:pPr>
                      <a:defRPr/>
                    </a:pPr>
                    <a:endParaRPr lang="en-US"/>
                  </a:p>
                </p:txBody>
              </p:sp>
              <p:sp>
                <p:nvSpPr>
                  <p:cNvPr id="714883" name="Rectangle 1155"/>
                  <p:cNvSpPr>
                    <a:spLocks noChangeAspect="1" noChangeArrowheads="1"/>
                  </p:cNvSpPr>
                  <p:nvPr/>
                </p:nvSpPr>
                <p:spPr bwMode="auto">
                  <a:xfrm>
                    <a:off x="289" y="1904"/>
                    <a:ext cx="2481" cy="14"/>
                  </a:xfrm>
                  <a:prstGeom prst="rect">
                    <a:avLst/>
                  </a:prstGeom>
                  <a:solidFill>
                    <a:schemeClr val="bg1"/>
                  </a:solidFill>
                  <a:ln w="9525">
                    <a:noFill/>
                    <a:miter lim="800000"/>
                    <a:headEnd/>
                    <a:tailEnd/>
                  </a:ln>
                </p:spPr>
                <p:txBody>
                  <a:bodyPr/>
                  <a:lstStyle/>
                  <a:p>
                    <a:pPr>
                      <a:defRPr/>
                    </a:pPr>
                    <a:endParaRPr lang="en-US"/>
                  </a:p>
                </p:txBody>
              </p:sp>
              <p:sp>
                <p:nvSpPr>
                  <p:cNvPr id="714884" name="Freeform 1156"/>
                  <p:cNvSpPr>
                    <a:spLocks noChangeAspect="1"/>
                  </p:cNvSpPr>
                  <p:nvPr/>
                </p:nvSpPr>
                <p:spPr bwMode="auto">
                  <a:xfrm>
                    <a:off x="2770" y="1904"/>
                    <a:ext cx="7" cy="14"/>
                  </a:xfrm>
                  <a:custGeom>
                    <a:avLst/>
                    <a:gdLst/>
                    <a:ahLst/>
                    <a:cxnLst>
                      <a:cxn ang="0">
                        <a:pos x="0" y="49"/>
                      </a:cxn>
                      <a:cxn ang="0">
                        <a:pos x="5" y="48"/>
                      </a:cxn>
                      <a:cxn ang="0">
                        <a:pos x="10" y="47"/>
                      </a:cxn>
                      <a:cxn ang="0">
                        <a:pos x="14" y="43"/>
                      </a:cxn>
                      <a:cxn ang="0">
                        <a:pos x="17" y="41"/>
                      </a:cxn>
                      <a:cxn ang="0">
                        <a:pos x="20" y="37"/>
                      </a:cxn>
                      <a:cxn ang="0">
                        <a:pos x="22" y="33"/>
                      </a:cxn>
                      <a:cxn ang="0">
                        <a:pos x="23" y="29"/>
                      </a:cxn>
                      <a:cxn ang="0">
                        <a:pos x="24" y="25"/>
                      </a:cxn>
                      <a:cxn ang="0">
                        <a:pos x="23" y="20"/>
                      </a:cxn>
                      <a:cxn ang="0">
                        <a:pos x="22" y="16"/>
                      </a:cxn>
                      <a:cxn ang="0">
                        <a:pos x="20" y="12"/>
                      </a:cxn>
                      <a:cxn ang="0">
                        <a:pos x="17" y="8"/>
                      </a:cxn>
                      <a:cxn ang="0">
                        <a:pos x="14" y="6"/>
                      </a:cxn>
                      <a:cxn ang="0">
                        <a:pos x="10" y="2"/>
                      </a:cxn>
                      <a:cxn ang="0">
                        <a:pos x="5" y="1"/>
                      </a:cxn>
                      <a:cxn ang="0">
                        <a:pos x="0" y="0"/>
                      </a:cxn>
                      <a:cxn ang="0">
                        <a:pos x="0" y="49"/>
                      </a:cxn>
                    </a:cxnLst>
                    <a:rect l="0" t="0" r="r" b="b"/>
                    <a:pathLst>
                      <a:path w="24" h="49">
                        <a:moveTo>
                          <a:pt x="0" y="49"/>
                        </a:moveTo>
                        <a:lnTo>
                          <a:pt x="5" y="48"/>
                        </a:lnTo>
                        <a:lnTo>
                          <a:pt x="10" y="47"/>
                        </a:lnTo>
                        <a:lnTo>
                          <a:pt x="14" y="43"/>
                        </a:lnTo>
                        <a:lnTo>
                          <a:pt x="17" y="41"/>
                        </a:lnTo>
                        <a:lnTo>
                          <a:pt x="20" y="37"/>
                        </a:lnTo>
                        <a:lnTo>
                          <a:pt x="22" y="33"/>
                        </a:lnTo>
                        <a:lnTo>
                          <a:pt x="23" y="29"/>
                        </a:lnTo>
                        <a:lnTo>
                          <a:pt x="24" y="25"/>
                        </a:lnTo>
                        <a:lnTo>
                          <a:pt x="23" y="20"/>
                        </a:lnTo>
                        <a:lnTo>
                          <a:pt x="22" y="16"/>
                        </a:lnTo>
                        <a:lnTo>
                          <a:pt x="20" y="12"/>
                        </a:lnTo>
                        <a:lnTo>
                          <a:pt x="17" y="8"/>
                        </a:lnTo>
                        <a:lnTo>
                          <a:pt x="14" y="6"/>
                        </a:lnTo>
                        <a:lnTo>
                          <a:pt x="10" y="2"/>
                        </a:lnTo>
                        <a:lnTo>
                          <a:pt x="5" y="1"/>
                        </a:lnTo>
                        <a:lnTo>
                          <a:pt x="0" y="0"/>
                        </a:lnTo>
                        <a:lnTo>
                          <a:pt x="0" y="49"/>
                        </a:lnTo>
                        <a:close/>
                      </a:path>
                    </a:pathLst>
                  </a:custGeom>
                  <a:solidFill>
                    <a:schemeClr val="bg1"/>
                  </a:solidFill>
                  <a:ln w="9525">
                    <a:noFill/>
                    <a:round/>
                    <a:headEnd/>
                    <a:tailEnd/>
                  </a:ln>
                </p:spPr>
                <p:txBody>
                  <a:bodyPr/>
                  <a:lstStyle/>
                  <a:p>
                    <a:pPr>
                      <a:defRPr/>
                    </a:pPr>
                    <a:endParaRPr lang="en-US"/>
                  </a:p>
                </p:txBody>
              </p:sp>
              <p:sp>
                <p:nvSpPr>
                  <p:cNvPr id="714885" name="Freeform 1157"/>
                  <p:cNvSpPr>
                    <a:spLocks noChangeAspect="1"/>
                  </p:cNvSpPr>
                  <p:nvPr/>
                </p:nvSpPr>
                <p:spPr bwMode="auto">
                  <a:xfrm>
                    <a:off x="2370" y="1582"/>
                    <a:ext cx="7" cy="7"/>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grpSp>
                <p:nvGrpSpPr>
                  <p:cNvPr id="1246" name="Group 1158"/>
                  <p:cNvGrpSpPr>
                    <a:grpSpLocks noChangeAspect="1"/>
                  </p:cNvGrpSpPr>
                  <p:nvPr/>
                </p:nvGrpSpPr>
                <p:grpSpPr bwMode="auto">
                  <a:xfrm>
                    <a:off x="242" y="1489"/>
                    <a:ext cx="5062" cy="671"/>
                    <a:chOff x="71" y="1833"/>
                    <a:chExt cx="5617" cy="744"/>
                  </a:xfrm>
                </p:grpSpPr>
                <p:sp>
                  <p:nvSpPr>
                    <p:cNvPr id="714887" name="Rectangle 1159"/>
                    <p:cNvSpPr>
                      <a:spLocks noChangeAspect="1" noChangeArrowheads="1"/>
                    </p:cNvSpPr>
                    <p:nvPr/>
                  </p:nvSpPr>
                  <p:spPr bwMode="auto">
                    <a:xfrm>
                      <a:off x="2440" y="1944"/>
                      <a:ext cx="0" cy="0"/>
                    </a:xfrm>
                    <a:prstGeom prst="rect">
                      <a:avLst/>
                    </a:prstGeom>
                    <a:solidFill>
                      <a:schemeClr val="bg1"/>
                    </a:solidFill>
                    <a:ln w="9525">
                      <a:noFill/>
                      <a:miter lim="800000"/>
                      <a:headEnd/>
                      <a:tailEnd/>
                    </a:ln>
                  </p:spPr>
                  <p:txBody>
                    <a:bodyPr/>
                    <a:lstStyle/>
                    <a:p>
                      <a:pPr>
                        <a:defRPr/>
                      </a:pPr>
                      <a:endParaRPr lang="en-US"/>
                    </a:p>
                  </p:txBody>
                </p:sp>
                <p:sp>
                  <p:nvSpPr>
                    <p:cNvPr id="714888" name="Freeform 1160"/>
                    <p:cNvSpPr>
                      <a:spLocks noChangeAspect="1"/>
                    </p:cNvSpPr>
                    <p:nvPr/>
                  </p:nvSpPr>
                  <p:spPr bwMode="auto">
                    <a:xfrm>
                      <a:off x="2432" y="1936"/>
                      <a:ext cx="8" cy="8"/>
                    </a:xfrm>
                    <a:custGeom>
                      <a:avLst/>
                      <a:gdLst/>
                      <a:ahLst/>
                      <a:cxnLst>
                        <a:cxn ang="0">
                          <a:pos x="47" y="24"/>
                        </a:cxn>
                        <a:cxn ang="0">
                          <a:pos x="47" y="19"/>
                        </a:cxn>
                        <a:cxn ang="0">
                          <a:pos x="45" y="14"/>
                        </a:cxn>
                        <a:cxn ang="0">
                          <a:pos x="43" y="9"/>
                        </a:cxn>
                        <a:cxn ang="0">
                          <a:pos x="40" y="6"/>
                        </a:cxn>
                        <a:cxn ang="0">
                          <a:pos x="36" y="4"/>
                        </a:cxn>
                        <a:cxn ang="0">
                          <a:pos x="32" y="2"/>
                        </a:cxn>
                        <a:cxn ang="0">
                          <a:pos x="28" y="1"/>
                        </a:cxn>
                        <a:cxn ang="0">
                          <a:pos x="24" y="0"/>
                        </a:cxn>
                        <a:cxn ang="0">
                          <a:pos x="19" y="1"/>
                        </a:cxn>
                        <a:cxn ang="0">
                          <a:pos x="14" y="2"/>
                        </a:cxn>
                        <a:cxn ang="0">
                          <a:pos x="10" y="4"/>
                        </a:cxn>
                        <a:cxn ang="0">
                          <a:pos x="7" y="6"/>
                        </a:cxn>
                        <a:cxn ang="0">
                          <a:pos x="4" y="9"/>
                        </a:cxn>
                        <a:cxn ang="0">
                          <a:pos x="2" y="14"/>
                        </a:cxn>
                        <a:cxn ang="0">
                          <a:pos x="0" y="19"/>
                        </a:cxn>
                        <a:cxn ang="0">
                          <a:pos x="0" y="24"/>
                        </a:cxn>
                        <a:cxn ang="0">
                          <a:pos x="47" y="24"/>
                        </a:cxn>
                      </a:cxnLst>
                      <a:rect l="0" t="0" r="r" b="b"/>
                      <a:pathLst>
                        <a:path w="47" h="24">
                          <a:moveTo>
                            <a:pt x="47" y="24"/>
                          </a:moveTo>
                          <a:lnTo>
                            <a:pt x="47" y="19"/>
                          </a:lnTo>
                          <a:lnTo>
                            <a:pt x="45" y="14"/>
                          </a:lnTo>
                          <a:lnTo>
                            <a:pt x="43" y="9"/>
                          </a:lnTo>
                          <a:lnTo>
                            <a:pt x="40" y="6"/>
                          </a:lnTo>
                          <a:lnTo>
                            <a:pt x="36" y="4"/>
                          </a:lnTo>
                          <a:lnTo>
                            <a:pt x="32" y="2"/>
                          </a:lnTo>
                          <a:lnTo>
                            <a:pt x="28" y="1"/>
                          </a:lnTo>
                          <a:lnTo>
                            <a:pt x="24" y="0"/>
                          </a:lnTo>
                          <a:lnTo>
                            <a:pt x="19" y="1"/>
                          </a:lnTo>
                          <a:lnTo>
                            <a:pt x="14" y="2"/>
                          </a:lnTo>
                          <a:lnTo>
                            <a:pt x="10" y="4"/>
                          </a:lnTo>
                          <a:lnTo>
                            <a:pt x="7" y="6"/>
                          </a:lnTo>
                          <a:lnTo>
                            <a:pt x="4" y="9"/>
                          </a:lnTo>
                          <a:lnTo>
                            <a:pt x="2" y="14"/>
                          </a:lnTo>
                          <a:lnTo>
                            <a:pt x="0" y="19"/>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14889" name="Freeform 1161"/>
                    <p:cNvSpPr>
                      <a:spLocks noChangeAspect="1"/>
                    </p:cNvSpPr>
                    <p:nvPr/>
                  </p:nvSpPr>
                  <p:spPr bwMode="auto">
                    <a:xfrm>
                      <a:off x="2876" y="1936"/>
                      <a:ext cx="8" cy="16"/>
                    </a:xfrm>
                    <a:custGeom>
                      <a:avLst/>
                      <a:gdLst/>
                      <a:ahLst/>
                      <a:cxnLst>
                        <a:cxn ang="0">
                          <a:pos x="0" y="48"/>
                        </a:cxn>
                        <a:cxn ang="0">
                          <a:pos x="5" y="47"/>
                        </a:cxn>
                        <a:cxn ang="0">
                          <a:pos x="10" y="46"/>
                        </a:cxn>
                        <a:cxn ang="0">
                          <a:pos x="14" y="43"/>
                        </a:cxn>
                        <a:cxn ang="0">
                          <a:pos x="17" y="41"/>
                        </a:cxn>
                        <a:cxn ang="0">
                          <a:pos x="20" y="37"/>
                        </a:cxn>
                        <a:cxn ang="0">
                          <a:pos x="22" y="33"/>
                        </a:cxn>
                        <a:cxn ang="0">
                          <a:pos x="23" y="28"/>
                        </a:cxn>
                        <a:cxn ang="0">
                          <a:pos x="24" y="24"/>
                        </a:cxn>
                        <a:cxn ang="0">
                          <a:pos x="23" y="20"/>
                        </a:cxn>
                        <a:cxn ang="0">
                          <a:pos x="22" y="16"/>
                        </a:cxn>
                        <a:cxn ang="0">
                          <a:pos x="20" y="12"/>
                        </a:cxn>
                        <a:cxn ang="0">
                          <a:pos x="17" y="7"/>
                        </a:cxn>
                        <a:cxn ang="0">
                          <a:pos x="14" y="5"/>
                        </a:cxn>
                        <a:cxn ang="0">
                          <a:pos x="10" y="2"/>
                        </a:cxn>
                        <a:cxn ang="0">
                          <a:pos x="5" y="1"/>
                        </a:cxn>
                        <a:cxn ang="0">
                          <a:pos x="0" y="0"/>
                        </a:cxn>
                        <a:cxn ang="0">
                          <a:pos x="0" y="48"/>
                        </a:cxn>
                      </a:cxnLst>
                      <a:rect l="0" t="0" r="r" b="b"/>
                      <a:pathLst>
                        <a:path w="24" h="48">
                          <a:moveTo>
                            <a:pt x="0" y="48"/>
                          </a:moveTo>
                          <a:lnTo>
                            <a:pt x="5" y="47"/>
                          </a:lnTo>
                          <a:lnTo>
                            <a:pt x="10" y="46"/>
                          </a:lnTo>
                          <a:lnTo>
                            <a:pt x="14" y="43"/>
                          </a:lnTo>
                          <a:lnTo>
                            <a:pt x="17" y="41"/>
                          </a:lnTo>
                          <a:lnTo>
                            <a:pt x="20" y="37"/>
                          </a:lnTo>
                          <a:lnTo>
                            <a:pt x="22" y="33"/>
                          </a:lnTo>
                          <a:lnTo>
                            <a:pt x="23" y="28"/>
                          </a:lnTo>
                          <a:lnTo>
                            <a:pt x="24" y="24"/>
                          </a:lnTo>
                          <a:lnTo>
                            <a:pt x="23" y="20"/>
                          </a:lnTo>
                          <a:lnTo>
                            <a:pt x="22" y="16"/>
                          </a:lnTo>
                          <a:lnTo>
                            <a:pt x="20" y="12"/>
                          </a:lnTo>
                          <a:lnTo>
                            <a:pt x="17" y="7"/>
                          </a:lnTo>
                          <a:lnTo>
                            <a:pt x="14" y="5"/>
                          </a:lnTo>
                          <a:lnTo>
                            <a:pt x="10" y="2"/>
                          </a:lnTo>
                          <a:lnTo>
                            <a:pt x="5"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14890" name="Rectangle 1162"/>
                    <p:cNvSpPr>
                      <a:spLocks noChangeAspect="1" noChangeArrowheads="1"/>
                    </p:cNvSpPr>
                    <p:nvPr/>
                  </p:nvSpPr>
                  <p:spPr bwMode="auto">
                    <a:xfrm>
                      <a:off x="2360" y="1936"/>
                      <a:ext cx="516" cy="16"/>
                    </a:xfrm>
                    <a:prstGeom prst="rect">
                      <a:avLst/>
                    </a:prstGeom>
                    <a:solidFill>
                      <a:schemeClr val="bg1"/>
                    </a:solidFill>
                    <a:ln w="9525">
                      <a:noFill/>
                      <a:miter lim="800000"/>
                      <a:headEnd/>
                      <a:tailEnd/>
                    </a:ln>
                  </p:spPr>
                  <p:txBody>
                    <a:bodyPr/>
                    <a:lstStyle/>
                    <a:p>
                      <a:pPr>
                        <a:defRPr/>
                      </a:pPr>
                      <a:endParaRPr lang="en-US"/>
                    </a:p>
                  </p:txBody>
                </p:sp>
                <p:sp>
                  <p:nvSpPr>
                    <p:cNvPr id="714891" name="Freeform 1163"/>
                    <p:cNvSpPr>
                      <a:spLocks noChangeAspect="1"/>
                    </p:cNvSpPr>
                    <p:nvPr/>
                  </p:nvSpPr>
                  <p:spPr bwMode="auto">
                    <a:xfrm>
                      <a:off x="2353" y="1936"/>
                      <a:ext cx="8" cy="16"/>
                    </a:xfrm>
                    <a:custGeom>
                      <a:avLst/>
                      <a:gdLst/>
                      <a:ahLst/>
                      <a:cxnLst>
                        <a:cxn ang="0">
                          <a:pos x="24" y="0"/>
                        </a:cxn>
                        <a:cxn ang="0">
                          <a:pos x="18" y="1"/>
                        </a:cxn>
                        <a:cxn ang="0">
                          <a:pos x="13" y="2"/>
                        </a:cxn>
                        <a:cxn ang="0">
                          <a:pos x="9" y="5"/>
                        </a:cxn>
                        <a:cxn ang="0">
                          <a:pos x="6" y="7"/>
                        </a:cxn>
                        <a:cxn ang="0">
                          <a:pos x="3" y="12"/>
                        </a:cxn>
                        <a:cxn ang="0">
                          <a:pos x="2" y="16"/>
                        </a:cxn>
                        <a:cxn ang="0">
                          <a:pos x="1" y="20"/>
                        </a:cxn>
                        <a:cxn ang="0">
                          <a:pos x="0" y="24"/>
                        </a:cxn>
                        <a:cxn ang="0">
                          <a:pos x="1" y="28"/>
                        </a:cxn>
                        <a:cxn ang="0">
                          <a:pos x="2" y="33"/>
                        </a:cxn>
                        <a:cxn ang="0">
                          <a:pos x="3" y="37"/>
                        </a:cxn>
                        <a:cxn ang="0">
                          <a:pos x="6" y="41"/>
                        </a:cxn>
                        <a:cxn ang="0">
                          <a:pos x="9" y="43"/>
                        </a:cxn>
                        <a:cxn ang="0">
                          <a:pos x="13" y="46"/>
                        </a:cxn>
                        <a:cxn ang="0">
                          <a:pos x="18" y="47"/>
                        </a:cxn>
                        <a:cxn ang="0">
                          <a:pos x="24" y="48"/>
                        </a:cxn>
                        <a:cxn ang="0">
                          <a:pos x="24" y="0"/>
                        </a:cxn>
                      </a:cxnLst>
                      <a:rect l="0" t="0" r="r" b="b"/>
                      <a:pathLst>
                        <a:path w="24" h="48">
                          <a:moveTo>
                            <a:pt x="24" y="0"/>
                          </a:moveTo>
                          <a:lnTo>
                            <a:pt x="18" y="1"/>
                          </a:lnTo>
                          <a:lnTo>
                            <a:pt x="13" y="2"/>
                          </a:lnTo>
                          <a:lnTo>
                            <a:pt x="9" y="5"/>
                          </a:lnTo>
                          <a:lnTo>
                            <a:pt x="6" y="7"/>
                          </a:lnTo>
                          <a:lnTo>
                            <a:pt x="3" y="12"/>
                          </a:lnTo>
                          <a:lnTo>
                            <a:pt x="2" y="16"/>
                          </a:lnTo>
                          <a:lnTo>
                            <a:pt x="1" y="20"/>
                          </a:lnTo>
                          <a:lnTo>
                            <a:pt x="0" y="24"/>
                          </a:lnTo>
                          <a:lnTo>
                            <a:pt x="1" y="28"/>
                          </a:lnTo>
                          <a:lnTo>
                            <a:pt x="2" y="33"/>
                          </a:lnTo>
                          <a:lnTo>
                            <a:pt x="3" y="37"/>
                          </a:lnTo>
                          <a:lnTo>
                            <a:pt x="6" y="41"/>
                          </a:lnTo>
                          <a:lnTo>
                            <a:pt x="9" y="43"/>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14892" name="Freeform 1164"/>
                    <p:cNvSpPr>
                      <a:spLocks noChangeAspect="1"/>
                    </p:cNvSpPr>
                    <p:nvPr/>
                  </p:nvSpPr>
                  <p:spPr bwMode="auto">
                    <a:xfrm>
                      <a:off x="2368" y="2452"/>
                      <a:ext cx="8" cy="16"/>
                    </a:xfrm>
                    <a:custGeom>
                      <a:avLst/>
                      <a:gdLst/>
                      <a:ahLst/>
                      <a:cxnLst>
                        <a:cxn ang="0">
                          <a:pos x="0" y="48"/>
                        </a:cxn>
                        <a:cxn ang="0">
                          <a:pos x="6" y="47"/>
                        </a:cxn>
                        <a:cxn ang="0">
                          <a:pos x="10" y="46"/>
                        </a:cxn>
                        <a:cxn ang="0">
                          <a:pos x="14" y="42"/>
                        </a:cxn>
                        <a:cxn ang="0">
                          <a:pos x="17" y="40"/>
                        </a:cxn>
                        <a:cxn ang="0">
                          <a:pos x="20" y="36"/>
                        </a:cxn>
                        <a:cxn ang="0">
                          <a:pos x="21" y="33"/>
                        </a:cxn>
                        <a:cxn ang="0">
                          <a:pos x="22" y="29"/>
                        </a:cxn>
                        <a:cxn ang="0">
                          <a:pos x="24" y="25"/>
                        </a:cxn>
                        <a:cxn ang="0">
                          <a:pos x="22" y="19"/>
                        </a:cxn>
                        <a:cxn ang="0">
                          <a:pos x="21" y="15"/>
                        </a:cxn>
                        <a:cxn ang="0">
                          <a:pos x="20" y="12"/>
                        </a:cxn>
                        <a:cxn ang="0">
                          <a:pos x="17" y="8"/>
                        </a:cxn>
                        <a:cxn ang="0">
                          <a:pos x="14" y="6"/>
                        </a:cxn>
                        <a:cxn ang="0">
                          <a:pos x="10" y="2"/>
                        </a:cxn>
                        <a:cxn ang="0">
                          <a:pos x="6" y="1"/>
                        </a:cxn>
                        <a:cxn ang="0">
                          <a:pos x="0" y="0"/>
                        </a:cxn>
                        <a:cxn ang="0">
                          <a:pos x="0" y="48"/>
                        </a:cxn>
                      </a:cxnLst>
                      <a:rect l="0" t="0" r="r" b="b"/>
                      <a:pathLst>
                        <a:path w="24" h="48">
                          <a:moveTo>
                            <a:pt x="0" y="48"/>
                          </a:moveTo>
                          <a:lnTo>
                            <a:pt x="6" y="47"/>
                          </a:lnTo>
                          <a:lnTo>
                            <a:pt x="10" y="46"/>
                          </a:lnTo>
                          <a:lnTo>
                            <a:pt x="14" y="42"/>
                          </a:lnTo>
                          <a:lnTo>
                            <a:pt x="17" y="40"/>
                          </a:lnTo>
                          <a:lnTo>
                            <a:pt x="20" y="36"/>
                          </a:lnTo>
                          <a:lnTo>
                            <a:pt x="21" y="33"/>
                          </a:lnTo>
                          <a:lnTo>
                            <a:pt x="22" y="29"/>
                          </a:lnTo>
                          <a:lnTo>
                            <a:pt x="24" y="25"/>
                          </a:lnTo>
                          <a:lnTo>
                            <a:pt x="22" y="19"/>
                          </a:lnTo>
                          <a:lnTo>
                            <a:pt x="21" y="15"/>
                          </a:lnTo>
                          <a:lnTo>
                            <a:pt x="20"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14893" name="Rectangle 1165"/>
                    <p:cNvSpPr>
                      <a:spLocks noChangeAspect="1" noChangeArrowheads="1"/>
                    </p:cNvSpPr>
                    <p:nvPr/>
                  </p:nvSpPr>
                  <p:spPr bwMode="auto">
                    <a:xfrm>
                      <a:off x="2091" y="2452"/>
                      <a:ext cx="278" cy="16"/>
                    </a:xfrm>
                    <a:prstGeom prst="rect">
                      <a:avLst/>
                    </a:prstGeom>
                    <a:solidFill>
                      <a:schemeClr val="bg1"/>
                    </a:solidFill>
                    <a:ln w="9525">
                      <a:noFill/>
                      <a:miter lim="800000"/>
                      <a:headEnd/>
                      <a:tailEnd/>
                    </a:ln>
                  </p:spPr>
                  <p:txBody>
                    <a:bodyPr/>
                    <a:lstStyle/>
                    <a:p>
                      <a:pPr>
                        <a:defRPr/>
                      </a:pPr>
                      <a:endParaRPr lang="en-US"/>
                    </a:p>
                  </p:txBody>
                </p:sp>
                <p:sp>
                  <p:nvSpPr>
                    <p:cNvPr id="714894" name="Freeform 1166"/>
                    <p:cNvSpPr>
                      <a:spLocks noChangeAspect="1"/>
                    </p:cNvSpPr>
                    <p:nvPr/>
                  </p:nvSpPr>
                  <p:spPr bwMode="auto">
                    <a:xfrm>
                      <a:off x="2083" y="2452"/>
                      <a:ext cx="8" cy="16"/>
                    </a:xfrm>
                    <a:custGeom>
                      <a:avLst/>
                      <a:gdLst/>
                      <a:ahLst/>
                      <a:cxnLst>
                        <a:cxn ang="0">
                          <a:pos x="23" y="0"/>
                        </a:cxn>
                        <a:cxn ang="0">
                          <a:pos x="17" y="1"/>
                        </a:cxn>
                        <a:cxn ang="0">
                          <a:pos x="13" y="2"/>
                        </a:cxn>
                        <a:cxn ang="0">
                          <a:pos x="8" y="6"/>
                        </a:cxn>
                        <a:cxn ang="0">
                          <a:pos x="5" y="8"/>
                        </a:cxn>
                        <a:cxn ang="0">
                          <a:pos x="3" y="12"/>
                        </a:cxn>
                        <a:cxn ang="0">
                          <a:pos x="1" y="15"/>
                        </a:cxn>
                        <a:cxn ang="0">
                          <a:pos x="0" y="19"/>
                        </a:cxn>
                        <a:cxn ang="0">
                          <a:pos x="0" y="25"/>
                        </a:cxn>
                        <a:cxn ang="0">
                          <a:pos x="0" y="29"/>
                        </a:cxn>
                        <a:cxn ang="0">
                          <a:pos x="1" y="33"/>
                        </a:cxn>
                        <a:cxn ang="0">
                          <a:pos x="3" y="36"/>
                        </a:cxn>
                        <a:cxn ang="0">
                          <a:pos x="5" y="40"/>
                        </a:cxn>
                        <a:cxn ang="0">
                          <a:pos x="8" y="42"/>
                        </a:cxn>
                        <a:cxn ang="0">
                          <a:pos x="13" y="46"/>
                        </a:cxn>
                        <a:cxn ang="0">
                          <a:pos x="17" y="47"/>
                        </a:cxn>
                        <a:cxn ang="0">
                          <a:pos x="23" y="48"/>
                        </a:cxn>
                        <a:cxn ang="0">
                          <a:pos x="23" y="0"/>
                        </a:cxn>
                      </a:cxnLst>
                      <a:rect l="0" t="0" r="r" b="b"/>
                      <a:pathLst>
                        <a:path w="23" h="48">
                          <a:moveTo>
                            <a:pt x="23" y="0"/>
                          </a:moveTo>
                          <a:lnTo>
                            <a:pt x="17" y="1"/>
                          </a:lnTo>
                          <a:lnTo>
                            <a:pt x="13" y="2"/>
                          </a:lnTo>
                          <a:lnTo>
                            <a:pt x="8" y="6"/>
                          </a:lnTo>
                          <a:lnTo>
                            <a:pt x="5" y="8"/>
                          </a:lnTo>
                          <a:lnTo>
                            <a:pt x="3" y="12"/>
                          </a:lnTo>
                          <a:lnTo>
                            <a:pt x="1" y="15"/>
                          </a:lnTo>
                          <a:lnTo>
                            <a:pt x="0" y="19"/>
                          </a:lnTo>
                          <a:lnTo>
                            <a:pt x="0" y="25"/>
                          </a:lnTo>
                          <a:lnTo>
                            <a:pt x="0" y="29"/>
                          </a:lnTo>
                          <a:lnTo>
                            <a:pt x="1" y="33"/>
                          </a:lnTo>
                          <a:lnTo>
                            <a:pt x="3" y="36"/>
                          </a:lnTo>
                          <a:lnTo>
                            <a:pt x="5" y="40"/>
                          </a:lnTo>
                          <a:lnTo>
                            <a:pt x="8"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14895" name="Freeform 1167"/>
                    <p:cNvSpPr>
                      <a:spLocks noChangeAspect="1"/>
                    </p:cNvSpPr>
                    <p:nvPr/>
                  </p:nvSpPr>
                  <p:spPr bwMode="auto">
                    <a:xfrm>
                      <a:off x="2234" y="1976"/>
                      <a:ext cx="8" cy="16"/>
                    </a:xfrm>
                    <a:custGeom>
                      <a:avLst/>
                      <a:gdLst/>
                      <a:ahLst/>
                      <a:cxnLst>
                        <a:cxn ang="0">
                          <a:pos x="0" y="46"/>
                        </a:cxn>
                        <a:cxn ang="0">
                          <a:pos x="6" y="45"/>
                        </a:cxn>
                        <a:cxn ang="0">
                          <a:pos x="10" y="44"/>
                        </a:cxn>
                        <a:cxn ang="0">
                          <a:pos x="14" y="42"/>
                        </a:cxn>
                        <a:cxn ang="0">
                          <a:pos x="18" y="39"/>
                        </a:cxn>
                        <a:cxn ang="0">
                          <a:pos x="20" y="36"/>
                        </a:cxn>
                        <a:cxn ang="0">
                          <a:pos x="22" y="32"/>
                        </a:cxn>
                        <a:cxn ang="0">
                          <a:pos x="23" y="27"/>
                        </a:cxn>
                        <a:cxn ang="0">
                          <a:pos x="23" y="23"/>
                        </a:cxn>
                        <a:cxn ang="0">
                          <a:pos x="23" y="19"/>
                        </a:cxn>
                        <a:cxn ang="0">
                          <a:pos x="22" y="15"/>
                        </a:cxn>
                        <a:cxn ang="0">
                          <a:pos x="20" y="11"/>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6"/>
                          </a:lnTo>
                          <a:lnTo>
                            <a:pt x="22" y="32"/>
                          </a:lnTo>
                          <a:lnTo>
                            <a:pt x="23" y="27"/>
                          </a:lnTo>
                          <a:lnTo>
                            <a:pt x="23" y="23"/>
                          </a:lnTo>
                          <a:lnTo>
                            <a:pt x="23" y="19"/>
                          </a:lnTo>
                          <a:lnTo>
                            <a:pt x="22" y="15"/>
                          </a:lnTo>
                          <a:lnTo>
                            <a:pt x="20" y="11"/>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896" name="Rectangle 1168"/>
                    <p:cNvSpPr>
                      <a:spLocks noChangeAspect="1" noChangeArrowheads="1"/>
                    </p:cNvSpPr>
                    <p:nvPr/>
                  </p:nvSpPr>
                  <p:spPr bwMode="auto">
                    <a:xfrm>
                      <a:off x="2099" y="1976"/>
                      <a:ext cx="135" cy="16"/>
                    </a:xfrm>
                    <a:prstGeom prst="rect">
                      <a:avLst/>
                    </a:prstGeom>
                    <a:solidFill>
                      <a:schemeClr val="bg1"/>
                    </a:solidFill>
                    <a:ln w="9525">
                      <a:noFill/>
                      <a:miter lim="800000"/>
                      <a:headEnd/>
                      <a:tailEnd/>
                    </a:ln>
                  </p:spPr>
                  <p:txBody>
                    <a:bodyPr/>
                    <a:lstStyle/>
                    <a:p>
                      <a:pPr>
                        <a:defRPr/>
                      </a:pPr>
                      <a:endParaRPr lang="en-US"/>
                    </a:p>
                  </p:txBody>
                </p:sp>
                <p:sp>
                  <p:nvSpPr>
                    <p:cNvPr id="714897" name="Freeform 1169"/>
                    <p:cNvSpPr>
                      <a:spLocks noChangeAspect="1"/>
                    </p:cNvSpPr>
                    <p:nvPr/>
                  </p:nvSpPr>
                  <p:spPr bwMode="auto">
                    <a:xfrm>
                      <a:off x="2091" y="1976"/>
                      <a:ext cx="8" cy="16"/>
                    </a:xfrm>
                    <a:custGeom>
                      <a:avLst/>
                      <a:gdLst/>
                      <a:ahLst/>
                      <a:cxnLst>
                        <a:cxn ang="0">
                          <a:pos x="23" y="0"/>
                        </a:cxn>
                        <a:cxn ang="0">
                          <a:pos x="17" y="0"/>
                        </a:cxn>
                        <a:cxn ang="0">
                          <a:pos x="12" y="2"/>
                        </a:cxn>
                        <a:cxn ang="0">
                          <a:pos x="9" y="4"/>
                        </a:cxn>
                        <a:cxn ang="0">
                          <a:pos x="6" y="7"/>
                        </a:cxn>
                        <a:cxn ang="0">
                          <a:pos x="3" y="11"/>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2"/>
                          </a:lnTo>
                          <a:lnTo>
                            <a:pt x="9" y="4"/>
                          </a:lnTo>
                          <a:lnTo>
                            <a:pt x="6" y="7"/>
                          </a:lnTo>
                          <a:lnTo>
                            <a:pt x="3" y="11"/>
                          </a:lnTo>
                          <a:lnTo>
                            <a:pt x="1" y="15"/>
                          </a:lnTo>
                          <a:lnTo>
                            <a:pt x="0" y="19"/>
                          </a:lnTo>
                          <a:lnTo>
                            <a:pt x="0" y="23"/>
                          </a:lnTo>
                          <a:lnTo>
                            <a:pt x="0" y="27"/>
                          </a:lnTo>
                          <a:lnTo>
                            <a:pt x="1" y="32"/>
                          </a:lnTo>
                          <a:lnTo>
                            <a:pt x="3" y="36"/>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898" name="Freeform 1170"/>
                    <p:cNvSpPr>
                      <a:spLocks noChangeAspect="1"/>
                    </p:cNvSpPr>
                    <p:nvPr/>
                  </p:nvSpPr>
                  <p:spPr bwMode="auto">
                    <a:xfrm>
                      <a:off x="2091" y="1881"/>
                      <a:ext cx="8" cy="16"/>
                    </a:xfrm>
                    <a:custGeom>
                      <a:avLst/>
                      <a:gdLst/>
                      <a:ahLst/>
                      <a:cxnLst>
                        <a:cxn ang="0">
                          <a:pos x="24" y="0"/>
                        </a:cxn>
                        <a:cxn ang="0">
                          <a:pos x="18" y="0"/>
                        </a:cxn>
                        <a:cxn ang="0">
                          <a:pos x="13" y="2"/>
                        </a:cxn>
                        <a:cxn ang="0">
                          <a:pos x="9" y="4"/>
                        </a:cxn>
                        <a:cxn ang="0">
                          <a:pos x="6" y="7"/>
                        </a:cxn>
                        <a:cxn ang="0">
                          <a:pos x="4" y="10"/>
                        </a:cxn>
                        <a:cxn ang="0">
                          <a:pos x="1" y="14"/>
                        </a:cxn>
                        <a:cxn ang="0">
                          <a:pos x="0" y="19"/>
                        </a:cxn>
                        <a:cxn ang="0">
                          <a:pos x="0" y="23"/>
                        </a:cxn>
                        <a:cxn ang="0">
                          <a:pos x="0" y="27"/>
                        </a:cxn>
                        <a:cxn ang="0">
                          <a:pos x="1" y="31"/>
                        </a:cxn>
                        <a:cxn ang="0">
                          <a:pos x="4" y="35"/>
                        </a:cxn>
                        <a:cxn ang="0">
                          <a:pos x="6" y="39"/>
                        </a:cxn>
                        <a:cxn ang="0">
                          <a:pos x="9" y="42"/>
                        </a:cxn>
                        <a:cxn ang="0">
                          <a:pos x="13" y="44"/>
                        </a:cxn>
                        <a:cxn ang="0">
                          <a:pos x="18" y="45"/>
                        </a:cxn>
                        <a:cxn ang="0">
                          <a:pos x="24" y="46"/>
                        </a:cxn>
                        <a:cxn ang="0">
                          <a:pos x="24" y="0"/>
                        </a:cxn>
                      </a:cxnLst>
                      <a:rect l="0" t="0" r="r" b="b"/>
                      <a:pathLst>
                        <a:path w="24" h="46">
                          <a:moveTo>
                            <a:pt x="24" y="0"/>
                          </a:moveTo>
                          <a:lnTo>
                            <a:pt x="18" y="0"/>
                          </a:lnTo>
                          <a:lnTo>
                            <a:pt x="13" y="2"/>
                          </a:lnTo>
                          <a:lnTo>
                            <a:pt x="9" y="4"/>
                          </a:lnTo>
                          <a:lnTo>
                            <a:pt x="6" y="7"/>
                          </a:lnTo>
                          <a:lnTo>
                            <a:pt x="4" y="10"/>
                          </a:lnTo>
                          <a:lnTo>
                            <a:pt x="1" y="14"/>
                          </a:lnTo>
                          <a:lnTo>
                            <a:pt x="0" y="19"/>
                          </a:lnTo>
                          <a:lnTo>
                            <a:pt x="0" y="23"/>
                          </a:lnTo>
                          <a:lnTo>
                            <a:pt x="0" y="27"/>
                          </a:lnTo>
                          <a:lnTo>
                            <a:pt x="1" y="31"/>
                          </a:lnTo>
                          <a:lnTo>
                            <a:pt x="4" y="35"/>
                          </a:lnTo>
                          <a:lnTo>
                            <a:pt x="6" y="39"/>
                          </a:lnTo>
                          <a:lnTo>
                            <a:pt x="9" y="42"/>
                          </a:lnTo>
                          <a:lnTo>
                            <a:pt x="13" y="44"/>
                          </a:lnTo>
                          <a:lnTo>
                            <a:pt x="18"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14899" name="Rectangle 1171"/>
                    <p:cNvSpPr>
                      <a:spLocks noChangeAspect="1" noChangeArrowheads="1"/>
                    </p:cNvSpPr>
                    <p:nvPr/>
                  </p:nvSpPr>
                  <p:spPr bwMode="auto">
                    <a:xfrm>
                      <a:off x="2099" y="1881"/>
                      <a:ext cx="135" cy="16"/>
                    </a:xfrm>
                    <a:prstGeom prst="rect">
                      <a:avLst/>
                    </a:prstGeom>
                    <a:solidFill>
                      <a:schemeClr val="bg1"/>
                    </a:solidFill>
                    <a:ln w="9525">
                      <a:noFill/>
                      <a:miter lim="800000"/>
                      <a:headEnd/>
                      <a:tailEnd/>
                    </a:ln>
                  </p:spPr>
                  <p:txBody>
                    <a:bodyPr/>
                    <a:lstStyle/>
                    <a:p>
                      <a:pPr>
                        <a:defRPr/>
                      </a:pPr>
                      <a:endParaRPr lang="en-US"/>
                    </a:p>
                  </p:txBody>
                </p:sp>
                <p:sp>
                  <p:nvSpPr>
                    <p:cNvPr id="714900" name="Freeform 1172"/>
                    <p:cNvSpPr>
                      <a:spLocks noChangeAspect="1"/>
                    </p:cNvSpPr>
                    <p:nvPr/>
                  </p:nvSpPr>
                  <p:spPr bwMode="auto">
                    <a:xfrm>
                      <a:off x="2234" y="1881"/>
                      <a:ext cx="8" cy="16"/>
                    </a:xfrm>
                    <a:custGeom>
                      <a:avLst/>
                      <a:gdLst/>
                      <a:ahLst/>
                      <a:cxnLst>
                        <a:cxn ang="0">
                          <a:pos x="0" y="46"/>
                        </a:cxn>
                        <a:cxn ang="0">
                          <a:pos x="6" y="45"/>
                        </a:cxn>
                        <a:cxn ang="0">
                          <a:pos x="10"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01" name="Freeform 1173"/>
                    <p:cNvSpPr>
                      <a:spLocks noChangeAspect="1"/>
                    </p:cNvSpPr>
                    <p:nvPr/>
                  </p:nvSpPr>
                  <p:spPr bwMode="auto">
                    <a:xfrm>
                      <a:off x="2099" y="1841"/>
                      <a:ext cx="8" cy="16"/>
                    </a:xfrm>
                    <a:custGeom>
                      <a:avLst/>
                      <a:gdLst/>
                      <a:ahLst/>
                      <a:cxnLst>
                        <a:cxn ang="0">
                          <a:pos x="23" y="0"/>
                        </a:cxn>
                        <a:cxn ang="0">
                          <a:pos x="18" y="0"/>
                        </a:cxn>
                        <a:cxn ang="0">
                          <a:pos x="13" y="2"/>
                        </a:cxn>
                        <a:cxn ang="0">
                          <a:pos x="9" y="4"/>
                        </a:cxn>
                        <a:cxn ang="0">
                          <a:pos x="5" y="7"/>
                        </a:cxn>
                        <a:cxn ang="0">
                          <a:pos x="3" y="11"/>
                        </a:cxn>
                        <a:cxn ang="0">
                          <a:pos x="1" y="15"/>
                        </a:cxn>
                        <a:cxn ang="0">
                          <a:pos x="0" y="19"/>
                        </a:cxn>
                        <a:cxn ang="0">
                          <a:pos x="0" y="23"/>
                        </a:cxn>
                        <a:cxn ang="0">
                          <a:pos x="0" y="29"/>
                        </a:cxn>
                        <a:cxn ang="0">
                          <a:pos x="1" y="33"/>
                        </a:cxn>
                        <a:cxn ang="0">
                          <a:pos x="3" y="37"/>
                        </a:cxn>
                        <a:cxn ang="0">
                          <a:pos x="5" y="40"/>
                        </a:cxn>
                        <a:cxn ang="0">
                          <a:pos x="9" y="43"/>
                        </a:cxn>
                        <a:cxn ang="0">
                          <a:pos x="13" y="45"/>
                        </a:cxn>
                        <a:cxn ang="0">
                          <a:pos x="18" y="47"/>
                        </a:cxn>
                        <a:cxn ang="0">
                          <a:pos x="23" y="47"/>
                        </a:cxn>
                        <a:cxn ang="0">
                          <a:pos x="23" y="0"/>
                        </a:cxn>
                      </a:cxnLst>
                      <a:rect l="0" t="0" r="r" b="b"/>
                      <a:pathLst>
                        <a:path w="23" h="47">
                          <a:moveTo>
                            <a:pt x="23" y="0"/>
                          </a:moveTo>
                          <a:lnTo>
                            <a:pt x="18" y="0"/>
                          </a:lnTo>
                          <a:lnTo>
                            <a:pt x="13" y="2"/>
                          </a:lnTo>
                          <a:lnTo>
                            <a:pt x="9" y="4"/>
                          </a:lnTo>
                          <a:lnTo>
                            <a:pt x="5" y="7"/>
                          </a:lnTo>
                          <a:lnTo>
                            <a:pt x="3" y="11"/>
                          </a:lnTo>
                          <a:lnTo>
                            <a:pt x="1" y="15"/>
                          </a:lnTo>
                          <a:lnTo>
                            <a:pt x="0" y="19"/>
                          </a:lnTo>
                          <a:lnTo>
                            <a:pt x="0" y="23"/>
                          </a:lnTo>
                          <a:lnTo>
                            <a:pt x="0" y="29"/>
                          </a:lnTo>
                          <a:lnTo>
                            <a:pt x="1" y="33"/>
                          </a:lnTo>
                          <a:lnTo>
                            <a:pt x="3" y="37"/>
                          </a:lnTo>
                          <a:lnTo>
                            <a:pt x="5" y="40"/>
                          </a:lnTo>
                          <a:lnTo>
                            <a:pt x="9" y="43"/>
                          </a:lnTo>
                          <a:lnTo>
                            <a:pt x="13"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902" name="Rectangle 1174"/>
                    <p:cNvSpPr>
                      <a:spLocks noChangeAspect="1" noChangeArrowheads="1"/>
                    </p:cNvSpPr>
                    <p:nvPr/>
                  </p:nvSpPr>
                  <p:spPr bwMode="auto">
                    <a:xfrm>
                      <a:off x="2107" y="1841"/>
                      <a:ext cx="254" cy="16"/>
                    </a:xfrm>
                    <a:prstGeom prst="rect">
                      <a:avLst/>
                    </a:prstGeom>
                    <a:solidFill>
                      <a:schemeClr val="bg1"/>
                    </a:solidFill>
                    <a:ln w="9525">
                      <a:noFill/>
                      <a:miter lim="800000"/>
                      <a:headEnd/>
                      <a:tailEnd/>
                    </a:ln>
                  </p:spPr>
                  <p:txBody>
                    <a:bodyPr/>
                    <a:lstStyle/>
                    <a:p>
                      <a:pPr>
                        <a:defRPr/>
                      </a:pPr>
                      <a:endParaRPr lang="en-US"/>
                    </a:p>
                  </p:txBody>
                </p:sp>
                <p:sp>
                  <p:nvSpPr>
                    <p:cNvPr id="714903" name="Freeform 1175"/>
                    <p:cNvSpPr>
                      <a:spLocks noChangeAspect="1"/>
                    </p:cNvSpPr>
                    <p:nvPr/>
                  </p:nvSpPr>
                  <p:spPr bwMode="auto">
                    <a:xfrm>
                      <a:off x="2360" y="1841"/>
                      <a:ext cx="8" cy="16"/>
                    </a:xfrm>
                    <a:custGeom>
                      <a:avLst/>
                      <a:gdLst/>
                      <a:ahLst/>
                      <a:cxnLst>
                        <a:cxn ang="0">
                          <a:pos x="0" y="47"/>
                        </a:cxn>
                        <a:cxn ang="0">
                          <a:pos x="5" y="47"/>
                        </a:cxn>
                        <a:cxn ang="0">
                          <a:pos x="10" y="45"/>
                        </a:cxn>
                        <a:cxn ang="0">
                          <a:pos x="14" y="43"/>
                        </a:cxn>
                        <a:cxn ang="0">
                          <a:pos x="17" y="40"/>
                        </a:cxn>
                        <a:cxn ang="0">
                          <a:pos x="20" y="37"/>
                        </a:cxn>
                        <a:cxn ang="0">
                          <a:pos x="22" y="33"/>
                        </a:cxn>
                        <a:cxn ang="0">
                          <a:pos x="23" y="29"/>
                        </a:cxn>
                        <a:cxn ang="0">
                          <a:pos x="23" y="23"/>
                        </a:cxn>
                        <a:cxn ang="0">
                          <a:pos x="23" y="19"/>
                        </a:cxn>
                        <a:cxn ang="0">
                          <a:pos x="22" y="15"/>
                        </a:cxn>
                        <a:cxn ang="0">
                          <a:pos x="20" y="11"/>
                        </a:cxn>
                        <a:cxn ang="0">
                          <a:pos x="17" y="7"/>
                        </a:cxn>
                        <a:cxn ang="0">
                          <a:pos x="14" y="4"/>
                        </a:cxn>
                        <a:cxn ang="0">
                          <a:pos x="10" y="2"/>
                        </a:cxn>
                        <a:cxn ang="0">
                          <a:pos x="5" y="0"/>
                        </a:cxn>
                        <a:cxn ang="0">
                          <a:pos x="0" y="0"/>
                        </a:cxn>
                        <a:cxn ang="0">
                          <a:pos x="0" y="47"/>
                        </a:cxn>
                      </a:cxnLst>
                      <a:rect l="0" t="0" r="r" b="b"/>
                      <a:pathLst>
                        <a:path w="23" h="47">
                          <a:moveTo>
                            <a:pt x="0" y="47"/>
                          </a:moveTo>
                          <a:lnTo>
                            <a:pt x="5" y="47"/>
                          </a:lnTo>
                          <a:lnTo>
                            <a:pt x="10" y="45"/>
                          </a:lnTo>
                          <a:lnTo>
                            <a:pt x="14" y="43"/>
                          </a:lnTo>
                          <a:lnTo>
                            <a:pt x="17" y="40"/>
                          </a:lnTo>
                          <a:lnTo>
                            <a:pt x="20" y="37"/>
                          </a:lnTo>
                          <a:lnTo>
                            <a:pt x="22" y="33"/>
                          </a:lnTo>
                          <a:lnTo>
                            <a:pt x="23" y="29"/>
                          </a:lnTo>
                          <a:lnTo>
                            <a:pt x="23" y="23"/>
                          </a:lnTo>
                          <a:lnTo>
                            <a:pt x="23" y="19"/>
                          </a:lnTo>
                          <a:lnTo>
                            <a:pt x="22" y="15"/>
                          </a:lnTo>
                          <a:lnTo>
                            <a:pt x="20" y="11"/>
                          </a:lnTo>
                          <a:lnTo>
                            <a:pt x="17" y="7"/>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904" name="Freeform 1176"/>
                    <p:cNvSpPr>
                      <a:spLocks noChangeAspect="1"/>
                    </p:cNvSpPr>
                    <p:nvPr/>
                  </p:nvSpPr>
                  <p:spPr bwMode="auto">
                    <a:xfrm>
                      <a:off x="2234" y="1912"/>
                      <a:ext cx="8" cy="16"/>
                    </a:xfrm>
                    <a:custGeom>
                      <a:avLst/>
                      <a:gdLst/>
                      <a:ahLst/>
                      <a:cxnLst>
                        <a:cxn ang="0">
                          <a:pos x="0" y="46"/>
                        </a:cxn>
                        <a:cxn ang="0">
                          <a:pos x="6" y="45"/>
                        </a:cxn>
                        <a:cxn ang="0">
                          <a:pos x="10" y="44"/>
                        </a:cxn>
                        <a:cxn ang="0">
                          <a:pos x="14" y="42"/>
                        </a:cxn>
                        <a:cxn ang="0">
                          <a:pos x="18" y="39"/>
                        </a:cxn>
                        <a:cxn ang="0">
                          <a:pos x="20" y="35"/>
                        </a:cxn>
                        <a:cxn ang="0">
                          <a:pos x="22" y="32"/>
                        </a:cxn>
                        <a:cxn ang="0">
                          <a:pos x="23" y="27"/>
                        </a:cxn>
                        <a:cxn ang="0">
                          <a:pos x="23" y="23"/>
                        </a:cxn>
                        <a:cxn ang="0">
                          <a:pos x="23" y="18"/>
                        </a:cxn>
                        <a:cxn ang="0">
                          <a:pos x="22" y="14"/>
                        </a:cxn>
                        <a:cxn ang="0">
                          <a:pos x="20" y="11"/>
                        </a:cxn>
                        <a:cxn ang="0">
                          <a:pos x="18" y="6"/>
                        </a:cxn>
                        <a:cxn ang="0">
                          <a:pos x="14" y="4"/>
                        </a:cxn>
                        <a:cxn ang="0">
                          <a:pos x="10" y="1"/>
                        </a:cxn>
                        <a:cxn ang="0">
                          <a:pos x="6" y="0"/>
                        </a:cxn>
                        <a:cxn ang="0">
                          <a:pos x="0" y="0"/>
                        </a:cxn>
                        <a:cxn ang="0">
                          <a:pos x="0" y="46"/>
                        </a:cxn>
                      </a:cxnLst>
                      <a:rect l="0" t="0" r="r" b="b"/>
                      <a:pathLst>
                        <a:path w="23" h="46">
                          <a:moveTo>
                            <a:pt x="0" y="46"/>
                          </a:moveTo>
                          <a:lnTo>
                            <a:pt x="6" y="45"/>
                          </a:lnTo>
                          <a:lnTo>
                            <a:pt x="10" y="44"/>
                          </a:lnTo>
                          <a:lnTo>
                            <a:pt x="14" y="42"/>
                          </a:lnTo>
                          <a:lnTo>
                            <a:pt x="18" y="39"/>
                          </a:lnTo>
                          <a:lnTo>
                            <a:pt x="20" y="35"/>
                          </a:lnTo>
                          <a:lnTo>
                            <a:pt x="22" y="32"/>
                          </a:lnTo>
                          <a:lnTo>
                            <a:pt x="23" y="27"/>
                          </a:lnTo>
                          <a:lnTo>
                            <a:pt x="23" y="23"/>
                          </a:lnTo>
                          <a:lnTo>
                            <a:pt x="23" y="18"/>
                          </a:lnTo>
                          <a:lnTo>
                            <a:pt x="22" y="14"/>
                          </a:lnTo>
                          <a:lnTo>
                            <a:pt x="20" y="11"/>
                          </a:lnTo>
                          <a:lnTo>
                            <a:pt x="18" y="6"/>
                          </a:lnTo>
                          <a:lnTo>
                            <a:pt x="14" y="4"/>
                          </a:lnTo>
                          <a:lnTo>
                            <a:pt x="10"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05" name="Rectangle 1177"/>
                    <p:cNvSpPr>
                      <a:spLocks noChangeAspect="1" noChangeArrowheads="1"/>
                    </p:cNvSpPr>
                    <p:nvPr/>
                  </p:nvSpPr>
                  <p:spPr bwMode="auto">
                    <a:xfrm>
                      <a:off x="2099" y="1912"/>
                      <a:ext cx="135" cy="16"/>
                    </a:xfrm>
                    <a:prstGeom prst="rect">
                      <a:avLst/>
                    </a:prstGeom>
                    <a:solidFill>
                      <a:schemeClr val="bg1"/>
                    </a:solidFill>
                    <a:ln w="9525">
                      <a:noFill/>
                      <a:miter lim="800000"/>
                      <a:headEnd/>
                      <a:tailEnd/>
                    </a:ln>
                  </p:spPr>
                  <p:txBody>
                    <a:bodyPr/>
                    <a:lstStyle/>
                    <a:p>
                      <a:pPr>
                        <a:defRPr/>
                      </a:pPr>
                      <a:endParaRPr lang="en-US"/>
                    </a:p>
                  </p:txBody>
                </p:sp>
                <p:sp>
                  <p:nvSpPr>
                    <p:cNvPr id="714906" name="Freeform 1178"/>
                    <p:cNvSpPr>
                      <a:spLocks noChangeAspect="1"/>
                    </p:cNvSpPr>
                    <p:nvPr/>
                  </p:nvSpPr>
                  <p:spPr bwMode="auto">
                    <a:xfrm>
                      <a:off x="2091" y="1912"/>
                      <a:ext cx="8" cy="16"/>
                    </a:xfrm>
                    <a:custGeom>
                      <a:avLst/>
                      <a:gdLst/>
                      <a:ahLst/>
                      <a:cxnLst>
                        <a:cxn ang="0">
                          <a:pos x="23" y="0"/>
                        </a:cxn>
                        <a:cxn ang="0">
                          <a:pos x="17" y="0"/>
                        </a:cxn>
                        <a:cxn ang="0">
                          <a:pos x="12"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2" y="44"/>
                        </a:cxn>
                        <a:cxn ang="0">
                          <a:pos x="17" y="45"/>
                        </a:cxn>
                        <a:cxn ang="0">
                          <a:pos x="23" y="46"/>
                        </a:cxn>
                        <a:cxn ang="0">
                          <a:pos x="23" y="0"/>
                        </a:cxn>
                      </a:cxnLst>
                      <a:rect l="0" t="0" r="r" b="b"/>
                      <a:pathLst>
                        <a:path w="23" h="46">
                          <a:moveTo>
                            <a:pt x="23" y="0"/>
                          </a:moveTo>
                          <a:lnTo>
                            <a:pt x="17" y="0"/>
                          </a:lnTo>
                          <a:lnTo>
                            <a:pt x="12" y="1"/>
                          </a:lnTo>
                          <a:lnTo>
                            <a:pt x="9" y="4"/>
                          </a:lnTo>
                          <a:lnTo>
                            <a:pt x="6" y="6"/>
                          </a:lnTo>
                          <a:lnTo>
                            <a:pt x="3" y="11"/>
                          </a:lnTo>
                          <a:lnTo>
                            <a:pt x="1" y="14"/>
                          </a:lnTo>
                          <a:lnTo>
                            <a:pt x="0" y="18"/>
                          </a:lnTo>
                          <a:lnTo>
                            <a:pt x="0" y="23"/>
                          </a:lnTo>
                          <a:lnTo>
                            <a:pt x="0" y="27"/>
                          </a:lnTo>
                          <a:lnTo>
                            <a:pt x="1" y="32"/>
                          </a:lnTo>
                          <a:lnTo>
                            <a:pt x="3" y="35"/>
                          </a:lnTo>
                          <a:lnTo>
                            <a:pt x="6" y="39"/>
                          </a:lnTo>
                          <a:lnTo>
                            <a:pt x="9"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07" name="Freeform 1179"/>
                    <p:cNvSpPr>
                      <a:spLocks noChangeAspect="1"/>
                    </p:cNvSpPr>
                    <p:nvPr/>
                  </p:nvSpPr>
                  <p:spPr bwMode="auto">
                    <a:xfrm>
                      <a:off x="2226" y="1976"/>
                      <a:ext cx="8" cy="16"/>
                    </a:xfrm>
                    <a:custGeom>
                      <a:avLst/>
                      <a:gdLst/>
                      <a:ahLst/>
                      <a:cxnLst>
                        <a:cxn ang="0">
                          <a:pos x="23" y="0"/>
                        </a:cxn>
                        <a:cxn ang="0">
                          <a:pos x="17" y="0"/>
                        </a:cxn>
                        <a:cxn ang="0">
                          <a:pos x="13"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1"/>
                          </a:lnTo>
                          <a:lnTo>
                            <a:pt x="2" y="15"/>
                          </a:lnTo>
                          <a:lnTo>
                            <a:pt x="1" y="19"/>
                          </a:lnTo>
                          <a:lnTo>
                            <a:pt x="0" y="23"/>
                          </a:lnTo>
                          <a:lnTo>
                            <a:pt x="1" y="27"/>
                          </a:lnTo>
                          <a:lnTo>
                            <a:pt x="2" y="32"/>
                          </a:lnTo>
                          <a:lnTo>
                            <a:pt x="3" y="36"/>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08" name="Rectangle 1180"/>
                    <p:cNvSpPr>
                      <a:spLocks noChangeAspect="1" noChangeArrowheads="1"/>
                    </p:cNvSpPr>
                    <p:nvPr/>
                  </p:nvSpPr>
                  <p:spPr bwMode="auto">
                    <a:xfrm>
                      <a:off x="2234" y="1976"/>
                      <a:ext cx="127" cy="16"/>
                    </a:xfrm>
                    <a:prstGeom prst="rect">
                      <a:avLst/>
                    </a:prstGeom>
                    <a:solidFill>
                      <a:schemeClr val="bg1"/>
                    </a:solidFill>
                    <a:ln w="9525">
                      <a:noFill/>
                      <a:miter lim="800000"/>
                      <a:headEnd/>
                      <a:tailEnd/>
                    </a:ln>
                  </p:spPr>
                  <p:txBody>
                    <a:bodyPr/>
                    <a:lstStyle/>
                    <a:p>
                      <a:pPr>
                        <a:defRPr/>
                      </a:pPr>
                      <a:endParaRPr lang="en-US"/>
                    </a:p>
                  </p:txBody>
                </p:sp>
                <p:sp>
                  <p:nvSpPr>
                    <p:cNvPr id="714909" name="Freeform 1181"/>
                    <p:cNvSpPr>
                      <a:spLocks noChangeAspect="1"/>
                    </p:cNvSpPr>
                    <p:nvPr/>
                  </p:nvSpPr>
                  <p:spPr bwMode="auto">
                    <a:xfrm>
                      <a:off x="2360" y="1976"/>
                      <a:ext cx="8" cy="16"/>
                    </a:xfrm>
                    <a:custGeom>
                      <a:avLst/>
                      <a:gdLst/>
                      <a:ahLst/>
                      <a:cxnLst>
                        <a:cxn ang="0">
                          <a:pos x="0" y="46"/>
                        </a:cxn>
                        <a:cxn ang="0">
                          <a:pos x="5" y="45"/>
                        </a:cxn>
                        <a:cxn ang="0">
                          <a:pos x="9" y="44"/>
                        </a:cxn>
                        <a:cxn ang="0">
                          <a:pos x="14" y="42"/>
                        </a:cxn>
                        <a:cxn ang="0">
                          <a:pos x="17" y="39"/>
                        </a:cxn>
                        <a:cxn ang="0">
                          <a:pos x="20" y="36"/>
                        </a:cxn>
                        <a:cxn ang="0">
                          <a:pos x="21" y="32"/>
                        </a:cxn>
                        <a:cxn ang="0">
                          <a:pos x="22" y="27"/>
                        </a:cxn>
                        <a:cxn ang="0">
                          <a:pos x="23" y="23"/>
                        </a:cxn>
                        <a:cxn ang="0">
                          <a:pos x="22" y="19"/>
                        </a:cxn>
                        <a:cxn ang="0">
                          <a:pos x="21" y="15"/>
                        </a:cxn>
                        <a:cxn ang="0">
                          <a:pos x="20" y="11"/>
                        </a:cxn>
                        <a:cxn ang="0">
                          <a:pos x="17" y="7"/>
                        </a:cxn>
                        <a:cxn ang="0">
                          <a:pos x="14" y="4"/>
                        </a:cxn>
                        <a:cxn ang="0">
                          <a:pos x="9" y="2"/>
                        </a:cxn>
                        <a:cxn ang="0">
                          <a:pos x="5" y="0"/>
                        </a:cxn>
                        <a:cxn ang="0">
                          <a:pos x="0" y="0"/>
                        </a:cxn>
                        <a:cxn ang="0">
                          <a:pos x="0" y="46"/>
                        </a:cxn>
                      </a:cxnLst>
                      <a:rect l="0" t="0" r="r" b="b"/>
                      <a:pathLst>
                        <a:path w="23" h="46">
                          <a:moveTo>
                            <a:pt x="0" y="46"/>
                          </a:moveTo>
                          <a:lnTo>
                            <a:pt x="5" y="45"/>
                          </a:lnTo>
                          <a:lnTo>
                            <a:pt x="9" y="44"/>
                          </a:lnTo>
                          <a:lnTo>
                            <a:pt x="14" y="42"/>
                          </a:lnTo>
                          <a:lnTo>
                            <a:pt x="17" y="39"/>
                          </a:lnTo>
                          <a:lnTo>
                            <a:pt x="20" y="36"/>
                          </a:lnTo>
                          <a:lnTo>
                            <a:pt x="21" y="32"/>
                          </a:lnTo>
                          <a:lnTo>
                            <a:pt x="22" y="27"/>
                          </a:lnTo>
                          <a:lnTo>
                            <a:pt x="23" y="23"/>
                          </a:lnTo>
                          <a:lnTo>
                            <a:pt x="22" y="19"/>
                          </a:lnTo>
                          <a:lnTo>
                            <a:pt x="21" y="15"/>
                          </a:lnTo>
                          <a:lnTo>
                            <a:pt x="20" y="11"/>
                          </a:lnTo>
                          <a:lnTo>
                            <a:pt x="17" y="7"/>
                          </a:lnTo>
                          <a:lnTo>
                            <a:pt x="14"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10" name="Freeform 1182"/>
                    <p:cNvSpPr>
                      <a:spLocks noChangeAspect="1"/>
                    </p:cNvSpPr>
                    <p:nvPr/>
                  </p:nvSpPr>
                  <p:spPr bwMode="auto">
                    <a:xfrm>
                      <a:off x="2368" y="1881"/>
                      <a:ext cx="8" cy="16"/>
                    </a:xfrm>
                    <a:custGeom>
                      <a:avLst/>
                      <a:gdLst/>
                      <a:ahLst/>
                      <a:cxnLst>
                        <a:cxn ang="0">
                          <a:pos x="0" y="46"/>
                        </a:cxn>
                        <a:cxn ang="0">
                          <a:pos x="5" y="45"/>
                        </a:cxn>
                        <a:cxn ang="0">
                          <a:pos x="11" y="44"/>
                        </a:cxn>
                        <a:cxn ang="0">
                          <a:pos x="14" y="42"/>
                        </a:cxn>
                        <a:cxn ang="0">
                          <a:pos x="18" y="39"/>
                        </a:cxn>
                        <a:cxn ang="0">
                          <a:pos x="20" y="35"/>
                        </a:cxn>
                        <a:cxn ang="0">
                          <a:pos x="22" y="31"/>
                        </a:cxn>
                        <a:cxn ang="0">
                          <a:pos x="23" y="27"/>
                        </a:cxn>
                        <a:cxn ang="0">
                          <a:pos x="23" y="23"/>
                        </a:cxn>
                        <a:cxn ang="0">
                          <a:pos x="23" y="19"/>
                        </a:cxn>
                        <a:cxn ang="0">
                          <a:pos x="22" y="14"/>
                        </a:cxn>
                        <a:cxn ang="0">
                          <a:pos x="20" y="10"/>
                        </a:cxn>
                        <a:cxn ang="0">
                          <a:pos x="18" y="7"/>
                        </a:cxn>
                        <a:cxn ang="0">
                          <a:pos x="14" y="4"/>
                        </a:cxn>
                        <a:cxn ang="0">
                          <a:pos x="11" y="2"/>
                        </a:cxn>
                        <a:cxn ang="0">
                          <a:pos x="5" y="0"/>
                        </a:cxn>
                        <a:cxn ang="0">
                          <a:pos x="0" y="0"/>
                        </a:cxn>
                        <a:cxn ang="0">
                          <a:pos x="0" y="46"/>
                        </a:cxn>
                      </a:cxnLst>
                      <a:rect l="0" t="0" r="r" b="b"/>
                      <a:pathLst>
                        <a:path w="23" h="46">
                          <a:moveTo>
                            <a:pt x="0" y="46"/>
                          </a:moveTo>
                          <a:lnTo>
                            <a:pt x="5" y="45"/>
                          </a:lnTo>
                          <a:lnTo>
                            <a:pt x="11" y="44"/>
                          </a:lnTo>
                          <a:lnTo>
                            <a:pt x="14" y="42"/>
                          </a:lnTo>
                          <a:lnTo>
                            <a:pt x="18" y="39"/>
                          </a:lnTo>
                          <a:lnTo>
                            <a:pt x="20" y="35"/>
                          </a:lnTo>
                          <a:lnTo>
                            <a:pt x="22" y="31"/>
                          </a:lnTo>
                          <a:lnTo>
                            <a:pt x="23" y="27"/>
                          </a:lnTo>
                          <a:lnTo>
                            <a:pt x="23" y="23"/>
                          </a:lnTo>
                          <a:lnTo>
                            <a:pt x="23" y="19"/>
                          </a:lnTo>
                          <a:lnTo>
                            <a:pt x="22" y="14"/>
                          </a:lnTo>
                          <a:lnTo>
                            <a:pt x="20" y="10"/>
                          </a:lnTo>
                          <a:lnTo>
                            <a:pt x="18" y="7"/>
                          </a:lnTo>
                          <a:lnTo>
                            <a:pt x="14"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11" name="Rectangle 1183"/>
                    <p:cNvSpPr>
                      <a:spLocks noChangeAspect="1" noChangeArrowheads="1"/>
                    </p:cNvSpPr>
                    <p:nvPr/>
                  </p:nvSpPr>
                  <p:spPr bwMode="auto">
                    <a:xfrm>
                      <a:off x="2234" y="1881"/>
                      <a:ext cx="135" cy="16"/>
                    </a:xfrm>
                    <a:prstGeom prst="rect">
                      <a:avLst/>
                    </a:prstGeom>
                    <a:solidFill>
                      <a:schemeClr val="bg1"/>
                    </a:solidFill>
                    <a:ln w="9525">
                      <a:noFill/>
                      <a:miter lim="800000"/>
                      <a:headEnd/>
                      <a:tailEnd/>
                    </a:ln>
                  </p:spPr>
                  <p:txBody>
                    <a:bodyPr/>
                    <a:lstStyle/>
                    <a:p>
                      <a:pPr>
                        <a:defRPr/>
                      </a:pPr>
                      <a:endParaRPr lang="en-US"/>
                    </a:p>
                  </p:txBody>
                </p:sp>
                <p:sp>
                  <p:nvSpPr>
                    <p:cNvPr id="714912" name="Freeform 1184"/>
                    <p:cNvSpPr>
                      <a:spLocks noChangeAspect="1"/>
                    </p:cNvSpPr>
                    <p:nvPr/>
                  </p:nvSpPr>
                  <p:spPr bwMode="auto">
                    <a:xfrm>
                      <a:off x="2226" y="1881"/>
                      <a:ext cx="8" cy="16"/>
                    </a:xfrm>
                    <a:custGeom>
                      <a:avLst/>
                      <a:gdLst/>
                      <a:ahLst/>
                      <a:cxnLst>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13" name="Freeform 1185"/>
                    <p:cNvSpPr>
                      <a:spLocks noChangeAspect="1"/>
                    </p:cNvSpPr>
                    <p:nvPr/>
                  </p:nvSpPr>
                  <p:spPr bwMode="auto">
                    <a:xfrm>
                      <a:off x="2226" y="1912"/>
                      <a:ext cx="8" cy="16"/>
                    </a:xfrm>
                    <a:custGeom>
                      <a:avLst/>
                      <a:gdLst/>
                      <a:ahLst/>
                      <a:cxnLst>
                        <a:cxn ang="0">
                          <a:pos x="23" y="0"/>
                        </a:cxn>
                        <a:cxn ang="0">
                          <a:pos x="17" y="0"/>
                        </a:cxn>
                        <a:cxn ang="0">
                          <a:pos x="13" y="1"/>
                        </a:cxn>
                        <a:cxn ang="0">
                          <a:pos x="9" y="4"/>
                        </a:cxn>
                        <a:cxn ang="0">
                          <a:pos x="6" y="6"/>
                        </a:cxn>
                        <a:cxn ang="0">
                          <a:pos x="3" y="11"/>
                        </a:cxn>
                        <a:cxn ang="0">
                          <a:pos x="2" y="14"/>
                        </a:cxn>
                        <a:cxn ang="0">
                          <a:pos x="1" y="18"/>
                        </a:cxn>
                        <a:cxn ang="0">
                          <a:pos x="0" y="23"/>
                        </a:cxn>
                        <a:cxn ang="0">
                          <a:pos x="1" y="27"/>
                        </a:cxn>
                        <a:cxn ang="0">
                          <a:pos x="2" y="32"/>
                        </a:cxn>
                        <a:cxn ang="0">
                          <a:pos x="3" y="35"/>
                        </a:cxn>
                        <a:cxn ang="0">
                          <a:pos x="6" y="39"/>
                        </a:cxn>
                        <a:cxn ang="0">
                          <a:pos x="9" y="42"/>
                        </a:cxn>
                        <a:cxn ang="0">
                          <a:pos x="13" y="44"/>
                        </a:cxn>
                        <a:cxn ang="0">
                          <a:pos x="17" y="45"/>
                        </a:cxn>
                        <a:cxn ang="0">
                          <a:pos x="23" y="46"/>
                        </a:cxn>
                        <a:cxn ang="0">
                          <a:pos x="23" y="0"/>
                        </a:cxn>
                      </a:cxnLst>
                      <a:rect l="0" t="0" r="r" b="b"/>
                      <a:pathLst>
                        <a:path w="23" h="46">
                          <a:moveTo>
                            <a:pt x="23" y="0"/>
                          </a:moveTo>
                          <a:lnTo>
                            <a:pt x="17" y="0"/>
                          </a:lnTo>
                          <a:lnTo>
                            <a:pt x="13" y="1"/>
                          </a:lnTo>
                          <a:lnTo>
                            <a:pt x="9" y="4"/>
                          </a:lnTo>
                          <a:lnTo>
                            <a:pt x="6" y="6"/>
                          </a:lnTo>
                          <a:lnTo>
                            <a:pt x="3" y="11"/>
                          </a:lnTo>
                          <a:lnTo>
                            <a:pt x="2" y="14"/>
                          </a:lnTo>
                          <a:lnTo>
                            <a:pt x="1" y="18"/>
                          </a:lnTo>
                          <a:lnTo>
                            <a:pt x="0" y="23"/>
                          </a:lnTo>
                          <a:lnTo>
                            <a:pt x="1" y="27"/>
                          </a:lnTo>
                          <a:lnTo>
                            <a:pt x="2" y="32"/>
                          </a:lnTo>
                          <a:lnTo>
                            <a:pt x="3" y="35"/>
                          </a:lnTo>
                          <a:lnTo>
                            <a:pt x="6"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14" name="Rectangle 1186"/>
                    <p:cNvSpPr>
                      <a:spLocks noChangeAspect="1" noChangeArrowheads="1"/>
                    </p:cNvSpPr>
                    <p:nvPr/>
                  </p:nvSpPr>
                  <p:spPr bwMode="auto">
                    <a:xfrm>
                      <a:off x="2234" y="1912"/>
                      <a:ext cx="127" cy="16"/>
                    </a:xfrm>
                    <a:prstGeom prst="rect">
                      <a:avLst/>
                    </a:prstGeom>
                    <a:solidFill>
                      <a:schemeClr val="bg1"/>
                    </a:solidFill>
                    <a:ln w="9525">
                      <a:noFill/>
                      <a:miter lim="800000"/>
                      <a:headEnd/>
                      <a:tailEnd/>
                    </a:ln>
                  </p:spPr>
                  <p:txBody>
                    <a:bodyPr/>
                    <a:lstStyle/>
                    <a:p>
                      <a:pPr>
                        <a:defRPr/>
                      </a:pPr>
                      <a:endParaRPr lang="en-US"/>
                    </a:p>
                  </p:txBody>
                </p:sp>
                <p:sp>
                  <p:nvSpPr>
                    <p:cNvPr id="714915" name="Freeform 1187"/>
                    <p:cNvSpPr>
                      <a:spLocks noChangeAspect="1"/>
                    </p:cNvSpPr>
                    <p:nvPr/>
                  </p:nvSpPr>
                  <p:spPr bwMode="auto">
                    <a:xfrm>
                      <a:off x="2360" y="1912"/>
                      <a:ext cx="8" cy="16"/>
                    </a:xfrm>
                    <a:custGeom>
                      <a:avLst/>
                      <a:gdLst/>
                      <a:ahLst/>
                      <a:cxnLst>
                        <a:cxn ang="0">
                          <a:pos x="0" y="46"/>
                        </a:cxn>
                        <a:cxn ang="0">
                          <a:pos x="5" y="45"/>
                        </a:cxn>
                        <a:cxn ang="0">
                          <a:pos x="9" y="44"/>
                        </a:cxn>
                        <a:cxn ang="0">
                          <a:pos x="14" y="42"/>
                        </a:cxn>
                        <a:cxn ang="0">
                          <a:pos x="17" y="39"/>
                        </a:cxn>
                        <a:cxn ang="0">
                          <a:pos x="20" y="35"/>
                        </a:cxn>
                        <a:cxn ang="0">
                          <a:pos x="21" y="32"/>
                        </a:cxn>
                        <a:cxn ang="0">
                          <a:pos x="22" y="27"/>
                        </a:cxn>
                        <a:cxn ang="0">
                          <a:pos x="23" y="23"/>
                        </a:cxn>
                        <a:cxn ang="0">
                          <a:pos x="22" y="18"/>
                        </a:cxn>
                        <a:cxn ang="0">
                          <a:pos x="21" y="14"/>
                        </a:cxn>
                        <a:cxn ang="0">
                          <a:pos x="20" y="11"/>
                        </a:cxn>
                        <a:cxn ang="0">
                          <a:pos x="17" y="6"/>
                        </a:cxn>
                        <a:cxn ang="0">
                          <a:pos x="14" y="4"/>
                        </a:cxn>
                        <a:cxn ang="0">
                          <a:pos x="9" y="1"/>
                        </a:cxn>
                        <a:cxn ang="0">
                          <a:pos x="5" y="0"/>
                        </a:cxn>
                        <a:cxn ang="0">
                          <a:pos x="0" y="0"/>
                        </a:cxn>
                        <a:cxn ang="0">
                          <a:pos x="0" y="46"/>
                        </a:cxn>
                      </a:cxnLst>
                      <a:rect l="0" t="0" r="r" b="b"/>
                      <a:pathLst>
                        <a:path w="23" h="46">
                          <a:moveTo>
                            <a:pt x="0" y="46"/>
                          </a:moveTo>
                          <a:lnTo>
                            <a:pt x="5" y="45"/>
                          </a:lnTo>
                          <a:lnTo>
                            <a:pt x="9" y="44"/>
                          </a:lnTo>
                          <a:lnTo>
                            <a:pt x="14" y="42"/>
                          </a:lnTo>
                          <a:lnTo>
                            <a:pt x="17" y="39"/>
                          </a:lnTo>
                          <a:lnTo>
                            <a:pt x="20" y="35"/>
                          </a:lnTo>
                          <a:lnTo>
                            <a:pt x="21" y="32"/>
                          </a:lnTo>
                          <a:lnTo>
                            <a:pt x="22" y="27"/>
                          </a:lnTo>
                          <a:lnTo>
                            <a:pt x="23" y="23"/>
                          </a:lnTo>
                          <a:lnTo>
                            <a:pt x="22" y="18"/>
                          </a:lnTo>
                          <a:lnTo>
                            <a:pt x="21" y="14"/>
                          </a:lnTo>
                          <a:lnTo>
                            <a:pt x="20" y="11"/>
                          </a:lnTo>
                          <a:lnTo>
                            <a:pt x="17" y="6"/>
                          </a:lnTo>
                          <a:lnTo>
                            <a:pt x="14" y="4"/>
                          </a:lnTo>
                          <a:lnTo>
                            <a:pt x="9" y="1"/>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16" name="Freeform 1188"/>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14917" name="Rectangle 1189"/>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14918" name="Freeform 1190"/>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19" name="Freeform 1191"/>
                    <p:cNvSpPr>
                      <a:spLocks noChangeAspect="1"/>
                    </p:cNvSpPr>
                    <p:nvPr/>
                  </p:nvSpPr>
                  <p:spPr bwMode="auto">
                    <a:xfrm>
                      <a:off x="2107" y="1912"/>
                      <a:ext cx="8" cy="16"/>
                    </a:xfrm>
                    <a:custGeom>
                      <a:avLst/>
                      <a:gdLst/>
                      <a:ahLst/>
                      <a:cxnLst>
                        <a:cxn ang="0">
                          <a:pos x="24" y="0"/>
                        </a:cxn>
                        <a:cxn ang="0">
                          <a:pos x="17" y="0"/>
                        </a:cxn>
                        <a:cxn ang="0">
                          <a:pos x="13" y="1"/>
                        </a:cxn>
                        <a:cxn ang="0">
                          <a:pos x="9" y="4"/>
                        </a:cxn>
                        <a:cxn ang="0">
                          <a:pos x="6" y="6"/>
                        </a:cxn>
                        <a:cxn ang="0">
                          <a:pos x="3" y="11"/>
                        </a:cxn>
                        <a:cxn ang="0">
                          <a:pos x="1" y="14"/>
                        </a:cxn>
                        <a:cxn ang="0">
                          <a:pos x="0" y="18"/>
                        </a:cxn>
                        <a:cxn ang="0">
                          <a:pos x="0" y="23"/>
                        </a:cxn>
                        <a:cxn ang="0">
                          <a:pos x="0" y="27"/>
                        </a:cxn>
                        <a:cxn ang="0">
                          <a:pos x="1" y="32"/>
                        </a:cxn>
                        <a:cxn ang="0">
                          <a:pos x="3" y="35"/>
                        </a:cxn>
                        <a:cxn ang="0">
                          <a:pos x="6" y="39"/>
                        </a:cxn>
                        <a:cxn ang="0">
                          <a:pos x="9" y="42"/>
                        </a:cxn>
                        <a:cxn ang="0">
                          <a:pos x="13" y="44"/>
                        </a:cxn>
                        <a:cxn ang="0">
                          <a:pos x="17" y="45"/>
                        </a:cxn>
                        <a:cxn ang="0">
                          <a:pos x="24" y="46"/>
                        </a:cxn>
                        <a:cxn ang="0">
                          <a:pos x="24" y="0"/>
                        </a:cxn>
                      </a:cxnLst>
                      <a:rect l="0" t="0" r="r" b="b"/>
                      <a:pathLst>
                        <a:path w="24" h="46">
                          <a:moveTo>
                            <a:pt x="24" y="0"/>
                          </a:moveTo>
                          <a:lnTo>
                            <a:pt x="17" y="0"/>
                          </a:lnTo>
                          <a:lnTo>
                            <a:pt x="13" y="1"/>
                          </a:lnTo>
                          <a:lnTo>
                            <a:pt x="9" y="4"/>
                          </a:lnTo>
                          <a:lnTo>
                            <a:pt x="6" y="6"/>
                          </a:lnTo>
                          <a:lnTo>
                            <a:pt x="3" y="11"/>
                          </a:lnTo>
                          <a:lnTo>
                            <a:pt x="1" y="14"/>
                          </a:lnTo>
                          <a:lnTo>
                            <a:pt x="0" y="18"/>
                          </a:lnTo>
                          <a:lnTo>
                            <a:pt x="0" y="23"/>
                          </a:lnTo>
                          <a:lnTo>
                            <a:pt x="0" y="27"/>
                          </a:lnTo>
                          <a:lnTo>
                            <a:pt x="1" y="32"/>
                          </a:lnTo>
                          <a:lnTo>
                            <a:pt x="3" y="35"/>
                          </a:lnTo>
                          <a:lnTo>
                            <a:pt x="6" y="39"/>
                          </a:lnTo>
                          <a:lnTo>
                            <a:pt x="9" y="42"/>
                          </a:lnTo>
                          <a:lnTo>
                            <a:pt x="13" y="44"/>
                          </a:lnTo>
                          <a:lnTo>
                            <a:pt x="17" y="45"/>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14920" name="Rectangle 1192"/>
                    <p:cNvSpPr>
                      <a:spLocks noChangeAspect="1" noChangeArrowheads="1"/>
                    </p:cNvSpPr>
                    <p:nvPr/>
                  </p:nvSpPr>
                  <p:spPr bwMode="auto">
                    <a:xfrm>
                      <a:off x="2115" y="1912"/>
                      <a:ext cx="8" cy="16"/>
                    </a:xfrm>
                    <a:prstGeom prst="rect">
                      <a:avLst/>
                    </a:prstGeom>
                    <a:solidFill>
                      <a:schemeClr val="bg1"/>
                    </a:solidFill>
                    <a:ln w="9525">
                      <a:noFill/>
                      <a:miter lim="800000"/>
                      <a:headEnd/>
                      <a:tailEnd/>
                    </a:ln>
                  </p:spPr>
                  <p:txBody>
                    <a:bodyPr/>
                    <a:lstStyle/>
                    <a:p>
                      <a:pPr>
                        <a:defRPr/>
                      </a:pPr>
                      <a:endParaRPr lang="en-US"/>
                    </a:p>
                  </p:txBody>
                </p:sp>
                <p:sp>
                  <p:nvSpPr>
                    <p:cNvPr id="714921" name="Freeform 1193"/>
                    <p:cNvSpPr>
                      <a:spLocks noChangeAspect="1"/>
                    </p:cNvSpPr>
                    <p:nvPr/>
                  </p:nvSpPr>
                  <p:spPr bwMode="auto">
                    <a:xfrm>
                      <a:off x="2122" y="1912"/>
                      <a:ext cx="8" cy="16"/>
                    </a:xfrm>
                    <a:custGeom>
                      <a:avLst/>
                      <a:gdLst/>
                      <a:ahLst/>
                      <a:cxnLst>
                        <a:cxn ang="0">
                          <a:pos x="0" y="46"/>
                        </a:cxn>
                        <a:cxn ang="0">
                          <a:pos x="6" y="45"/>
                        </a:cxn>
                        <a:cxn ang="0">
                          <a:pos x="11" y="44"/>
                        </a:cxn>
                        <a:cxn ang="0">
                          <a:pos x="15" y="42"/>
                        </a:cxn>
                        <a:cxn ang="0">
                          <a:pos x="18" y="39"/>
                        </a:cxn>
                        <a:cxn ang="0">
                          <a:pos x="20" y="35"/>
                        </a:cxn>
                        <a:cxn ang="0">
                          <a:pos x="22" y="32"/>
                        </a:cxn>
                        <a:cxn ang="0">
                          <a:pos x="23" y="27"/>
                        </a:cxn>
                        <a:cxn ang="0">
                          <a:pos x="23" y="23"/>
                        </a:cxn>
                        <a:cxn ang="0">
                          <a:pos x="23" y="18"/>
                        </a:cxn>
                        <a:cxn ang="0">
                          <a:pos x="22" y="14"/>
                        </a:cxn>
                        <a:cxn ang="0">
                          <a:pos x="20" y="11"/>
                        </a:cxn>
                        <a:cxn ang="0">
                          <a:pos x="18" y="6"/>
                        </a:cxn>
                        <a:cxn ang="0">
                          <a:pos x="15" y="4"/>
                        </a:cxn>
                        <a:cxn ang="0">
                          <a:pos x="11" y="1"/>
                        </a:cxn>
                        <a:cxn ang="0">
                          <a:pos x="6" y="0"/>
                        </a:cxn>
                        <a:cxn ang="0">
                          <a:pos x="0" y="0"/>
                        </a:cxn>
                        <a:cxn ang="0">
                          <a:pos x="0" y="46"/>
                        </a:cxn>
                      </a:cxnLst>
                      <a:rect l="0" t="0" r="r" b="b"/>
                      <a:pathLst>
                        <a:path w="23" h="46">
                          <a:moveTo>
                            <a:pt x="0" y="46"/>
                          </a:moveTo>
                          <a:lnTo>
                            <a:pt x="6" y="45"/>
                          </a:lnTo>
                          <a:lnTo>
                            <a:pt x="11" y="44"/>
                          </a:lnTo>
                          <a:lnTo>
                            <a:pt x="15" y="42"/>
                          </a:lnTo>
                          <a:lnTo>
                            <a:pt x="18" y="39"/>
                          </a:lnTo>
                          <a:lnTo>
                            <a:pt x="20" y="35"/>
                          </a:lnTo>
                          <a:lnTo>
                            <a:pt x="22" y="32"/>
                          </a:lnTo>
                          <a:lnTo>
                            <a:pt x="23" y="27"/>
                          </a:lnTo>
                          <a:lnTo>
                            <a:pt x="23" y="23"/>
                          </a:lnTo>
                          <a:lnTo>
                            <a:pt x="23" y="18"/>
                          </a:lnTo>
                          <a:lnTo>
                            <a:pt x="22" y="14"/>
                          </a:lnTo>
                          <a:lnTo>
                            <a:pt x="20" y="11"/>
                          </a:lnTo>
                          <a:lnTo>
                            <a:pt x="18" y="6"/>
                          </a:lnTo>
                          <a:lnTo>
                            <a:pt x="15" y="4"/>
                          </a:lnTo>
                          <a:lnTo>
                            <a:pt x="11" y="1"/>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22" name="Freeform 1194"/>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923" name="Rectangle 1195"/>
                    <p:cNvSpPr>
                      <a:spLocks noChangeAspect="1" noChangeArrowheads="1"/>
                    </p:cNvSpPr>
                    <p:nvPr/>
                  </p:nvSpPr>
                  <p:spPr bwMode="auto">
                    <a:xfrm>
                      <a:off x="2392" y="1944"/>
                      <a:ext cx="0" cy="0"/>
                    </a:xfrm>
                    <a:prstGeom prst="rect">
                      <a:avLst/>
                    </a:prstGeom>
                    <a:solidFill>
                      <a:schemeClr val="bg1"/>
                    </a:solidFill>
                    <a:ln w="9525">
                      <a:noFill/>
                      <a:miter lim="800000"/>
                      <a:headEnd/>
                      <a:tailEnd/>
                    </a:ln>
                  </p:spPr>
                  <p:txBody>
                    <a:bodyPr/>
                    <a:lstStyle/>
                    <a:p>
                      <a:pPr>
                        <a:defRPr/>
                      </a:pPr>
                      <a:endParaRPr lang="en-US"/>
                    </a:p>
                  </p:txBody>
                </p:sp>
                <p:sp>
                  <p:nvSpPr>
                    <p:cNvPr id="714924" name="Freeform 1196"/>
                    <p:cNvSpPr>
                      <a:spLocks noChangeAspect="1"/>
                    </p:cNvSpPr>
                    <p:nvPr/>
                  </p:nvSpPr>
                  <p:spPr bwMode="auto">
                    <a:xfrm>
                      <a:off x="2384" y="1936"/>
                      <a:ext cx="16" cy="8"/>
                    </a:xfrm>
                    <a:custGeom>
                      <a:avLst/>
                      <a:gdLst/>
                      <a:ahLst/>
                      <a:cxnLst>
                        <a:cxn ang="0">
                          <a:pos x="46" y="23"/>
                        </a:cxn>
                        <a:cxn ang="0">
                          <a:pos x="46" y="18"/>
                        </a:cxn>
                        <a:cxn ang="0">
                          <a:pos x="44" y="13"/>
                        </a:cxn>
                        <a:cxn ang="0">
                          <a:pos x="42" y="9"/>
                        </a:cxn>
                        <a:cxn ang="0">
                          <a:pos x="39" y="5"/>
                        </a:cxn>
                        <a:cxn ang="0">
                          <a:pos x="35" y="3"/>
                        </a:cxn>
                        <a:cxn ang="0">
                          <a:pos x="31" y="1"/>
                        </a:cxn>
                        <a:cxn ang="0">
                          <a:pos x="27" y="0"/>
                        </a:cxn>
                        <a:cxn ang="0">
                          <a:pos x="23" y="0"/>
                        </a:cxn>
                        <a:cxn ang="0">
                          <a:pos x="19" y="0"/>
                        </a:cxn>
                        <a:cxn ang="0">
                          <a:pos x="14" y="1"/>
                        </a:cxn>
                        <a:cxn ang="0">
                          <a:pos x="10" y="3"/>
                        </a:cxn>
                        <a:cxn ang="0">
                          <a:pos x="7" y="5"/>
                        </a:cxn>
                        <a:cxn ang="0">
                          <a:pos x="4" y="9"/>
                        </a:cxn>
                        <a:cxn ang="0">
                          <a:pos x="2" y="13"/>
                        </a:cxn>
                        <a:cxn ang="0">
                          <a:pos x="1" y="18"/>
                        </a:cxn>
                        <a:cxn ang="0">
                          <a:pos x="0" y="23"/>
                        </a:cxn>
                        <a:cxn ang="0">
                          <a:pos x="46" y="23"/>
                        </a:cxn>
                      </a:cxnLst>
                      <a:rect l="0" t="0" r="r" b="b"/>
                      <a:pathLst>
                        <a:path w="46" h="23">
                          <a:moveTo>
                            <a:pt x="46" y="23"/>
                          </a:moveTo>
                          <a:lnTo>
                            <a:pt x="46" y="18"/>
                          </a:lnTo>
                          <a:lnTo>
                            <a:pt x="44" y="13"/>
                          </a:lnTo>
                          <a:lnTo>
                            <a:pt x="42" y="9"/>
                          </a:lnTo>
                          <a:lnTo>
                            <a:pt x="39" y="5"/>
                          </a:lnTo>
                          <a:lnTo>
                            <a:pt x="35" y="3"/>
                          </a:lnTo>
                          <a:lnTo>
                            <a:pt x="31" y="1"/>
                          </a:lnTo>
                          <a:lnTo>
                            <a:pt x="27" y="0"/>
                          </a:lnTo>
                          <a:lnTo>
                            <a:pt x="23" y="0"/>
                          </a:lnTo>
                          <a:lnTo>
                            <a:pt x="19" y="0"/>
                          </a:lnTo>
                          <a:lnTo>
                            <a:pt x="14" y="1"/>
                          </a:lnTo>
                          <a:lnTo>
                            <a:pt x="10" y="3"/>
                          </a:lnTo>
                          <a:lnTo>
                            <a:pt x="7" y="5"/>
                          </a:lnTo>
                          <a:lnTo>
                            <a:pt x="4" y="9"/>
                          </a:lnTo>
                          <a:lnTo>
                            <a:pt x="2" y="13"/>
                          </a:lnTo>
                          <a:lnTo>
                            <a:pt x="1" y="18"/>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925" name="Freeform 1197"/>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14926" name="Rectangle 1198"/>
                    <p:cNvSpPr>
                      <a:spLocks noChangeAspect="1" noChangeArrowheads="1"/>
                    </p:cNvSpPr>
                    <p:nvPr/>
                  </p:nvSpPr>
                  <p:spPr bwMode="auto">
                    <a:xfrm>
                      <a:off x="2638" y="2516"/>
                      <a:ext cx="0" cy="0"/>
                    </a:xfrm>
                    <a:prstGeom prst="rect">
                      <a:avLst/>
                    </a:prstGeom>
                    <a:solidFill>
                      <a:schemeClr val="bg1"/>
                    </a:solidFill>
                    <a:ln w="9525">
                      <a:noFill/>
                      <a:miter lim="800000"/>
                      <a:headEnd/>
                      <a:tailEnd/>
                    </a:ln>
                  </p:spPr>
                  <p:txBody>
                    <a:bodyPr/>
                    <a:lstStyle/>
                    <a:p>
                      <a:pPr>
                        <a:defRPr/>
                      </a:pPr>
                      <a:endParaRPr lang="en-US"/>
                    </a:p>
                  </p:txBody>
                </p:sp>
                <p:sp>
                  <p:nvSpPr>
                    <p:cNvPr id="714927" name="Freeform 1199"/>
                    <p:cNvSpPr>
                      <a:spLocks noChangeAspect="1"/>
                    </p:cNvSpPr>
                    <p:nvPr/>
                  </p:nvSpPr>
                  <p:spPr bwMode="auto">
                    <a:xfrm>
                      <a:off x="2630" y="2508"/>
                      <a:ext cx="16" cy="8"/>
                    </a:xfrm>
                    <a:custGeom>
                      <a:avLst/>
                      <a:gdLst/>
                      <a:ahLst/>
                      <a:cxnLst>
                        <a:cxn ang="0">
                          <a:pos x="47" y="24"/>
                        </a:cxn>
                        <a:cxn ang="0">
                          <a:pos x="46" y="18"/>
                        </a:cxn>
                        <a:cxn ang="0">
                          <a:pos x="45" y="13"/>
                        </a:cxn>
                        <a:cxn ang="0">
                          <a:pos x="43" y="10"/>
                        </a:cxn>
                        <a:cxn ang="0">
                          <a:pos x="39" y="7"/>
                        </a:cxn>
                        <a:cxn ang="0">
                          <a:pos x="35" y="4"/>
                        </a:cxn>
                        <a:cxn ang="0">
                          <a:pos x="32" y="1"/>
                        </a:cxn>
                        <a:cxn ang="0">
                          <a:pos x="28" y="0"/>
                        </a:cxn>
                        <a:cxn ang="0">
                          <a:pos x="24" y="0"/>
                        </a:cxn>
                        <a:cxn ang="0">
                          <a:pos x="19" y="0"/>
                        </a:cxn>
                        <a:cxn ang="0">
                          <a:pos x="15" y="1"/>
                        </a:cxn>
                        <a:cxn ang="0">
                          <a:pos x="11" y="4"/>
                        </a:cxn>
                        <a:cxn ang="0">
                          <a:pos x="8" y="7"/>
                        </a:cxn>
                        <a:cxn ang="0">
                          <a:pos x="5" y="10"/>
                        </a:cxn>
                        <a:cxn ang="0">
                          <a:pos x="3" y="13"/>
                        </a:cxn>
                        <a:cxn ang="0">
                          <a:pos x="0" y="18"/>
                        </a:cxn>
                        <a:cxn ang="0">
                          <a:pos x="0" y="24"/>
                        </a:cxn>
                        <a:cxn ang="0">
                          <a:pos x="47" y="24"/>
                        </a:cxn>
                      </a:cxnLst>
                      <a:rect l="0" t="0" r="r" b="b"/>
                      <a:pathLst>
                        <a:path w="47" h="24">
                          <a:moveTo>
                            <a:pt x="47" y="24"/>
                          </a:moveTo>
                          <a:lnTo>
                            <a:pt x="46" y="18"/>
                          </a:lnTo>
                          <a:lnTo>
                            <a:pt x="45" y="13"/>
                          </a:lnTo>
                          <a:lnTo>
                            <a:pt x="43" y="10"/>
                          </a:lnTo>
                          <a:lnTo>
                            <a:pt x="39" y="7"/>
                          </a:lnTo>
                          <a:lnTo>
                            <a:pt x="35" y="4"/>
                          </a:lnTo>
                          <a:lnTo>
                            <a:pt x="32" y="1"/>
                          </a:lnTo>
                          <a:lnTo>
                            <a:pt x="28" y="0"/>
                          </a:lnTo>
                          <a:lnTo>
                            <a:pt x="24" y="0"/>
                          </a:lnTo>
                          <a:lnTo>
                            <a:pt x="19" y="0"/>
                          </a:lnTo>
                          <a:lnTo>
                            <a:pt x="15" y="1"/>
                          </a:lnTo>
                          <a:lnTo>
                            <a:pt x="11" y="4"/>
                          </a:lnTo>
                          <a:lnTo>
                            <a:pt x="8" y="7"/>
                          </a:lnTo>
                          <a:lnTo>
                            <a:pt x="5" y="10"/>
                          </a:lnTo>
                          <a:lnTo>
                            <a:pt x="3" y="13"/>
                          </a:lnTo>
                          <a:lnTo>
                            <a:pt x="0" y="18"/>
                          </a:lnTo>
                          <a:lnTo>
                            <a:pt x="0" y="24"/>
                          </a:lnTo>
                          <a:lnTo>
                            <a:pt x="47" y="24"/>
                          </a:lnTo>
                          <a:close/>
                        </a:path>
                      </a:pathLst>
                    </a:custGeom>
                    <a:solidFill>
                      <a:schemeClr val="bg1"/>
                    </a:solidFill>
                    <a:ln w="9525">
                      <a:noFill/>
                      <a:round/>
                      <a:headEnd/>
                      <a:tailEnd/>
                    </a:ln>
                  </p:spPr>
                  <p:txBody>
                    <a:bodyPr/>
                    <a:lstStyle/>
                    <a:p>
                      <a:pPr>
                        <a:defRPr/>
                      </a:pPr>
                      <a:endParaRPr lang="en-US"/>
                    </a:p>
                  </p:txBody>
                </p:sp>
                <p:sp>
                  <p:nvSpPr>
                    <p:cNvPr id="714928" name="Freeform 1200"/>
                    <p:cNvSpPr>
                      <a:spLocks noChangeAspect="1"/>
                    </p:cNvSpPr>
                    <p:nvPr/>
                  </p:nvSpPr>
                  <p:spPr bwMode="auto">
                    <a:xfrm>
                      <a:off x="2559" y="2555"/>
                      <a:ext cx="24" cy="8"/>
                    </a:xfrm>
                    <a:custGeom>
                      <a:avLst/>
                      <a:gdLst/>
                      <a:ahLst/>
                      <a:cxnLst>
                        <a:cxn ang="0">
                          <a:pos x="0" y="0"/>
                        </a:cxn>
                        <a:cxn ang="0">
                          <a:pos x="1" y="5"/>
                        </a:cxn>
                        <a:cxn ang="0">
                          <a:pos x="2" y="10"/>
                        </a:cxn>
                        <a:cxn ang="0">
                          <a:pos x="4" y="15"/>
                        </a:cxn>
                        <a:cxn ang="0">
                          <a:pos x="7" y="18"/>
                        </a:cxn>
                        <a:cxn ang="0">
                          <a:pos x="12" y="20"/>
                        </a:cxn>
                        <a:cxn ang="0">
                          <a:pos x="15" y="22"/>
                        </a:cxn>
                        <a:cxn ang="0">
                          <a:pos x="19" y="23"/>
                        </a:cxn>
                        <a:cxn ang="0">
                          <a:pos x="23" y="23"/>
                        </a:cxn>
                        <a:cxn ang="0">
                          <a:pos x="28" y="23"/>
                        </a:cxn>
                        <a:cxn ang="0">
                          <a:pos x="33" y="22"/>
                        </a:cxn>
                        <a:cxn ang="0">
                          <a:pos x="36" y="20"/>
                        </a:cxn>
                        <a:cxn ang="0">
                          <a:pos x="40" y="18"/>
                        </a:cxn>
                        <a:cxn ang="0">
                          <a:pos x="42" y="15"/>
                        </a:cxn>
                        <a:cxn ang="0">
                          <a:pos x="45" y="10"/>
                        </a:cxn>
                        <a:cxn ang="0">
                          <a:pos x="46" y="5"/>
                        </a:cxn>
                        <a:cxn ang="0">
                          <a:pos x="46" y="0"/>
                        </a:cxn>
                        <a:cxn ang="0">
                          <a:pos x="0" y="0"/>
                        </a:cxn>
                      </a:cxnLst>
                      <a:rect l="0" t="0" r="r" b="b"/>
                      <a:pathLst>
                        <a:path w="46" h="23">
                          <a:moveTo>
                            <a:pt x="0" y="0"/>
                          </a:moveTo>
                          <a:lnTo>
                            <a:pt x="1" y="5"/>
                          </a:lnTo>
                          <a:lnTo>
                            <a:pt x="2" y="10"/>
                          </a:lnTo>
                          <a:lnTo>
                            <a:pt x="4" y="15"/>
                          </a:lnTo>
                          <a:lnTo>
                            <a:pt x="7" y="18"/>
                          </a:lnTo>
                          <a:lnTo>
                            <a:pt x="12" y="20"/>
                          </a:lnTo>
                          <a:lnTo>
                            <a:pt x="15" y="22"/>
                          </a:lnTo>
                          <a:lnTo>
                            <a:pt x="19" y="23"/>
                          </a:lnTo>
                          <a:lnTo>
                            <a:pt x="23" y="23"/>
                          </a:lnTo>
                          <a:lnTo>
                            <a:pt x="28" y="23"/>
                          </a:lnTo>
                          <a:lnTo>
                            <a:pt x="33" y="22"/>
                          </a:lnTo>
                          <a:lnTo>
                            <a:pt x="36" y="20"/>
                          </a:lnTo>
                          <a:lnTo>
                            <a:pt x="40" y="18"/>
                          </a:lnTo>
                          <a:lnTo>
                            <a:pt x="42" y="15"/>
                          </a:lnTo>
                          <a:lnTo>
                            <a:pt x="45" y="10"/>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929" name="Rectangle 1201"/>
                    <p:cNvSpPr>
                      <a:spLocks noChangeAspect="1" noChangeArrowheads="1"/>
                    </p:cNvSpPr>
                    <p:nvPr/>
                  </p:nvSpPr>
                  <p:spPr bwMode="auto">
                    <a:xfrm>
                      <a:off x="2559" y="2516"/>
                      <a:ext cx="24" cy="40"/>
                    </a:xfrm>
                    <a:prstGeom prst="rect">
                      <a:avLst/>
                    </a:prstGeom>
                    <a:solidFill>
                      <a:schemeClr val="bg1"/>
                    </a:solidFill>
                    <a:ln w="9525">
                      <a:noFill/>
                      <a:miter lim="800000"/>
                      <a:headEnd/>
                      <a:tailEnd/>
                    </a:ln>
                  </p:spPr>
                  <p:txBody>
                    <a:bodyPr/>
                    <a:lstStyle/>
                    <a:p>
                      <a:pPr>
                        <a:defRPr/>
                      </a:pPr>
                      <a:endParaRPr lang="en-US"/>
                    </a:p>
                  </p:txBody>
                </p:sp>
                <p:sp>
                  <p:nvSpPr>
                    <p:cNvPr id="714930" name="Freeform 1202"/>
                    <p:cNvSpPr>
                      <a:spLocks noChangeAspect="1"/>
                    </p:cNvSpPr>
                    <p:nvPr/>
                  </p:nvSpPr>
                  <p:spPr bwMode="auto">
                    <a:xfrm>
                      <a:off x="2559" y="2508"/>
                      <a:ext cx="24" cy="8"/>
                    </a:xfrm>
                    <a:custGeom>
                      <a:avLst/>
                      <a:gdLst/>
                      <a:ahLst/>
                      <a:cxnLst>
                        <a:cxn ang="0">
                          <a:pos x="46" y="24"/>
                        </a:cxn>
                        <a:cxn ang="0">
                          <a:pos x="46" y="18"/>
                        </a:cxn>
                        <a:cxn ang="0">
                          <a:pos x="45" y="13"/>
                        </a:cxn>
                        <a:cxn ang="0">
                          <a:pos x="42" y="10"/>
                        </a:cxn>
                        <a:cxn ang="0">
                          <a:pos x="40" y="7"/>
                        </a:cxn>
                        <a:cxn ang="0">
                          <a:pos x="36" y="4"/>
                        </a:cxn>
                        <a:cxn ang="0">
                          <a:pos x="33" y="1"/>
                        </a:cxn>
                        <a:cxn ang="0">
                          <a:pos x="28" y="0"/>
                        </a:cxn>
                        <a:cxn ang="0">
                          <a:pos x="23" y="0"/>
                        </a:cxn>
                        <a:cxn ang="0">
                          <a:pos x="19" y="0"/>
                        </a:cxn>
                        <a:cxn ang="0">
                          <a:pos x="15" y="1"/>
                        </a:cxn>
                        <a:cxn ang="0">
                          <a:pos x="12" y="4"/>
                        </a:cxn>
                        <a:cxn ang="0">
                          <a:pos x="7" y="7"/>
                        </a:cxn>
                        <a:cxn ang="0">
                          <a:pos x="4" y="10"/>
                        </a:cxn>
                        <a:cxn ang="0">
                          <a:pos x="2" y="13"/>
                        </a:cxn>
                        <a:cxn ang="0">
                          <a:pos x="1" y="18"/>
                        </a:cxn>
                        <a:cxn ang="0">
                          <a:pos x="0" y="24"/>
                        </a:cxn>
                        <a:cxn ang="0">
                          <a:pos x="46" y="24"/>
                        </a:cxn>
                      </a:cxnLst>
                      <a:rect l="0" t="0" r="r" b="b"/>
                      <a:pathLst>
                        <a:path w="46" h="24">
                          <a:moveTo>
                            <a:pt x="46" y="24"/>
                          </a:moveTo>
                          <a:lnTo>
                            <a:pt x="46" y="18"/>
                          </a:lnTo>
                          <a:lnTo>
                            <a:pt x="45" y="13"/>
                          </a:lnTo>
                          <a:lnTo>
                            <a:pt x="42" y="10"/>
                          </a:lnTo>
                          <a:lnTo>
                            <a:pt x="40" y="7"/>
                          </a:lnTo>
                          <a:lnTo>
                            <a:pt x="36" y="4"/>
                          </a:lnTo>
                          <a:lnTo>
                            <a:pt x="33" y="1"/>
                          </a:lnTo>
                          <a:lnTo>
                            <a:pt x="28" y="0"/>
                          </a:lnTo>
                          <a:lnTo>
                            <a:pt x="23" y="0"/>
                          </a:lnTo>
                          <a:lnTo>
                            <a:pt x="19" y="0"/>
                          </a:lnTo>
                          <a:lnTo>
                            <a:pt x="15" y="1"/>
                          </a:lnTo>
                          <a:lnTo>
                            <a:pt x="12" y="4"/>
                          </a:lnTo>
                          <a:lnTo>
                            <a:pt x="7" y="7"/>
                          </a:lnTo>
                          <a:lnTo>
                            <a:pt x="4" y="10"/>
                          </a:lnTo>
                          <a:lnTo>
                            <a:pt x="2" y="13"/>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14931" name="Freeform 1203"/>
                    <p:cNvSpPr>
                      <a:spLocks noChangeAspect="1"/>
                    </p:cNvSpPr>
                    <p:nvPr/>
                  </p:nvSpPr>
                  <p:spPr bwMode="auto">
                    <a:xfrm>
                      <a:off x="3186" y="2508"/>
                      <a:ext cx="8" cy="16"/>
                    </a:xfrm>
                    <a:custGeom>
                      <a:avLst/>
                      <a:gdLst/>
                      <a:ahLst/>
                      <a:cxnLst>
                        <a:cxn ang="0">
                          <a:pos x="0" y="47"/>
                        </a:cxn>
                        <a:cxn ang="0">
                          <a:pos x="5" y="47"/>
                        </a:cxn>
                        <a:cxn ang="0">
                          <a:pos x="9" y="45"/>
                        </a:cxn>
                        <a:cxn ang="0">
                          <a:pos x="13" y="43"/>
                        </a:cxn>
                        <a:cxn ang="0">
                          <a:pos x="17" y="39"/>
                        </a:cxn>
                        <a:cxn ang="0">
                          <a:pos x="19" y="36"/>
                        </a:cxn>
                        <a:cxn ang="0">
                          <a:pos x="21" y="32"/>
                        </a:cxn>
                        <a:cxn ang="0">
                          <a:pos x="22" y="28"/>
                        </a:cxn>
                        <a:cxn ang="0">
                          <a:pos x="23" y="24"/>
                        </a:cxn>
                        <a:cxn ang="0">
                          <a:pos x="22" y="19"/>
                        </a:cxn>
                        <a:cxn ang="0">
                          <a:pos x="21" y="15"/>
                        </a:cxn>
                        <a:cxn ang="0">
                          <a:pos x="19" y="11"/>
                        </a:cxn>
                        <a:cxn ang="0">
                          <a:pos x="17" y="8"/>
                        </a:cxn>
                        <a:cxn ang="0">
                          <a:pos x="13" y="5"/>
                        </a:cxn>
                        <a:cxn ang="0">
                          <a:pos x="9" y="3"/>
                        </a:cxn>
                        <a:cxn ang="0">
                          <a:pos x="5" y="1"/>
                        </a:cxn>
                        <a:cxn ang="0">
                          <a:pos x="0" y="0"/>
                        </a:cxn>
                        <a:cxn ang="0">
                          <a:pos x="0" y="47"/>
                        </a:cxn>
                      </a:cxnLst>
                      <a:rect l="0" t="0" r="r" b="b"/>
                      <a:pathLst>
                        <a:path w="23" h="47">
                          <a:moveTo>
                            <a:pt x="0" y="47"/>
                          </a:moveTo>
                          <a:lnTo>
                            <a:pt x="5" y="47"/>
                          </a:lnTo>
                          <a:lnTo>
                            <a:pt x="9" y="45"/>
                          </a:lnTo>
                          <a:lnTo>
                            <a:pt x="13" y="43"/>
                          </a:lnTo>
                          <a:lnTo>
                            <a:pt x="17" y="39"/>
                          </a:lnTo>
                          <a:lnTo>
                            <a:pt x="19" y="36"/>
                          </a:lnTo>
                          <a:lnTo>
                            <a:pt x="21" y="32"/>
                          </a:lnTo>
                          <a:lnTo>
                            <a:pt x="22" y="28"/>
                          </a:lnTo>
                          <a:lnTo>
                            <a:pt x="23" y="24"/>
                          </a:lnTo>
                          <a:lnTo>
                            <a:pt x="22" y="19"/>
                          </a:lnTo>
                          <a:lnTo>
                            <a:pt x="21" y="15"/>
                          </a:lnTo>
                          <a:lnTo>
                            <a:pt x="19" y="11"/>
                          </a:lnTo>
                          <a:lnTo>
                            <a:pt x="17" y="8"/>
                          </a:lnTo>
                          <a:lnTo>
                            <a:pt x="13" y="5"/>
                          </a:lnTo>
                          <a:lnTo>
                            <a:pt x="9" y="3"/>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932" name="Rectangle 1204"/>
                    <p:cNvSpPr>
                      <a:spLocks noChangeAspect="1" noChangeArrowheads="1"/>
                    </p:cNvSpPr>
                    <p:nvPr/>
                  </p:nvSpPr>
                  <p:spPr bwMode="auto">
                    <a:xfrm>
                      <a:off x="2567" y="2508"/>
                      <a:ext cx="619" cy="16"/>
                    </a:xfrm>
                    <a:prstGeom prst="rect">
                      <a:avLst/>
                    </a:prstGeom>
                    <a:solidFill>
                      <a:schemeClr val="bg1"/>
                    </a:solidFill>
                    <a:ln w="9525">
                      <a:noFill/>
                      <a:miter lim="800000"/>
                      <a:headEnd/>
                      <a:tailEnd/>
                    </a:ln>
                  </p:spPr>
                  <p:txBody>
                    <a:bodyPr/>
                    <a:lstStyle/>
                    <a:p>
                      <a:pPr>
                        <a:defRPr/>
                      </a:pPr>
                      <a:endParaRPr lang="en-US"/>
                    </a:p>
                  </p:txBody>
                </p:sp>
                <p:sp>
                  <p:nvSpPr>
                    <p:cNvPr id="714933" name="Freeform 1205"/>
                    <p:cNvSpPr>
                      <a:spLocks noChangeAspect="1"/>
                    </p:cNvSpPr>
                    <p:nvPr/>
                  </p:nvSpPr>
                  <p:spPr bwMode="auto">
                    <a:xfrm>
                      <a:off x="2559" y="2508"/>
                      <a:ext cx="8" cy="16"/>
                    </a:xfrm>
                    <a:custGeom>
                      <a:avLst/>
                      <a:gdLst/>
                      <a:ahLst/>
                      <a:cxnLst>
                        <a:cxn ang="0">
                          <a:pos x="23" y="0"/>
                        </a:cxn>
                        <a:cxn ang="0">
                          <a:pos x="18" y="1"/>
                        </a:cxn>
                        <a:cxn ang="0">
                          <a:pos x="14" y="3"/>
                        </a:cxn>
                        <a:cxn ang="0">
                          <a:pos x="10" y="5"/>
                        </a:cxn>
                        <a:cxn ang="0">
                          <a:pos x="6" y="8"/>
                        </a:cxn>
                        <a:cxn ang="0">
                          <a:pos x="3" y="11"/>
                        </a:cxn>
                        <a:cxn ang="0">
                          <a:pos x="2" y="15"/>
                        </a:cxn>
                        <a:cxn ang="0">
                          <a:pos x="1" y="19"/>
                        </a:cxn>
                        <a:cxn ang="0">
                          <a:pos x="0" y="24"/>
                        </a:cxn>
                        <a:cxn ang="0">
                          <a:pos x="1" y="28"/>
                        </a:cxn>
                        <a:cxn ang="0">
                          <a:pos x="2" y="32"/>
                        </a:cxn>
                        <a:cxn ang="0">
                          <a:pos x="3" y="36"/>
                        </a:cxn>
                        <a:cxn ang="0">
                          <a:pos x="6" y="39"/>
                        </a:cxn>
                        <a:cxn ang="0">
                          <a:pos x="10" y="43"/>
                        </a:cxn>
                        <a:cxn ang="0">
                          <a:pos x="14" y="45"/>
                        </a:cxn>
                        <a:cxn ang="0">
                          <a:pos x="18" y="47"/>
                        </a:cxn>
                        <a:cxn ang="0">
                          <a:pos x="23" y="47"/>
                        </a:cxn>
                        <a:cxn ang="0">
                          <a:pos x="23" y="0"/>
                        </a:cxn>
                      </a:cxnLst>
                      <a:rect l="0" t="0" r="r" b="b"/>
                      <a:pathLst>
                        <a:path w="23" h="47">
                          <a:moveTo>
                            <a:pt x="23" y="0"/>
                          </a:moveTo>
                          <a:lnTo>
                            <a:pt x="18" y="1"/>
                          </a:lnTo>
                          <a:lnTo>
                            <a:pt x="14" y="3"/>
                          </a:lnTo>
                          <a:lnTo>
                            <a:pt x="10" y="5"/>
                          </a:lnTo>
                          <a:lnTo>
                            <a:pt x="6" y="8"/>
                          </a:lnTo>
                          <a:lnTo>
                            <a:pt x="3" y="11"/>
                          </a:lnTo>
                          <a:lnTo>
                            <a:pt x="2" y="15"/>
                          </a:lnTo>
                          <a:lnTo>
                            <a:pt x="1" y="19"/>
                          </a:lnTo>
                          <a:lnTo>
                            <a:pt x="0" y="24"/>
                          </a:lnTo>
                          <a:lnTo>
                            <a:pt x="1" y="28"/>
                          </a:lnTo>
                          <a:lnTo>
                            <a:pt x="2" y="32"/>
                          </a:lnTo>
                          <a:lnTo>
                            <a:pt x="3" y="36"/>
                          </a:lnTo>
                          <a:lnTo>
                            <a:pt x="6" y="39"/>
                          </a:lnTo>
                          <a:lnTo>
                            <a:pt x="10" y="43"/>
                          </a:lnTo>
                          <a:lnTo>
                            <a:pt x="14" y="45"/>
                          </a:lnTo>
                          <a:lnTo>
                            <a:pt x="18"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934" name="Freeform 1206"/>
                    <p:cNvSpPr>
                      <a:spLocks noChangeAspect="1"/>
                    </p:cNvSpPr>
                    <p:nvPr/>
                  </p:nvSpPr>
                  <p:spPr bwMode="auto">
                    <a:xfrm>
                      <a:off x="3519" y="2452"/>
                      <a:ext cx="8" cy="16"/>
                    </a:xfrm>
                    <a:custGeom>
                      <a:avLst/>
                      <a:gdLst/>
                      <a:ahLst/>
                      <a:cxnLst>
                        <a:cxn ang="0">
                          <a:pos x="0" y="48"/>
                        </a:cxn>
                        <a:cxn ang="0">
                          <a:pos x="6" y="47"/>
                        </a:cxn>
                        <a:cxn ang="0">
                          <a:pos x="10" y="46"/>
                        </a:cxn>
                        <a:cxn ang="0">
                          <a:pos x="14" y="42"/>
                        </a:cxn>
                        <a:cxn ang="0">
                          <a:pos x="17" y="40"/>
                        </a:cxn>
                        <a:cxn ang="0">
                          <a:pos x="19" y="36"/>
                        </a:cxn>
                        <a:cxn ang="0">
                          <a:pos x="21" y="33"/>
                        </a:cxn>
                        <a:cxn ang="0">
                          <a:pos x="22" y="29"/>
                        </a:cxn>
                        <a:cxn ang="0">
                          <a:pos x="23" y="25"/>
                        </a:cxn>
                        <a:cxn ang="0">
                          <a:pos x="22" y="19"/>
                        </a:cxn>
                        <a:cxn ang="0">
                          <a:pos x="21" y="15"/>
                        </a:cxn>
                        <a:cxn ang="0">
                          <a:pos x="19" y="12"/>
                        </a:cxn>
                        <a:cxn ang="0">
                          <a:pos x="17" y="8"/>
                        </a:cxn>
                        <a:cxn ang="0">
                          <a:pos x="14" y="6"/>
                        </a:cxn>
                        <a:cxn ang="0">
                          <a:pos x="10" y="2"/>
                        </a:cxn>
                        <a:cxn ang="0">
                          <a:pos x="6" y="1"/>
                        </a:cxn>
                        <a:cxn ang="0">
                          <a:pos x="0" y="0"/>
                        </a:cxn>
                        <a:cxn ang="0">
                          <a:pos x="0" y="48"/>
                        </a:cxn>
                      </a:cxnLst>
                      <a:rect l="0" t="0" r="r" b="b"/>
                      <a:pathLst>
                        <a:path w="23" h="48">
                          <a:moveTo>
                            <a:pt x="0" y="48"/>
                          </a:moveTo>
                          <a:lnTo>
                            <a:pt x="6" y="47"/>
                          </a:lnTo>
                          <a:lnTo>
                            <a:pt x="10" y="46"/>
                          </a:lnTo>
                          <a:lnTo>
                            <a:pt x="14" y="42"/>
                          </a:lnTo>
                          <a:lnTo>
                            <a:pt x="17" y="40"/>
                          </a:lnTo>
                          <a:lnTo>
                            <a:pt x="19" y="36"/>
                          </a:lnTo>
                          <a:lnTo>
                            <a:pt x="21" y="33"/>
                          </a:lnTo>
                          <a:lnTo>
                            <a:pt x="22" y="29"/>
                          </a:lnTo>
                          <a:lnTo>
                            <a:pt x="23" y="25"/>
                          </a:lnTo>
                          <a:lnTo>
                            <a:pt x="22" y="19"/>
                          </a:lnTo>
                          <a:lnTo>
                            <a:pt x="21" y="15"/>
                          </a:lnTo>
                          <a:lnTo>
                            <a:pt x="19" y="12"/>
                          </a:lnTo>
                          <a:lnTo>
                            <a:pt x="17" y="8"/>
                          </a:lnTo>
                          <a:lnTo>
                            <a:pt x="14"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14935" name="Rectangle 1207"/>
                    <p:cNvSpPr>
                      <a:spLocks noChangeAspect="1" noChangeArrowheads="1"/>
                    </p:cNvSpPr>
                    <p:nvPr/>
                  </p:nvSpPr>
                  <p:spPr bwMode="auto">
                    <a:xfrm>
                      <a:off x="3384" y="2452"/>
                      <a:ext cx="135" cy="16"/>
                    </a:xfrm>
                    <a:prstGeom prst="rect">
                      <a:avLst/>
                    </a:prstGeom>
                    <a:solidFill>
                      <a:schemeClr val="bg1"/>
                    </a:solidFill>
                    <a:ln w="9525">
                      <a:noFill/>
                      <a:miter lim="800000"/>
                      <a:headEnd/>
                      <a:tailEnd/>
                    </a:ln>
                  </p:spPr>
                  <p:txBody>
                    <a:bodyPr/>
                    <a:lstStyle/>
                    <a:p>
                      <a:pPr>
                        <a:defRPr/>
                      </a:pPr>
                      <a:endParaRPr lang="en-US"/>
                    </a:p>
                  </p:txBody>
                </p:sp>
                <p:sp>
                  <p:nvSpPr>
                    <p:cNvPr id="714936" name="Freeform 1208"/>
                    <p:cNvSpPr>
                      <a:spLocks noChangeAspect="1"/>
                    </p:cNvSpPr>
                    <p:nvPr/>
                  </p:nvSpPr>
                  <p:spPr bwMode="auto">
                    <a:xfrm>
                      <a:off x="3376" y="2452"/>
                      <a:ext cx="8" cy="16"/>
                    </a:xfrm>
                    <a:custGeom>
                      <a:avLst/>
                      <a:gdLst/>
                      <a:ahLst/>
                      <a:cxnLst>
                        <a:cxn ang="0">
                          <a:pos x="24" y="0"/>
                        </a:cxn>
                        <a:cxn ang="0">
                          <a:pos x="18" y="1"/>
                        </a:cxn>
                        <a:cxn ang="0">
                          <a:pos x="13" y="2"/>
                        </a:cxn>
                        <a:cxn ang="0">
                          <a:pos x="9" y="6"/>
                        </a:cxn>
                        <a:cxn ang="0">
                          <a:pos x="6" y="8"/>
                        </a:cxn>
                        <a:cxn ang="0">
                          <a:pos x="4" y="12"/>
                        </a:cxn>
                        <a:cxn ang="0">
                          <a:pos x="1" y="15"/>
                        </a:cxn>
                        <a:cxn ang="0">
                          <a:pos x="0" y="19"/>
                        </a:cxn>
                        <a:cxn ang="0">
                          <a:pos x="0" y="25"/>
                        </a:cxn>
                        <a:cxn ang="0">
                          <a:pos x="0" y="29"/>
                        </a:cxn>
                        <a:cxn ang="0">
                          <a:pos x="1" y="33"/>
                        </a:cxn>
                        <a:cxn ang="0">
                          <a:pos x="4" y="36"/>
                        </a:cxn>
                        <a:cxn ang="0">
                          <a:pos x="6" y="40"/>
                        </a:cxn>
                        <a:cxn ang="0">
                          <a:pos x="9" y="42"/>
                        </a:cxn>
                        <a:cxn ang="0">
                          <a:pos x="13" y="46"/>
                        </a:cxn>
                        <a:cxn ang="0">
                          <a:pos x="18" y="47"/>
                        </a:cxn>
                        <a:cxn ang="0">
                          <a:pos x="24" y="48"/>
                        </a:cxn>
                        <a:cxn ang="0">
                          <a:pos x="24" y="0"/>
                        </a:cxn>
                      </a:cxnLst>
                      <a:rect l="0" t="0" r="r" b="b"/>
                      <a:pathLst>
                        <a:path w="24" h="48">
                          <a:moveTo>
                            <a:pt x="24" y="0"/>
                          </a:moveTo>
                          <a:lnTo>
                            <a:pt x="18" y="1"/>
                          </a:lnTo>
                          <a:lnTo>
                            <a:pt x="13" y="2"/>
                          </a:lnTo>
                          <a:lnTo>
                            <a:pt x="9" y="6"/>
                          </a:lnTo>
                          <a:lnTo>
                            <a:pt x="6" y="8"/>
                          </a:lnTo>
                          <a:lnTo>
                            <a:pt x="4" y="12"/>
                          </a:lnTo>
                          <a:lnTo>
                            <a:pt x="1" y="15"/>
                          </a:lnTo>
                          <a:lnTo>
                            <a:pt x="0" y="19"/>
                          </a:lnTo>
                          <a:lnTo>
                            <a:pt x="0" y="25"/>
                          </a:lnTo>
                          <a:lnTo>
                            <a:pt x="0" y="29"/>
                          </a:lnTo>
                          <a:lnTo>
                            <a:pt x="1" y="33"/>
                          </a:lnTo>
                          <a:lnTo>
                            <a:pt x="4" y="36"/>
                          </a:lnTo>
                          <a:lnTo>
                            <a:pt x="6" y="40"/>
                          </a:lnTo>
                          <a:lnTo>
                            <a:pt x="9" y="42"/>
                          </a:lnTo>
                          <a:lnTo>
                            <a:pt x="13" y="46"/>
                          </a:lnTo>
                          <a:lnTo>
                            <a:pt x="18" y="47"/>
                          </a:lnTo>
                          <a:lnTo>
                            <a:pt x="24" y="48"/>
                          </a:lnTo>
                          <a:lnTo>
                            <a:pt x="24" y="0"/>
                          </a:lnTo>
                          <a:close/>
                        </a:path>
                      </a:pathLst>
                    </a:custGeom>
                    <a:solidFill>
                      <a:schemeClr val="bg1"/>
                    </a:solidFill>
                    <a:ln w="9525">
                      <a:noFill/>
                      <a:round/>
                      <a:headEnd/>
                      <a:tailEnd/>
                    </a:ln>
                  </p:spPr>
                  <p:txBody>
                    <a:bodyPr/>
                    <a:lstStyle/>
                    <a:p>
                      <a:pPr>
                        <a:defRPr/>
                      </a:pPr>
                      <a:endParaRPr lang="en-US"/>
                    </a:p>
                  </p:txBody>
                </p:sp>
                <p:sp>
                  <p:nvSpPr>
                    <p:cNvPr id="714937" name="Freeform 1209"/>
                    <p:cNvSpPr>
                      <a:spLocks noChangeAspect="1"/>
                    </p:cNvSpPr>
                    <p:nvPr/>
                  </p:nvSpPr>
                  <p:spPr bwMode="auto">
                    <a:xfrm>
                      <a:off x="3511" y="2452"/>
                      <a:ext cx="8" cy="16"/>
                    </a:xfrm>
                    <a:custGeom>
                      <a:avLst/>
                      <a:gdLst/>
                      <a:ahLst/>
                      <a:cxnLst>
                        <a:cxn ang="0">
                          <a:pos x="23" y="0"/>
                        </a:cxn>
                        <a:cxn ang="0">
                          <a:pos x="17" y="1"/>
                        </a:cxn>
                        <a:cxn ang="0">
                          <a:pos x="13" y="2"/>
                        </a:cxn>
                        <a:cxn ang="0">
                          <a:pos x="9" y="6"/>
                        </a:cxn>
                        <a:cxn ang="0">
                          <a:pos x="5" y="8"/>
                        </a:cxn>
                        <a:cxn ang="0">
                          <a:pos x="3" y="12"/>
                        </a:cxn>
                        <a:cxn ang="0">
                          <a:pos x="1" y="15"/>
                        </a:cxn>
                        <a:cxn ang="0">
                          <a:pos x="0" y="19"/>
                        </a:cxn>
                        <a:cxn ang="0">
                          <a:pos x="0" y="25"/>
                        </a:cxn>
                        <a:cxn ang="0">
                          <a:pos x="0" y="29"/>
                        </a:cxn>
                        <a:cxn ang="0">
                          <a:pos x="1" y="33"/>
                        </a:cxn>
                        <a:cxn ang="0">
                          <a:pos x="3" y="36"/>
                        </a:cxn>
                        <a:cxn ang="0">
                          <a:pos x="5" y="40"/>
                        </a:cxn>
                        <a:cxn ang="0">
                          <a:pos x="9" y="42"/>
                        </a:cxn>
                        <a:cxn ang="0">
                          <a:pos x="13" y="46"/>
                        </a:cxn>
                        <a:cxn ang="0">
                          <a:pos x="17" y="47"/>
                        </a:cxn>
                        <a:cxn ang="0">
                          <a:pos x="23" y="48"/>
                        </a:cxn>
                        <a:cxn ang="0">
                          <a:pos x="23" y="0"/>
                        </a:cxn>
                      </a:cxnLst>
                      <a:rect l="0" t="0" r="r" b="b"/>
                      <a:pathLst>
                        <a:path w="23" h="48">
                          <a:moveTo>
                            <a:pt x="23" y="0"/>
                          </a:moveTo>
                          <a:lnTo>
                            <a:pt x="17" y="1"/>
                          </a:lnTo>
                          <a:lnTo>
                            <a:pt x="13" y="2"/>
                          </a:lnTo>
                          <a:lnTo>
                            <a:pt x="9" y="6"/>
                          </a:lnTo>
                          <a:lnTo>
                            <a:pt x="5" y="8"/>
                          </a:lnTo>
                          <a:lnTo>
                            <a:pt x="3" y="12"/>
                          </a:lnTo>
                          <a:lnTo>
                            <a:pt x="1" y="15"/>
                          </a:lnTo>
                          <a:lnTo>
                            <a:pt x="0" y="19"/>
                          </a:lnTo>
                          <a:lnTo>
                            <a:pt x="0" y="25"/>
                          </a:lnTo>
                          <a:lnTo>
                            <a:pt x="0" y="29"/>
                          </a:lnTo>
                          <a:lnTo>
                            <a:pt x="1" y="33"/>
                          </a:lnTo>
                          <a:lnTo>
                            <a:pt x="3" y="36"/>
                          </a:lnTo>
                          <a:lnTo>
                            <a:pt x="5" y="40"/>
                          </a:lnTo>
                          <a:lnTo>
                            <a:pt x="9" y="42"/>
                          </a:lnTo>
                          <a:lnTo>
                            <a:pt x="13" y="46"/>
                          </a:lnTo>
                          <a:lnTo>
                            <a:pt x="17" y="47"/>
                          </a:lnTo>
                          <a:lnTo>
                            <a:pt x="23" y="48"/>
                          </a:lnTo>
                          <a:lnTo>
                            <a:pt x="23" y="0"/>
                          </a:lnTo>
                          <a:close/>
                        </a:path>
                      </a:pathLst>
                    </a:custGeom>
                    <a:solidFill>
                      <a:schemeClr val="bg1"/>
                    </a:solidFill>
                    <a:ln w="9525">
                      <a:noFill/>
                      <a:round/>
                      <a:headEnd/>
                      <a:tailEnd/>
                    </a:ln>
                  </p:spPr>
                  <p:txBody>
                    <a:bodyPr/>
                    <a:lstStyle/>
                    <a:p>
                      <a:pPr>
                        <a:defRPr/>
                      </a:pPr>
                      <a:endParaRPr lang="en-US"/>
                    </a:p>
                  </p:txBody>
                </p:sp>
                <p:sp>
                  <p:nvSpPr>
                    <p:cNvPr id="714938" name="Rectangle 1210"/>
                    <p:cNvSpPr>
                      <a:spLocks noChangeAspect="1" noChangeArrowheads="1"/>
                    </p:cNvSpPr>
                    <p:nvPr/>
                  </p:nvSpPr>
                  <p:spPr bwMode="auto">
                    <a:xfrm>
                      <a:off x="3519" y="2452"/>
                      <a:ext cx="143" cy="16"/>
                    </a:xfrm>
                    <a:prstGeom prst="rect">
                      <a:avLst/>
                    </a:prstGeom>
                    <a:solidFill>
                      <a:schemeClr val="bg1"/>
                    </a:solidFill>
                    <a:ln w="9525">
                      <a:noFill/>
                      <a:miter lim="800000"/>
                      <a:headEnd/>
                      <a:tailEnd/>
                    </a:ln>
                  </p:spPr>
                  <p:txBody>
                    <a:bodyPr/>
                    <a:lstStyle/>
                    <a:p>
                      <a:pPr>
                        <a:defRPr/>
                      </a:pPr>
                      <a:endParaRPr lang="en-US"/>
                    </a:p>
                  </p:txBody>
                </p:sp>
                <p:sp>
                  <p:nvSpPr>
                    <p:cNvPr id="714939" name="Freeform 1211"/>
                    <p:cNvSpPr>
                      <a:spLocks noChangeAspect="1"/>
                    </p:cNvSpPr>
                    <p:nvPr/>
                  </p:nvSpPr>
                  <p:spPr bwMode="auto">
                    <a:xfrm>
                      <a:off x="3662" y="2452"/>
                      <a:ext cx="8" cy="16"/>
                    </a:xfrm>
                    <a:custGeom>
                      <a:avLst/>
                      <a:gdLst/>
                      <a:ahLst/>
                      <a:cxnLst>
                        <a:cxn ang="0">
                          <a:pos x="0" y="48"/>
                        </a:cxn>
                        <a:cxn ang="0">
                          <a:pos x="6" y="47"/>
                        </a:cxn>
                        <a:cxn ang="0">
                          <a:pos x="10" y="46"/>
                        </a:cxn>
                        <a:cxn ang="0">
                          <a:pos x="15" y="42"/>
                        </a:cxn>
                        <a:cxn ang="0">
                          <a:pos x="18" y="40"/>
                        </a:cxn>
                        <a:cxn ang="0">
                          <a:pos x="20" y="36"/>
                        </a:cxn>
                        <a:cxn ang="0">
                          <a:pos x="22" y="33"/>
                        </a:cxn>
                        <a:cxn ang="0">
                          <a:pos x="23" y="29"/>
                        </a:cxn>
                        <a:cxn ang="0">
                          <a:pos x="23" y="25"/>
                        </a:cxn>
                        <a:cxn ang="0">
                          <a:pos x="23" y="19"/>
                        </a:cxn>
                        <a:cxn ang="0">
                          <a:pos x="22" y="15"/>
                        </a:cxn>
                        <a:cxn ang="0">
                          <a:pos x="20" y="12"/>
                        </a:cxn>
                        <a:cxn ang="0">
                          <a:pos x="18" y="8"/>
                        </a:cxn>
                        <a:cxn ang="0">
                          <a:pos x="15" y="6"/>
                        </a:cxn>
                        <a:cxn ang="0">
                          <a:pos x="10" y="2"/>
                        </a:cxn>
                        <a:cxn ang="0">
                          <a:pos x="6" y="1"/>
                        </a:cxn>
                        <a:cxn ang="0">
                          <a:pos x="0" y="0"/>
                        </a:cxn>
                        <a:cxn ang="0">
                          <a:pos x="0" y="48"/>
                        </a:cxn>
                      </a:cxnLst>
                      <a:rect l="0" t="0" r="r" b="b"/>
                      <a:pathLst>
                        <a:path w="23" h="48">
                          <a:moveTo>
                            <a:pt x="0" y="48"/>
                          </a:moveTo>
                          <a:lnTo>
                            <a:pt x="6" y="47"/>
                          </a:lnTo>
                          <a:lnTo>
                            <a:pt x="10" y="46"/>
                          </a:lnTo>
                          <a:lnTo>
                            <a:pt x="15" y="42"/>
                          </a:lnTo>
                          <a:lnTo>
                            <a:pt x="18" y="40"/>
                          </a:lnTo>
                          <a:lnTo>
                            <a:pt x="20" y="36"/>
                          </a:lnTo>
                          <a:lnTo>
                            <a:pt x="22" y="33"/>
                          </a:lnTo>
                          <a:lnTo>
                            <a:pt x="23" y="29"/>
                          </a:lnTo>
                          <a:lnTo>
                            <a:pt x="23" y="25"/>
                          </a:lnTo>
                          <a:lnTo>
                            <a:pt x="23" y="19"/>
                          </a:lnTo>
                          <a:lnTo>
                            <a:pt x="22" y="15"/>
                          </a:lnTo>
                          <a:lnTo>
                            <a:pt x="20" y="12"/>
                          </a:lnTo>
                          <a:lnTo>
                            <a:pt x="18" y="8"/>
                          </a:lnTo>
                          <a:lnTo>
                            <a:pt x="15" y="6"/>
                          </a:lnTo>
                          <a:lnTo>
                            <a:pt x="10" y="2"/>
                          </a:lnTo>
                          <a:lnTo>
                            <a:pt x="6" y="1"/>
                          </a:lnTo>
                          <a:lnTo>
                            <a:pt x="0" y="0"/>
                          </a:lnTo>
                          <a:lnTo>
                            <a:pt x="0" y="48"/>
                          </a:lnTo>
                          <a:close/>
                        </a:path>
                      </a:pathLst>
                    </a:custGeom>
                    <a:solidFill>
                      <a:schemeClr val="bg1"/>
                    </a:solidFill>
                    <a:ln w="9525">
                      <a:noFill/>
                      <a:round/>
                      <a:headEnd/>
                      <a:tailEnd/>
                    </a:ln>
                  </p:spPr>
                  <p:txBody>
                    <a:bodyPr/>
                    <a:lstStyle/>
                    <a:p>
                      <a:pPr>
                        <a:defRPr/>
                      </a:pPr>
                      <a:endParaRPr lang="en-US"/>
                    </a:p>
                  </p:txBody>
                </p:sp>
                <p:sp>
                  <p:nvSpPr>
                    <p:cNvPr id="714940" name="Freeform 1212"/>
                    <p:cNvSpPr>
                      <a:spLocks noChangeAspect="1"/>
                    </p:cNvSpPr>
                    <p:nvPr/>
                  </p:nvSpPr>
                  <p:spPr bwMode="auto">
                    <a:xfrm>
                      <a:off x="3511" y="2286"/>
                      <a:ext cx="8" cy="24"/>
                    </a:xfrm>
                    <a:custGeom>
                      <a:avLst/>
                      <a:gdLst/>
                      <a:ahLst/>
                      <a:cxnLst>
                        <a:cxn ang="0">
                          <a:pos x="23" y="0"/>
                        </a:cxn>
                        <a:cxn ang="0">
                          <a:pos x="17" y="0"/>
                        </a:cxn>
                        <a:cxn ang="0">
                          <a:pos x="13" y="2"/>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2"/>
                        </a:cxn>
                        <a:cxn ang="0">
                          <a:pos x="13" y="45"/>
                        </a:cxn>
                        <a:cxn ang="0">
                          <a:pos x="17" y="47"/>
                        </a:cxn>
                        <a:cxn ang="0">
                          <a:pos x="23" y="47"/>
                        </a:cxn>
                        <a:cxn ang="0">
                          <a:pos x="23" y="0"/>
                        </a:cxn>
                      </a:cxnLst>
                      <a:rect l="0" t="0" r="r" b="b"/>
                      <a:pathLst>
                        <a:path w="23" h="47">
                          <a:moveTo>
                            <a:pt x="23" y="0"/>
                          </a:moveTo>
                          <a:lnTo>
                            <a:pt x="17" y="0"/>
                          </a:lnTo>
                          <a:lnTo>
                            <a:pt x="13" y="2"/>
                          </a:lnTo>
                          <a:lnTo>
                            <a:pt x="9" y="5"/>
                          </a:lnTo>
                          <a:lnTo>
                            <a:pt x="5" y="8"/>
                          </a:lnTo>
                          <a:lnTo>
                            <a:pt x="3" y="11"/>
                          </a:lnTo>
                          <a:lnTo>
                            <a:pt x="1" y="15"/>
                          </a:lnTo>
                          <a:lnTo>
                            <a:pt x="0" y="19"/>
                          </a:lnTo>
                          <a:lnTo>
                            <a:pt x="0" y="24"/>
                          </a:lnTo>
                          <a:lnTo>
                            <a:pt x="0" y="28"/>
                          </a:lnTo>
                          <a:lnTo>
                            <a:pt x="1" y="32"/>
                          </a:lnTo>
                          <a:lnTo>
                            <a:pt x="3" y="36"/>
                          </a:lnTo>
                          <a:lnTo>
                            <a:pt x="5" y="39"/>
                          </a:lnTo>
                          <a:lnTo>
                            <a:pt x="9" y="42"/>
                          </a:lnTo>
                          <a:lnTo>
                            <a:pt x="13" y="45"/>
                          </a:lnTo>
                          <a:lnTo>
                            <a:pt x="17" y="47"/>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941" name="Rectangle 1213"/>
                    <p:cNvSpPr>
                      <a:spLocks noChangeAspect="1" noChangeArrowheads="1"/>
                    </p:cNvSpPr>
                    <p:nvPr/>
                  </p:nvSpPr>
                  <p:spPr bwMode="auto">
                    <a:xfrm>
                      <a:off x="3519" y="2286"/>
                      <a:ext cx="151" cy="24"/>
                    </a:xfrm>
                    <a:prstGeom prst="rect">
                      <a:avLst/>
                    </a:prstGeom>
                    <a:solidFill>
                      <a:schemeClr val="bg1"/>
                    </a:solidFill>
                    <a:ln w="9525">
                      <a:noFill/>
                      <a:miter lim="800000"/>
                      <a:headEnd/>
                      <a:tailEnd/>
                    </a:ln>
                  </p:spPr>
                  <p:txBody>
                    <a:bodyPr/>
                    <a:lstStyle/>
                    <a:p>
                      <a:pPr>
                        <a:defRPr/>
                      </a:pPr>
                      <a:endParaRPr lang="en-US"/>
                    </a:p>
                  </p:txBody>
                </p:sp>
                <p:sp>
                  <p:nvSpPr>
                    <p:cNvPr id="714942" name="Freeform 1214"/>
                    <p:cNvSpPr>
                      <a:spLocks noChangeAspect="1"/>
                    </p:cNvSpPr>
                    <p:nvPr/>
                  </p:nvSpPr>
                  <p:spPr bwMode="auto">
                    <a:xfrm>
                      <a:off x="3670" y="2286"/>
                      <a:ext cx="8" cy="24"/>
                    </a:xfrm>
                    <a:custGeom>
                      <a:avLst/>
                      <a:gdLst/>
                      <a:ahLst/>
                      <a:cxnLst>
                        <a:cxn ang="0">
                          <a:pos x="0" y="47"/>
                        </a:cxn>
                        <a:cxn ang="0">
                          <a:pos x="5" y="47"/>
                        </a:cxn>
                        <a:cxn ang="0">
                          <a:pos x="9" y="45"/>
                        </a:cxn>
                        <a:cxn ang="0">
                          <a:pos x="14" y="42"/>
                        </a:cxn>
                        <a:cxn ang="0">
                          <a:pos x="17" y="39"/>
                        </a:cxn>
                        <a:cxn ang="0">
                          <a:pos x="19" y="36"/>
                        </a:cxn>
                        <a:cxn ang="0">
                          <a:pos x="21" y="32"/>
                        </a:cxn>
                        <a:cxn ang="0">
                          <a:pos x="22" y="28"/>
                        </a:cxn>
                        <a:cxn ang="0">
                          <a:pos x="23" y="24"/>
                        </a:cxn>
                        <a:cxn ang="0">
                          <a:pos x="22" y="19"/>
                        </a:cxn>
                        <a:cxn ang="0">
                          <a:pos x="21" y="15"/>
                        </a:cxn>
                        <a:cxn ang="0">
                          <a:pos x="19" y="11"/>
                        </a:cxn>
                        <a:cxn ang="0">
                          <a:pos x="17" y="8"/>
                        </a:cxn>
                        <a:cxn ang="0">
                          <a:pos x="14" y="5"/>
                        </a:cxn>
                        <a:cxn ang="0">
                          <a:pos x="9" y="2"/>
                        </a:cxn>
                        <a:cxn ang="0">
                          <a:pos x="5" y="0"/>
                        </a:cxn>
                        <a:cxn ang="0">
                          <a:pos x="0" y="0"/>
                        </a:cxn>
                        <a:cxn ang="0">
                          <a:pos x="0" y="47"/>
                        </a:cxn>
                      </a:cxnLst>
                      <a:rect l="0" t="0" r="r" b="b"/>
                      <a:pathLst>
                        <a:path w="23" h="47">
                          <a:moveTo>
                            <a:pt x="0" y="47"/>
                          </a:moveTo>
                          <a:lnTo>
                            <a:pt x="5" y="47"/>
                          </a:lnTo>
                          <a:lnTo>
                            <a:pt x="9" y="45"/>
                          </a:lnTo>
                          <a:lnTo>
                            <a:pt x="14" y="42"/>
                          </a:lnTo>
                          <a:lnTo>
                            <a:pt x="17" y="39"/>
                          </a:lnTo>
                          <a:lnTo>
                            <a:pt x="19" y="36"/>
                          </a:lnTo>
                          <a:lnTo>
                            <a:pt x="21" y="32"/>
                          </a:lnTo>
                          <a:lnTo>
                            <a:pt x="22" y="28"/>
                          </a:lnTo>
                          <a:lnTo>
                            <a:pt x="23" y="24"/>
                          </a:lnTo>
                          <a:lnTo>
                            <a:pt x="22" y="19"/>
                          </a:lnTo>
                          <a:lnTo>
                            <a:pt x="21" y="15"/>
                          </a:lnTo>
                          <a:lnTo>
                            <a:pt x="19" y="11"/>
                          </a:lnTo>
                          <a:lnTo>
                            <a:pt x="17" y="8"/>
                          </a:lnTo>
                          <a:lnTo>
                            <a:pt x="14" y="5"/>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943" name="Freeform 1215"/>
                    <p:cNvSpPr>
                      <a:spLocks noChangeAspect="1"/>
                    </p:cNvSpPr>
                    <p:nvPr/>
                  </p:nvSpPr>
                  <p:spPr bwMode="auto">
                    <a:xfrm>
                      <a:off x="3511" y="1976"/>
                      <a:ext cx="8" cy="16"/>
                    </a:xfrm>
                    <a:custGeom>
                      <a:avLst/>
                      <a:gdLst/>
                      <a:ahLst/>
                      <a:cxnLst>
                        <a:cxn ang="0">
                          <a:pos x="23" y="0"/>
                        </a:cxn>
                        <a:cxn ang="0">
                          <a:pos x="17" y="0"/>
                        </a:cxn>
                        <a:cxn ang="0">
                          <a:pos x="13" y="2"/>
                        </a:cxn>
                        <a:cxn ang="0">
                          <a:pos x="9" y="4"/>
                        </a:cxn>
                        <a:cxn ang="0">
                          <a:pos x="5" y="7"/>
                        </a:cxn>
                        <a:cxn ang="0">
                          <a:pos x="3" y="11"/>
                        </a:cxn>
                        <a:cxn ang="0">
                          <a:pos x="1" y="15"/>
                        </a:cxn>
                        <a:cxn ang="0">
                          <a:pos x="0" y="19"/>
                        </a:cxn>
                        <a:cxn ang="0">
                          <a:pos x="0" y="23"/>
                        </a:cxn>
                        <a:cxn ang="0">
                          <a:pos x="0" y="27"/>
                        </a:cxn>
                        <a:cxn ang="0">
                          <a:pos x="1" y="32"/>
                        </a:cxn>
                        <a:cxn ang="0">
                          <a:pos x="3" y="36"/>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1"/>
                          </a:lnTo>
                          <a:lnTo>
                            <a:pt x="1" y="15"/>
                          </a:lnTo>
                          <a:lnTo>
                            <a:pt x="0" y="19"/>
                          </a:lnTo>
                          <a:lnTo>
                            <a:pt x="0" y="23"/>
                          </a:lnTo>
                          <a:lnTo>
                            <a:pt x="0" y="27"/>
                          </a:lnTo>
                          <a:lnTo>
                            <a:pt x="1" y="32"/>
                          </a:lnTo>
                          <a:lnTo>
                            <a:pt x="3" y="36"/>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44" name="Rectangle 1216"/>
                    <p:cNvSpPr>
                      <a:spLocks noChangeAspect="1" noChangeArrowheads="1"/>
                    </p:cNvSpPr>
                    <p:nvPr/>
                  </p:nvSpPr>
                  <p:spPr bwMode="auto">
                    <a:xfrm>
                      <a:off x="3519" y="1976"/>
                      <a:ext cx="135" cy="16"/>
                    </a:xfrm>
                    <a:prstGeom prst="rect">
                      <a:avLst/>
                    </a:prstGeom>
                    <a:solidFill>
                      <a:schemeClr val="bg1"/>
                    </a:solidFill>
                    <a:ln w="9525">
                      <a:noFill/>
                      <a:miter lim="800000"/>
                      <a:headEnd/>
                      <a:tailEnd/>
                    </a:ln>
                  </p:spPr>
                  <p:txBody>
                    <a:bodyPr/>
                    <a:lstStyle/>
                    <a:p>
                      <a:pPr>
                        <a:defRPr/>
                      </a:pPr>
                      <a:endParaRPr lang="en-US"/>
                    </a:p>
                  </p:txBody>
                </p:sp>
                <p:sp>
                  <p:nvSpPr>
                    <p:cNvPr id="714945" name="Freeform 1217"/>
                    <p:cNvSpPr>
                      <a:spLocks noChangeAspect="1"/>
                    </p:cNvSpPr>
                    <p:nvPr/>
                  </p:nvSpPr>
                  <p:spPr bwMode="auto">
                    <a:xfrm>
                      <a:off x="3654" y="1976"/>
                      <a:ext cx="8" cy="16"/>
                    </a:xfrm>
                    <a:custGeom>
                      <a:avLst/>
                      <a:gdLst/>
                      <a:ahLst/>
                      <a:cxnLst>
                        <a:cxn ang="0">
                          <a:pos x="0" y="46"/>
                        </a:cxn>
                        <a:cxn ang="0">
                          <a:pos x="6" y="45"/>
                        </a:cxn>
                        <a:cxn ang="0">
                          <a:pos x="11" y="44"/>
                        </a:cxn>
                        <a:cxn ang="0">
                          <a:pos x="14" y="42"/>
                        </a:cxn>
                        <a:cxn ang="0">
                          <a:pos x="17" y="39"/>
                        </a:cxn>
                        <a:cxn ang="0">
                          <a:pos x="20" y="36"/>
                        </a:cxn>
                        <a:cxn ang="0">
                          <a:pos x="22" y="32"/>
                        </a:cxn>
                        <a:cxn ang="0">
                          <a:pos x="23" y="27"/>
                        </a:cxn>
                        <a:cxn ang="0">
                          <a:pos x="23" y="23"/>
                        </a:cxn>
                        <a:cxn ang="0">
                          <a:pos x="23" y="19"/>
                        </a:cxn>
                        <a:cxn ang="0">
                          <a:pos x="22" y="15"/>
                        </a:cxn>
                        <a:cxn ang="0">
                          <a:pos x="20" y="11"/>
                        </a:cxn>
                        <a:cxn ang="0">
                          <a:pos x="17" y="7"/>
                        </a:cxn>
                        <a:cxn ang="0">
                          <a:pos x="14" y="4"/>
                        </a:cxn>
                        <a:cxn ang="0">
                          <a:pos x="11" y="2"/>
                        </a:cxn>
                        <a:cxn ang="0">
                          <a:pos x="6" y="0"/>
                        </a:cxn>
                        <a:cxn ang="0">
                          <a:pos x="0" y="0"/>
                        </a:cxn>
                        <a:cxn ang="0">
                          <a:pos x="0" y="46"/>
                        </a:cxn>
                      </a:cxnLst>
                      <a:rect l="0" t="0" r="r" b="b"/>
                      <a:pathLst>
                        <a:path w="23" h="46">
                          <a:moveTo>
                            <a:pt x="0" y="46"/>
                          </a:moveTo>
                          <a:lnTo>
                            <a:pt x="6" y="45"/>
                          </a:lnTo>
                          <a:lnTo>
                            <a:pt x="11" y="44"/>
                          </a:lnTo>
                          <a:lnTo>
                            <a:pt x="14" y="42"/>
                          </a:lnTo>
                          <a:lnTo>
                            <a:pt x="17" y="39"/>
                          </a:lnTo>
                          <a:lnTo>
                            <a:pt x="20" y="36"/>
                          </a:lnTo>
                          <a:lnTo>
                            <a:pt x="22" y="32"/>
                          </a:lnTo>
                          <a:lnTo>
                            <a:pt x="23" y="27"/>
                          </a:lnTo>
                          <a:lnTo>
                            <a:pt x="23" y="23"/>
                          </a:lnTo>
                          <a:lnTo>
                            <a:pt x="23" y="19"/>
                          </a:lnTo>
                          <a:lnTo>
                            <a:pt x="22" y="15"/>
                          </a:lnTo>
                          <a:lnTo>
                            <a:pt x="20" y="11"/>
                          </a:lnTo>
                          <a:lnTo>
                            <a:pt x="17" y="7"/>
                          </a:lnTo>
                          <a:lnTo>
                            <a:pt x="14" y="4"/>
                          </a:lnTo>
                          <a:lnTo>
                            <a:pt x="11"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46" name="Freeform 1218"/>
                    <p:cNvSpPr>
                      <a:spLocks noChangeAspect="1"/>
                    </p:cNvSpPr>
                    <p:nvPr/>
                  </p:nvSpPr>
                  <p:spPr bwMode="auto">
                    <a:xfrm>
                      <a:off x="3654" y="1881"/>
                      <a:ext cx="8" cy="16"/>
                    </a:xfrm>
                    <a:custGeom>
                      <a:avLst/>
                      <a:gdLst/>
                      <a:ahLst/>
                      <a:cxnLst>
                        <a:cxn ang="0">
                          <a:pos x="0" y="46"/>
                        </a:cxn>
                        <a:cxn ang="0">
                          <a:pos x="5" y="45"/>
                        </a:cxn>
                        <a:cxn ang="0">
                          <a:pos x="11" y="44"/>
                        </a:cxn>
                        <a:cxn ang="0">
                          <a:pos x="15" y="42"/>
                        </a:cxn>
                        <a:cxn ang="0">
                          <a:pos x="18" y="39"/>
                        </a:cxn>
                        <a:cxn ang="0">
                          <a:pos x="20" y="35"/>
                        </a:cxn>
                        <a:cxn ang="0">
                          <a:pos x="22" y="31"/>
                        </a:cxn>
                        <a:cxn ang="0">
                          <a:pos x="23" y="27"/>
                        </a:cxn>
                        <a:cxn ang="0">
                          <a:pos x="23" y="23"/>
                        </a:cxn>
                        <a:cxn ang="0">
                          <a:pos x="23" y="19"/>
                        </a:cxn>
                        <a:cxn ang="0">
                          <a:pos x="22" y="14"/>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5"/>
                          </a:lnTo>
                          <a:lnTo>
                            <a:pt x="22" y="31"/>
                          </a:lnTo>
                          <a:lnTo>
                            <a:pt x="23" y="27"/>
                          </a:lnTo>
                          <a:lnTo>
                            <a:pt x="23" y="23"/>
                          </a:lnTo>
                          <a:lnTo>
                            <a:pt x="23" y="19"/>
                          </a:lnTo>
                          <a:lnTo>
                            <a:pt x="22" y="14"/>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47" name="Rectangle 1219"/>
                    <p:cNvSpPr>
                      <a:spLocks noChangeAspect="1" noChangeArrowheads="1"/>
                    </p:cNvSpPr>
                    <p:nvPr/>
                  </p:nvSpPr>
                  <p:spPr bwMode="auto">
                    <a:xfrm>
                      <a:off x="3519" y="1881"/>
                      <a:ext cx="135" cy="16"/>
                    </a:xfrm>
                    <a:prstGeom prst="rect">
                      <a:avLst/>
                    </a:prstGeom>
                    <a:solidFill>
                      <a:schemeClr val="bg1"/>
                    </a:solidFill>
                    <a:ln w="9525">
                      <a:noFill/>
                      <a:miter lim="800000"/>
                      <a:headEnd/>
                      <a:tailEnd/>
                    </a:ln>
                  </p:spPr>
                  <p:txBody>
                    <a:bodyPr/>
                    <a:lstStyle/>
                    <a:p>
                      <a:pPr>
                        <a:defRPr/>
                      </a:pPr>
                      <a:endParaRPr lang="en-US"/>
                    </a:p>
                  </p:txBody>
                </p:sp>
                <p:sp>
                  <p:nvSpPr>
                    <p:cNvPr id="714948" name="Freeform 1220"/>
                    <p:cNvSpPr>
                      <a:spLocks noChangeAspect="1"/>
                    </p:cNvSpPr>
                    <p:nvPr/>
                  </p:nvSpPr>
                  <p:spPr bwMode="auto">
                    <a:xfrm>
                      <a:off x="3511" y="1881"/>
                      <a:ext cx="8" cy="16"/>
                    </a:xfrm>
                    <a:custGeom>
                      <a:avLst/>
                      <a:gdLst/>
                      <a:ahLst/>
                      <a:cxnLst>
                        <a:cxn ang="0">
                          <a:pos x="23" y="0"/>
                        </a:cxn>
                        <a:cxn ang="0">
                          <a:pos x="17"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7" y="45"/>
                        </a:cxn>
                        <a:cxn ang="0">
                          <a:pos x="23" y="46"/>
                        </a:cxn>
                        <a:cxn ang="0">
                          <a:pos x="23" y="0"/>
                        </a:cxn>
                      </a:cxnLst>
                      <a:rect l="0" t="0" r="r" b="b"/>
                      <a:pathLst>
                        <a:path w="23" h="46">
                          <a:moveTo>
                            <a:pt x="23" y="0"/>
                          </a:moveTo>
                          <a:lnTo>
                            <a:pt x="17"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49" name="Freeform 1221"/>
                    <p:cNvSpPr>
                      <a:spLocks noChangeAspect="1"/>
                    </p:cNvSpPr>
                    <p:nvPr/>
                  </p:nvSpPr>
                  <p:spPr bwMode="auto">
                    <a:xfrm>
                      <a:off x="3654" y="1841"/>
                      <a:ext cx="8" cy="16"/>
                    </a:xfrm>
                    <a:custGeom>
                      <a:avLst/>
                      <a:gdLst/>
                      <a:ahLst/>
                      <a:cxnLst>
                        <a:cxn ang="0">
                          <a:pos x="0" y="47"/>
                        </a:cxn>
                        <a:cxn ang="0">
                          <a:pos x="5" y="46"/>
                        </a:cxn>
                        <a:cxn ang="0">
                          <a:pos x="11" y="45"/>
                        </a:cxn>
                        <a:cxn ang="0">
                          <a:pos x="14" y="42"/>
                        </a:cxn>
                        <a:cxn ang="0">
                          <a:pos x="18" y="40"/>
                        </a:cxn>
                        <a:cxn ang="0">
                          <a:pos x="20" y="36"/>
                        </a:cxn>
                        <a:cxn ang="0">
                          <a:pos x="22" y="33"/>
                        </a:cxn>
                        <a:cxn ang="0">
                          <a:pos x="23" y="29"/>
                        </a:cxn>
                        <a:cxn ang="0">
                          <a:pos x="23" y="23"/>
                        </a:cxn>
                        <a:cxn ang="0">
                          <a:pos x="23" y="19"/>
                        </a:cxn>
                        <a:cxn ang="0">
                          <a:pos x="22" y="15"/>
                        </a:cxn>
                        <a:cxn ang="0">
                          <a:pos x="20" y="12"/>
                        </a:cxn>
                        <a:cxn ang="0">
                          <a:pos x="18" y="7"/>
                        </a:cxn>
                        <a:cxn ang="0">
                          <a:pos x="14" y="5"/>
                        </a:cxn>
                        <a:cxn ang="0">
                          <a:pos x="11" y="2"/>
                        </a:cxn>
                        <a:cxn ang="0">
                          <a:pos x="5" y="1"/>
                        </a:cxn>
                        <a:cxn ang="0">
                          <a:pos x="0" y="0"/>
                        </a:cxn>
                        <a:cxn ang="0">
                          <a:pos x="0" y="47"/>
                        </a:cxn>
                      </a:cxnLst>
                      <a:rect l="0" t="0" r="r" b="b"/>
                      <a:pathLst>
                        <a:path w="23" h="47">
                          <a:moveTo>
                            <a:pt x="0" y="47"/>
                          </a:moveTo>
                          <a:lnTo>
                            <a:pt x="5" y="46"/>
                          </a:lnTo>
                          <a:lnTo>
                            <a:pt x="11" y="45"/>
                          </a:lnTo>
                          <a:lnTo>
                            <a:pt x="14" y="42"/>
                          </a:lnTo>
                          <a:lnTo>
                            <a:pt x="18" y="40"/>
                          </a:lnTo>
                          <a:lnTo>
                            <a:pt x="20" y="36"/>
                          </a:lnTo>
                          <a:lnTo>
                            <a:pt x="22" y="33"/>
                          </a:lnTo>
                          <a:lnTo>
                            <a:pt x="23" y="29"/>
                          </a:lnTo>
                          <a:lnTo>
                            <a:pt x="23" y="23"/>
                          </a:lnTo>
                          <a:lnTo>
                            <a:pt x="23" y="19"/>
                          </a:lnTo>
                          <a:lnTo>
                            <a:pt x="22" y="15"/>
                          </a:lnTo>
                          <a:lnTo>
                            <a:pt x="20" y="12"/>
                          </a:lnTo>
                          <a:lnTo>
                            <a:pt x="18" y="7"/>
                          </a:lnTo>
                          <a:lnTo>
                            <a:pt x="14" y="5"/>
                          </a:lnTo>
                          <a:lnTo>
                            <a:pt x="11"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950" name="Rectangle 1222"/>
                    <p:cNvSpPr>
                      <a:spLocks noChangeAspect="1" noChangeArrowheads="1"/>
                    </p:cNvSpPr>
                    <p:nvPr/>
                  </p:nvSpPr>
                  <p:spPr bwMode="auto">
                    <a:xfrm>
                      <a:off x="3392" y="1841"/>
                      <a:ext cx="262" cy="16"/>
                    </a:xfrm>
                    <a:prstGeom prst="rect">
                      <a:avLst/>
                    </a:prstGeom>
                    <a:solidFill>
                      <a:schemeClr val="bg1"/>
                    </a:solidFill>
                    <a:ln w="9525">
                      <a:noFill/>
                      <a:miter lim="800000"/>
                      <a:headEnd/>
                      <a:tailEnd/>
                    </a:ln>
                  </p:spPr>
                  <p:txBody>
                    <a:bodyPr/>
                    <a:lstStyle/>
                    <a:p>
                      <a:pPr>
                        <a:defRPr/>
                      </a:pPr>
                      <a:endParaRPr lang="en-US"/>
                    </a:p>
                  </p:txBody>
                </p:sp>
                <p:sp>
                  <p:nvSpPr>
                    <p:cNvPr id="714951" name="Freeform 1223"/>
                    <p:cNvSpPr>
                      <a:spLocks noChangeAspect="1"/>
                    </p:cNvSpPr>
                    <p:nvPr/>
                  </p:nvSpPr>
                  <p:spPr bwMode="auto">
                    <a:xfrm>
                      <a:off x="3384" y="1841"/>
                      <a:ext cx="8" cy="16"/>
                    </a:xfrm>
                    <a:custGeom>
                      <a:avLst/>
                      <a:gdLst/>
                      <a:ahLst/>
                      <a:cxnLst>
                        <a:cxn ang="0">
                          <a:pos x="23" y="0"/>
                        </a:cxn>
                        <a:cxn ang="0">
                          <a:pos x="18" y="1"/>
                        </a:cxn>
                        <a:cxn ang="0">
                          <a:pos x="13" y="2"/>
                        </a:cxn>
                        <a:cxn ang="0">
                          <a:pos x="10" y="5"/>
                        </a:cxn>
                        <a:cxn ang="0">
                          <a:pos x="7" y="7"/>
                        </a:cxn>
                        <a:cxn ang="0">
                          <a:pos x="3" y="12"/>
                        </a:cxn>
                        <a:cxn ang="0">
                          <a:pos x="1" y="15"/>
                        </a:cxn>
                        <a:cxn ang="0">
                          <a:pos x="0" y="19"/>
                        </a:cxn>
                        <a:cxn ang="0">
                          <a:pos x="0" y="23"/>
                        </a:cxn>
                        <a:cxn ang="0">
                          <a:pos x="0" y="29"/>
                        </a:cxn>
                        <a:cxn ang="0">
                          <a:pos x="1" y="33"/>
                        </a:cxn>
                        <a:cxn ang="0">
                          <a:pos x="3" y="36"/>
                        </a:cxn>
                        <a:cxn ang="0">
                          <a:pos x="7" y="40"/>
                        </a:cxn>
                        <a:cxn ang="0">
                          <a:pos x="10" y="42"/>
                        </a:cxn>
                        <a:cxn ang="0">
                          <a:pos x="13" y="45"/>
                        </a:cxn>
                        <a:cxn ang="0">
                          <a:pos x="18" y="46"/>
                        </a:cxn>
                        <a:cxn ang="0">
                          <a:pos x="23" y="47"/>
                        </a:cxn>
                        <a:cxn ang="0">
                          <a:pos x="23" y="0"/>
                        </a:cxn>
                      </a:cxnLst>
                      <a:rect l="0" t="0" r="r" b="b"/>
                      <a:pathLst>
                        <a:path w="23" h="47">
                          <a:moveTo>
                            <a:pt x="23" y="0"/>
                          </a:moveTo>
                          <a:lnTo>
                            <a:pt x="18" y="1"/>
                          </a:lnTo>
                          <a:lnTo>
                            <a:pt x="13" y="2"/>
                          </a:lnTo>
                          <a:lnTo>
                            <a:pt x="10" y="5"/>
                          </a:lnTo>
                          <a:lnTo>
                            <a:pt x="7" y="7"/>
                          </a:lnTo>
                          <a:lnTo>
                            <a:pt x="3" y="12"/>
                          </a:lnTo>
                          <a:lnTo>
                            <a:pt x="1" y="15"/>
                          </a:lnTo>
                          <a:lnTo>
                            <a:pt x="0" y="19"/>
                          </a:lnTo>
                          <a:lnTo>
                            <a:pt x="0" y="23"/>
                          </a:lnTo>
                          <a:lnTo>
                            <a:pt x="0" y="29"/>
                          </a:lnTo>
                          <a:lnTo>
                            <a:pt x="1" y="33"/>
                          </a:lnTo>
                          <a:lnTo>
                            <a:pt x="3" y="36"/>
                          </a:lnTo>
                          <a:lnTo>
                            <a:pt x="7" y="40"/>
                          </a:lnTo>
                          <a:lnTo>
                            <a:pt x="10" y="42"/>
                          </a:lnTo>
                          <a:lnTo>
                            <a:pt x="13" y="45"/>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952" name="Freeform 1224"/>
                    <p:cNvSpPr>
                      <a:spLocks noChangeAspect="1"/>
                    </p:cNvSpPr>
                    <p:nvPr/>
                  </p:nvSpPr>
                  <p:spPr bwMode="auto">
                    <a:xfrm>
                      <a:off x="3384" y="1904"/>
                      <a:ext cx="8" cy="40"/>
                    </a:xfrm>
                    <a:custGeom>
                      <a:avLst/>
                      <a:gdLst/>
                      <a:ahLst/>
                      <a:cxnLst>
                        <a:cxn ang="0">
                          <a:pos x="24" y="0"/>
                        </a:cxn>
                        <a:cxn ang="0">
                          <a:pos x="21" y="1"/>
                        </a:cxn>
                        <a:cxn ang="0">
                          <a:pos x="18" y="2"/>
                        </a:cxn>
                        <a:cxn ang="0">
                          <a:pos x="16" y="3"/>
                        </a:cxn>
                        <a:cxn ang="0">
                          <a:pos x="14" y="5"/>
                        </a:cxn>
                        <a:cxn ang="0">
                          <a:pos x="9" y="12"/>
                        </a:cxn>
                        <a:cxn ang="0">
                          <a:pos x="6" y="19"/>
                        </a:cxn>
                        <a:cxn ang="0">
                          <a:pos x="4" y="28"/>
                        </a:cxn>
                        <a:cxn ang="0">
                          <a:pos x="2" y="37"/>
                        </a:cxn>
                        <a:cxn ang="0">
                          <a:pos x="1" y="48"/>
                        </a:cxn>
                        <a:cxn ang="0">
                          <a:pos x="0" y="59"/>
                        </a:cxn>
                        <a:cxn ang="0">
                          <a:pos x="1" y="70"/>
                        </a:cxn>
                        <a:cxn ang="0">
                          <a:pos x="2" y="80"/>
                        </a:cxn>
                        <a:cxn ang="0">
                          <a:pos x="4" y="90"/>
                        </a:cxn>
                        <a:cxn ang="0">
                          <a:pos x="6" y="99"/>
                        </a:cxn>
                        <a:cxn ang="0">
                          <a:pos x="9" y="107"/>
                        </a:cxn>
                        <a:cxn ang="0">
                          <a:pos x="14" y="112"/>
                        </a:cxn>
                        <a:cxn ang="0">
                          <a:pos x="16" y="114"/>
                        </a:cxn>
                        <a:cxn ang="0">
                          <a:pos x="18" y="116"/>
                        </a:cxn>
                        <a:cxn ang="0">
                          <a:pos x="21" y="117"/>
                        </a:cxn>
                        <a:cxn ang="0">
                          <a:pos x="24" y="117"/>
                        </a:cxn>
                        <a:cxn ang="0">
                          <a:pos x="24" y="0"/>
                        </a:cxn>
                      </a:cxnLst>
                      <a:rect l="0" t="0" r="r" b="b"/>
                      <a:pathLst>
                        <a:path w="24" h="117">
                          <a:moveTo>
                            <a:pt x="24" y="0"/>
                          </a:moveTo>
                          <a:lnTo>
                            <a:pt x="21" y="1"/>
                          </a:lnTo>
                          <a:lnTo>
                            <a:pt x="18" y="2"/>
                          </a:lnTo>
                          <a:lnTo>
                            <a:pt x="16" y="3"/>
                          </a:lnTo>
                          <a:lnTo>
                            <a:pt x="14" y="5"/>
                          </a:lnTo>
                          <a:lnTo>
                            <a:pt x="9" y="12"/>
                          </a:lnTo>
                          <a:lnTo>
                            <a:pt x="6" y="19"/>
                          </a:lnTo>
                          <a:lnTo>
                            <a:pt x="4" y="28"/>
                          </a:lnTo>
                          <a:lnTo>
                            <a:pt x="2" y="37"/>
                          </a:lnTo>
                          <a:lnTo>
                            <a:pt x="1" y="48"/>
                          </a:lnTo>
                          <a:lnTo>
                            <a:pt x="0" y="59"/>
                          </a:lnTo>
                          <a:lnTo>
                            <a:pt x="1" y="70"/>
                          </a:lnTo>
                          <a:lnTo>
                            <a:pt x="2" y="80"/>
                          </a:lnTo>
                          <a:lnTo>
                            <a:pt x="4" y="90"/>
                          </a:lnTo>
                          <a:lnTo>
                            <a:pt x="6" y="99"/>
                          </a:lnTo>
                          <a:lnTo>
                            <a:pt x="9" y="107"/>
                          </a:lnTo>
                          <a:lnTo>
                            <a:pt x="14" y="112"/>
                          </a:lnTo>
                          <a:lnTo>
                            <a:pt x="16" y="114"/>
                          </a:lnTo>
                          <a:lnTo>
                            <a:pt x="18" y="116"/>
                          </a:lnTo>
                          <a:lnTo>
                            <a:pt x="21" y="117"/>
                          </a:lnTo>
                          <a:lnTo>
                            <a:pt x="24" y="117"/>
                          </a:lnTo>
                          <a:lnTo>
                            <a:pt x="24" y="0"/>
                          </a:lnTo>
                          <a:close/>
                        </a:path>
                      </a:pathLst>
                    </a:custGeom>
                    <a:solidFill>
                      <a:schemeClr val="bg1"/>
                    </a:solidFill>
                    <a:ln w="9525">
                      <a:noFill/>
                      <a:round/>
                      <a:headEnd/>
                      <a:tailEnd/>
                    </a:ln>
                  </p:spPr>
                  <p:txBody>
                    <a:bodyPr/>
                    <a:lstStyle/>
                    <a:p>
                      <a:pPr>
                        <a:defRPr/>
                      </a:pPr>
                      <a:endParaRPr lang="en-US"/>
                    </a:p>
                  </p:txBody>
                </p:sp>
                <p:sp>
                  <p:nvSpPr>
                    <p:cNvPr id="714953" name="Rectangle 1225"/>
                    <p:cNvSpPr>
                      <a:spLocks noChangeAspect="1" noChangeArrowheads="1"/>
                    </p:cNvSpPr>
                    <p:nvPr/>
                  </p:nvSpPr>
                  <p:spPr bwMode="auto">
                    <a:xfrm>
                      <a:off x="3392" y="1904"/>
                      <a:ext cx="262" cy="40"/>
                    </a:xfrm>
                    <a:prstGeom prst="rect">
                      <a:avLst/>
                    </a:prstGeom>
                    <a:solidFill>
                      <a:schemeClr val="bg1"/>
                    </a:solidFill>
                    <a:ln w="9525">
                      <a:noFill/>
                      <a:miter lim="800000"/>
                      <a:headEnd/>
                      <a:tailEnd/>
                    </a:ln>
                  </p:spPr>
                  <p:txBody>
                    <a:bodyPr/>
                    <a:lstStyle/>
                    <a:p>
                      <a:pPr>
                        <a:defRPr/>
                      </a:pPr>
                      <a:endParaRPr lang="en-US"/>
                    </a:p>
                  </p:txBody>
                </p:sp>
                <p:sp>
                  <p:nvSpPr>
                    <p:cNvPr id="714954" name="Freeform 1226"/>
                    <p:cNvSpPr>
                      <a:spLocks noChangeAspect="1"/>
                    </p:cNvSpPr>
                    <p:nvPr/>
                  </p:nvSpPr>
                  <p:spPr bwMode="auto">
                    <a:xfrm>
                      <a:off x="3654" y="1904"/>
                      <a:ext cx="8" cy="40"/>
                    </a:xfrm>
                    <a:custGeom>
                      <a:avLst/>
                      <a:gdLst/>
                      <a:ahLst/>
                      <a:cxnLst>
                        <a:cxn ang="0">
                          <a:pos x="0" y="117"/>
                        </a:cxn>
                        <a:cxn ang="0">
                          <a:pos x="3" y="117"/>
                        </a:cxn>
                        <a:cxn ang="0">
                          <a:pos x="6" y="116"/>
                        </a:cxn>
                        <a:cxn ang="0">
                          <a:pos x="8" y="114"/>
                        </a:cxn>
                        <a:cxn ang="0">
                          <a:pos x="11" y="112"/>
                        </a:cxn>
                        <a:cxn ang="0">
                          <a:pos x="14" y="107"/>
                        </a:cxn>
                        <a:cxn ang="0">
                          <a:pos x="17" y="99"/>
                        </a:cxn>
                        <a:cxn ang="0">
                          <a:pos x="20" y="90"/>
                        </a:cxn>
                        <a:cxn ang="0">
                          <a:pos x="22" y="80"/>
                        </a:cxn>
                        <a:cxn ang="0">
                          <a:pos x="23" y="70"/>
                        </a:cxn>
                        <a:cxn ang="0">
                          <a:pos x="23" y="59"/>
                        </a:cxn>
                        <a:cxn ang="0">
                          <a:pos x="23" y="48"/>
                        </a:cxn>
                        <a:cxn ang="0">
                          <a:pos x="22" y="37"/>
                        </a:cxn>
                        <a:cxn ang="0">
                          <a:pos x="20" y="28"/>
                        </a:cxn>
                        <a:cxn ang="0">
                          <a:pos x="17" y="19"/>
                        </a:cxn>
                        <a:cxn ang="0">
                          <a:pos x="14" y="12"/>
                        </a:cxn>
                        <a:cxn ang="0">
                          <a:pos x="11" y="5"/>
                        </a:cxn>
                        <a:cxn ang="0">
                          <a:pos x="8" y="3"/>
                        </a:cxn>
                        <a:cxn ang="0">
                          <a:pos x="6" y="2"/>
                        </a:cxn>
                        <a:cxn ang="0">
                          <a:pos x="3" y="1"/>
                        </a:cxn>
                        <a:cxn ang="0">
                          <a:pos x="0" y="0"/>
                        </a:cxn>
                        <a:cxn ang="0">
                          <a:pos x="0" y="117"/>
                        </a:cxn>
                      </a:cxnLst>
                      <a:rect l="0" t="0" r="r" b="b"/>
                      <a:pathLst>
                        <a:path w="23" h="117">
                          <a:moveTo>
                            <a:pt x="0" y="117"/>
                          </a:moveTo>
                          <a:lnTo>
                            <a:pt x="3" y="117"/>
                          </a:lnTo>
                          <a:lnTo>
                            <a:pt x="6" y="116"/>
                          </a:lnTo>
                          <a:lnTo>
                            <a:pt x="8" y="114"/>
                          </a:lnTo>
                          <a:lnTo>
                            <a:pt x="11" y="112"/>
                          </a:lnTo>
                          <a:lnTo>
                            <a:pt x="14" y="107"/>
                          </a:lnTo>
                          <a:lnTo>
                            <a:pt x="17" y="99"/>
                          </a:lnTo>
                          <a:lnTo>
                            <a:pt x="20" y="90"/>
                          </a:lnTo>
                          <a:lnTo>
                            <a:pt x="22" y="80"/>
                          </a:lnTo>
                          <a:lnTo>
                            <a:pt x="23" y="70"/>
                          </a:lnTo>
                          <a:lnTo>
                            <a:pt x="23" y="59"/>
                          </a:lnTo>
                          <a:lnTo>
                            <a:pt x="23" y="48"/>
                          </a:lnTo>
                          <a:lnTo>
                            <a:pt x="22" y="37"/>
                          </a:lnTo>
                          <a:lnTo>
                            <a:pt x="20" y="28"/>
                          </a:lnTo>
                          <a:lnTo>
                            <a:pt x="17" y="19"/>
                          </a:lnTo>
                          <a:lnTo>
                            <a:pt x="14" y="12"/>
                          </a:lnTo>
                          <a:lnTo>
                            <a:pt x="11" y="5"/>
                          </a:lnTo>
                          <a:lnTo>
                            <a:pt x="8" y="3"/>
                          </a:lnTo>
                          <a:lnTo>
                            <a:pt x="6" y="2"/>
                          </a:lnTo>
                          <a:lnTo>
                            <a:pt x="3" y="1"/>
                          </a:lnTo>
                          <a:lnTo>
                            <a:pt x="0" y="0"/>
                          </a:lnTo>
                          <a:lnTo>
                            <a:pt x="0" y="117"/>
                          </a:lnTo>
                          <a:close/>
                        </a:path>
                      </a:pathLst>
                    </a:custGeom>
                    <a:solidFill>
                      <a:schemeClr val="bg1"/>
                    </a:solidFill>
                    <a:ln w="9525">
                      <a:noFill/>
                      <a:round/>
                      <a:headEnd/>
                      <a:tailEnd/>
                    </a:ln>
                  </p:spPr>
                  <p:txBody>
                    <a:bodyPr/>
                    <a:lstStyle/>
                    <a:p>
                      <a:pPr>
                        <a:defRPr/>
                      </a:pPr>
                      <a:endParaRPr lang="en-US"/>
                    </a:p>
                  </p:txBody>
                </p:sp>
                <p:sp>
                  <p:nvSpPr>
                    <p:cNvPr id="714955" name="Freeform 1227"/>
                    <p:cNvSpPr>
                      <a:spLocks noChangeAspect="1"/>
                    </p:cNvSpPr>
                    <p:nvPr/>
                  </p:nvSpPr>
                  <p:spPr bwMode="auto">
                    <a:xfrm>
                      <a:off x="3170" y="2532"/>
                      <a:ext cx="24" cy="8"/>
                    </a:xfrm>
                    <a:custGeom>
                      <a:avLst/>
                      <a:gdLst/>
                      <a:ahLst/>
                      <a:cxnLst>
                        <a:cxn ang="0">
                          <a:pos x="0" y="0"/>
                        </a:cxn>
                        <a:cxn ang="0">
                          <a:pos x="0" y="5"/>
                        </a:cxn>
                        <a:cxn ang="0">
                          <a:pos x="1" y="10"/>
                        </a:cxn>
                        <a:cxn ang="0">
                          <a:pos x="4" y="14"/>
                        </a:cxn>
                        <a:cxn ang="0">
                          <a:pos x="6" y="17"/>
                        </a:cxn>
                        <a:cxn ang="0">
                          <a:pos x="10" y="20"/>
                        </a:cxn>
                        <a:cxn ang="0">
                          <a:pos x="13" y="21"/>
                        </a:cxn>
                        <a:cxn ang="0">
                          <a:pos x="18" y="22"/>
                        </a:cxn>
                        <a:cxn ang="0">
                          <a:pos x="23" y="23"/>
                        </a:cxn>
                        <a:cxn ang="0">
                          <a:pos x="27" y="22"/>
                        </a:cxn>
                        <a:cxn ang="0">
                          <a:pos x="31" y="21"/>
                        </a:cxn>
                        <a:cxn ang="0">
                          <a:pos x="34" y="20"/>
                        </a:cxn>
                        <a:cxn ang="0">
                          <a:pos x="39" y="17"/>
                        </a:cxn>
                        <a:cxn ang="0">
                          <a:pos x="42" y="14"/>
                        </a:cxn>
                        <a:cxn ang="0">
                          <a:pos x="44" y="10"/>
                        </a:cxn>
                        <a:cxn ang="0">
                          <a:pos x="45" y="5"/>
                        </a:cxn>
                        <a:cxn ang="0">
                          <a:pos x="46" y="0"/>
                        </a:cxn>
                        <a:cxn ang="0">
                          <a:pos x="0" y="0"/>
                        </a:cxn>
                      </a:cxnLst>
                      <a:rect l="0" t="0" r="r" b="b"/>
                      <a:pathLst>
                        <a:path w="46" h="23">
                          <a:moveTo>
                            <a:pt x="0" y="0"/>
                          </a:moveTo>
                          <a:lnTo>
                            <a:pt x="0" y="5"/>
                          </a:lnTo>
                          <a:lnTo>
                            <a:pt x="1" y="10"/>
                          </a:lnTo>
                          <a:lnTo>
                            <a:pt x="4" y="14"/>
                          </a:lnTo>
                          <a:lnTo>
                            <a:pt x="6" y="17"/>
                          </a:lnTo>
                          <a:lnTo>
                            <a:pt x="10" y="20"/>
                          </a:lnTo>
                          <a:lnTo>
                            <a:pt x="13" y="21"/>
                          </a:lnTo>
                          <a:lnTo>
                            <a:pt x="18" y="22"/>
                          </a:lnTo>
                          <a:lnTo>
                            <a:pt x="23" y="23"/>
                          </a:lnTo>
                          <a:lnTo>
                            <a:pt x="27" y="22"/>
                          </a:lnTo>
                          <a:lnTo>
                            <a:pt x="31" y="21"/>
                          </a:lnTo>
                          <a:lnTo>
                            <a:pt x="34" y="20"/>
                          </a:lnTo>
                          <a:lnTo>
                            <a:pt x="39" y="17"/>
                          </a:lnTo>
                          <a:lnTo>
                            <a:pt x="42" y="14"/>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956" name="Rectangle 1228"/>
                    <p:cNvSpPr>
                      <a:spLocks noChangeAspect="1" noChangeArrowheads="1"/>
                    </p:cNvSpPr>
                    <p:nvPr/>
                  </p:nvSpPr>
                  <p:spPr bwMode="auto">
                    <a:xfrm>
                      <a:off x="3170" y="2516"/>
                      <a:ext cx="24" cy="16"/>
                    </a:xfrm>
                    <a:prstGeom prst="rect">
                      <a:avLst/>
                    </a:prstGeom>
                    <a:solidFill>
                      <a:schemeClr val="bg1"/>
                    </a:solidFill>
                    <a:ln w="9525">
                      <a:noFill/>
                      <a:miter lim="800000"/>
                      <a:headEnd/>
                      <a:tailEnd/>
                    </a:ln>
                  </p:spPr>
                  <p:txBody>
                    <a:bodyPr/>
                    <a:lstStyle/>
                    <a:p>
                      <a:pPr>
                        <a:defRPr/>
                      </a:pPr>
                      <a:endParaRPr lang="en-US"/>
                    </a:p>
                  </p:txBody>
                </p:sp>
                <p:sp>
                  <p:nvSpPr>
                    <p:cNvPr id="714957" name="Freeform 1229"/>
                    <p:cNvSpPr>
                      <a:spLocks noChangeAspect="1"/>
                    </p:cNvSpPr>
                    <p:nvPr/>
                  </p:nvSpPr>
                  <p:spPr bwMode="auto">
                    <a:xfrm>
                      <a:off x="3170" y="2508"/>
                      <a:ext cx="24" cy="8"/>
                    </a:xfrm>
                    <a:custGeom>
                      <a:avLst/>
                      <a:gdLst/>
                      <a:ahLst/>
                      <a:cxnLst>
                        <a:cxn ang="0">
                          <a:pos x="46" y="24"/>
                        </a:cxn>
                        <a:cxn ang="0">
                          <a:pos x="45" y="18"/>
                        </a:cxn>
                        <a:cxn ang="0">
                          <a:pos x="44" y="13"/>
                        </a:cxn>
                        <a:cxn ang="0">
                          <a:pos x="42" y="10"/>
                        </a:cxn>
                        <a:cxn ang="0">
                          <a:pos x="39" y="7"/>
                        </a:cxn>
                        <a:cxn ang="0">
                          <a:pos x="34" y="4"/>
                        </a:cxn>
                        <a:cxn ang="0">
                          <a:pos x="31" y="1"/>
                        </a:cxn>
                        <a:cxn ang="0">
                          <a:pos x="27" y="0"/>
                        </a:cxn>
                        <a:cxn ang="0">
                          <a:pos x="23" y="0"/>
                        </a:cxn>
                        <a:cxn ang="0">
                          <a:pos x="18" y="0"/>
                        </a:cxn>
                        <a:cxn ang="0">
                          <a:pos x="13" y="1"/>
                        </a:cxn>
                        <a:cxn ang="0">
                          <a:pos x="10" y="4"/>
                        </a:cxn>
                        <a:cxn ang="0">
                          <a:pos x="6" y="7"/>
                        </a:cxn>
                        <a:cxn ang="0">
                          <a:pos x="4" y="10"/>
                        </a:cxn>
                        <a:cxn ang="0">
                          <a:pos x="1" y="13"/>
                        </a:cxn>
                        <a:cxn ang="0">
                          <a:pos x="0" y="18"/>
                        </a:cxn>
                        <a:cxn ang="0">
                          <a:pos x="0" y="24"/>
                        </a:cxn>
                        <a:cxn ang="0">
                          <a:pos x="46" y="24"/>
                        </a:cxn>
                      </a:cxnLst>
                      <a:rect l="0" t="0" r="r" b="b"/>
                      <a:pathLst>
                        <a:path w="46" h="24">
                          <a:moveTo>
                            <a:pt x="46" y="24"/>
                          </a:moveTo>
                          <a:lnTo>
                            <a:pt x="45" y="18"/>
                          </a:lnTo>
                          <a:lnTo>
                            <a:pt x="44" y="13"/>
                          </a:lnTo>
                          <a:lnTo>
                            <a:pt x="42" y="10"/>
                          </a:lnTo>
                          <a:lnTo>
                            <a:pt x="39" y="7"/>
                          </a:lnTo>
                          <a:lnTo>
                            <a:pt x="34" y="4"/>
                          </a:lnTo>
                          <a:lnTo>
                            <a:pt x="31" y="1"/>
                          </a:lnTo>
                          <a:lnTo>
                            <a:pt x="27" y="0"/>
                          </a:lnTo>
                          <a:lnTo>
                            <a:pt x="23" y="0"/>
                          </a:lnTo>
                          <a:lnTo>
                            <a:pt x="18" y="0"/>
                          </a:lnTo>
                          <a:lnTo>
                            <a:pt x="13" y="1"/>
                          </a:lnTo>
                          <a:lnTo>
                            <a:pt x="10" y="4"/>
                          </a:lnTo>
                          <a:lnTo>
                            <a:pt x="6" y="7"/>
                          </a:lnTo>
                          <a:lnTo>
                            <a:pt x="4" y="10"/>
                          </a:lnTo>
                          <a:lnTo>
                            <a:pt x="1" y="13"/>
                          </a:lnTo>
                          <a:lnTo>
                            <a:pt x="0"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14958" name="Freeform 1230"/>
                    <p:cNvSpPr>
                      <a:spLocks noChangeAspect="1"/>
                    </p:cNvSpPr>
                    <p:nvPr/>
                  </p:nvSpPr>
                  <p:spPr bwMode="auto">
                    <a:xfrm>
                      <a:off x="3170" y="2555"/>
                      <a:ext cx="24" cy="8"/>
                    </a:xfrm>
                    <a:custGeom>
                      <a:avLst/>
                      <a:gdLst/>
                      <a:ahLst/>
                      <a:cxnLst>
                        <a:cxn ang="0">
                          <a:pos x="0" y="0"/>
                        </a:cxn>
                        <a:cxn ang="0">
                          <a:pos x="0" y="5"/>
                        </a:cxn>
                        <a:cxn ang="0">
                          <a:pos x="1" y="10"/>
                        </a:cxn>
                        <a:cxn ang="0">
                          <a:pos x="4" y="15"/>
                        </a:cxn>
                        <a:cxn ang="0">
                          <a:pos x="6" y="18"/>
                        </a:cxn>
                        <a:cxn ang="0">
                          <a:pos x="10" y="20"/>
                        </a:cxn>
                        <a:cxn ang="0">
                          <a:pos x="13" y="22"/>
                        </a:cxn>
                        <a:cxn ang="0">
                          <a:pos x="18" y="23"/>
                        </a:cxn>
                        <a:cxn ang="0">
                          <a:pos x="23" y="23"/>
                        </a:cxn>
                        <a:cxn ang="0">
                          <a:pos x="27" y="23"/>
                        </a:cxn>
                        <a:cxn ang="0">
                          <a:pos x="31" y="22"/>
                        </a:cxn>
                        <a:cxn ang="0">
                          <a:pos x="34" y="20"/>
                        </a:cxn>
                        <a:cxn ang="0">
                          <a:pos x="39" y="18"/>
                        </a:cxn>
                        <a:cxn ang="0">
                          <a:pos x="42" y="15"/>
                        </a:cxn>
                        <a:cxn ang="0">
                          <a:pos x="44" y="10"/>
                        </a:cxn>
                        <a:cxn ang="0">
                          <a:pos x="45" y="5"/>
                        </a:cxn>
                        <a:cxn ang="0">
                          <a:pos x="46" y="0"/>
                        </a:cxn>
                        <a:cxn ang="0">
                          <a:pos x="0" y="0"/>
                        </a:cxn>
                      </a:cxnLst>
                      <a:rect l="0" t="0" r="r" b="b"/>
                      <a:pathLst>
                        <a:path w="46" h="23">
                          <a:moveTo>
                            <a:pt x="0" y="0"/>
                          </a:moveTo>
                          <a:lnTo>
                            <a:pt x="0" y="5"/>
                          </a:lnTo>
                          <a:lnTo>
                            <a:pt x="1" y="10"/>
                          </a:lnTo>
                          <a:lnTo>
                            <a:pt x="4" y="15"/>
                          </a:lnTo>
                          <a:lnTo>
                            <a:pt x="6" y="18"/>
                          </a:lnTo>
                          <a:lnTo>
                            <a:pt x="10" y="20"/>
                          </a:lnTo>
                          <a:lnTo>
                            <a:pt x="13" y="22"/>
                          </a:lnTo>
                          <a:lnTo>
                            <a:pt x="18" y="23"/>
                          </a:lnTo>
                          <a:lnTo>
                            <a:pt x="23" y="23"/>
                          </a:lnTo>
                          <a:lnTo>
                            <a:pt x="27" y="23"/>
                          </a:lnTo>
                          <a:lnTo>
                            <a:pt x="31" y="22"/>
                          </a:lnTo>
                          <a:lnTo>
                            <a:pt x="34" y="20"/>
                          </a:lnTo>
                          <a:lnTo>
                            <a:pt x="39" y="18"/>
                          </a:lnTo>
                          <a:lnTo>
                            <a:pt x="42" y="15"/>
                          </a:lnTo>
                          <a:lnTo>
                            <a:pt x="44" y="10"/>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959" name="Rectangle 1231"/>
                    <p:cNvSpPr>
                      <a:spLocks noChangeAspect="1" noChangeArrowheads="1"/>
                    </p:cNvSpPr>
                    <p:nvPr/>
                  </p:nvSpPr>
                  <p:spPr bwMode="auto">
                    <a:xfrm>
                      <a:off x="3170" y="2524"/>
                      <a:ext cx="24" cy="32"/>
                    </a:xfrm>
                    <a:prstGeom prst="rect">
                      <a:avLst/>
                    </a:prstGeom>
                    <a:solidFill>
                      <a:schemeClr val="bg1"/>
                    </a:solidFill>
                    <a:ln w="9525">
                      <a:noFill/>
                      <a:miter lim="800000"/>
                      <a:headEnd/>
                      <a:tailEnd/>
                    </a:ln>
                  </p:spPr>
                  <p:txBody>
                    <a:bodyPr/>
                    <a:lstStyle/>
                    <a:p>
                      <a:pPr>
                        <a:defRPr/>
                      </a:pPr>
                      <a:endParaRPr lang="en-US"/>
                    </a:p>
                  </p:txBody>
                </p:sp>
                <p:sp>
                  <p:nvSpPr>
                    <p:cNvPr id="714960" name="Freeform 1232"/>
                    <p:cNvSpPr>
                      <a:spLocks noChangeAspect="1"/>
                    </p:cNvSpPr>
                    <p:nvPr/>
                  </p:nvSpPr>
                  <p:spPr bwMode="auto">
                    <a:xfrm>
                      <a:off x="3170" y="2516"/>
                      <a:ext cx="24" cy="8"/>
                    </a:xfrm>
                    <a:custGeom>
                      <a:avLst/>
                      <a:gdLst/>
                      <a:ahLst/>
                      <a:cxnLst>
                        <a:cxn ang="0">
                          <a:pos x="46" y="23"/>
                        </a:cxn>
                        <a:cxn ang="0">
                          <a:pos x="45" y="17"/>
                        </a:cxn>
                        <a:cxn ang="0">
                          <a:pos x="44" y="13"/>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3"/>
                        </a:cxn>
                        <a:cxn ang="0">
                          <a:pos x="0" y="17"/>
                        </a:cxn>
                        <a:cxn ang="0">
                          <a:pos x="0" y="23"/>
                        </a:cxn>
                        <a:cxn ang="0">
                          <a:pos x="46" y="23"/>
                        </a:cxn>
                      </a:cxnLst>
                      <a:rect l="0" t="0" r="r" b="b"/>
                      <a:pathLst>
                        <a:path w="46" h="23">
                          <a:moveTo>
                            <a:pt x="46" y="23"/>
                          </a:moveTo>
                          <a:lnTo>
                            <a:pt x="45" y="17"/>
                          </a:lnTo>
                          <a:lnTo>
                            <a:pt x="44" y="13"/>
                          </a:lnTo>
                          <a:lnTo>
                            <a:pt x="42" y="8"/>
                          </a:lnTo>
                          <a:lnTo>
                            <a:pt x="39" y="5"/>
                          </a:lnTo>
                          <a:lnTo>
                            <a:pt x="34" y="3"/>
                          </a:lnTo>
                          <a:lnTo>
                            <a:pt x="31" y="1"/>
                          </a:lnTo>
                          <a:lnTo>
                            <a:pt x="27" y="0"/>
                          </a:lnTo>
                          <a:lnTo>
                            <a:pt x="23" y="0"/>
                          </a:lnTo>
                          <a:lnTo>
                            <a:pt x="18" y="0"/>
                          </a:lnTo>
                          <a:lnTo>
                            <a:pt x="13" y="1"/>
                          </a:lnTo>
                          <a:lnTo>
                            <a:pt x="10" y="3"/>
                          </a:lnTo>
                          <a:lnTo>
                            <a:pt x="6" y="5"/>
                          </a:lnTo>
                          <a:lnTo>
                            <a:pt x="4" y="8"/>
                          </a:lnTo>
                          <a:lnTo>
                            <a:pt x="1" y="13"/>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961" name="Freeform 1233"/>
                    <p:cNvSpPr>
                      <a:spLocks noChangeAspect="1"/>
                    </p:cNvSpPr>
                    <p:nvPr/>
                  </p:nvSpPr>
                  <p:spPr bwMode="auto">
                    <a:xfrm>
                      <a:off x="3519" y="1976"/>
                      <a:ext cx="8" cy="16"/>
                    </a:xfrm>
                    <a:custGeom>
                      <a:avLst/>
                      <a:gdLst/>
                      <a:ahLst/>
                      <a:cxnLst>
                        <a:cxn ang="0">
                          <a:pos x="0" y="46"/>
                        </a:cxn>
                        <a:cxn ang="0">
                          <a:pos x="6" y="45"/>
                        </a:cxn>
                        <a:cxn ang="0">
                          <a:pos x="10" y="44"/>
                        </a:cxn>
                        <a:cxn ang="0">
                          <a:pos x="14" y="42"/>
                        </a:cxn>
                        <a:cxn ang="0">
                          <a:pos x="17" y="39"/>
                        </a:cxn>
                        <a:cxn ang="0">
                          <a:pos x="19" y="36"/>
                        </a:cxn>
                        <a:cxn ang="0">
                          <a:pos x="21" y="32"/>
                        </a:cxn>
                        <a:cxn ang="0">
                          <a:pos x="22" y="27"/>
                        </a:cxn>
                        <a:cxn ang="0">
                          <a:pos x="23" y="23"/>
                        </a:cxn>
                        <a:cxn ang="0">
                          <a:pos x="22" y="19"/>
                        </a:cxn>
                        <a:cxn ang="0">
                          <a:pos x="21" y="15"/>
                        </a:cxn>
                        <a:cxn ang="0">
                          <a:pos x="19" y="11"/>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6"/>
                          </a:lnTo>
                          <a:lnTo>
                            <a:pt x="21" y="32"/>
                          </a:lnTo>
                          <a:lnTo>
                            <a:pt x="22" y="27"/>
                          </a:lnTo>
                          <a:lnTo>
                            <a:pt x="23" y="23"/>
                          </a:lnTo>
                          <a:lnTo>
                            <a:pt x="22" y="19"/>
                          </a:lnTo>
                          <a:lnTo>
                            <a:pt x="21" y="15"/>
                          </a:lnTo>
                          <a:lnTo>
                            <a:pt x="19" y="11"/>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62" name="Rectangle 1234"/>
                    <p:cNvSpPr>
                      <a:spLocks noChangeAspect="1" noChangeArrowheads="1"/>
                    </p:cNvSpPr>
                    <p:nvPr/>
                  </p:nvSpPr>
                  <p:spPr bwMode="auto">
                    <a:xfrm>
                      <a:off x="3392" y="1976"/>
                      <a:ext cx="127" cy="16"/>
                    </a:xfrm>
                    <a:prstGeom prst="rect">
                      <a:avLst/>
                    </a:prstGeom>
                    <a:solidFill>
                      <a:schemeClr val="bg1"/>
                    </a:solidFill>
                    <a:ln w="9525">
                      <a:noFill/>
                      <a:miter lim="800000"/>
                      <a:headEnd/>
                      <a:tailEnd/>
                    </a:ln>
                  </p:spPr>
                  <p:txBody>
                    <a:bodyPr/>
                    <a:lstStyle/>
                    <a:p>
                      <a:pPr>
                        <a:defRPr/>
                      </a:pPr>
                      <a:endParaRPr lang="en-US"/>
                    </a:p>
                  </p:txBody>
                </p:sp>
                <p:sp>
                  <p:nvSpPr>
                    <p:cNvPr id="714963" name="Freeform 1235"/>
                    <p:cNvSpPr>
                      <a:spLocks noChangeAspect="1"/>
                    </p:cNvSpPr>
                    <p:nvPr/>
                  </p:nvSpPr>
                  <p:spPr bwMode="auto">
                    <a:xfrm>
                      <a:off x="3384" y="1976"/>
                      <a:ext cx="8" cy="16"/>
                    </a:xfrm>
                    <a:custGeom>
                      <a:avLst/>
                      <a:gdLst/>
                      <a:ahLst/>
                      <a:cxnLst>
                        <a:cxn ang="0">
                          <a:pos x="23" y="0"/>
                        </a:cxn>
                        <a:cxn ang="0">
                          <a:pos x="18" y="0"/>
                        </a:cxn>
                        <a:cxn ang="0">
                          <a:pos x="14" y="2"/>
                        </a:cxn>
                        <a:cxn ang="0">
                          <a:pos x="9" y="4"/>
                        </a:cxn>
                        <a:cxn ang="0">
                          <a:pos x="6" y="7"/>
                        </a:cxn>
                        <a:cxn ang="0">
                          <a:pos x="3" y="11"/>
                        </a:cxn>
                        <a:cxn ang="0">
                          <a:pos x="2" y="15"/>
                        </a:cxn>
                        <a:cxn ang="0">
                          <a:pos x="1" y="19"/>
                        </a:cxn>
                        <a:cxn ang="0">
                          <a:pos x="0" y="23"/>
                        </a:cxn>
                        <a:cxn ang="0">
                          <a:pos x="1" y="27"/>
                        </a:cxn>
                        <a:cxn ang="0">
                          <a:pos x="2" y="32"/>
                        </a:cxn>
                        <a:cxn ang="0">
                          <a:pos x="3" y="36"/>
                        </a:cxn>
                        <a:cxn ang="0">
                          <a:pos x="6" y="39"/>
                        </a:cxn>
                        <a:cxn ang="0">
                          <a:pos x="9" y="42"/>
                        </a:cxn>
                        <a:cxn ang="0">
                          <a:pos x="14" y="44"/>
                        </a:cxn>
                        <a:cxn ang="0">
                          <a:pos x="18" y="45"/>
                        </a:cxn>
                        <a:cxn ang="0">
                          <a:pos x="23" y="46"/>
                        </a:cxn>
                        <a:cxn ang="0">
                          <a:pos x="23" y="0"/>
                        </a:cxn>
                      </a:cxnLst>
                      <a:rect l="0" t="0" r="r" b="b"/>
                      <a:pathLst>
                        <a:path w="23" h="46">
                          <a:moveTo>
                            <a:pt x="23" y="0"/>
                          </a:moveTo>
                          <a:lnTo>
                            <a:pt x="18" y="0"/>
                          </a:lnTo>
                          <a:lnTo>
                            <a:pt x="14" y="2"/>
                          </a:lnTo>
                          <a:lnTo>
                            <a:pt x="9" y="4"/>
                          </a:lnTo>
                          <a:lnTo>
                            <a:pt x="6" y="7"/>
                          </a:lnTo>
                          <a:lnTo>
                            <a:pt x="3" y="11"/>
                          </a:lnTo>
                          <a:lnTo>
                            <a:pt x="2" y="15"/>
                          </a:lnTo>
                          <a:lnTo>
                            <a:pt x="1" y="19"/>
                          </a:lnTo>
                          <a:lnTo>
                            <a:pt x="0" y="23"/>
                          </a:lnTo>
                          <a:lnTo>
                            <a:pt x="1" y="27"/>
                          </a:lnTo>
                          <a:lnTo>
                            <a:pt x="2" y="32"/>
                          </a:lnTo>
                          <a:lnTo>
                            <a:pt x="3" y="36"/>
                          </a:lnTo>
                          <a:lnTo>
                            <a:pt x="6" y="39"/>
                          </a:lnTo>
                          <a:lnTo>
                            <a:pt x="9" y="42"/>
                          </a:lnTo>
                          <a:lnTo>
                            <a:pt x="14"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64" name="Freeform 1236"/>
                    <p:cNvSpPr>
                      <a:spLocks noChangeAspect="1"/>
                    </p:cNvSpPr>
                    <p:nvPr/>
                  </p:nvSpPr>
                  <p:spPr bwMode="auto">
                    <a:xfrm>
                      <a:off x="3376" y="1881"/>
                      <a:ext cx="8" cy="16"/>
                    </a:xfrm>
                    <a:custGeom>
                      <a:avLst/>
                      <a:gdLst/>
                      <a:ahLst/>
                      <a:cxnLst>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23" y="0"/>
                        </a:cxn>
                      </a:cxnLst>
                      <a:rect l="0" t="0" r="r" b="b"/>
                      <a:pathLst>
                        <a:path w="23" h="46">
                          <a:moveTo>
                            <a:pt x="23" y="0"/>
                          </a:move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65" name="Rectangle 1237"/>
                    <p:cNvSpPr>
                      <a:spLocks noChangeAspect="1" noChangeArrowheads="1"/>
                    </p:cNvSpPr>
                    <p:nvPr/>
                  </p:nvSpPr>
                  <p:spPr bwMode="auto">
                    <a:xfrm>
                      <a:off x="3384" y="1881"/>
                      <a:ext cx="135" cy="16"/>
                    </a:xfrm>
                    <a:prstGeom prst="rect">
                      <a:avLst/>
                    </a:prstGeom>
                    <a:solidFill>
                      <a:schemeClr val="bg1"/>
                    </a:solidFill>
                    <a:ln w="9525">
                      <a:noFill/>
                      <a:miter lim="800000"/>
                      <a:headEnd/>
                      <a:tailEnd/>
                    </a:ln>
                  </p:spPr>
                  <p:txBody>
                    <a:bodyPr/>
                    <a:lstStyle/>
                    <a:p>
                      <a:pPr>
                        <a:defRPr/>
                      </a:pPr>
                      <a:endParaRPr lang="en-US"/>
                    </a:p>
                  </p:txBody>
                </p:sp>
                <p:sp>
                  <p:nvSpPr>
                    <p:cNvPr id="714966" name="Freeform 1238"/>
                    <p:cNvSpPr>
                      <a:spLocks noChangeAspect="1"/>
                    </p:cNvSpPr>
                    <p:nvPr/>
                  </p:nvSpPr>
                  <p:spPr bwMode="auto">
                    <a:xfrm>
                      <a:off x="3519" y="1881"/>
                      <a:ext cx="8" cy="16"/>
                    </a:xfrm>
                    <a:custGeom>
                      <a:avLst/>
                      <a:gdLst/>
                      <a:ahLst/>
                      <a:cxnLst>
                        <a:cxn ang="0">
                          <a:pos x="0" y="46"/>
                        </a:cxn>
                        <a:cxn ang="0">
                          <a:pos x="6" y="45"/>
                        </a:cxn>
                        <a:cxn ang="0">
                          <a:pos x="10" y="44"/>
                        </a:cxn>
                        <a:cxn ang="0">
                          <a:pos x="14" y="42"/>
                        </a:cxn>
                        <a:cxn ang="0">
                          <a:pos x="17" y="39"/>
                        </a:cxn>
                        <a:cxn ang="0">
                          <a:pos x="19" y="35"/>
                        </a:cxn>
                        <a:cxn ang="0">
                          <a:pos x="21" y="31"/>
                        </a:cxn>
                        <a:cxn ang="0">
                          <a:pos x="22" y="27"/>
                        </a:cxn>
                        <a:cxn ang="0">
                          <a:pos x="23" y="23"/>
                        </a:cxn>
                        <a:cxn ang="0">
                          <a:pos x="22" y="19"/>
                        </a:cxn>
                        <a:cxn ang="0">
                          <a:pos x="21" y="14"/>
                        </a:cxn>
                        <a:cxn ang="0">
                          <a:pos x="19" y="10"/>
                        </a:cxn>
                        <a:cxn ang="0">
                          <a:pos x="17" y="7"/>
                        </a:cxn>
                        <a:cxn ang="0">
                          <a:pos x="14" y="4"/>
                        </a:cxn>
                        <a:cxn ang="0">
                          <a:pos x="10" y="2"/>
                        </a:cxn>
                        <a:cxn ang="0">
                          <a:pos x="6" y="0"/>
                        </a:cxn>
                        <a:cxn ang="0">
                          <a:pos x="0" y="0"/>
                        </a:cxn>
                        <a:cxn ang="0">
                          <a:pos x="0" y="46"/>
                        </a:cxn>
                      </a:cxnLst>
                      <a:rect l="0" t="0" r="r" b="b"/>
                      <a:pathLst>
                        <a:path w="23" h="46">
                          <a:moveTo>
                            <a:pt x="0" y="46"/>
                          </a:moveTo>
                          <a:lnTo>
                            <a:pt x="6" y="45"/>
                          </a:lnTo>
                          <a:lnTo>
                            <a:pt x="10" y="44"/>
                          </a:lnTo>
                          <a:lnTo>
                            <a:pt x="14" y="42"/>
                          </a:lnTo>
                          <a:lnTo>
                            <a:pt x="17" y="39"/>
                          </a:lnTo>
                          <a:lnTo>
                            <a:pt x="19" y="35"/>
                          </a:lnTo>
                          <a:lnTo>
                            <a:pt x="21" y="31"/>
                          </a:lnTo>
                          <a:lnTo>
                            <a:pt x="22" y="27"/>
                          </a:lnTo>
                          <a:lnTo>
                            <a:pt x="23" y="23"/>
                          </a:lnTo>
                          <a:lnTo>
                            <a:pt x="22" y="19"/>
                          </a:lnTo>
                          <a:lnTo>
                            <a:pt x="21" y="14"/>
                          </a:lnTo>
                          <a:lnTo>
                            <a:pt x="19" y="10"/>
                          </a:lnTo>
                          <a:lnTo>
                            <a:pt x="17" y="7"/>
                          </a:lnTo>
                          <a:lnTo>
                            <a:pt x="14" y="4"/>
                          </a:lnTo>
                          <a:lnTo>
                            <a:pt x="10" y="2"/>
                          </a:lnTo>
                          <a:lnTo>
                            <a:pt x="6"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67" name="Rectangle 1239"/>
                    <p:cNvSpPr>
                      <a:spLocks noChangeAspect="1" noChangeArrowheads="1"/>
                    </p:cNvSpPr>
                    <p:nvPr/>
                  </p:nvSpPr>
                  <p:spPr bwMode="auto">
                    <a:xfrm>
                      <a:off x="68" y="2555"/>
                      <a:ext cx="5617" cy="24"/>
                    </a:xfrm>
                    <a:prstGeom prst="rect">
                      <a:avLst/>
                    </a:prstGeom>
                    <a:solidFill>
                      <a:schemeClr val="bg1"/>
                    </a:solidFill>
                    <a:ln w="9525">
                      <a:noFill/>
                      <a:miter lim="800000"/>
                      <a:headEnd/>
                      <a:tailEnd/>
                    </a:ln>
                  </p:spPr>
                  <p:txBody>
                    <a:bodyPr/>
                    <a:lstStyle/>
                    <a:p>
                      <a:pPr>
                        <a:defRPr/>
                      </a:pPr>
                      <a:endParaRPr lang="en-US"/>
                    </a:p>
                  </p:txBody>
                </p:sp>
                <p:sp>
                  <p:nvSpPr>
                    <p:cNvPr id="714968" name="Freeform 1240"/>
                    <p:cNvSpPr>
                      <a:spLocks noChangeAspect="1"/>
                    </p:cNvSpPr>
                    <p:nvPr/>
                  </p:nvSpPr>
                  <p:spPr bwMode="auto">
                    <a:xfrm>
                      <a:off x="520" y="1833"/>
                      <a:ext cx="16" cy="8"/>
                    </a:xfrm>
                    <a:custGeom>
                      <a:avLst/>
                      <a:gdLst/>
                      <a:ahLst/>
                      <a:cxnLst>
                        <a:cxn ang="0">
                          <a:pos x="46" y="23"/>
                        </a:cxn>
                        <a:cxn ang="0">
                          <a:pos x="45" y="17"/>
                        </a:cxn>
                        <a:cxn ang="0">
                          <a:pos x="44" y="12"/>
                        </a:cxn>
                        <a:cxn ang="0">
                          <a:pos x="42" y="8"/>
                        </a:cxn>
                        <a:cxn ang="0">
                          <a:pos x="39" y="5"/>
                        </a:cxn>
                        <a:cxn ang="0">
                          <a:pos x="35" y="3"/>
                        </a:cxn>
                        <a:cxn ang="0">
                          <a:pos x="31" y="1"/>
                        </a:cxn>
                        <a:cxn ang="0">
                          <a:pos x="27" y="0"/>
                        </a:cxn>
                        <a:cxn ang="0">
                          <a:pos x="23" y="0"/>
                        </a:cxn>
                        <a:cxn ang="0">
                          <a:pos x="19" y="0"/>
                        </a:cxn>
                        <a:cxn ang="0">
                          <a:pos x="14" y="1"/>
                        </a:cxn>
                        <a:cxn ang="0">
                          <a:pos x="10" y="3"/>
                        </a:cxn>
                        <a:cxn ang="0">
                          <a:pos x="7" y="5"/>
                        </a:cxn>
                        <a:cxn ang="0">
                          <a:pos x="4" y="8"/>
                        </a:cxn>
                        <a:cxn ang="0">
                          <a:pos x="2" y="12"/>
                        </a:cxn>
                        <a:cxn ang="0">
                          <a:pos x="0" y="17"/>
                        </a:cxn>
                        <a:cxn ang="0">
                          <a:pos x="0" y="23"/>
                        </a:cxn>
                        <a:cxn ang="0">
                          <a:pos x="46" y="23"/>
                        </a:cxn>
                      </a:cxnLst>
                      <a:rect l="0" t="0" r="r" b="b"/>
                      <a:pathLst>
                        <a:path w="46" h="23">
                          <a:moveTo>
                            <a:pt x="46" y="23"/>
                          </a:moveTo>
                          <a:lnTo>
                            <a:pt x="45" y="17"/>
                          </a:lnTo>
                          <a:lnTo>
                            <a:pt x="44" y="12"/>
                          </a:lnTo>
                          <a:lnTo>
                            <a:pt x="42" y="8"/>
                          </a:lnTo>
                          <a:lnTo>
                            <a:pt x="39" y="5"/>
                          </a:lnTo>
                          <a:lnTo>
                            <a:pt x="35" y="3"/>
                          </a:lnTo>
                          <a:lnTo>
                            <a:pt x="31" y="1"/>
                          </a:lnTo>
                          <a:lnTo>
                            <a:pt x="27" y="0"/>
                          </a:lnTo>
                          <a:lnTo>
                            <a:pt x="23" y="0"/>
                          </a:lnTo>
                          <a:lnTo>
                            <a:pt x="19" y="0"/>
                          </a:lnTo>
                          <a:lnTo>
                            <a:pt x="14" y="1"/>
                          </a:lnTo>
                          <a:lnTo>
                            <a:pt x="10" y="3"/>
                          </a:lnTo>
                          <a:lnTo>
                            <a:pt x="7" y="5"/>
                          </a:lnTo>
                          <a:lnTo>
                            <a:pt x="4" y="8"/>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969" name="Rectangle 1241"/>
                    <p:cNvSpPr>
                      <a:spLocks noChangeAspect="1" noChangeArrowheads="1"/>
                    </p:cNvSpPr>
                    <p:nvPr/>
                  </p:nvSpPr>
                  <p:spPr bwMode="auto">
                    <a:xfrm>
                      <a:off x="520" y="1841"/>
                      <a:ext cx="16" cy="71"/>
                    </a:xfrm>
                    <a:prstGeom prst="rect">
                      <a:avLst/>
                    </a:prstGeom>
                    <a:solidFill>
                      <a:schemeClr val="bg1"/>
                    </a:solidFill>
                    <a:ln w="9525">
                      <a:noFill/>
                      <a:miter lim="800000"/>
                      <a:headEnd/>
                      <a:tailEnd/>
                    </a:ln>
                  </p:spPr>
                  <p:txBody>
                    <a:bodyPr/>
                    <a:lstStyle/>
                    <a:p>
                      <a:pPr>
                        <a:defRPr/>
                      </a:pPr>
                      <a:endParaRPr lang="en-US"/>
                    </a:p>
                  </p:txBody>
                </p:sp>
                <p:sp>
                  <p:nvSpPr>
                    <p:cNvPr id="714970" name="Freeform 1242"/>
                    <p:cNvSpPr>
                      <a:spLocks noChangeAspect="1"/>
                    </p:cNvSpPr>
                    <p:nvPr/>
                  </p:nvSpPr>
                  <p:spPr bwMode="auto">
                    <a:xfrm>
                      <a:off x="520" y="1912"/>
                      <a:ext cx="16" cy="8"/>
                    </a:xfrm>
                    <a:custGeom>
                      <a:avLst/>
                      <a:gdLst/>
                      <a:ahLst/>
                      <a:cxnLst>
                        <a:cxn ang="0">
                          <a:pos x="0" y="0"/>
                        </a:cxn>
                        <a:cxn ang="0">
                          <a:pos x="0" y="5"/>
                        </a:cxn>
                        <a:cxn ang="0">
                          <a:pos x="2" y="11"/>
                        </a:cxn>
                        <a:cxn ang="0">
                          <a:pos x="4" y="14"/>
                        </a:cxn>
                        <a:cxn ang="0">
                          <a:pos x="7" y="17"/>
                        </a:cxn>
                        <a:cxn ang="0">
                          <a:pos x="10" y="20"/>
                        </a:cxn>
                        <a:cxn ang="0">
                          <a:pos x="14" y="22"/>
                        </a:cxn>
                        <a:cxn ang="0">
                          <a:pos x="19" y="23"/>
                        </a:cxn>
                        <a:cxn ang="0">
                          <a:pos x="23" y="23"/>
                        </a:cxn>
                        <a:cxn ang="0">
                          <a:pos x="27" y="23"/>
                        </a:cxn>
                        <a:cxn ang="0">
                          <a:pos x="31" y="22"/>
                        </a:cxn>
                        <a:cxn ang="0">
                          <a:pos x="35"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2" y="11"/>
                          </a:lnTo>
                          <a:lnTo>
                            <a:pt x="4" y="14"/>
                          </a:lnTo>
                          <a:lnTo>
                            <a:pt x="7" y="17"/>
                          </a:lnTo>
                          <a:lnTo>
                            <a:pt x="10" y="20"/>
                          </a:lnTo>
                          <a:lnTo>
                            <a:pt x="14" y="22"/>
                          </a:lnTo>
                          <a:lnTo>
                            <a:pt x="19" y="23"/>
                          </a:lnTo>
                          <a:lnTo>
                            <a:pt x="23" y="23"/>
                          </a:lnTo>
                          <a:lnTo>
                            <a:pt x="27" y="23"/>
                          </a:lnTo>
                          <a:lnTo>
                            <a:pt x="31" y="22"/>
                          </a:lnTo>
                          <a:lnTo>
                            <a:pt x="35"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971" name="Freeform 1243"/>
                    <p:cNvSpPr>
                      <a:spLocks noChangeAspect="1"/>
                    </p:cNvSpPr>
                    <p:nvPr/>
                  </p:nvSpPr>
                  <p:spPr bwMode="auto">
                    <a:xfrm>
                      <a:off x="369" y="1833"/>
                      <a:ext cx="16" cy="8"/>
                    </a:xfrm>
                    <a:custGeom>
                      <a:avLst/>
                      <a:gdLst/>
                      <a:ahLst/>
                      <a:cxnLst>
                        <a:cxn ang="0">
                          <a:pos x="46" y="23"/>
                        </a:cxn>
                        <a:cxn ang="0">
                          <a:pos x="46" y="17"/>
                        </a:cxn>
                        <a:cxn ang="0">
                          <a:pos x="44" y="12"/>
                        </a:cxn>
                        <a:cxn ang="0">
                          <a:pos x="42" y="8"/>
                        </a:cxn>
                        <a:cxn ang="0">
                          <a:pos x="39" y="5"/>
                        </a:cxn>
                        <a:cxn ang="0">
                          <a:pos x="36" y="3"/>
                        </a:cxn>
                        <a:cxn ang="0">
                          <a:pos x="32" y="1"/>
                        </a:cxn>
                        <a:cxn ang="0">
                          <a:pos x="27" y="0"/>
                        </a:cxn>
                        <a:cxn ang="0">
                          <a:pos x="23" y="0"/>
                        </a:cxn>
                        <a:cxn ang="0">
                          <a:pos x="19" y="0"/>
                        </a:cxn>
                        <a:cxn ang="0">
                          <a:pos x="15" y="1"/>
                        </a:cxn>
                        <a:cxn ang="0">
                          <a:pos x="11" y="3"/>
                        </a:cxn>
                        <a:cxn ang="0">
                          <a:pos x="7" y="5"/>
                        </a:cxn>
                        <a:cxn ang="0">
                          <a:pos x="4" y="8"/>
                        </a:cxn>
                        <a:cxn ang="0">
                          <a:pos x="2" y="12"/>
                        </a:cxn>
                        <a:cxn ang="0">
                          <a:pos x="1" y="17"/>
                        </a:cxn>
                        <a:cxn ang="0">
                          <a:pos x="0" y="23"/>
                        </a:cxn>
                        <a:cxn ang="0">
                          <a:pos x="46" y="23"/>
                        </a:cxn>
                      </a:cxnLst>
                      <a:rect l="0" t="0" r="r" b="b"/>
                      <a:pathLst>
                        <a:path w="46" h="23">
                          <a:moveTo>
                            <a:pt x="46" y="23"/>
                          </a:moveTo>
                          <a:lnTo>
                            <a:pt x="46" y="17"/>
                          </a:lnTo>
                          <a:lnTo>
                            <a:pt x="44" y="12"/>
                          </a:lnTo>
                          <a:lnTo>
                            <a:pt x="42" y="8"/>
                          </a:lnTo>
                          <a:lnTo>
                            <a:pt x="39" y="5"/>
                          </a:lnTo>
                          <a:lnTo>
                            <a:pt x="36" y="3"/>
                          </a:lnTo>
                          <a:lnTo>
                            <a:pt x="32" y="1"/>
                          </a:lnTo>
                          <a:lnTo>
                            <a:pt x="27" y="0"/>
                          </a:lnTo>
                          <a:lnTo>
                            <a:pt x="23" y="0"/>
                          </a:lnTo>
                          <a:lnTo>
                            <a:pt x="19" y="0"/>
                          </a:lnTo>
                          <a:lnTo>
                            <a:pt x="15" y="1"/>
                          </a:lnTo>
                          <a:lnTo>
                            <a:pt x="11" y="3"/>
                          </a:lnTo>
                          <a:lnTo>
                            <a:pt x="7" y="5"/>
                          </a:lnTo>
                          <a:lnTo>
                            <a:pt x="4" y="8"/>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972" name="Rectangle 1244"/>
                    <p:cNvSpPr>
                      <a:spLocks noChangeAspect="1" noChangeArrowheads="1"/>
                    </p:cNvSpPr>
                    <p:nvPr/>
                  </p:nvSpPr>
                  <p:spPr bwMode="auto">
                    <a:xfrm>
                      <a:off x="369" y="1841"/>
                      <a:ext cx="16" cy="71"/>
                    </a:xfrm>
                    <a:prstGeom prst="rect">
                      <a:avLst/>
                    </a:prstGeom>
                    <a:solidFill>
                      <a:schemeClr val="bg1"/>
                    </a:solidFill>
                    <a:ln w="9525">
                      <a:noFill/>
                      <a:miter lim="800000"/>
                      <a:headEnd/>
                      <a:tailEnd/>
                    </a:ln>
                  </p:spPr>
                  <p:txBody>
                    <a:bodyPr/>
                    <a:lstStyle/>
                    <a:p>
                      <a:pPr>
                        <a:defRPr/>
                      </a:pPr>
                      <a:endParaRPr lang="en-US"/>
                    </a:p>
                  </p:txBody>
                </p:sp>
                <p:sp>
                  <p:nvSpPr>
                    <p:cNvPr id="714973" name="Freeform 1245"/>
                    <p:cNvSpPr>
                      <a:spLocks noChangeAspect="1"/>
                    </p:cNvSpPr>
                    <p:nvPr/>
                  </p:nvSpPr>
                  <p:spPr bwMode="auto">
                    <a:xfrm>
                      <a:off x="369" y="1912"/>
                      <a:ext cx="16" cy="8"/>
                    </a:xfrm>
                    <a:custGeom>
                      <a:avLst/>
                      <a:gdLst/>
                      <a:ahLst/>
                      <a:cxnLst>
                        <a:cxn ang="0">
                          <a:pos x="0" y="0"/>
                        </a:cxn>
                        <a:cxn ang="0">
                          <a:pos x="1" y="5"/>
                        </a:cxn>
                        <a:cxn ang="0">
                          <a:pos x="2" y="11"/>
                        </a:cxn>
                        <a:cxn ang="0">
                          <a:pos x="4" y="14"/>
                        </a:cxn>
                        <a:cxn ang="0">
                          <a:pos x="7" y="17"/>
                        </a:cxn>
                        <a:cxn ang="0">
                          <a:pos x="11" y="20"/>
                        </a:cxn>
                        <a:cxn ang="0">
                          <a:pos x="15" y="22"/>
                        </a:cxn>
                        <a:cxn ang="0">
                          <a:pos x="19" y="23"/>
                        </a:cxn>
                        <a:cxn ang="0">
                          <a:pos x="23" y="23"/>
                        </a:cxn>
                        <a:cxn ang="0">
                          <a:pos x="27" y="23"/>
                        </a:cxn>
                        <a:cxn ang="0">
                          <a:pos x="32" y="22"/>
                        </a:cxn>
                        <a:cxn ang="0">
                          <a:pos x="36" y="20"/>
                        </a:cxn>
                        <a:cxn ang="0">
                          <a:pos x="39" y="17"/>
                        </a:cxn>
                        <a:cxn ang="0">
                          <a:pos x="42" y="14"/>
                        </a:cxn>
                        <a:cxn ang="0">
                          <a:pos x="44" y="11"/>
                        </a:cxn>
                        <a:cxn ang="0">
                          <a:pos x="46" y="5"/>
                        </a:cxn>
                        <a:cxn ang="0">
                          <a:pos x="46" y="0"/>
                        </a:cxn>
                        <a:cxn ang="0">
                          <a:pos x="0" y="0"/>
                        </a:cxn>
                      </a:cxnLst>
                      <a:rect l="0" t="0" r="r" b="b"/>
                      <a:pathLst>
                        <a:path w="46" h="23">
                          <a:moveTo>
                            <a:pt x="0" y="0"/>
                          </a:moveTo>
                          <a:lnTo>
                            <a:pt x="1" y="5"/>
                          </a:lnTo>
                          <a:lnTo>
                            <a:pt x="2" y="11"/>
                          </a:lnTo>
                          <a:lnTo>
                            <a:pt x="4" y="14"/>
                          </a:lnTo>
                          <a:lnTo>
                            <a:pt x="7" y="17"/>
                          </a:lnTo>
                          <a:lnTo>
                            <a:pt x="11" y="20"/>
                          </a:lnTo>
                          <a:lnTo>
                            <a:pt x="15" y="22"/>
                          </a:lnTo>
                          <a:lnTo>
                            <a:pt x="19" y="23"/>
                          </a:lnTo>
                          <a:lnTo>
                            <a:pt x="23" y="23"/>
                          </a:lnTo>
                          <a:lnTo>
                            <a:pt x="27" y="23"/>
                          </a:lnTo>
                          <a:lnTo>
                            <a:pt x="32" y="22"/>
                          </a:lnTo>
                          <a:lnTo>
                            <a:pt x="36" y="20"/>
                          </a:lnTo>
                          <a:lnTo>
                            <a:pt x="39" y="17"/>
                          </a:lnTo>
                          <a:lnTo>
                            <a:pt x="42" y="14"/>
                          </a:lnTo>
                          <a:lnTo>
                            <a:pt x="44" y="11"/>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974" name="Freeform 1246"/>
                    <p:cNvSpPr>
                      <a:spLocks noChangeAspect="1"/>
                    </p:cNvSpPr>
                    <p:nvPr/>
                  </p:nvSpPr>
                  <p:spPr bwMode="auto">
                    <a:xfrm>
                      <a:off x="226" y="1833"/>
                      <a:ext cx="16" cy="8"/>
                    </a:xfrm>
                    <a:custGeom>
                      <a:avLst/>
                      <a:gdLst/>
                      <a:ahLst/>
                      <a:cxnLst>
                        <a:cxn ang="0">
                          <a:pos x="46" y="23"/>
                        </a:cxn>
                        <a:cxn ang="0">
                          <a:pos x="45" y="17"/>
                        </a:cxn>
                        <a:cxn ang="0">
                          <a:pos x="44" y="12"/>
                        </a:cxn>
                        <a:cxn ang="0">
                          <a:pos x="42" y="8"/>
                        </a:cxn>
                        <a:cxn ang="0">
                          <a:pos x="39" y="5"/>
                        </a:cxn>
                        <a:cxn ang="0">
                          <a:pos x="34" y="3"/>
                        </a:cxn>
                        <a:cxn ang="0">
                          <a:pos x="31" y="1"/>
                        </a:cxn>
                        <a:cxn ang="0">
                          <a:pos x="27" y="0"/>
                        </a:cxn>
                        <a:cxn ang="0">
                          <a:pos x="23" y="0"/>
                        </a:cxn>
                        <a:cxn ang="0">
                          <a:pos x="18" y="0"/>
                        </a:cxn>
                        <a:cxn ang="0">
                          <a:pos x="13" y="1"/>
                        </a:cxn>
                        <a:cxn ang="0">
                          <a:pos x="10" y="3"/>
                        </a:cxn>
                        <a:cxn ang="0">
                          <a:pos x="6" y="5"/>
                        </a:cxn>
                        <a:cxn ang="0">
                          <a:pos x="4" y="8"/>
                        </a:cxn>
                        <a:cxn ang="0">
                          <a:pos x="1" y="12"/>
                        </a:cxn>
                        <a:cxn ang="0">
                          <a:pos x="0" y="17"/>
                        </a:cxn>
                        <a:cxn ang="0">
                          <a:pos x="0" y="23"/>
                        </a:cxn>
                        <a:cxn ang="0">
                          <a:pos x="46" y="23"/>
                        </a:cxn>
                      </a:cxnLst>
                      <a:rect l="0" t="0" r="r" b="b"/>
                      <a:pathLst>
                        <a:path w="46" h="23">
                          <a:moveTo>
                            <a:pt x="46" y="23"/>
                          </a:moveTo>
                          <a:lnTo>
                            <a:pt x="45" y="17"/>
                          </a:lnTo>
                          <a:lnTo>
                            <a:pt x="44" y="12"/>
                          </a:lnTo>
                          <a:lnTo>
                            <a:pt x="42" y="8"/>
                          </a:lnTo>
                          <a:lnTo>
                            <a:pt x="39" y="5"/>
                          </a:lnTo>
                          <a:lnTo>
                            <a:pt x="34" y="3"/>
                          </a:lnTo>
                          <a:lnTo>
                            <a:pt x="31" y="1"/>
                          </a:lnTo>
                          <a:lnTo>
                            <a:pt x="27" y="0"/>
                          </a:lnTo>
                          <a:lnTo>
                            <a:pt x="23" y="0"/>
                          </a:lnTo>
                          <a:lnTo>
                            <a:pt x="18" y="0"/>
                          </a:lnTo>
                          <a:lnTo>
                            <a:pt x="13" y="1"/>
                          </a:lnTo>
                          <a:lnTo>
                            <a:pt x="10" y="3"/>
                          </a:lnTo>
                          <a:lnTo>
                            <a:pt x="6" y="5"/>
                          </a:lnTo>
                          <a:lnTo>
                            <a:pt x="4" y="8"/>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975" name="Rectangle 1247"/>
                    <p:cNvSpPr>
                      <a:spLocks noChangeAspect="1" noChangeArrowheads="1"/>
                    </p:cNvSpPr>
                    <p:nvPr/>
                  </p:nvSpPr>
                  <p:spPr bwMode="auto">
                    <a:xfrm>
                      <a:off x="226" y="1841"/>
                      <a:ext cx="16" cy="71"/>
                    </a:xfrm>
                    <a:prstGeom prst="rect">
                      <a:avLst/>
                    </a:prstGeom>
                    <a:solidFill>
                      <a:schemeClr val="bg1"/>
                    </a:solidFill>
                    <a:ln w="9525">
                      <a:noFill/>
                      <a:miter lim="800000"/>
                      <a:headEnd/>
                      <a:tailEnd/>
                    </a:ln>
                  </p:spPr>
                  <p:txBody>
                    <a:bodyPr/>
                    <a:lstStyle/>
                    <a:p>
                      <a:pPr>
                        <a:defRPr/>
                      </a:pPr>
                      <a:endParaRPr lang="en-US"/>
                    </a:p>
                  </p:txBody>
                </p:sp>
                <p:sp>
                  <p:nvSpPr>
                    <p:cNvPr id="714976" name="Freeform 1248"/>
                    <p:cNvSpPr>
                      <a:spLocks noChangeAspect="1"/>
                    </p:cNvSpPr>
                    <p:nvPr/>
                  </p:nvSpPr>
                  <p:spPr bwMode="auto">
                    <a:xfrm>
                      <a:off x="226" y="1912"/>
                      <a:ext cx="16" cy="8"/>
                    </a:xfrm>
                    <a:custGeom>
                      <a:avLst/>
                      <a:gdLst/>
                      <a:ahLst/>
                      <a:cxnLst>
                        <a:cxn ang="0">
                          <a:pos x="0" y="0"/>
                        </a:cxn>
                        <a:cxn ang="0">
                          <a:pos x="0" y="5"/>
                        </a:cxn>
                        <a:cxn ang="0">
                          <a:pos x="1" y="11"/>
                        </a:cxn>
                        <a:cxn ang="0">
                          <a:pos x="4" y="14"/>
                        </a:cxn>
                        <a:cxn ang="0">
                          <a:pos x="6" y="17"/>
                        </a:cxn>
                        <a:cxn ang="0">
                          <a:pos x="10" y="20"/>
                        </a:cxn>
                        <a:cxn ang="0">
                          <a:pos x="13" y="22"/>
                        </a:cxn>
                        <a:cxn ang="0">
                          <a:pos x="18" y="23"/>
                        </a:cxn>
                        <a:cxn ang="0">
                          <a:pos x="23" y="23"/>
                        </a:cxn>
                        <a:cxn ang="0">
                          <a:pos x="27" y="23"/>
                        </a:cxn>
                        <a:cxn ang="0">
                          <a:pos x="31" y="22"/>
                        </a:cxn>
                        <a:cxn ang="0">
                          <a:pos x="34" y="20"/>
                        </a:cxn>
                        <a:cxn ang="0">
                          <a:pos x="39" y="17"/>
                        </a:cxn>
                        <a:cxn ang="0">
                          <a:pos x="42" y="14"/>
                        </a:cxn>
                        <a:cxn ang="0">
                          <a:pos x="44" y="11"/>
                        </a:cxn>
                        <a:cxn ang="0">
                          <a:pos x="45" y="5"/>
                        </a:cxn>
                        <a:cxn ang="0">
                          <a:pos x="46" y="0"/>
                        </a:cxn>
                        <a:cxn ang="0">
                          <a:pos x="0" y="0"/>
                        </a:cxn>
                      </a:cxnLst>
                      <a:rect l="0" t="0" r="r" b="b"/>
                      <a:pathLst>
                        <a:path w="46" h="23">
                          <a:moveTo>
                            <a:pt x="0" y="0"/>
                          </a:moveTo>
                          <a:lnTo>
                            <a:pt x="0" y="5"/>
                          </a:lnTo>
                          <a:lnTo>
                            <a:pt x="1" y="11"/>
                          </a:lnTo>
                          <a:lnTo>
                            <a:pt x="4" y="14"/>
                          </a:lnTo>
                          <a:lnTo>
                            <a:pt x="6" y="17"/>
                          </a:lnTo>
                          <a:lnTo>
                            <a:pt x="10" y="20"/>
                          </a:lnTo>
                          <a:lnTo>
                            <a:pt x="13" y="22"/>
                          </a:lnTo>
                          <a:lnTo>
                            <a:pt x="18" y="23"/>
                          </a:lnTo>
                          <a:lnTo>
                            <a:pt x="23" y="23"/>
                          </a:lnTo>
                          <a:lnTo>
                            <a:pt x="27" y="23"/>
                          </a:lnTo>
                          <a:lnTo>
                            <a:pt x="31" y="22"/>
                          </a:lnTo>
                          <a:lnTo>
                            <a:pt x="34" y="20"/>
                          </a:lnTo>
                          <a:lnTo>
                            <a:pt x="39" y="17"/>
                          </a:lnTo>
                          <a:lnTo>
                            <a:pt x="42" y="14"/>
                          </a:lnTo>
                          <a:lnTo>
                            <a:pt x="44" y="11"/>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977" name="Freeform 1249"/>
                    <p:cNvSpPr>
                      <a:spLocks noChangeAspect="1"/>
                    </p:cNvSpPr>
                    <p:nvPr/>
                  </p:nvSpPr>
                  <p:spPr bwMode="auto">
                    <a:xfrm>
                      <a:off x="274" y="2460"/>
                      <a:ext cx="16" cy="8"/>
                    </a:xfrm>
                    <a:custGeom>
                      <a:avLst/>
                      <a:gdLst/>
                      <a:ahLst/>
                      <a:cxnLst>
                        <a:cxn ang="0">
                          <a:pos x="0" y="0"/>
                        </a:cxn>
                        <a:cxn ang="0">
                          <a:pos x="1"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978" name="Rectangle 1250"/>
                    <p:cNvSpPr>
                      <a:spLocks noChangeAspect="1" noChangeArrowheads="1"/>
                    </p:cNvSpPr>
                    <p:nvPr/>
                  </p:nvSpPr>
                  <p:spPr bwMode="auto">
                    <a:xfrm>
                      <a:off x="274" y="1984"/>
                      <a:ext cx="16" cy="476"/>
                    </a:xfrm>
                    <a:prstGeom prst="rect">
                      <a:avLst/>
                    </a:prstGeom>
                    <a:solidFill>
                      <a:schemeClr val="bg1"/>
                    </a:solidFill>
                    <a:ln w="9525">
                      <a:noFill/>
                      <a:miter lim="800000"/>
                      <a:headEnd/>
                      <a:tailEnd/>
                    </a:ln>
                  </p:spPr>
                  <p:txBody>
                    <a:bodyPr/>
                    <a:lstStyle/>
                    <a:p>
                      <a:pPr>
                        <a:defRPr/>
                      </a:pPr>
                      <a:endParaRPr lang="en-US"/>
                    </a:p>
                  </p:txBody>
                </p:sp>
                <p:sp>
                  <p:nvSpPr>
                    <p:cNvPr id="714979" name="Freeform 1251"/>
                    <p:cNvSpPr>
                      <a:spLocks noChangeAspect="1"/>
                    </p:cNvSpPr>
                    <p:nvPr/>
                  </p:nvSpPr>
                  <p:spPr bwMode="auto">
                    <a:xfrm>
                      <a:off x="274" y="1976"/>
                      <a:ext cx="16" cy="8"/>
                    </a:xfrm>
                    <a:custGeom>
                      <a:avLst/>
                      <a:gdLst/>
                      <a:ahLst/>
                      <a:cxnLst>
                        <a:cxn ang="0">
                          <a:pos x="46" y="23"/>
                        </a:cxn>
                        <a:cxn ang="0">
                          <a:pos x="46"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980" name="Freeform 1252"/>
                    <p:cNvSpPr>
                      <a:spLocks noChangeAspect="1"/>
                    </p:cNvSpPr>
                    <p:nvPr/>
                  </p:nvSpPr>
                  <p:spPr bwMode="auto">
                    <a:xfrm>
                      <a:off x="32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981" name="Rectangle 1253"/>
                    <p:cNvSpPr>
                      <a:spLocks noChangeAspect="1" noChangeArrowheads="1"/>
                    </p:cNvSpPr>
                    <p:nvPr/>
                  </p:nvSpPr>
                  <p:spPr bwMode="auto">
                    <a:xfrm>
                      <a:off x="321" y="1984"/>
                      <a:ext cx="16" cy="476"/>
                    </a:xfrm>
                    <a:prstGeom prst="rect">
                      <a:avLst/>
                    </a:prstGeom>
                    <a:solidFill>
                      <a:schemeClr val="bg1"/>
                    </a:solidFill>
                    <a:ln w="9525">
                      <a:noFill/>
                      <a:miter lim="800000"/>
                      <a:headEnd/>
                      <a:tailEnd/>
                    </a:ln>
                  </p:spPr>
                  <p:txBody>
                    <a:bodyPr/>
                    <a:lstStyle/>
                    <a:p>
                      <a:pPr>
                        <a:defRPr/>
                      </a:pPr>
                      <a:endParaRPr lang="en-US"/>
                    </a:p>
                  </p:txBody>
                </p:sp>
                <p:sp>
                  <p:nvSpPr>
                    <p:cNvPr id="714982" name="Freeform 1254"/>
                    <p:cNvSpPr>
                      <a:spLocks noChangeAspect="1"/>
                    </p:cNvSpPr>
                    <p:nvPr/>
                  </p:nvSpPr>
                  <p:spPr bwMode="auto">
                    <a:xfrm>
                      <a:off x="32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983" name="Freeform 1255"/>
                    <p:cNvSpPr>
                      <a:spLocks noChangeAspect="1"/>
                    </p:cNvSpPr>
                    <p:nvPr/>
                  </p:nvSpPr>
                  <p:spPr bwMode="auto">
                    <a:xfrm>
                      <a:off x="171" y="2460"/>
                      <a:ext cx="16" cy="8"/>
                    </a:xfrm>
                    <a:custGeom>
                      <a:avLst/>
                      <a:gdLst/>
                      <a:ahLst/>
                      <a:cxnLst>
                        <a:cxn ang="0">
                          <a:pos x="0" y="0"/>
                        </a:cxn>
                        <a:cxn ang="0">
                          <a:pos x="0" y="6"/>
                        </a:cxn>
                        <a:cxn ang="0">
                          <a:pos x="1" y="11"/>
                        </a:cxn>
                        <a:cxn ang="0">
                          <a:pos x="4" y="14"/>
                        </a:cxn>
                        <a:cxn ang="0">
                          <a:pos x="6"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1" y="11"/>
                          </a:lnTo>
                          <a:lnTo>
                            <a:pt x="4" y="14"/>
                          </a:lnTo>
                          <a:lnTo>
                            <a:pt x="6"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4984" name="Rectangle 1256"/>
                    <p:cNvSpPr>
                      <a:spLocks noChangeAspect="1" noChangeArrowheads="1"/>
                    </p:cNvSpPr>
                    <p:nvPr/>
                  </p:nvSpPr>
                  <p:spPr bwMode="auto">
                    <a:xfrm>
                      <a:off x="171" y="1984"/>
                      <a:ext cx="16" cy="476"/>
                    </a:xfrm>
                    <a:prstGeom prst="rect">
                      <a:avLst/>
                    </a:prstGeom>
                    <a:solidFill>
                      <a:schemeClr val="bg1"/>
                    </a:solidFill>
                    <a:ln w="9525">
                      <a:noFill/>
                      <a:miter lim="800000"/>
                      <a:headEnd/>
                      <a:tailEnd/>
                    </a:ln>
                  </p:spPr>
                  <p:txBody>
                    <a:bodyPr/>
                    <a:lstStyle/>
                    <a:p>
                      <a:pPr>
                        <a:defRPr/>
                      </a:pPr>
                      <a:endParaRPr lang="en-US"/>
                    </a:p>
                  </p:txBody>
                </p:sp>
                <p:sp>
                  <p:nvSpPr>
                    <p:cNvPr id="714985" name="Freeform 1257"/>
                    <p:cNvSpPr>
                      <a:spLocks noChangeAspect="1"/>
                    </p:cNvSpPr>
                    <p:nvPr/>
                  </p:nvSpPr>
                  <p:spPr bwMode="auto">
                    <a:xfrm>
                      <a:off x="171"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6" y="6"/>
                        </a:cxn>
                        <a:cxn ang="0">
                          <a:pos x="4" y="9"/>
                        </a:cxn>
                        <a:cxn ang="0">
                          <a:pos x="1"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6" y="6"/>
                          </a:lnTo>
                          <a:lnTo>
                            <a:pt x="4" y="9"/>
                          </a:lnTo>
                          <a:lnTo>
                            <a:pt x="1"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4986" name="Freeform 1258"/>
                    <p:cNvSpPr>
                      <a:spLocks noChangeAspect="1"/>
                    </p:cNvSpPr>
                    <p:nvPr/>
                  </p:nvSpPr>
                  <p:spPr bwMode="auto">
                    <a:xfrm>
                      <a:off x="5629" y="2286"/>
                      <a:ext cx="8" cy="24"/>
                    </a:xfrm>
                    <a:custGeom>
                      <a:avLst/>
                      <a:gdLst/>
                      <a:ahLst/>
                      <a:cxnLst>
                        <a:cxn ang="0">
                          <a:pos x="0" y="47"/>
                        </a:cxn>
                        <a:cxn ang="0">
                          <a:pos x="5" y="47"/>
                        </a:cxn>
                        <a:cxn ang="0">
                          <a:pos x="10" y="45"/>
                        </a:cxn>
                        <a:cxn ang="0">
                          <a:pos x="14" y="42"/>
                        </a:cxn>
                        <a:cxn ang="0">
                          <a:pos x="18" y="39"/>
                        </a:cxn>
                        <a:cxn ang="0">
                          <a:pos x="20" y="36"/>
                        </a:cxn>
                        <a:cxn ang="0">
                          <a:pos x="22" y="32"/>
                        </a:cxn>
                        <a:cxn ang="0">
                          <a:pos x="23" y="28"/>
                        </a:cxn>
                        <a:cxn ang="0">
                          <a:pos x="23" y="24"/>
                        </a:cxn>
                        <a:cxn ang="0">
                          <a:pos x="23" y="19"/>
                        </a:cxn>
                        <a:cxn ang="0">
                          <a:pos x="22" y="15"/>
                        </a:cxn>
                        <a:cxn ang="0">
                          <a:pos x="20" y="11"/>
                        </a:cxn>
                        <a:cxn ang="0">
                          <a:pos x="18" y="8"/>
                        </a:cxn>
                        <a:cxn ang="0">
                          <a:pos x="14" y="5"/>
                        </a:cxn>
                        <a:cxn ang="0">
                          <a:pos x="10" y="2"/>
                        </a:cxn>
                        <a:cxn ang="0">
                          <a:pos x="5" y="0"/>
                        </a:cxn>
                        <a:cxn ang="0">
                          <a:pos x="0" y="0"/>
                        </a:cxn>
                        <a:cxn ang="0">
                          <a:pos x="0" y="47"/>
                        </a:cxn>
                      </a:cxnLst>
                      <a:rect l="0" t="0" r="r" b="b"/>
                      <a:pathLst>
                        <a:path w="23" h="47">
                          <a:moveTo>
                            <a:pt x="0" y="47"/>
                          </a:moveTo>
                          <a:lnTo>
                            <a:pt x="5" y="47"/>
                          </a:lnTo>
                          <a:lnTo>
                            <a:pt x="10" y="45"/>
                          </a:lnTo>
                          <a:lnTo>
                            <a:pt x="14" y="42"/>
                          </a:lnTo>
                          <a:lnTo>
                            <a:pt x="18" y="39"/>
                          </a:lnTo>
                          <a:lnTo>
                            <a:pt x="20" y="36"/>
                          </a:lnTo>
                          <a:lnTo>
                            <a:pt x="22" y="32"/>
                          </a:lnTo>
                          <a:lnTo>
                            <a:pt x="23" y="28"/>
                          </a:lnTo>
                          <a:lnTo>
                            <a:pt x="23" y="24"/>
                          </a:lnTo>
                          <a:lnTo>
                            <a:pt x="23" y="19"/>
                          </a:lnTo>
                          <a:lnTo>
                            <a:pt x="22" y="15"/>
                          </a:lnTo>
                          <a:lnTo>
                            <a:pt x="20" y="11"/>
                          </a:lnTo>
                          <a:lnTo>
                            <a:pt x="18" y="8"/>
                          </a:lnTo>
                          <a:lnTo>
                            <a:pt x="14" y="5"/>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987" name="Rectangle 1259"/>
                    <p:cNvSpPr>
                      <a:spLocks noChangeAspect="1" noChangeArrowheads="1"/>
                    </p:cNvSpPr>
                    <p:nvPr/>
                  </p:nvSpPr>
                  <p:spPr bwMode="auto">
                    <a:xfrm>
                      <a:off x="2876" y="2286"/>
                      <a:ext cx="2753" cy="24"/>
                    </a:xfrm>
                    <a:prstGeom prst="rect">
                      <a:avLst/>
                    </a:prstGeom>
                    <a:solidFill>
                      <a:schemeClr val="bg1"/>
                    </a:solidFill>
                    <a:ln w="9525">
                      <a:noFill/>
                      <a:miter lim="800000"/>
                      <a:headEnd/>
                      <a:tailEnd/>
                    </a:ln>
                  </p:spPr>
                  <p:txBody>
                    <a:bodyPr/>
                    <a:lstStyle/>
                    <a:p>
                      <a:pPr>
                        <a:defRPr/>
                      </a:pPr>
                      <a:endParaRPr lang="en-US"/>
                    </a:p>
                  </p:txBody>
                </p:sp>
                <p:sp>
                  <p:nvSpPr>
                    <p:cNvPr id="714988" name="Freeform 1260"/>
                    <p:cNvSpPr>
                      <a:spLocks noChangeAspect="1"/>
                    </p:cNvSpPr>
                    <p:nvPr/>
                  </p:nvSpPr>
                  <p:spPr bwMode="auto">
                    <a:xfrm>
                      <a:off x="2868" y="2286"/>
                      <a:ext cx="8" cy="24"/>
                    </a:xfrm>
                    <a:custGeom>
                      <a:avLst/>
                      <a:gdLst/>
                      <a:ahLst/>
                      <a:cxnLst>
                        <a:cxn ang="0">
                          <a:pos x="24" y="0"/>
                        </a:cxn>
                        <a:cxn ang="0">
                          <a:pos x="18" y="0"/>
                        </a:cxn>
                        <a:cxn ang="0">
                          <a:pos x="13" y="2"/>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2"/>
                        </a:cxn>
                        <a:cxn ang="0">
                          <a:pos x="13" y="45"/>
                        </a:cxn>
                        <a:cxn ang="0">
                          <a:pos x="18" y="47"/>
                        </a:cxn>
                        <a:cxn ang="0">
                          <a:pos x="24" y="47"/>
                        </a:cxn>
                        <a:cxn ang="0">
                          <a:pos x="24" y="0"/>
                        </a:cxn>
                      </a:cxnLst>
                      <a:rect l="0" t="0" r="r" b="b"/>
                      <a:pathLst>
                        <a:path w="24" h="47">
                          <a:moveTo>
                            <a:pt x="24" y="0"/>
                          </a:moveTo>
                          <a:lnTo>
                            <a:pt x="18" y="0"/>
                          </a:lnTo>
                          <a:lnTo>
                            <a:pt x="13" y="2"/>
                          </a:lnTo>
                          <a:lnTo>
                            <a:pt x="10" y="5"/>
                          </a:lnTo>
                          <a:lnTo>
                            <a:pt x="6" y="8"/>
                          </a:lnTo>
                          <a:lnTo>
                            <a:pt x="3" y="11"/>
                          </a:lnTo>
                          <a:lnTo>
                            <a:pt x="1" y="15"/>
                          </a:lnTo>
                          <a:lnTo>
                            <a:pt x="0" y="19"/>
                          </a:lnTo>
                          <a:lnTo>
                            <a:pt x="0" y="24"/>
                          </a:lnTo>
                          <a:lnTo>
                            <a:pt x="0" y="28"/>
                          </a:lnTo>
                          <a:lnTo>
                            <a:pt x="1" y="32"/>
                          </a:lnTo>
                          <a:lnTo>
                            <a:pt x="3" y="36"/>
                          </a:lnTo>
                          <a:lnTo>
                            <a:pt x="6" y="39"/>
                          </a:lnTo>
                          <a:lnTo>
                            <a:pt x="10" y="42"/>
                          </a:lnTo>
                          <a:lnTo>
                            <a:pt x="13" y="45"/>
                          </a:lnTo>
                          <a:lnTo>
                            <a:pt x="18" y="47"/>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714989" name="Freeform 1261"/>
                    <p:cNvSpPr>
                      <a:spLocks noChangeAspect="1"/>
                    </p:cNvSpPr>
                    <p:nvPr/>
                  </p:nvSpPr>
                  <p:spPr bwMode="auto">
                    <a:xfrm>
                      <a:off x="4645" y="1976"/>
                      <a:ext cx="8" cy="16"/>
                    </a:xfrm>
                    <a:custGeom>
                      <a:avLst/>
                      <a:gdLst/>
                      <a:ahLst/>
                      <a:cxnLst>
                        <a:cxn ang="0">
                          <a:pos x="0" y="46"/>
                        </a:cxn>
                        <a:cxn ang="0">
                          <a:pos x="5" y="46"/>
                        </a:cxn>
                        <a:cxn ang="0">
                          <a:pos x="9" y="44"/>
                        </a:cxn>
                        <a:cxn ang="0">
                          <a:pos x="14" y="42"/>
                        </a:cxn>
                        <a:cxn ang="0">
                          <a:pos x="17" y="38"/>
                        </a:cxn>
                        <a:cxn ang="0">
                          <a:pos x="20" y="35"/>
                        </a:cxn>
                        <a:cxn ang="0">
                          <a:pos x="21" y="31"/>
                        </a:cxn>
                        <a:cxn ang="0">
                          <a:pos x="22" y="27"/>
                        </a:cxn>
                        <a:cxn ang="0">
                          <a:pos x="23" y="23"/>
                        </a:cxn>
                        <a:cxn ang="0">
                          <a:pos x="22" y="18"/>
                        </a:cxn>
                        <a:cxn ang="0">
                          <a:pos x="21" y="14"/>
                        </a:cxn>
                        <a:cxn ang="0">
                          <a:pos x="20" y="10"/>
                        </a:cxn>
                        <a:cxn ang="0">
                          <a:pos x="17" y="7"/>
                        </a:cxn>
                        <a:cxn ang="0">
                          <a:pos x="14" y="4"/>
                        </a:cxn>
                        <a:cxn ang="0">
                          <a:pos x="9" y="2"/>
                        </a:cxn>
                        <a:cxn ang="0">
                          <a:pos x="5" y="1"/>
                        </a:cxn>
                        <a:cxn ang="0">
                          <a:pos x="0" y="0"/>
                        </a:cxn>
                        <a:cxn ang="0">
                          <a:pos x="0" y="46"/>
                        </a:cxn>
                      </a:cxnLst>
                      <a:rect l="0" t="0" r="r" b="b"/>
                      <a:pathLst>
                        <a:path w="23" h="46">
                          <a:moveTo>
                            <a:pt x="0" y="46"/>
                          </a:moveTo>
                          <a:lnTo>
                            <a:pt x="5" y="46"/>
                          </a:lnTo>
                          <a:lnTo>
                            <a:pt x="9" y="44"/>
                          </a:lnTo>
                          <a:lnTo>
                            <a:pt x="14" y="42"/>
                          </a:lnTo>
                          <a:lnTo>
                            <a:pt x="17" y="38"/>
                          </a:lnTo>
                          <a:lnTo>
                            <a:pt x="20" y="35"/>
                          </a:lnTo>
                          <a:lnTo>
                            <a:pt x="21" y="31"/>
                          </a:lnTo>
                          <a:lnTo>
                            <a:pt x="22" y="27"/>
                          </a:lnTo>
                          <a:lnTo>
                            <a:pt x="23" y="23"/>
                          </a:lnTo>
                          <a:lnTo>
                            <a:pt x="22" y="18"/>
                          </a:lnTo>
                          <a:lnTo>
                            <a:pt x="21" y="14"/>
                          </a:lnTo>
                          <a:lnTo>
                            <a:pt x="20" y="10"/>
                          </a:lnTo>
                          <a:lnTo>
                            <a:pt x="17" y="7"/>
                          </a:lnTo>
                          <a:lnTo>
                            <a:pt x="14"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4990" name="Rectangle 1262"/>
                    <p:cNvSpPr>
                      <a:spLocks noChangeAspect="1" noChangeArrowheads="1"/>
                    </p:cNvSpPr>
                    <p:nvPr/>
                  </p:nvSpPr>
                  <p:spPr bwMode="auto">
                    <a:xfrm>
                      <a:off x="4526" y="1976"/>
                      <a:ext cx="119" cy="16"/>
                    </a:xfrm>
                    <a:prstGeom prst="rect">
                      <a:avLst/>
                    </a:prstGeom>
                    <a:solidFill>
                      <a:schemeClr val="bg1"/>
                    </a:solidFill>
                    <a:ln w="9525">
                      <a:noFill/>
                      <a:miter lim="800000"/>
                      <a:headEnd/>
                      <a:tailEnd/>
                    </a:ln>
                  </p:spPr>
                  <p:txBody>
                    <a:bodyPr/>
                    <a:lstStyle/>
                    <a:p>
                      <a:pPr>
                        <a:defRPr/>
                      </a:pPr>
                      <a:endParaRPr lang="en-US"/>
                    </a:p>
                  </p:txBody>
                </p:sp>
                <p:sp>
                  <p:nvSpPr>
                    <p:cNvPr id="714991" name="Freeform 1263"/>
                    <p:cNvSpPr>
                      <a:spLocks noChangeAspect="1"/>
                    </p:cNvSpPr>
                    <p:nvPr/>
                  </p:nvSpPr>
                  <p:spPr bwMode="auto">
                    <a:xfrm>
                      <a:off x="4518"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92" name="Freeform 1264"/>
                    <p:cNvSpPr>
                      <a:spLocks noChangeAspect="1"/>
                    </p:cNvSpPr>
                    <p:nvPr/>
                  </p:nvSpPr>
                  <p:spPr bwMode="auto">
                    <a:xfrm>
                      <a:off x="4518"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993" name="Rectangle 1265"/>
                    <p:cNvSpPr>
                      <a:spLocks noChangeAspect="1" noChangeArrowheads="1"/>
                    </p:cNvSpPr>
                    <p:nvPr/>
                  </p:nvSpPr>
                  <p:spPr bwMode="auto">
                    <a:xfrm>
                      <a:off x="4526" y="2452"/>
                      <a:ext cx="119" cy="16"/>
                    </a:xfrm>
                    <a:prstGeom prst="rect">
                      <a:avLst/>
                    </a:prstGeom>
                    <a:solidFill>
                      <a:schemeClr val="bg1"/>
                    </a:solidFill>
                    <a:ln w="9525">
                      <a:noFill/>
                      <a:miter lim="800000"/>
                      <a:headEnd/>
                      <a:tailEnd/>
                    </a:ln>
                  </p:spPr>
                  <p:txBody>
                    <a:bodyPr/>
                    <a:lstStyle/>
                    <a:p>
                      <a:pPr>
                        <a:defRPr/>
                      </a:pPr>
                      <a:endParaRPr lang="en-US"/>
                    </a:p>
                  </p:txBody>
                </p:sp>
                <p:sp>
                  <p:nvSpPr>
                    <p:cNvPr id="714994" name="Freeform 1266"/>
                    <p:cNvSpPr>
                      <a:spLocks noChangeAspect="1"/>
                    </p:cNvSpPr>
                    <p:nvPr/>
                  </p:nvSpPr>
                  <p:spPr bwMode="auto">
                    <a:xfrm>
                      <a:off x="4645" y="2452"/>
                      <a:ext cx="8" cy="16"/>
                    </a:xfrm>
                    <a:custGeom>
                      <a:avLst/>
                      <a:gdLst/>
                      <a:ahLst/>
                      <a:cxnLst>
                        <a:cxn ang="0">
                          <a:pos x="0" y="47"/>
                        </a:cxn>
                        <a:cxn ang="0">
                          <a:pos x="5" y="46"/>
                        </a:cxn>
                        <a:cxn ang="0">
                          <a:pos x="9" y="44"/>
                        </a:cxn>
                        <a:cxn ang="0">
                          <a:pos x="14" y="42"/>
                        </a:cxn>
                        <a:cxn ang="0">
                          <a:pos x="17" y="39"/>
                        </a:cxn>
                        <a:cxn ang="0">
                          <a:pos x="20" y="36"/>
                        </a:cxn>
                        <a:cxn ang="0">
                          <a:pos x="21" y="32"/>
                        </a:cxn>
                        <a:cxn ang="0">
                          <a:pos x="22" y="28"/>
                        </a:cxn>
                        <a:cxn ang="0">
                          <a:pos x="23" y="23"/>
                        </a:cxn>
                        <a:cxn ang="0">
                          <a:pos x="22" y="19"/>
                        </a:cxn>
                        <a:cxn ang="0">
                          <a:pos x="21" y="15"/>
                        </a:cxn>
                        <a:cxn ang="0">
                          <a:pos x="20" y="11"/>
                        </a:cxn>
                        <a:cxn ang="0">
                          <a:pos x="17" y="8"/>
                        </a:cxn>
                        <a:cxn ang="0">
                          <a:pos x="14" y="4"/>
                        </a:cxn>
                        <a:cxn ang="0">
                          <a:pos x="9" y="2"/>
                        </a:cxn>
                        <a:cxn ang="0">
                          <a:pos x="5" y="0"/>
                        </a:cxn>
                        <a:cxn ang="0">
                          <a:pos x="0" y="0"/>
                        </a:cxn>
                        <a:cxn ang="0">
                          <a:pos x="0" y="47"/>
                        </a:cxn>
                      </a:cxnLst>
                      <a:rect l="0" t="0" r="r" b="b"/>
                      <a:pathLst>
                        <a:path w="23" h="47">
                          <a:moveTo>
                            <a:pt x="0" y="47"/>
                          </a:moveTo>
                          <a:lnTo>
                            <a:pt x="5" y="46"/>
                          </a:lnTo>
                          <a:lnTo>
                            <a:pt x="9" y="44"/>
                          </a:lnTo>
                          <a:lnTo>
                            <a:pt x="14" y="42"/>
                          </a:lnTo>
                          <a:lnTo>
                            <a:pt x="17" y="39"/>
                          </a:lnTo>
                          <a:lnTo>
                            <a:pt x="20" y="36"/>
                          </a:lnTo>
                          <a:lnTo>
                            <a:pt x="21" y="32"/>
                          </a:lnTo>
                          <a:lnTo>
                            <a:pt x="22" y="28"/>
                          </a:lnTo>
                          <a:lnTo>
                            <a:pt x="23" y="23"/>
                          </a:lnTo>
                          <a:lnTo>
                            <a:pt x="22" y="19"/>
                          </a:lnTo>
                          <a:lnTo>
                            <a:pt x="21" y="15"/>
                          </a:lnTo>
                          <a:lnTo>
                            <a:pt x="20" y="11"/>
                          </a:lnTo>
                          <a:lnTo>
                            <a:pt x="17" y="8"/>
                          </a:lnTo>
                          <a:lnTo>
                            <a:pt x="14"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995" name="Freeform 1267"/>
                    <p:cNvSpPr>
                      <a:spLocks noChangeAspect="1"/>
                    </p:cNvSpPr>
                    <p:nvPr/>
                  </p:nvSpPr>
                  <p:spPr bwMode="auto">
                    <a:xfrm>
                      <a:off x="5367"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4996" name="Rectangle 1268"/>
                    <p:cNvSpPr>
                      <a:spLocks noChangeAspect="1" noChangeArrowheads="1"/>
                    </p:cNvSpPr>
                    <p:nvPr/>
                  </p:nvSpPr>
                  <p:spPr bwMode="auto">
                    <a:xfrm>
                      <a:off x="5375" y="2452"/>
                      <a:ext cx="238" cy="16"/>
                    </a:xfrm>
                    <a:prstGeom prst="rect">
                      <a:avLst/>
                    </a:prstGeom>
                    <a:solidFill>
                      <a:schemeClr val="bg1"/>
                    </a:solidFill>
                    <a:ln w="9525">
                      <a:noFill/>
                      <a:miter lim="800000"/>
                      <a:headEnd/>
                      <a:tailEnd/>
                    </a:ln>
                  </p:spPr>
                  <p:txBody>
                    <a:bodyPr/>
                    <a:lstStyle/>
                    <a:p>
                      <a:pPr>
                        <a:defRPr/>
                      </a:pPr>
                      <a:endParaRPr lang="en-US"/>
                    </a:p>
                  </p:txBody>
                </p:sp>
                <p:sp>
                  <p:nvSpPr>
                    <p:cNvPr id="714997" name="Freeform 1269"/>
                    <p:cNvSpPr>
                      <a:spLocks noChangeAspect="1"/>
                    </p:cNvSpPr>
                    <p:nvPr/>
                  </p:nvSpPr>
                  <p:spPr bwMode="auto">
                    <a:xfrm>
                      <a:off x="5613"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4998" name="Freeform 1270"/>
                    <p:cNvSpPr>
                      <a:spLocks noChangeAspect="1"/>
                    </p:cNvSpPr>
                    <p:nvPr/>
                  </p:nvSpPr>
                  <p:spPr bwMode="auto">
                    <a:xfrm>
                      <a:off x="5367" y="1904"/>
                      <a:ext cx="8" cy="16"/>
                    </a:xfrm>
                    <a:custGeom>
                      <a:avLst/>
                      <a:gdLst/>
                      <a:ahLst/>
                      <a:cxnLst>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5"/>
                        </a:cxn>
                        <a:cxn ang="0">
                          <a:pos x="23" y="46"/>
                        </a:cxn>
                        <a:cxn ang="0">
                          <a:pos x="23" y="0"/>
                        </a:cxn>
                      </a:cxnLst>
                      <a:rect l="0" t="0" r="r" b="b"/>
                      <a:pathLst>
                        <a:path w="23" h="46">
                          <a:moveTo>
                            <a:pt x="23" y="0"/>
                          </a:move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4999" name="Rectangle 1271"/>
                    <p:cNvSpPr>
                      <a:spLocks noChangeAspect="1" noChangeArrowheads="1"/>
                    </p:cNvSpPr>
                    <p:nvPr/>
                  </p:nvSpPr>
                  <p:spPr bwMode="auto">
                    <a:xfrm>
                      <a:off x="5375" y="1904"/>
                      <a:ext cx="246" cy="16"/>
                    </a:xfrm>
                    <a:prstGeom prst="rect">
                      <a:avLst/>
                    </a:prstGeom>
                    <a:solidFill>
                      <a:schemeClr val="bg1"/>
                    </a:solidFill>
                    <a:ln w="9525">
                      <a:noFill/>
                      <a:miter lim="800000"/>
                      <a:headEnd/>
                      <a:tailEnd/>
                    </a:ln>
                  </p:spPr>
                  <p:txBody>
                    <a:bodyPr/>
                    <a:lstStyle/>
                    <a:p>
                      <a:pPr>
                        <a:defRPr/>
                      </a:pPr>
                      <a:endParaRPr lang="en-US"/>
                    </a:p>
                  </p:txBody>
                </p:sp>
                <p:sp>
                  <p:nvSpPr>
                    <p:cNvPr id="715000" name="Freeform 1272"/>
                    <p:cNvSpPr>
                      <a:spLocks noChangeAspect="1"/>
                    </p:cNvSpPr>
                    <p:nvPr/>
                  </p:nvSpPr>
                  <p:spPr bwMode="auto">
                    <a:xfrm>
                      <a:off x="5621" y="1904"/>
                      <a:ext cx="8" cy="16"/>
                    </a:xfrm>
                    <a:custGeom>
                      <a:avLst/>
                      <a:gdLst/>
                      <a:ahLst/>
                      <a:cxnLst>
                        <a:cxn ang="0">
                          <a:pos x="0" y="46"/>
                        </a:cxn>
                        <a:cxn ang="0">
                          <a:pos x="5" y="45"/>
                        </a:cxn>
                        <a:cxn ang="0">
                          <a:pos x="11" y="44"/>
                        </a:cxn>
                        <a:cxn ang="0">
                          <a:pos x="15" y="42"/>
                        </a:cxn>
                        <a:cxn ang="0">
                          <a:pos x="18" y="39"/>
                        </a:cxn>
                        <a:cxn ang="0">
                          <a:pos x="20" y="36"/>
                        </a:cxn>
                        <a:cxn ang="0">
                          <a:pos x="22" y="32"/>
                        </a:cxn>
                        <a:cxn ang="0">
                          <a:pos x="23" y="27"/>
                        </a:cxn>
                        <a:cxn ang="0">
                          <a:pos x="23" y="23"/>
                        </a:cxn>
                        <a:cxn ang="0">
                          <a:pos x="23" y="19"/>
                        </a:cxn>
                        <a:cxn ang="0">
                          <a:pos x="22" y="15"/>
                        </a:cxn>
                        <a:cxn ang="0">
                          <a:pos x="20" y="10"/>
                        </a:cxn>
                        <a:cxn ang="0">
                          <a:pos x="18" y="7"/>
                        </a:cxn>
                        <a:cxn ang="0">
                          <a:pos x="15" y="4"/>
                        </a:cxn>
                        <a:cxn ang="0">
                          <a:pos x="11" y="2"/>
                        </a:cxn>
                        <a:cxn ang="0">
                          <a:pos x="5" y="0"/>
                        </a:cxn>
                        <a:cxn ang="0">
                          <a:pos x="0" y="0"/>
                        </a:cxn>
                        <a:cxn ang="0">
                          <a:pos x="0" y="46"/>
                        </a:cxn>
                      </a:cxnLst>
                      <a:rect l="0" t="0" r="r" b="b"/>
                      <a:pathLst>
                        <a:path w="23" h="46">
                          <a:moveTo>
                            <a:pt x="0" y="46"/>
                          </a:moveTo>
                          <a:lnTo>
                            <a:pt x="5" y="45"/>
                          </a:lnTo>
                          <a:lnTo>
                            <a:pt x="11" y="44"/>
                          </a:lnTo>
                          <a:lnTo>
                            <a:pt x="15" y="42"/>
                          </a:lnTo>
                          <a:lnTo>
                            <a:pt x="18" y="39"/>
                          </a:lnTo>
                          <a:lnTo>
                            <a:pt x="20" y="36"/>
                          </a:lnTo>
                          <a:lnTo>
                            <a:pt x="22" y="32"/>
                          </a:lnTo>
                          <a:lnTo>
                            <a:pt x="23" y="27"/>
                          </a:lnTo>
                          <a:lnTo>
                            <a:pt x="23" y="23"/>
                          </a:lnTo>
                          <a:lnTo>
                            <a:pt x="23" y="19"/>
                          </a:lnTo>
                          <a:lnTo>
                            <a:pt x="22" y="15"/>
                          </a:lnTo>
                          <a:lnTo>
                            <a:pt x="20" y="10"/>
                          </a:lnTo>
                          <a:lnTo>
                            <a:pt x="18" y="7"/>
                          </a:lnTo>
                          <a:lnTo>
                            <a:pt x="15" y="4"/>
                          </a:lnTo>
                          <a:lnTo>
                            <a:pt x="11"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01" name="Freeform 1273"/>
                    <p:cNvSpPr>
                      <a:spLocks noChangeAspect="1"/>
                    </p:cNvSpPr>
                    <p:nvPr/>
                  </p:nvSpPr>
                  <p:spPr bwMode="auto">
                    <a:xfrm>
                      <a:off x="5613" y="1976"/>
                      <a:ext cx="8" cy="16"/>
                    </a:xfrm>
                    <a:custGeom>
                      <a:avLst/>
                      <a:gdLst/>
                      <a:ahLst/>
                      <a:cxnLst>
                        <a:cxn ang="0">
                          <a:pos x="0" y="46"/>
                        </a:cxn>
                        <a:cxn ang="0">
                          <a:pos x="5" y="46"/>
                        </a:cxn>
                        <a:cxn ang="0">
                          <a:pos x="10" y="44"/>
                        </a:cxn>
                        <a:cxn ang="0">
                          <a:pos x="14" y="42"/>
                        </a:cxn>
                        <a:cxn ang="0">
                          <a:pos x="17" y="38"/>
                        </a:cxn>
                        <a:cxn ang="0">
                          <a:pos x="20" y="35"/>
                        </a:cxn>
                        <a:cxn ang="0">
                          <a:pos x="22" y="31"/>
                        </a:cxn>
                        <a:cxn ang="0">
                          <a:pos x="23" y="27"/>
                        </a:cxn>
                        <a:cxn ang="0">
                          <a:pos x="23" y="23"/>
                        </a:cxn>
                        <a:cxn ang="0">
                          <a:pos x="23" y="18"/>
                        </a:cxn>
                        <a:cxn ang="0">
                          <a:pos x="22" y="14"/>
                        </a:cxn>
                        <a:cxn ang="0">
                          <a:pos x="20" y="10"/>
                        </a:cxn>
                        <a:cxn ang="0">
                          <a:pos x="17"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7" y="38"/>
                          </a:lnTo>
                          <a:lnTo>
                            <a:pt x="20" y="35"/>
                          </a:lnTo>
                          <a:lnTo>
                            <a:pt x="22" y="31"/>
                          </a:lnTo>
                          <a:lnTo>
                            <a:pt x="23" y="27"/>
                          </a:lnTo>
                          <a:lnTo>
                            <a:pt x="23" y="23"/>
                          </a:lnTo>
                          <a:lnTo>
                            <a:pt x="23" y="18"/>
                          </a:lnTo>
                          <a:lnTo>
                            <a:pt x="22" y="14"/>
                          </a:lnTo>
                          <a:lnTo>
                            <a:pt x="20" y="10"/>
                          </a:lnTo>
                          <a:lnTo>
                            <a:pt x="17"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02" name="Rectangle 1274"/>
                    <p:cNvSpPr>
                      <a:spLocks noChangeAspect="1" noChangeArrowheads="1"/>
                    </p:cNvSpPr>
                    <p:nvPr/>
                  </p:nvSpPr>
                  <p:spPr bwMode="auto">
                    <a:xfrm>
                      <a:off x="5375" y="1976"/>
                      <a:ext cx="238" cy="16"/>
                    </a:xfrm>
                    <a:prstGeom prst="rect">
                      <a:avLst/>
                    </a:prstGeom>
                    <a:solidFill>
                      <a:schemeClr val="bg1"/>
                    </a:solidFill>
                    <a:ln w="9525">
                      <a:noFill/>
                      <a:miter lim="800000"/>
                      <a:headEnd/>
                      <a:tailEnd/>
                    </a:ln>
                  </p:spPr>
                  <p:txBody>
                    <a:bodyPr/>
                    <a:lstStyle/>
                    <a:p>
                      <a:pPr>
                        <a:defRPr/>
                      </a:pPr>
                      <a:endParaRPr lang="en-US"/>
                    </a:p>
                  </p:txBody>
                </p:sp>
                <p:sp>
                  <p:nvSpPr>
                    <p:cNvPr id="715003" name="Freeform 1275"/>
                    <p:cNvSpPr>
                      <a:spLocks noChangeAspect="1"/>
                    </p:cNvSpPr>
                    <p:nvPr/>
                  </p:nvSpPr>
                  <p:spPr bwMode="auto">
                    <a:xfrm>
                      <a:off x="5367" y="1976"/>
                      <a:ext cx="8" cy="16"/>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5004" name="Freeform 1276"/>
                    <p:cNvSpPr>
                      <a:spLocks noChangeAspect="1"/>
                    </p:cNvSpPr>
                    <p:nvPr/>
                  </p:nvSpPr>
                  <p:spPr bwMode="auto">
                    <a:xfrm>
                      <a:off x="5566" y="2460"/>
                      <a:ext cx="16" cy="8"/>
                    </a:xfrm>
                    <a:custGeom>
                      <a:avLst/>
                      <a:gdLst/>
                      <a:ahLst/>
                      <a:cxnLst>
                        <a:cxn ang="0">
                          <a:pos x="0" y="0"/>
                        </a:cxn>
                        <a:cxn ang="0">
                          <a:pos x="1" y="6"/>
                        </a:cxn>
                        <a:cxn ang="0">
                          <a:pos x="2" y="11"/>
                        </a:cxn>
                        <a:cxn ang="0">
                          <a:pos x="4" y="14"/>
                        </a:cxn>
                        <a:cxn ang="0">
                          <a:pos x="7" y="17"/>
                        </a:cxn>
                        <a:cxn ang="0">
                          <a:pos x="12"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2"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005" name="Rectangle 1277"/>
                    <p:cNvSpPr>
                      <a:spLocks noChangeAspect="1" noChangeArrowheads="1"/>
                    </p:cNvSpPr>
                    <p:nvPr/>
                  </p:nvSpPr>
                  <p:spPr bwMode="auto">
                    <a:xfrm>
                      <a:off x="5566" y="1984"/>
                      <a:ext cx="16" cy="476"/>
                    </a:xfrm>
                    <a:prstGeom prst="rect">
                      <a:avLst/>
                    </a:prstGeom>
                    <a:solidFill>
                      <a:schemeClr val="bg1"/>
                    </a:solidFill>
                    <a:ln w="9525">
                      <a:noFill/>
                      <a:miter lim="800000"/>
                      <a:headEnd/>
                      <a:tailEnd/>
                    </a:ln>
                  </p:spPr>
                  <p:txBody>
                    <a:bodyPr/>
                    <a:lstStyle/>
                    <a:p>
                      <a:pPr>
                        <a:defRPr/>
                      </a:pPr>
                      <a:endParaRPr lang="en-US"/>
                    </a:p>
                  </p:txBody>
                </p:sp>
                <p:sp>
                  <p:nvSpPr>
                    <p:cNvPr id="715006" name="Freeform 1278"/>
                    <p:cNvSpPr>
                      <a:spLocks noChangeAspect="1"/>
                    </p:cNvSpPr>
                    <p:nvPr/>
                  </p:nvSpPr>
                  <p:spPr bwMode="auto">
                    <a:xfrm>
                      <a:off x="5566"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2"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2"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5007" name="Freeform 1279"/>
                    <p:cNvSpPr>
                      <a:spLocks noChangeAspect="1"/>
                    </p:cNvSpPr>
                    <p:nvPr/>
                  </p:nvSpPr>
                  <p:spPr bwMode="auto">
                    <a:xfrm>
                      <a:off x="5375"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08" name="Rectangle 1280"/>
                    <p:cNvSpPr>
                      <a:spLocks noChangeAspect="1" noChangeArrowheads="1"/>
                    </p:cNvSpPr>
                    <p:nvPr/>
                  </p:nvSpPr>
                  <p:spPr bwMode="auto">
                    <a:xfrm>
                      <a:off x="5129" y="2452"/>
                      <a:ext cx="246" cy="16"/>
                    </a:xfrm>
                    <a:prstGeom prst="rect">
                      <a:avLst/>
                    </a:prstGeom>
                    <a:solidFill>
                      <a:schemeClr val="bg1"/>
                    </a:solidFill>
                    <a:ln w="9525">
                      <a:noFill/>
                      <a:miter lim="800000"/>
                      <a:headEnd/>
                      <a:tailEnd/>
                    </a:ln>
                  </p:spPr>
                  <p:txBody>
                    <a:bodyPr/>
                    <a:lstStyle/>
                    <a:p>
                      <a:pPr>
                        <a:defRPr/>
                      </a:pPr>
                      <a:endParaRPr lang="en-US"/>
                    </a:p>
                  </p:txBody>
                </p:sp>
                <p:sp>
                  <p:nvSpPr>
                    <p:cNvPr id="715009" name="Freeform 1281"/>
                    <p:cNvSpPr>
                      <a:spLocks noChangeAspect="1"/>
                    </p:cNvSpPr>
                    <p:nvPr/>
                  </p:nvSpPr>
                  <p:spPr bwMode="auto">
                    <a:xfrm>
                      <a:off x="5121" y="2452"/>
                      <a:ext cx="8" cy="16"/>
                    </a:xfrm>
                    <a:custGeom>
                      <a:avLst/>
                      <a:gdLst/>
                      <a:ahLst/>
                      <a:cxnLst>
                        <a:cxn ang="0">
                          <a:pos x="24" y="0"/>
                        </a:cxn>
                        <a:cxn ang="0">
                          <a:pos x="18" y="0"/>
                        </a:cxn>
                        <a:cxn ang="0">
                          <a:pos x="14" y="2"/>
                        </a:cxn>
                        <a:cxn ang="0">
                          <a:pos x="10" y="4"/>
                        </a:cxn>
                        <a:cxn ang="0">
                          <a:pos x="6" y="8"/>
                        </a:cxn>
                        <a:cxn ang="0">
                          <a:pos x="4" y="11"/>
                        </a:cxn>
                        <a:cxn ang="0">
                          <a:pos x="2" y="15"/>
                        </a:cxn>
                        <a:cxn ang="0">
                          <a:pos x="1" y="19"/>
                        </a:cxn>
                        <a:cxn ang="0">
                          <a:pos x="0" y="23"/>
                        </a:cxn>
                        <a:cxn ang="0">
                          <a:pos x="1" y="28"/>
                        </a:cxn>
                        <a:cxn ang="0">
                          <a:pos x="2" y="32"/>
                        </a:cxn>
                        <a:cxn ang="0">
                          <a:pos x="4" y="36"/>
                        </a:cxn>
                        <a:cxn ang="0">
                          <a:pos x="6" y="39"/>
                        </a:cxn>
                        <a:cxn ang="0">
                          <a:pos x="10" y="42"/>
                        </a:cxn>
                        <a:cxn ang="0">
                          <a:pos x="14" y="44"/>
                        </a:cxn>
                        <a:cxn ang="0">
                          <a:pos x="18" y="46"/>
                        </a:cxn>
                        <a:cxn ang="0">
                          <a:pos x="24" y="47"/>
                        </a:cxn>
                        <a:cxn ang="0">
                          <a:pos x="24" y="0"/>
                        </a:cxn>
                      </a:cxnLst>
                      <a:rect l="0" t="0" r="r" b="b"/>
                      <a:pathLst>
                        <a:path w="24" h="47">
                          <a:moveTo>
                            <a:pt x="24" y="0"/>
                          </a:moveTo>
                          <a:lnTo>
                            <a:pt x="18" y="0"/>
                          </a:lnTo>
                          <a:lnTo>
                            <a:pt x="14" y="2"/>
                          </a:lnTo>
                          <a:lnTo>
                            <a:pt x="10" y="4"/>
                          </a:lnTo>
                          <a:lnTo>
                            <a:pt x="6" y="8"/>
                          </a:lnTo>
                          <a:lnTo>
                            <a:pt x="4" y="11"/>
                          </a:lnTo>
                          <a:lnTo>
                            <a:pt x="2" y="15"/>
                          </a:lnTo>
                          <a:lnTo>
                            <a:pt x="1" y="19"/>
                          </a:lnTo>
                          <a:lnTo>
                            <a:pt x="0" y="23"/>
                          </a:lnTo>
                          <a:lnTo>
                            <a:pt x="1" y="28"/>
                          </a:lnTo>
                          <a:lnTo>
                            <a:pt x="2" y="32"/>
                          </a:lnTo>
                          <a:lnTo>
                            <a:pt x="4" y="36"/>
                          </a:lnTo>
                          <a:lnTo>
                            <a:pt x="6" y="39"/>
                          </a:lnTo>
                          <a:lnTo>
                            <a:pt x="10" y="42"/>
                          </a:lnTo>
                          <a:lnTo>
                            <a:pt x="14"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715010" name="Freeform 1282"/>
                    <p:cNvSpPr>
                      <a:spLocks noChangeAspect="1"/>
                    </p:cNvSpPr>
                    <p:nvPr/>
                  </p:nvSpPr>
                  <p:spPr bwMode="auto">
                    <a:xfrm>
                      <a:off x="5463" y="2460"/>
                      <a:ext cx="16" cy="8"/>
                    </a:xfrm>
                    <a:custGeom>
                      <a:avLst/>
                      <a:gdLst/>
                      <a:ahLst/>
                      <a:cxnLst>
                        <a:cxn ang="0">
                          <a:pos x="0" y="0"/>
                        </a:cxn>
                        <a:cxn ang="0">
                          <a:pos x="0" y="6"/>
                        </a:cxn>
                        <a:cxn ang="0">
                          <a:pos x="2" y="11"/>
                        </a:cxn>
                        <a:cxn ang="0">
                          <a:pos x="4" y="14"/>
                        </a:cxn>
                        <a:cxn ang="0">
                          <a:pos x="7" y="17"/>
                        </a:cxn>
                        <a:cxn ang="0">
                          <a:pos x="10" y="20"/>
                        </a:cxn>
                        <a:cxn ang="0">
                          <a:pos x="15" y="23"/>
                        </a:cxn>
                        <a:cxn ang="0">
                          <a:pos x="19" y="24"/>
                        </a:cxn>
                        <a:cxn ang="0">
                          <a:pos x="23" y="24"/>
                        </a:cxn>
                        <a:cxn ang="0">
                          <a:pos x="27" y="24"/>
                        </a:cxn>
                        <a:cxn ang="0">
                          <a:pos x="31" y="23"/>
                        </a:cxn>
                        <a:cxn ang="0">
                          <a:pos x="36"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5" y="23"/>
                          </a:lnTo>
                          <a:lnTo>
                            <a:pt x="19" y="24"/>
                          </a:lnTo>
                          <a:lnTo>
                            <a:pt x="23" y="24"/>
                          </a:lnTo>
                          <a:lnTo>
                            <a:pt x="27" y="24"/>
                          </a:lnTo>
                          <a:lnTo>
                            <a:pt x="31" y="23"/>
                          </a:lnTo>
                          <a:lnTo>
                            <a:pt x="36"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011" name="Rectangle 1283"/>
                    <p:cNvSpPr>
                      <a:spLocks noChangeAspect="1" noChangeArrowheads="1"/>
                    </p:cNvSpPr>
                    <p:nvPr/>
                  </p:nvSpPr>
                  <p:spPr bwMode="auto">
                    <a:xfrm>
                      <a:off x="5463" y="1984"/>
                      <a:ext cx="16" cy="476"/>
                    </a:xfrm>
                    <a:prstGeom prst="rect">
                      <a:avLst/>
                    </a:prstGeom>
                    <a:solidFill>
                      <a:schemeClr val="bg1"/>
                    </a:solidFill>
                    <a:ln w="9525">
                      <a:noFill/>
                      <a:miter lim="800000"/>
                      <a:headEnd/>
                      <a:tailEnd/>
                    </a:ln>
                  </p:spPr>
                  <p:txBody>
                    <a:bodyPr/>
                    <a:lstStyle/>
                    <a:p>
                      <a:pPr>
                        <a:defRPr/>
                      </a:pPr>
                      <a:endParaRPr lang="en-US"/>
                    </a:p>
                  </p:txBody>
                </p:sp>
                <p:sp>
                  <p:nvSpPr>
                    <p:cNvPr id="715012" name="Freeform 1284"/>
                    <p:cNvSpPr>
                      <a:spLocks noChangeAspect="1"/>
                    </p:cNvSpPr>
                    <p:nvPr/>
                  </p:nvSpPr>
                  <p:spPr bwMode="auto">
                    <a:xfrm>
                      <a:off x="5463" y="1976"/>
                      <a:ext cx="16" cy="8"/>
                    </a:xfrm>
                    <a:custGeom>
                      <a:avLst/>
                      <a:gdLst/>
                      <a:ahLst/>
                      <a:cxnLst>
                        <a:cxn ang="0">
                          <a:pos x="46" y="23"/>
                        </a:cxn>
                        <a:cxn ang="0">
                          <a:pos x="45" y="17"/>
                        </a:cxn>
                        <a:cxn ang="0">
                          <a:pos x="44" y="12"/>
                        </a:cxn>
                        <a:cxn ang="0">
                          <a:pos x="42" y="9"/>
                        </a:cxn>
                        <a:cxn ang="0">
                          <a:pos x="39" y="6"/>
                        </a:cxn>
                        <a:cxn ang="0">
                          <a:pos x="36" y="3"/>
                        </a:cxn>
                        <a:cxn ang="0">
                          <a:pos x="31" y="1"/>
                        </a:cxn>
                        <a:cxn ang="0">
                          <a:pos x="27" y="0"/>
                        </a:cxn>
                        <a:cxn ang="0">
                          <a:pos x="23" y="0"/>
                        </a:cxn>
                        <a:cxn ang="0">
                          <a:pos x="19" y="0"/>
                        </a:cxn>
                        <a:cxn ang="0">
                          <a:pos x="15"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6" y="3"/>
                          </a:lnTo>
                          <a:lnTo>
                            <a:pt x="31" y="1"/>
                          </a:lnTo>
                          <a:lnTo>
                            <a:pt x="27" y="0"/>
                          </a:lnTo>
                          <a:lnTo>
                            <a:pt x="23" y="0"/>
                          </a:lnTo>
                          <a:lnTo>
                            <a:pt x="19" y="0"/>
                          </a:lnTo>
                          <a:lnTo>
                            <a:pt x="15"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5013" name="Freeform 1285"/>
                    <p:cNvSpPr>
                      <a:spLocks noChangeAspect="1"/>
                    </p:cNvSpPr>
                    <p:nvPr/>
                  </p:nvSpPr>
                  <p:spPr bwMode="auto">
                    <a:xfrm>
                      <a:off x="5415" y="2460"/>
                      <a:ext cx="16" cy="8"/>
                    </a:xfrm>
                    <a:custGeom>
                      <a:avLst/>
                      <a:gdLst/>
                      <a:ahLst/>
                      <a:cxnLst>
                        <a:cxn ang="0">
                          <a:pos x="0" y="0"/>
                        </a:cxn>
                        <a:cxn ang="0">
                          <a:pos x="0" y="6"/>
                        </a:cxn>
                        <a:cxn ang="0">
                          <a:pos x="2" y="11"/>
                        </a:cxn>
                        <a:cxn ang="0">
                          <a:pos x="4" y="14"/>
                        </a:cxn>
                        <a:cxn ang="0">
                          <a:pos x="7" y="17"/>
                        </a:cxn>
                        <a:cxn ang="0">
                          <a:pos x="10" y="20"/>
                        </a:cxn>
                        <a:cxn ang="0">
                          <a:pos x="14" y="23"/>
                        </a:cxn>
                        <a:cxn ang="0">
                          <a:pos x="19" y="24"/>
                        </a:cxn>
                        <a:cxn ang="0">
                          <a:pos x="23" y="24"/>
                        </a:cxn>
                        <a:cxn ang="0">
                          <a:pos x="27" y="24"/>
                        </a:cxn>
                        <a:cxn ang="0">
                          <a:pos x="31" y="23"/>
                        </a:cxn>
                        <a:cxn ang="0">
                          <a:pos x="34" y="20"/>
                        </a:cxn>
                        <a:cxn ang="0">
                          <a:pos x="39"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9" y="24"/>
                          </a:lnTo>
                          <a:lnTo>
                            <a:pt x="23" y="24"/>
                          </a:lnTo>
                          <a:lnTo>
                            <a:pt x="27" y="24"/>
                          </a:lnTo>
                          <a:lnTo>
                            <a:pt x="31" y="23"/>
                          </a:lnTo>
                          <a:lnTo>
                            <a:pt x="34" y="20"/>
                          </a:lnTo>
                          <a:lnTo>
                            <a:pt x="39"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014" name="Rectangle 1286"/>
                    <p:cNvSpPr>
                      <a:spLocks noChangeAspect="1" noChangeArrowheads="1"/>
                    </p:cNvSpPr>
                    <p:nvPr/>
                  </p:nvSpPr>
                  <p:spPr bwMode="auto">
                    <a:xfrm>
                      <a:off x="5415" y="1984"/>
                      <a:ext cx="16" cy="476"/>
                    </a:xfrm>
                    <a:prstGeom prst="rect">
                      <a:avLst/>
                    </a:prstGeom>
                    <a:solidFill>
                      <a:schemeClr val="bg1"/>
                    </a:solidFill>
                    <a:ln w="9525">
                      <a:noFill/>
                      <a:miter lim="800000"/>
                      <a:headEnd/>
                      <a:tailEnd/>
                    </a:ln>
                  </p:spPr>
                  <p:txBody>
                    <a:bodyPr/>
                    <a:lstStyle/>
                    <a:p>
                      <a:pPr>
                        <a:defRPr/>
                      </a:pPr>
                      <a:endParaRPr lang="en-US"/>
                    </a:p>
                  </p:txBody>
                </p:sp>
                <p:sp>
                  <p:nvSpPr>
                    <p:cNvPr id="715015" name="Freeform 1287"/>
                    <p:cNvSpPr>
                      <a:spLocks noChangeAspect="1"/>
                    </p:cNvSpPr>
                    <p:nvPr/>
                  </p:nvSpPr>
                  <p:spPr bwMode="auto">
                    <a:xfrm>
                      <a:off x="5415" y="1976"/>
                      <a:ext cx="16" cy="8"/>
                    </a:xfrm>
                    <a:custGeom>
                      <a:avLst/>
                      <a:gdLst/>
                      <a:ahLst/>
                      <a:cxnLst>
                        <a:cxn ang="0">
                          <a:pos x="46" y="23"/>
                        </a:cxn>
                        <a:cxn ang="0">
                          <a:pos x="45" y="17"/>
                        </a:cxn>
                        <a:cxn ang="0">
                          <a:pos x="44" y="12"/>
                        </a:cxn>
                        <a:cxn ang="0">
                          <a:pos x="42" y="9"/>
                        </a:cxn>
                        <a:cxn ang="0">
                          <a:pos x="39" y="6"/>
                        </a:cxn>
                        <a:cxn ang="0">
                          <a:pos x="34" y="3"/>
                        </a:cxn>
                        <a:cxn ang="0">
                          <a:pos x="31" y="1"/>
                        </a:cxn>
                        <a:cxn ang="0">
                          <a:pos x="27" y="0"/>
                        </a:cxn>
                        <a:cxn ang="0">
                          <a:pos x="23" y="0"/>
                        </a:cxn>
                        <a:cxn ang="0">
                          <a:pos x="19"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9" y="6"/>
                          </a:lnTo>
                          <a:lnTo>
                            <a:pt x="34" y="3"/>
                          </a:lnTo>
                          <a:lnTo>
                            <a:pt x="31" y="1"/>
                          </a:lnTo>
                          <a:lnTo>
                            <a:pt x="27" y="0"/>
                          </a:lnTo>
                          <a:lnTo>
                            <a:pt x="23" y="0"/>
                          </a:lnTo>
                          <a:lnTo>
                            <a:pt x="19"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5016" name="Freeform 1288"/>
                    <p:cNvSpPr>
                      <a:spLocks noChangeAspect="1"/>
                    </p:cNvSpPr>
                    <p:nvPr/>
                  </p:nvSpPr>
                  <p:spPr bwMode="auto">
                    <a:xfrm>
                      <a:off x="5312" y="2460"/>
                      <a:ext cx="16" cy="8"/>
                    </a:xfrm>
                    <a:custGeom>
                      <a:avLst/>
                      <a:gdLst/>
                      <a:ahLst/>
                      <a:cxnLst>
                        <a:cxn ang="0">
                          <a:pos x="0" y="0"/>
                        </a:cxn>
                        <a:cxn ang="0">
                          <a:pos x="0" y="6"/>
                        </a:cxn>
                        <a:cxn ang="0">
                          <a:pos x="2" y="11"/>
                        </a:cxn>
                        <a:cxn ang="0">
                          <a:pos x="4" y="14"/>
                        </a:cxn>
                        <a:cxn ang="0">
                          <a:pos x="7" y="17"/>
                        </a:cxn>
                        <a:cxn ang="0">
                          <a:pos x="10" y="20"/>
                        </a:cxn>
                        <a:cxn ang="0">
                          <a:pos x="14" y="23"/>
                        </a:cxn>
                        <a:cxn ang="0">
                          <a:pos x="18" y="24"/>
                        </a:cxn>
                        <a:cxn ang="0">
                          <a:pos x="23" y="24"/>
                        </a:cxn>
                        <a:cxn ang="0">
                          <a:pos x="27" y="24"/>
                        </a:cxn>
                        <a:cxn ang="0">
                          <a:pos x="31" y="23"/>
                        </a:cxn>
                        <a:cxn ang="0">
                          <a:pos x="35" y="20"/>
                        </a:cxn>
                        <a:cxn ang="0">
                          <a:pos x="38" y="17"/>
                        </a:cxn>
                        <a:cxn ang="0">
                          <a:pos x="42" y="14"/>
                        </a:cxn>
                        <a:cxn ang="0">
                          <a:pos x="44" y="11"/>
                        </a:cxn>
                        <a:cxn ang="0">
                          <a:pos x="45" y="6"/>
                        </a:cxn>
                        <a:cxn ang="0">
                          <a:pos x="46" y="0"/>
                        </a:cxn>
                        <a:cxn ang="0">
                          <a:pos x="0" y="0"/>
                        </a:cxn>
                      </a:cxnLst>
                      <a:rect l="0" t="0" r="r" b="b"/>
                      <a:pathLst>
                        <a:path w="46" h="24">
                          <a:moveTo>
                            <a:pt x="0" y="0"/>
                          </a:moveTo>
                          <a:lnTo>
                            <a:pt x="0" y="6"/>
                          </a:lnTo>
                          <a:lnTo>
                            <a:pt x="2" y="11"/>
                          </a:lnTo>
                          <a:lnTo>
                            <a:pt x="4" y="14"/>
                          </a:lnTo>
                          <a:lnTo>
                            <a:pt x="7" y="17"/>
                          </a:lnTo>
                          <a:lnTo>
                            <a:pt x="10" y="20"/>
                          </a:lnTo>
                          <a:lnTo>
                            <a:pt x="14" y="23"/>
                          </a:lnTo>
                          <a:lnTo>
                            <a:pt x="18" y="24"/>
                          </a:lnTo>
                          <a:lnTo>
                            <a:pt x="23" y="24"/>
                          </a:lnTo>
                          <a:lnTo>
                            <a:pt x="27" y="24"/>
                          </a:lnTo>
                          <a:lnTo>
                            <a:pt x="31" y="23"/>
                          </a:lnTo>
                          <a:lnTo>
                            <a:pt x="35" y="20"/>
                          </a:lnTo>
                          <a:lnTo>
                            <a:pt x="38" y="17"/>
                          </a:lnTo>
                          <a:lnTo>
                            <a:pt x="42" y="14"/>
                          </a:lnTo>
                          <a:lnTo>
                            <a:pt x="44" y="11"/>
                          </a:lnTo>
                          <a:lnTo>
                            <a:pt x="45"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017" name="Rectangle 1289"/>
                    <p:cNvSpPr>
                      <a:spLocks noChangeAspect="1" noChangeArrowheads="1"/>
                    </p:cNvSpPr>
                    <p:nvPr/>
                  </p:nvSpPr>
                  <p:spPr bwMode="auto">
                    <a:xfrm>
                      <a:off x="5312" y="1984"/>
                      <a:ext cx="16" cy="476"/>
                    </a:xfrm>
                    <a:prstGeom prst="rect">
                      <a:avLst/>
                    </a:prstGeom>
                    <a:solidFill>
                      <a:schemeClr val="bg1"/>
                    </a:solidFill>
                    <a:ln w="9525">
                      <a:noFill/>
                      <a:miter lim="800000"/>
                      <a:headEnd/>
                      <a:tailEnd/>
                    </a:ln>
                  </p:spPr>
                  <p:txBody>
                    <a:bodyPr/>
                    <a:lstStyle/>
                    <a:p>
                      <a:pPr>
                        <a:defRPr/>
                      </a:pPr>
                      <a:endParaRPr lang="en-US"/>
                    </a:p>
                  </p:txBody>
                </p:sp>
                <p:sp>
                  <p:nvSpPr>
                    <p:cNvPr id="715018" name="Freeform 1290"/>
                    <p:cNvSpPr>
                      <a:spLocks noChangeAspect="1"/>
                    </p:cNvSpPr>
                    <p:nvPr/>
                  </p:nvSpPr>
                  <p:spPr bwMode="auto">
                    <a:xfrm>
                      <a:off x="5312" y="1976"/>
                      <a:ext cx="16" cy="8"/>
                    </a:xfrm>
                    <a:custGeom>
                      <a:avLst/>
                      <a:gdLst/>
                      <a:ahLst/>
                      <a:cxnLst>
                        <a:cxn ang="0">
                          <a:pos x="46" y="23"/>
                        </a:cxn>
                        <a:cxn ang="0">
                          <a:pos x="45" y="17"/>
                        </a:cxn>
                        <a:cxn ang="0">
                          <a:pos x="44" y="12"/>
                        </a:cxn>
                        <a:cxn ang="0">
                          <a:pos x="42" y="9"/>
                        </a:cxn>
                        <a:cxn ang="0">
                          <a:pos x="38" y="6"/>
                        </a:cxn>
                        <a:cxn ang="0">
                          <a:pos x="35" y="3"/>
                        </a:cxn>
                        <a:cxn ang="0">
                          <a:pos x="31" y="1"/>
                        </a:cxn>
                        <a:cxn ang="0">
                          <a:pos x="27" y="0"/>
                        </a:cxn>
                        <a:cxn ang="0">
                          <a:pos x="23" y="0"/>
                        </a:cxn>
                        <a:cxn ang="0">
                          <a:pos x="18" y="0"/>
                        </a:cxn>
                        <a:cxn ang="0">
                          <a:pos x="14" y="1"/>
                        </a:cxn>
                        <a:cxn ang="0">
                          <a:pos x="10" y="3"/>
                        </a:cxn>
                        <a:cxn ang="0">
                          <a:pos x="7" y="6"/>
                        </a:cxn>
                        <a:cxn ang="0">
                          <a:pos x="4" y="9"/>
                        </a:cxn>
                        <a:cxn ang="0">
                          <a:pos x="2" y="12"/>
                        </a:cxn>
                        <a:cxn ang="0">
                          <a:pos x="0" y="17"/>
                        </a:cxn>
                        <a:cxn ang="0">
                          <a:pos x="0" y="23"/>
                        </a:cxn>
                        <a:cxn ang="0">
                          <a:pos x="46" y="23"/>
                        </a:cxn>
                      </a:cxnLst>
                      <a:rect l="0" t="0" r="r" b="b"/>
                      <a:pathLst>
                        <a:path w="46" h="23">
                          <a:moveTo>
                            <a:pt x="46" y="23"/>
                          </a:moveTo>
                          <a:lnTo>
                            <a:pt x="45" y="17"/>
                          </a:lnTo>
                          <a:lnTo>
                            <a:pt x="44" y="12"/>
                          </a:lnTo>
                          <a:lnTo>
                            <a:pt x="42" y="9"/>
                          </a:lnTo>
                          <a:lnTo>
                            <a:pt x="38" y="6"/>
                          </a:lnTo>
                          <a:lnTo>
                            <a:pt x="35" y="3"/>
                          </a:lnTo>
                          <a:lnTo>
                            <a:pt x="31" y="1"/>
                          </a:lnTo>
                          <a:lnTo>
                            <a:pt x="27" y="0"/>
                          </a:lnTo>
                          <a:lnTo>
                            <a:pt x="23" y="0"/>
                          </a:lnTo>
                          <a:lnTo>
                            <a:pt x="18" y="0"/>
                          </a:lnTo>
                          <a:lnTo>
                            <a:pt x="14" y="1"/>
                          </a:lnTo>
                          <a:lnTo>
                            <a:pt x="10" y="3"/>
                          </a:lnTo>
                          <a:lnTo>
                            <a:pt x="7" y="6"/>
                          </a:lnTo>
                          <a:lnTo>
                            <a:pt x="4" y="9"/>
                          </a:lnTo>
                          <a:lnTo>
                            <a:pt x="2" y="12"/>
                          </a:lnTo>
                          <a:lnTo>
                            <a:pt x="0"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5019" name="Freeform 1291"/>
                    <p:cNvSpPr>
                      <a:spLocks noChangeAspect="1"/>
                    </p:cNvSpPr>
                    <p:nvPr/>
                  </p:nvSpPr>
                  <p:spPr bwMode="auto">
                    <a:xfrm>
                      <a:off x="5272" y="2460"/>
                      <a:ext cx="16" cy="8"/>
                    </a:xfrm>
                    <a:custGeom>
                      <a:avLst/>
                      <a:gdLst/>
                      <a:ahLst/>
                      <a:cxnLst>
                        <a:cxn ang="0">
                          <a:pos x="0" y="0"/>
                        </a:cxn>
                        <a:cxn ang="0">
                          <a:pos x="0" y="6"/>
                        </a:cxn>
                        <a:cxn ang="0">
                          <a:pos x="2" y="11"/>
                        </a:cxn>
                        <a:cxn ang="0">
                          <a:pos x="4" y="14"/>
                        </a:cxn>
                        <a:cxn ang="0">
                          <a:pos x="8" y="17"/>
                        </a:cxn>
                        <a:cxn ang="0">
                          <a:pos x="11" y="20"/>
                        </a:cxn>
                        <a:cxn ang="0">
                          <a:pos x="15" y="23"/>
                        </a:cxn>
                        <a:cxn ang="0">
                          <a:pos x="19" y="24"/>
                        </a:cxn>
                        <a:cxn ang="0">
                          <a:pos x="23" y="24"/>
                        </a:cxn>
                        <a:cxn ang="0">
                          <a:pos x="28" y="24"/>
                        </a:cxn>
                        <a:cxn ang="0">
                          <a:pos x="32" y="23"/>
                        </a:cxn>
                        <a:cxn ang="0">
                          <a:pos x="35" y="20"/>
                        </a:cxn>
                        <a:cxn ang="0">
                          <a:pos x="39" y="17"/>
                        </a:cxn>
                        <a:cxn ang="0">
                          <a:pos x="42" y="14"/>
                        </a:cxn>
                        <a:cxn ang="0">
                          <a:pos x="44" y="11"/>
                        </a:cxn>
                        <a:cxn ang="0">
                          <a:pos x="46" y="6"/>
                        </a:cxn>
                        <a:cxn ang="0">
                          <a:pos x="47" y="0"/>
                        </a:cxn>
                        <a:cxn ang="0">
                          <a:pos x="0" y="0"/>
                        </a:cxn>
                      </a:cxnLst>
                      <a:rect l="0" t="0" r="r" b="b"/>
                      <a:pathLst>
                        <a:path w="47" h="24">
                          <a:moveTo>
                            <a:pt x="0" y="0"/>
                          </a:moveTo>
                          <a:lnTo>
                            <a:pt x="0" y="6"/>
                          </a:lnTo>
                          <a:lnTo>
                            <a:pt x="2" y="11"/>
                          </a:lnTo>
                          <a:lnTo>
                            <a:pt x="4" y="14"/>
                          </a:lnTo>
                          <a:lnTo>
                            <a:pt x="8" y="17"/>
                          </a:lnTo>
                          <a:lnTo>
                            <a:pt x="11" y="20"/>
                          </a:lnTo>
                          <a:lnTo>
                            <a:pt x="15" y="23"/>
                          </a:lnTo>
                          <a:lnTo>
                            <a:pt x="19" y="24"/>
                          </a:lnTo>
                          <a:lnTo>
                            <a:pt x="23" y="24"/>
                          </a:lnTo>
                          <a:lnTo>
                            <a:pt x="28" y="24"/>
                          </a:lnTo>
                          <a:lnTo>
                            <a:pt x="32" y="23"/>
                          </a:lnTo>
                          <a:lnTo>
                            <a:pt x="35" y="20"/>
                          </a:lnTo>
                          <a:lnTo>
                            <a:pt x="39" y="17"/>
                          </a:lnTo>
                          <a:lnTo>
                            <a:pt x="42" y="14"/>
                          </a:lnTo>
                          <a:lnTo>
                            <a:pt x="44" y="11"/>
                          </a:lnTo>
                          <a:lnTo>
                            <a:pt x="46" y="6"/>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020" name="Rectangle 1292"/>
                    <p:cNvSpPr>
                      <a:spLocks noChangeAspect="1" noChangeArrowheads="1"/>
                    </p:cNvSpPr>
                    <p:nvPr/>
                  </p:nvSpPr>
                  <p:spPr bwMode="auto">
                    <a:xfrm>
                      <a:off x="5272" y="1984"/>
                      <a:ext cx="16" cy="476"/>
                    </a:xfrm>
                    <a:prstGeom prst="rect">
                      <a:avLst/>
                    </a:prstGeom>
                    <a:solidFill>
                      <a:schemeClr val="bg1"/>
                    </a:solidFill>
                    <a:ln w="9525">
                      <a:noFill/>
                      <a:miter lim="800000"/>
                      <a:headEnd/>
                      <a:tailEnd/>
                    </a:ln>
                  </p:spPr>
                  <p:txBody>
                    <a:bodyPr/>
                    <a:lstStyle/>
                    <a:p>
                      <a:pPr>
                        <a:defRPr/>
                      </a:pPr>
                      <a:endParaRPr lang="en-US"/>
                    </a:p>
                  </p:txBody>
                </p:sp>
                <p:sp>
                  <p:nvSpPr>
                    <p:cNvPr id="715021" name="Freeform 1293"/>
                    <p:cNvSpPr>
                      <a:spLocks noChangeAspect="1"/>
                    </p:cNvSpPr>
                    <p:nvPr/>
                  </p:nvSpPr>
                  <p:spPr bwMode="auto">
                    <a:xfrm>
                      <a:off x="5272" y="1976"/>
                      <a:ext cx="16" cy="8"/>
                    </a:xfrm>
                    <a:custGeom>
                      <a:avLst/>
                      <a:gdLst/>
                      <a:ahLst/>
                      <a:cxnLst>
                        <a:cxn ang="0">
                          <a:pos x="47" y="23"/>
                        </a:cxn>
                        <a:cxn ang="0">
                          <a:pos x="46" y="17"/>
                        </a:cxn>
                        <a:cxn ang="0">
                          <a:pos x="44" y="12"/>
                        </a:cxn>
                        <a:cxn ang="0">
                          <a:pos x="42" y="9"/>
                        </a:cxn>
                        <a:cxn ang="0">
                          <a:pos x="39" y="6"/>
                        </a:cxn>
                        <a:cxn ang="0">
                          <a:pos x="35" y="3"/>
                        </a:cxn>
                        <a:cxn ang="0">
                          <a:pos x="32" y="1"/>
                        </a:cxn>
                        <a:cxn ang="0">
                          <a:pos x="28" y="0"/>
                        </a:cxn>
                        <a:cxn ang="0">
                          <a:pos x="23" y="0"/>
                        </a:cxn>
                        <a:cxn ang="0">
                          <a:pos x="19" y="0"/>
                        </a:cxn>
                        <a:cxn ang="0">
                          <a:pos x="15" y="1"/>
                        </a:cxn>
                        <a:cxn ang="0">
                          <a:pos x="11" y="3"/>
                        </a:cxn>
                        <a:cxn ang="0">
                          <a:pos x="8" y="6"/>
                        </a:cxn>
                        <a:cxn ang="0">
                          <a:pos x="4" y="9"/>
                        </a:cxn>
                        <a:cxn ang="0">
                          <a:pos x="2" y="12"/>
                        </a:cxn>
                        <a:cxn ang="0">
                          <a:pos x="0" y="17"/>
                        </a:cxn>
                        <a:cxn ang="0">
                          <a:pos x="0" y="23"/>
                        </a:cxn>
                        <a:cxn ang="0">
                          <a:pos x="47" y="23"/>
                        </a:cxn>
                      </a:cxnLst>
                      <a:rect l="0" t="0" r="r" b="b"/>
                      <a:pathLst>
                        <a:path w="47" h="23">
                          <a:moveTo>
                            <a:pt x="47" y="23"/>
                          </a:moveTo>
                          <a:lnTo>
                            <a:pt x="46" y="17"/>
                          </a:lnTo>
                          <a:lnTo>
                            <a:pt x="44" y="12"/>
                          </a:lnTo>
                          <a:lnTo>
                            <a:pt x="42" y="9"/>
                          </a:lnTo>
                          <a:lnTo>
                            <a:pt x="39" y="6"/>
                          </a:lnTo>
                          <a:lnTo>
                            <a:pt x="35" y="3"/>
                          </a:lnTo>
                          <a:lnTo>
                            <a:pt x="32" y="1"/>
                          </a:lnTo>
                          <a:lnTo>
                            <a:pt x="28" y="0"/>
                          </a:lnTo>
                          <a:lnTo>
                            <a:pt x="23" y="0"/>
                          </a:lnTo>
                          <a:lnTo>
                            <a:pt x="19" y="0"/>
                          </a:lnTo>
                          <a:lnTo>
                            <a:pt x="15" y="1"/>
                          </a:lnTo>
                          <a:lnTo>
                            <a:pt x="11" y="3"/>
                          </a:lnTo>
                          <a:lnTo>
                            <a:pt x="8" y="6"/>
                          </a:lnTo>
                          <a:lnTo>
                            <a:pt x="4" y="9"/>
                          </a:lnTo>
                          <a:lnTo>
                            <a:pt x="2" y="12"/>
                          </a:lnTo>
                          <a:lnTo>
                            <a:pt x="0" y="17"/>
                          </a:lnTo>
                          <a:lnTo>
                            <a:pt x="0" y="23"/>
                          </a:lnTo>
                          <a:lnTo>
                            <a:pt x="47" y="23"/>
                          </a:lnTo>
                          <a:close/>
                        </a:path>
                      </a:pathLst>
                    </a:custGeom>
                    <a:solidFill>
                      <a:schemeClr val="bg1"/>
                    </a:solidFill>
                    <a:ln w="9525">
                      <a:noFill/>
                      <a:round/>
                      <a:headEnd/>
                      <a:tailEnd/>
                    </a:ln>
                  </p:spPr>
                  <p:txBody>
                    <a:bodyPr/>
                    <a:lstStyle/>
                    <a:p>
                      <a:pPr>
                        <a:defRPr/>
                      </a:pPr>
                      <a:endParaRPr lang="en-US"/>
                    </a:p>
                  </p:txBody>
                </p:sp>
                <p:sp>
                  <p:nvSpPr>
                    <p:cNvPr id="715022" name="Freeform 1294"/>
                    <p:cNvSpPr>
                      <a:spLocks noChangeAspect="1"/>
                    </p:cNvSpPr>
                    <p:nvPr/>
                  </p:nvSpPr>
                  <p:spPr bwMode="auto">
                    <a:xfrm>
                      <a:off x="5161" y="2460"/>
                      <a:ext cx="16" cy="8"/>
                    </a:xfrm>
                    <a:custGeom>
                      <a:avLst/>
                      <a:gdLst/>
                      <a:ahLst/>
                      <a:cxnLst>
                        <a:cxn ang="0">
                          <a:pos x="0" y="0"/>
                        </a:cxn>
                        <a:cxn ang="0">
                          <a:pos x="1" y="6"/>
                        </a:cxn>
                        <a:cxn ang="0">
                          <a:pos x="2" y="11"/>
                        </a:cxn>
                        <a:cxn ang="0">
                          <a:pos x="4" y="14"/>
                        </a:cxn>
                        <a:cxn ang="0">
                          <a:pos x="7" y="17"/>
                        </a:cxn>
                        <a:cxn ang="0">
                          <a:pos x="11" y="20"/>
                        </a:cxn>
                        <a:cxn ang="0">
                          <a:pos x="15" y="23"/>
                        </a:cxn>
                        <a:cxn ang="0">
                          <a:pos x="19" y="24"/>
                        </a:cxn>
                        <a:cxn ang="0">
                          <a:pos x="23" y="24"/>
                        </a:cxn>
                        <a:cxn ang="0">
                          <a:pos x="27" y="24"/>
                        </a:cxn>
                        <a:cxn ang="0">
                          <a:pos x="32" y="23"/>
                        </a:cxn>
                        <a:cxn ang="0">
                          <a:pos x="36" y="20"/>
                        </a:cxn>
                        <a:cxn ang="0">
                          <a:pos x="39" y="17"/>
                        </a:cxn>
                        <a:cxn ang="0">
                          <a:pos x="42" y="14"/>
                        </a:cxn>
                        <a:cxn ang="0">
                          <a:pos x="44" y="11"/>
                        </a:cxn>
                        <a:cxn ang="0">
                          <a:pos x="46" y="6"/>
                        </a:cxn>
                        <a:cxn ang="0">
                          <a:pos x="46" y="0"/>
                        </a:cxn>
                        <a:cxn ang="0">
                          <a:pos x="0" y="0"/>
                        </a:cxn>
                      </a:cxnLst>
                      <a:rect l="0" t="0" r="r" b="b"/>
                      <a:pathLst>
                        <a:path w="46" h="24">
                          <a:moveTo>
                            <a:pt x="0" y="0"/>
                          </a:moveTo>
                          <a:lnTo>
                            <a:pt x="1" y="6"/>
                          </a:lnTo>
                          <a:lnTo>
                            <a:pt x="2" y="11"/>
                          </a:lnTo>
                          <a:lnTo>
                            <a:pt x="4" y="14"/>
                          </a:lnTo>
                          <a:lnTo>
                            <a:pt x="7" y="17"/>
                          </a:lnTo>
                          <a:lnTo>
                            <a:pt x="11" y="20"/>
                          </a:lnTo>
                          <a:lnTo>
                            <a:pt x="15" y="23"/>
                          </a:lnTo>
                          <a:lnTo>
                            <a:pt x="19" y="24"/>
                          </a:lnTo>
                          <a:lnTo>
                            <a:pt x="23" y="24"/>
                          </a:lnTo>
                          <a:lnTo>
                            <a:pt x="27" y="24"/>
                          </a:lnTo>
                          <a:lnTo>
                            <a:pt x="32" y="23"/>
                          </a:lnTo>
                          <a:lnTo>
                            <a:pt x="36" y="20"/>
                          </a:lnTo>
                          <a:lnTo>
                            <a:pt x="39" y="17"/>
                          </a:lnTo>
                          <a:lnTo>
                            <a:pt x="42" y="14"/>
                          </a:lnTo>
                          <a:lnTo>
                            <a:pt x="44" y="11"/>
                          </a:lnTo>
                          <a:lnTo>
                            <a:pt x="46" y="6"/>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023" name="Rectangle 1295"/>
                    <p:cNvSpPr>
                      <a:spLocks noChangeAspect="1" noChangeArrowheads="1"/>
                    </p:cNvSpPr>
                    <p:nvPr/>
                  </p:nvSpPr>
                  <p:spPr bwMode="auto">
                    <a:xfrm>
                      <a:off x="5161" y="1984"/>
                      <a:ext cx="16" cy="476"/>
                    </a:xfrm>
                    <a:prstGeom prst="rect">
                      <a:avLst/>
                    </a:prstGeom>
                    <a:solidFill>
                      <a:schemeClr val="bg1"/>
                    </a:solidFill>
                    <a:ln w="9525">
                      <a:noFill/>
                      <a:miter lim="800000"/>
                      <a:headEnd/>
                      <a:tailEnd/>
                    </a:ln>
                  </p:spPr>
                  <p:txBody>
                    <a:bodyPr/>
                    <a:lstStyle/>
                    <a:p>
                      <a:pPr>
                        <a:defRPr/>
                      </a:pPr>
                      <a:endParaRPr lang="en-US"/>
                    </a:p>
                  </p:txBody>
                </p:sp>
                <p:sp>
                  <p:nvSpPr>
                    <p:cNvPr id="715024" name="Freeform 1296"/>
                    <p:cNvSpPr>
                      <a:spLocks noChangeAspect="1"/>
                    </p:cNvSpPr>
                    <p:nvPr/>
                  </p:nvSpPr>
                  <p:spPr bwMode="auto">
                    <a:xfrm>
                      <a:off x="5161" y="1976"/>
                      <a:ext cx="16" cy="8"/>
                    </a:xfrm>
                    <a:custGeom>
                      <a:avLst/>
                      <a:gdLst/>
                      <a:ahLst/>
                      <a:cxnLst>
                        <a:cxn ang="0">
                          <a:pos x="46" y="23"/>
                        </a:cxn>
                        <a:cxn ang="0">
                          <a:pos x="46" y="17"/>
                        </a:cxn>
                        <a:cxn ang="0">
                          <a:pos x="44" y="12"/>
                        </a:cxn>
                        <a:cxn ang="0">
                          <a:pos x="42" y="9"/>
                        </a:cxn>
                        <a:cxn ang="0">
                          <a:pos x="39" y="6"/>
                        </a:cxn>
                        <a:cxn ang="0">
                          <a:pos x="36" y="3"/>
                        </a:cxn>
                        <a:cxn ang="0">
                          <a:pos x="32" y="1"/>
                        </a:cxn>
                        <a:cxn ang="0">
                          <a:pos x="27" y="0"/>
                        </a:cxn>
                        <a:cxn ang="0">
                          <a:pos x="23" y="0"/>
                        </a:cxn>
                        <a:cxn ang="0">
                          <a:pos x="19" y="0"/>
                        </a:cxn>
                        <a:cxn ang="0">
                          <a:pos x="15" y="1"/>
                        </a:cxn>
                        <a:cxn ang="0">
                          <a:pos x="11" y="3"/>
                        </a:cxn>
                        <a:cxn ang="0">
                          <a:pos x="7" y="6"/>
                        </a:cxn>
                        <a:cxn ang="0">
                          <a:pos x="4" y="9"/>
                        </a:cxn>
                        <a:cxn ang="0">
                          <a:pos x="2" y="12"/>
                        </a:cxn>
                        <a:cxn ang="0">
                          <a:pos x="1" y="17"/>
                        </a:cxn>
                        <a:cxn ang="0">
                          <a:pos x="0" y="23"/>
                        </a:cxn>
                        <a:cxn ang="0">
                          <a:pos x="46" y="23"/>
                        </a:cxn>
                      </a:cxnLst>
                      <a:rect l="0" t="0" r="r" b="b"/>
                      <a:pathLst>
                        <a:path w="46" h="23">
                          <a:moveTo>
                            <a:pt x="46" y="23"/>
                          </a:moveTo>
                          <a:lnTo>
                            <a:pt x="46" y="17"/>
                          </a:lnTo>
                          <a:lnTo>
                            <a:pt x="44" y="12"/>
                          </a:lnTo>
                          <a:lnTo>
                            <a:pt x="42" y="9"/>
                          </a:lnTo>
                          <a:lnTo>
                            <a:pt x="39" y="6"/>
                          </a:lnTo>
                          <a:lnTo>
                            <a:pt x="36" y="3"/>
                          </a:lnTo>
                          <a:lnTo>
                            <a:pt x="32" y="1"/>
                          </a:lnTo>
                          <a:lnTo>
                            <a:pt x="27" y="0"/>
                          </a:lnTo>
                          <a:lnTo>
                            <a:pt x="23" y="0"/>
                          </a:lnTo>
                          <a:lnTo>
                            <a:pt x="19" y="0"/>
                          </a:lnTo>
                          <a:lnTo>
                            <a:pt x="15" y="1"/>
                          </a:lnTo>
                          <a:lnTo>
                            <a:pt x="11" y="3"/>
                          </a:lnTo>
                          <a:lnTo>
                            <a:pt x="7" y="6"/>
                          </a:lnTo>
                          <a:lnTo>
                            <a:pt x="4" y="9"/>
                          </a:lnTo>
                          <a:lnTo>
                            <a:pt x="2" y="12"/>
                          </a:lnTo>
                          <a:lnTo>
                            <a:pt x="1" y="17"/>
                          </a:lnTo>
                          <a:lnTo>
                            <a:pt x="0" y="23"/>
                          </a:lnTo>
                          <a:lnTo>
                            <a:pt x="46" y="23"/>
                          </a:lnTo>
                          <a:close/>
                        </a:path>
                      </a:pathLst>
                    </a:custGeom>
                    <a:solidFill>
                      <a:schemeClr val="bg1"/>
                    </a:solidFill>
                    <a:ln w="9525">
                      <a:noFill/>
                      <a:round/>
                      <a:headEnd/>
                      <a:tailEnd/>
                    </a:ln>
                  </p:spPr>
                  <p:txBody>
                    <a:bodyPr/>
                    <a:lstStyle/>
                    <a:p>
                      <a:pPr>
                        <a:defRPr/>
                      </a:pPr>
                      <a:endParaRPr lang="en-US"/>
                    </a:p>
                  </p:txBody>
                </p:sp>
                <p:sp>
                  <p:nvSpPr>
                    <p:cNvPr id="715025" name="Freeform 1297"/>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26" name="Rectangle 1298"/>
                    <p:cNvSpPr>
                      <a:spLocks noChangeAspect="1" noChangeArrowheads="1"/>
                    </p:cNvSpPr>
                    <p:nvPr/>
                  </p:nvSpPr>
                  <p:spPr bwMode="auto">
                    <a:xfrm>
                      <a:off x="5026" y="2452"/>
                      <a:ext cx="103" cy="16"/>
                    </a:xfrm>
                    <a:prstGeom prst="rect">
                      <a:avLst/>
                    </a:prstGeom>
                    <a:solidFill>
                      <a:schemeClr val="bg1"/>
                    </a:solidFill>
                    <a:ln w="9525">
                      <a:noFill/>
                      <a:miter lim="800000"/>
                      <a:headEnd/>
                      <a:tailEnd/>
                    </a:ln>
                  </p:spPr>
                  <p:txBody>
                    <a:bodyPr/>
                    <a:lstStyle/>
                    <a:p>
                      <a:pPr>
                        <a:defRPr/>
                      </a:pPr>
                      <a:endParaRPr lang="en-US"/>
                    </a:p>
                  </p:txBody>
                </p:sp>
                <p:sp>
                  <p:nvSpPr>
                    <p:cNvPr id="715027" name="Freeform 1299"/>
                    <p:cNvSpPr>
                      <a:spLocks noChangeAspect="1"/>
                    </p:cNvSpPr>
                    <p:nvPr/>
                  </p:nvSpPr>
                  <p:spPr bwMode="auto">
                    <a:xfrm>
                      <a:off x="5129" y="2452"/>
                      <a:ext cx="8" cy="16"/>
                    </a:xfrm>
                    <a:custGeom>
                      <a:avLst/>
                      <a:gdLst/>
                      <a:ahLst/>
                      <a:cxnLst>
                        <a:cxn ang="0">
                          <a:pos x="0" y="47"/>
                        </a:cxn>
                        <a:cxn ang="0">
                          <a:pos x="6" y="46"/>
                        </a:cxn>
                        <a:cxn ang="0">
                          <a:pos x="10" y="44"/>
                        </a:cxn>
                        <a:cxn ang="0">
                          <a:pos x="14" y="42"/>
                        </a:cxn>
                        <a:cxn ang="0">
                          <a:pos x="17" y="39"/>
                        </a:cxn>
                        <a:cxn ang="0">
                          <a:pos x="19" y="36"/>
                        </a:cxn>
                        <a:cxn ang="0">
                          <a:pos x="21" y="32"/>
                        </a:cxn>
                        <a:cxn ang="0">
                          <a:pos x="22" y="28"/>
                        </a:cxn>
                        <a:cxn ang="0">
                          <a:pos x="24" y="23"/>
                        </a:cxn>
                        <a:cxn ang="0">
                          <a:pos x="22" y="19"/>
                        </a:cxn>
                        <a:cxn ang="0">
                          <a:pos x="21" y="15"/>
                        </a:cxn>
                        <a:cxn ang="0">
                          <a:pos x="19" y="11"/>
                        </a:cxn>
                        <a:cxn ang="0">
                          <a:pos x="17" y="8"/>
                        </a:cxn>
                        <a:cxn ang="0">
                          <a:pos x="14" y="4"/>
                        </a:cxn>
                        <a:cxn ang="0">
                          <a:pos x="10" y="2"/>
                        </a:cxn>
                        <a:cxn ang="0">
                          <a:pos x="6" y="0"/>
                        </a:cxn>
                        <a:cxn ang="0">
                          <a:pos x="0" y="0"/>
                        </a:cxn>
                        <a:cxn ang="0">
                          <a:pos x="0" y="47"/>
                        </a:cxn>
                      </a:cxnLst>
                      <a:rect l="0" t="0" r="r" b="b"/>
                      <a:pathLst>
                        <a:path w="24" h="47">
                          <a:moveTo>
                            <a:pt x="0" y="47"/>
                          </a:moveTo>
                          <a:lnTo>
                            <a:pt x="6" y="46"/>
                          </a:lnTo>
                          <a:lnTo>
                            <a:pt x="10" y="44"/>
                          </a:lnTo>
                          <a:lnTo>
                            <a:pt x="14" y="42"/>
                          </a:lnTo>
                          <a:lnTo>
                            <a:pt x="17" y="39"/>
                          </a:lnTo>
                          <a:lnTo>
                            <a:pt x="19" y="36"/>
                          </a:lnTo>
                          <a:lnTo>
                            <a:pt x="21" y="32"/>
                          </a:lnTo>
                          <a:lnTo>
                            <a:pt x="22" y="28"/>
                          </a:lnTo>
                          <a:lnTo>
                            <a:pt x="24" y="23"/>
                          </a:lnTo>
                          <a:lnTo>
                            <a:pt x="22" y="19"/>
                          </a:lnTo>
                          <a:lnTo>
                            <a:pt x="21" y="15"/>
                          </a:lnTo>
                          <a:lnTo>
                            <a:pt x="19" y="11"/>
                          </a:lnTo>
                          <a:lnTo>
                            <a:pt x="17"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28" name="Freeform 1300"/>
                    <p:cNvSpPr>
                      <a:spLocks noChangeAspect="1"/>
                    </p:cNvSpPr>
                    <p:nvPr/>
                  </p:nvSpPr>
                  <p:spPr bwMode="auto">
                    <a:xfrm>
                      <a:off x="5018" y="2452"/>
                      <a:ext cx="8" cy="16"/>
                    </a:xfrm>
                    <a:custGeom>
                      <a:avLst/>
                      <a:gdLst/>
                      <a:ahLst/>
                      <a:cxnLst>
                        <a:cxn ang="0">
                          <a:pos x="23" y="0"/>
                        </a:cxn>
                        <a:cxn ang="0">
                          <a:pos x="18" y="0"/>
                        </a:cxn>
                        <a:cxn ang="0">
                          <a:pos x="14"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4" y="44"/>
                        </a:cxn>
                        <a:cxn ang="0">
                          <a:pos x="18" y="46"/>
                        </a:cxn>
                        <a:cxn ang="0">
                          <a:pos x="23" y="47"/>
                        </a:cxn>
                        <a:cxn ang="0">
                          <a:pos x="23" y="0"/>
                        </a:cxn>
                      </a:cxnLst>
                      <a:rect l="0" t="0" r="r" b="b"/>
                      <a:pathLst>
                        <a:path w="23" h="47">
                          <a:moveTo>
                            <a:pt x="23" y="0"/>
                          </a:moveTo>
                          <a:lnTo>
                            <a:pt x="18" y="0"/>
                          </a:lnTo>
                          <a:lnTo>
                            <a:pt x="14" y="2"/>
                          </a:lnTo>
                          <a:lnTo>
                            <a:pt x="9" y="4"/>
                          </a:lnTo>
                          <a:lnTo>
                            <a:pt x="6" y="8"/>
                          </a:lnTo>
                          <a:lnTo>
                            <a:pt x="3" y="11"/>
                          </a:lnTo>
                          <a:lnTo>
                            <a:pt x="2" y="15"/>
                          </a:lnTo>
                          <a:lnTo>
                            <a:pt x="1" y="19"/>
                          </a:lnTo>
                          <a:lnTo>
                            <a:pt x="0" y="23"/>
                          </a:lnTo>
                          <a:lnTo>
                            <a:pt x="1" y="28"/>
                          </a:lnTo>
                          <a:lnTo>
                            <a:pt x="2" y="32"/>
                          </a:lnTo>
                          <a:lnTo>
                            <a:pt x="3" y="36"/>
                          </a:lnTo>
                          <a:lnTo>
                            <a:pt x="6" y="39"/>
                          </a:lnTo>
                          <a:lnTo>
                            <a:pt x="9" y="42"/>
                          </a:lnTo>
                          <a:lnTo>
                            <a:pt x="14"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29" name="Rectangle 1301"/>
                    <p:cNvSpPr>
                      <a:spLocks noChangeAspect="1" noChangeArrowheads="1"/>
                    </p:cNvSpPr>
                    <p:nvPr/>
                  </p:nvSpPr>
                  <p:spPr bwMode="auto">
                    <a:xfrm>
                      <a:off x="5026" y="2452"/>
                      <a:ext cx="127" cy="16"/>
                    </a:xfrm>
                    <a:prstGeom prst="rect">
                      <a:avLst/>
                    </a:prstGeom>
                    <a:solidFill>
                      <a:schemeClr val="bg1"/>
                    </a:solidFill>
                    <a:ln w="9525">
                      <a:noFill/>
                      <a:miter lim="800000"/>
                      <a:headEnd/>
                      <a:tailEnd/>
                    </a:ln>
                  </p:spPr>
                  <p:txBody>
                    <a:bodyPr/>
                    <a:lstStyle/>
                    <a:p>
                      <a:pPr>
                        <a:defRPr/>
                      </a:pPr>
                      <a:endParaRPr lang="en-US"/>
                    </a:p>
                  </p:txBody>
                </p:sp>
                <p:sp>
                  <p:nvSpPr>
                    <p:cNvPr id="715030" name="Freeform 1302"/>
                    <p:cNvSpPr>
                      <a:spLocks noChangeAspect="1"/>
                    </p:cNvSpPr>
                    <p:nvPr/>
                  </p:nvSpPr>
                  <p:spPr bwMode="auto">
                    <a:xfrm>
                      <a:off x="5153" y="2452"/>
                      <a:ext cx="8" cy="16"/>
                    </a:xfrm>
                    <a:custGeom>
                      <a:avLst/>
                      <a:gdLst/>
                      <a:ahLst/>
                      <a:cxnLst>
                        <a:cxn ang="0">
                          <a:pos x="0" y="47"/>
                        </a:cxn>
                        <a:cxn ang="0">
                          <a:pos x="5"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5" y="0"/>
                        </a:cxn>
                        <a:cxn ang="0">
                          <a:pos x="0" y="0"/>
                        </a:cxn>
                        <a:cxn ang="0">
                          <a:pos x="0" y="47"/>
                        </a:cxn>
                      </a:cxnLst>
                      <a:rect l="0" t="0" r="r" b="b"/>
                      <a:pathLst>
                        <a:path w="23" h="47">
                          <a:moveTo>
                            <a:pt x="0" y="47"/>
                          </a:moveTo>
                          <a:lnTo>
                            <a:pt x="5"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31" name="Freeform 1303"/>
                    <p:cNvSpPr>
                      <a:spLocks noChangeAspect="1"/>
                    </p:cNvSpPr>
                    <p:nvPr/>
                  </p:nvSpPr>
                  <p:spPr bwMode="auto">
                    <a:xfrm>
                      <a:off x="5129" y="1976"/>
                      <a:ext cx="8" cy="16"/>
                    </a:xfrm>
                    <a:custGeom>
                      <a:avLst/>
                      <a:gdLst/>
                      <a:ahLst/>
                      <a:cxnLst>
                        <a:cxn ang="0">
                          <a:pos x="0" y="46"/>
                        </a:cxn>
                        <a:cxn ang="0">
                          <a:pos x="5"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5" y="1"/>
                        </a:cxn>
                        <a:cxn ang="0">
                          <a:pos x="0" y="0"/>
                        </a:cxn>
                        <a:cxn ang="0">
                          <a:pos x="0" y="46"/>
                        </a:cxn>
                      </a:cxnLst>
                      <a:rect l="0" t="0" r="r" b="b"/>
                      <a:pathLst>
                        <a:path w="23" h="46">
                          <a:moveTo>
                            <a:pt x="0" y="46"/>
                          </a:moveTo>
                          <a:lnTo>
                            <a:pt x="5"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32" name="Rectangle 1304"/>
                    <p:cNvSpPr>
                      <a:spLocks noChangeAspect="1" noChangeArrowheads="1"/>
                    </p:cNvSpPr>
                    <p:nvPr/>
                  </p:nvSpPr>
                  <p:spPr bwMode="auto">
                    <a:xfrm>
                      <a:off x="5026" y="1976"/>
                      <a:ext cx="103" cy="16"/>
                    </a:xfrm>
                    <a:prstGeom prst="rect">
                      <a:avLst/>
                    </a:prstGeom>
                    <a:solidFill>
                      <a:schemeClr val="bg1"/>
                    </a:solidFill>
                    <a:ln w="9525">
                      <a:noFill/>
                      <a:miter lim="800000"/>
                      <a:headEnd/>
                      <a:tailEnd/>
                    </a:ln>
                  </p:spPr>
                  <p:txBody>
                    <a:bodyPr/>
                    <a:lstStyle/>
                    <a:p>
                      <a:pPr>
                        <a:defRPr/>
                      </a:pPr>
                      <a:endParaRPr lang="en-US"/>
                    </a:p>
                  </p:txBody>
                </p:sp>
                <p:sp>
                  <p:nvSpPr>
                    <p:cNvPr id="715033" name="Freeform 1305"/>
                    <p:cNvSpPr>
                      <a:spLocks noChangeAspect="1"/>
                    </p:cNvSpPr>
                    <p:nvPr/>
                  </p:nvSpPr>
                  <p:spPr bwMode="auto">
                    <a:xfrm>
                      <a:off x="5018" y="1976"/>
                      <a:ext cx="8" cy="16"/>
                    </a:xfrm>
                    <a:custGeom>
                      <a:avLst/>
                      <a:gdLst/>
                      <a:ahLst/>
                      <a:cxnLst>
                        <a:cxn ang="0">
                          <a:pos x="23" y="0"/>
                        </a:cxn>
                        <a:cxn ang="0">
                          <a:pos x="18" y="1"/>
                        </a:cxn>
                        <a:cxn ang="0">
                          <a:pos x="14"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4" y="44"/>
                        </a:cxn>
                        <a:cxn ang="0">
                          <a:pos x="18" y="46"/>
                        </a:cxn>
                        <a:cxn ang="0">
                          <a:pos x="23" y="46"/>
                        </a:cxn>
                        <a:cxn ang="0">
                          <a:pos x="23" y="0"/>
                        </a:cxn>
                      </a:cxnLst>
                      <a:rect l="0" t="0" r="r" b="b"/>
                      <a:pathLst>
                        <a:path w="23" h="46">
                          <a:moveTo>
                            <a:pt x="23" y="0"/>
                          </a:moveTo>
                          <a:lnTo>
                            <a:pt x="18" y="1"/>
                          </a:lnTo>
                          <a:lnTo>
                            <a:pt x="14" y="2"/>
                          </a:lnTo>
                          <a:lnTo>
                            <a:pt x="9" y="4"/>
                          </a:lnTo>
                          <a:lnTo>
                            <a:pt x="6" y="7"/>
                          </a:lnTo>
                          <a:lnTo>
                            <a:pt x="3" y="10"/>
                          </a:lnTo>
                          <a:lnTo>
                            <a:pt x="2" y="14"/>
                          </a:lnTo>
                          <a:lnTo>
                            <a:pt x="1" y="18"/>
                          </a:lnTo>
                          <a:lnTo>
                            <a:pt x="0" y="23"/>
                          </a:lnTo>
                          <a:lnTo>
                            <a:pt x="1" y="27"/>
                          </a:lnTo>
                          <a:lnTo>
                            <a:pt x="2" y="31"/>
                          </a:lnTo>
                          <a:lnTo>
                            <a:pt x="3" y="35"/>
                          </a:lnTo>
                          <a:lnTo>
                            <a:pt x="6" y="38"/>
                          </a:lnTo>
                          <a:lnTo>
                            <a:pt x="9" y="42"/>
                          </a:lnTo>
                          <a:lnTo>
                            <a:pt x="14"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5034" name="Freeform 1306"/>
                    <p:cNvSpPr>
                      <a:spLocks noChangeAspect="1"/>
                    </p:cNvSpPr>
                    <p:nvPr/>
                  </p:nvSpPr>
                  <p:spPr bwMode="auto">
                    <a:xfrm>
                      <a:off x="5121" y="1976"/>
                      <a:ext cx="8" cy="16"/>
                    </a:xfrm>
                    <a:custGeom>
                      <a:avLst/>
                      <a:gdLst/>
                      <a:ahLst/>
                      <a:cxnLst>
                        <a:cxn ang="0">
                          <a:pos x="23" y="0"/>
                        </a:cxn>
                        <a:cxn ang="0">
                          <a:pos x="18"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8" y="46"/>
                        </a:cxn>
                        <a:cxn ang="0">
                          <a:pos x="23" y="46"/>
                        </a:cxn>
                        <a:cxn ang="0">
                          <a:pos x="23" y="0"/>
                        </a:cxn>
                      </a:cxnLst>
                      <a:rect l="0" t="0" r="r" b="b"/>
                      <a:pathLst>
                        <a:path w="23" h="46">
                          <a:moveTo>
                            <a:pt x="23" y="0"/>
                          </a:moveTo>
                          <a:lnTo>
                            <a:pt x="18"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5035" name="Rectangle 1307"/>
                    <p:cNvSpPr>
                      <a:spLocks noChangeAspect="1" noChangeArrowheads="1"/>
                    </p:cNvSpPr>
                    <p:nvPr/>
                  </p:nvSpPr>
                  <p:spPr bwMode="auto">
                    <a:xfrm>
                      <a:off x="5129" y="1976"/>
                      <a:ext cx="246" cy="16"/>
                    </a:xfrm>
                    <a:prstGeom prst="rect">
                      <a:avLst/>
                    </a:prstGeom>
                    <a:solidFill>
                      <a:schemeClr val="bg1"/>
                    </a:solidFill>
                    <a:ln w="9525">
                      <a:noFill/>
                      <a:miter lim="800000"/>
                      <a:headEnd/>
                      <a:tailEnd/>
                    </a:ln>
                  </p:spPr>
                  <p:txBody>
                    <a:bodyPr/>
                    <a:lstStyle/>
                    <a:p>
                      <a:pPr>
                        <a:defRPr/>
                      </a:pPr>
                      <a:endParaRPr lang="en-US"/>
                    </a:p>
                  </p:txBody>
                </p:sp>
                <p:sp>
                  <p:nvSpPr>
                    <p:cNvPr id="715036" name="Freeform 1308"/>
                    <p:cNvSpPr>
                      <a:spLocks noChangeAspect="1"/>
                    </p:cNvSpPr>
                    <p:nvPr/>
                  </p:nvSpPr>
                  <p:spPr bwMode="auto">
                    <a:xfrm>
                      <a:off x="5375" y="1976"/>
                      <a:ext cx="8" cy="16"/>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37" name="Freeform 1309"/>
                    <p:cNvSpPr>
                      <a:spLocks noChangeAspect="1"/>
                    </p:cNvSpPr>
                    <p:nvPr/>
                  </p:nvSpPr>
                  <p:spPr bwMode="auto">
                    <a:xfrm>
                      <a:off x="5375" y="1904"/>
                      <a:ext cx="8" cy="16"/>
                    </a:xfrm>
                    <a:custGeom>
                      <a:avLst/>
                      <a:gdLst/>
                      <a:ahLst/>
                      <a:cxnLst>
                        <a:cxn ang="0">
                          <a:pos x="0" y="46"/>
                        </a:cxn>
                        <a:cxn ang="0">
                          <a:pos x="5" y="45"/>
                        </a:cxn>
                        <a:cxn ang="0">
                          <a:pos x="9" y="44"/>
                        </a:cxn>
                        <a:cxn ang="0">
                          <a:pos x="13" y="42"/>
                        </a:cxn>
                        <a:cxn ang="0">
                          <a:pos x="17" y="39"/>
                        </a:cxn>
                        <a:cxn ang="0">
                          <a:pos x="20" y="36"/>
                        </a:cxn>
                        <a:cxn ang="0">
                          <a:pos x="21" y="32"/>
                        </a:cxn>
                        <a:cxn ang="0">
                          <a:pos x="22" y="27"/>
                        </a:cxn>
                        <a:cxn ang="0">
                          <a:pos x="23" y="23"/>
                        </a:cxn>
                        <a:cxn ang="0">
                          <a:pos x="22" y="19"/>
                        </a:cxn>
                        <a:cxn ang="0">
                          <a:pos x="21" y="15"/>
                        </a:cxn>
                        <a:cxn ang="0">
                          <a:pos x="20" y="10"/>
                        </a:cxn>
                        <a:cxn ang="0">
                          <a:pos x="17" y="7"/>
                        </a:cxn>
                        <a:cxn ang="0">
                          <a:pos x="13" y="4"/>
                        </a:cxn>
                        <a:cxn ang="0">
                          <a:pos x="9" y="2"/>
                        </a:cxn>
                        <a:cxn ang="0">
                          <a:pos x="5" y="0"/>
                        </a:cxn>
                        <a:cxn ang="0">
                          <a:pos x="0" y="0"/>
                        </a:cxn>
                        <a:cxn ang="0">
                          <a:pos x="0" y="46"/>
                        </a:cxn>
                      </a:cxnLst>
                      <a:rect l="0" t="0" r="r" b="b"/>
                      <a:pathLst>
                        <a:path w="23" h="46">
                          <a:moveTo>
                            <a:pt x="0" y="46"/>
                          </a:moveTo>
                          <a:lnTo>
                            <a:pt x="5" y="45"/>
                          </a:lnTo>
                          <a:lnTo>
                            <a:pt x="9" y="44"/>
                          </a:lnTo>
                          <a:lnTo>
                            <a:pt x="13" y="42"/>
                          </a:lnTo>
                          <a:lnTo>
                            <a:pt x="17" y="39"/>
                          </a:lnTo>
                          <a:lnTo>
                            <a:pt x="20" y="36"/>
                          </a:lnTo>
                          <a:lnTo>
                            <a:pt x="21" y="32"/>
                          </a:lnTo>
                          <a:lnTo>
                            <a:pt x="22" y="27"/>
                          </a:lnTo>
                          <a:lnTo>
                            <a:pt x="23" y="23"/>
                          </a:lnTo>
                          <a:lnTo>
                            <a:pt x="22" y="19"/>
                          </a:lnTo>
                          <a:lnTo>
                            <a:pt x="21" y="15"/>
                          </a:lnTo>
                          <a:lnTo>
                            <a:pt x="20" y="10"/>
                          </a:lnTo>
                          <a:lnTo>
                            <a:pt x="17" y="7"/>
                          </a:lnTo>
                          <a:lnTo>
                            <a:pt x="13" y="4"/>
                          </a:lnTo>
                          <a:lnTo>
                            <a:pt x="9" y="2"/>
                          </a:lnTo>
                          <a:lnTo>
                            <a:pt x="5" y="0"/>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38" name="Rectangle 1310"/>
                    <p:cNvSpPr>
                      <a:spLocks noChangeAspect="1" noChangeArrowheads="1"/>
                    </p:cNvSpPr>
                    <p:nvPr/>
                  </p:nvSpPr>
                  <p:spPr bwMode="auto">
                    <a:xfrm>
                      <a:off x="5177" y="1904"/>
                      <a:ext cx="198" cy="16"/>
                    </a:xfrm>
                    <a:prstGeom prst="rect">
                      <a:avLst/>
                    </a:prstGeom>
                    <a:solidFill>
                      <a:schemeClr val="bg1"/>
                    </a:solidFill>
                    <a:ln w="9525">
                      <a:noFill/>
                      <a:miter lim="800000"/>
                      <a:headEnd/>
                      <a:tailEnd/>
                    </a:ln>
                  </p:spPr>
                  <p:txBody>
                    <a:bodyPr/>
                    <a:lstStyle/>
                    <a:p>
                      <a:pPr>
                        <a:defRPr/>
                      </a:pPr>
                      <a:endParaRPr lang="en-US"/>
                    </a:p>
                  </p:txBody>
                </p:sp>
                <p:sp>
                  <p:nvSpPr>
                    <p:cNvPr id="715039" name="Freeform 1311"/>
                    <p:cNvSpPr>
                      <a:spLocks noChangeAspect="1"/>
                    </p:cNvSpPr>
                    <p:nvPr/>
                  </p:nvSpPr>
                  <p:spPr bwMode="auto">
                    <a:xfrm>
                      <a:off x="5169" y="1904"/>
                      <a:ext cx="8" cy="16"/>
                    </a:xfrm>
                    <a:custGeom>
                      <a:avLst/>
                      <a:gdLst/>
                      <a:ahLst/>
                      <a:cxnLst>
                        <a:cxn ang="0">
                          <a:pos x="23" y="0"/>
                        </a:cxn>
                        <a:cxn ang="0">
                          <a:pos x="18" y="0"/>
                        </a:cxn>
                        <a:cxn ang="0">
                          <a:pos x="12"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2" y="44"/>
                        </a:cxn>
                        <a:cxn ang="0">
                          <a:pos x="18" y="45"/>
                        </a:cxn>
                        <a:cxn ang="0">
                          <a:pos x="23" y="46"/>
                        </a:cxn>
                        <a:cxn ang="0">
                          <a:pos x="23" y="0"/>
                        </a:cxn>
                      </a:cxnLst>
                      <a:rect l="0" t="0" r="r" b="b"/>
                      <a:pathLst>
                        <a:path w="23" h="46">
                          <a:moveTo>
                            <a:pt x="23" y="0"/>
                          </a:moveTo>
                          <a:lnTo>
                            <a:pt x="18" y="0"/>
                          </a:lnTo>
                          <a:lnTo>
                            <a:pt x="12" y="2"/>
                          </a:lnTo>
                          <a:lnTo>
                            <a:pt x="9" y="4"/>
                          </a:lnTo>
                          <a:lnTo>
                            <a:pt x="5" y="7"/>
                          </a:lnTo>
                          <a:lnTo>
                            <a:pt x="3" y="10"/>
                          </a:lnTo>
                          <a:lnTo>
                            <a:pt x="1" y="15"/>
                          </a:lnTo>
                          <a:lnTo>
                            <a:pt x="0" y="19"/>
                          </a:lnTo>
                          <a:lnTo>
                            <a:pt x="0" y="23"/>
                          </a:lnTo>
                          <a:lnTo>
                            <a:pt x="0" y="27"/>
                          </a:lnTo>
                          <a:lnTo>
                            <a:pt x="1" y="32"/>
                          </a:lnTo>
                          <a:lnTo>
                            <a:pt x="3" y="36"/>
                          </a:lnTo>
                          <a:lnTo>
                            <a:pt x="5" y="39"/>
                          </a:lnTo>
                          <a:lnTo>
                            <a:pt x="9" y="42"/>
                          </a:lnTo>
                          <a:lnTo>
                            <a:pt x="12" y="44"/>
                          </a:lnTo>
                          <a:lnTo>
                            <a:pt x="18" y="45"/>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5040" name="Freeform 1312"/>
                    <p:cNvSpPr>
                      <a:spLocks noChangeAspect="1"/>
                    </p:cNvSpPr>
                    <p:nvPr/>
                  </p:nvSpPr>
                  <p:spPr bwMode="auto">
                    <a:xfrm>
                      <a:off x="5113" y="2293"/>
                      <a:ext cx="24" cy="16"/>
                    </a:xfrm>
                    <a:custGeom>
                      <a:avLst/>
                      <a:gdLst/>
                      <a:ahLst/>
                      <a:cxnLst>
                        <a:cxn ang="0">
                          <a:pos x="0" y="0"/>
                        </a:cxn>
                        <a:cxn ang="0">
                          <a:pos x="1" y="9"/>
                        </a:cxn>
                        <a:cxn ang="0">
                          <a:pos x="3" y="16"/>
                        </a:cxn>
                        <a:cxn ang="0">
                          <a:pos x="8" y="22"/>
                        </a:cxn>
                        <a:cxn ang="0">
                          <a:pos x="12" y="28"/>
                        </a:cxn>
                        <a:cxn ang="0">
                          <a:pos x="17" y="32"/>
                        </a:cxn>
                        <a:cxn ang="0">
                          <a:pos x="23" y="34"/>
                        </a:cxn>
                        <a:cxn ang="0">
                          <a:pos x="31" y="36"/>
                        </a:cxn>
                        <a:cxn ang="0">
                          <a:pos x="37" y="36"/>
                        </a:cxn>
                        <a:cxn ang="0">
                          <a:pos x="45" y="36"/>
                        </a:cxn>
                        <a:cxn ang="0">
                          <a:pos x="51" y="34"/>
                        </a:cxn>
                        <a:cxn ang="0">
                          <a:pos x="57" y="32"/>
                        </a:cxn>
                        <a:cxn ang="0">
                          <a:pos x="62" y="28"/>
                        </a:cxn>
                        <a:cxn ang="0">
                          <a:pos x="68" y="22"/>
                        </a:cxn>
                        <a:cxn ang="0">
                          <a:pos x="71" y="16"/>
                        </a:cxn>
                        <a:cxn ang="0">
                          <a:pos x="73" y="9"/>
                        </a:cxn>
                        <a:cxn ang="0">
                          <a:pos x="74" y="0"/>
                        </a:cxn>
                        <a:cxn ang="0">
                          <a:pos x="0" y="0"/>
                        </a:cxn>
                      </a:cxnLst>
                      <a:rect l="0" t="0" r="r" b="b"/>
                      <a:pathLst>
                        <a:path w="74" h="36">
                          <a:moveTo>
                            <a:pt x="0" y="0"/>
                          </a:moveTo>
                          <a:lnTo>
                            <a:pt x="1" y="9"/>
                          </a:lnTo>
                          <a:lnTo>
                            <a:pt x="3" y="16"/>
                          </a:lnTo>
                          <a:lnTo>
                            <a:pt x="8" y="22"/>
                          </a:lnTo>
                          <a:lnTo>
                            <a:pt x="12" y="28"/>
                          </a:lnTo>
                          <a:lnTo>
                            <a:pt x="17" y="32"/>
                          </a:lnTo>
                          <a:lnTo>
                            <a:pt x="23" y="34"/>
                          </a:lnTo>
                          <a:lnTo>
                            <a:pt x="31" y="36"/>
                          </a:lnTo>
                          <a:lnTo>
                            <a:pt x="37" y="36"/>
                          </a:lnTo>
                          <a:lnTo>
                            <a:pt x="45" y="36"/>
                          </a:lnTo>
                          <a:lnTo>
                            <a:pt x="51" y="34"/>
                          </a:lnTo>
                          <a:lnTo>
                            <a:pt x="57" y="32"/>
                          </a:lnTo>
                          <a:lnTo>
                            <a:pt x="62" y="28"/>
                          </a:lnTo>
                          <a:lnTo>
                            <a:pt x="68" y="22"/>
                          </a:lnTo>
                          <a:lnTo>
                            <a:pt x="71" y="16"/>
                          </a:lnTo>
                          <a:lnTo>
                            <a:pt x="73" y="9"/>
                          </a:lnTo>
                          <a:lnTo>
                            <a:pt x="74" y="0"/>
                          </a:lnTo>
                          <a:lnTo>
                            <a:pt x="0" y="0"/>
                          </a:lnTo>
                          <a:close/>
                        </a:path>
                      </a:pathLst>
                    </a:custGeom>
                    <a:solidFill>
                      <a:schemeClr val="bg1"/>
                    </a:solidFill>
                    <a:ln w="9525">
                      <a:noFill/>
                      <a:round/>
                      <a:headEnd/>
                      <a:tailEnd/>
                    </a:ln>
                  </p:spPr>
                  <p:txBody>
                    <a:bodyPr/>
                    <a:lstStyle/>
                    <a:p>
                      <a:pPr>
                        <a:defRPr/>
                      </a:pPr>
                      <a:endParaRPr lang="en-US"/>
                    </a:p>
                  </p:txBody>
                </p:sp>
                <p:sp>
                  <p:nvSpPr>
                    <p:cNvPr id="715041" name="Rectangle 1313"/>
                    <p:cNvSpPr>
                      <a:spLocks noChangeAspect="1" noChangeArrowheads="1"/>
                    </p:cNvSpPr>
                    <p:nvPr/>
                  </p:nvSpPr>
                  <p:spPr bwMode="auto">
                    <a:xfrm>
                      <a:off x="5113" y="1952"/>
                      <a:ext cx="24" cy="341"/>
                    </a:xfrm>
                    <a:prstGeom prst="rect">
                      <a:avLst/>
                    </a:prstGeom>
                    <a:solidFill>
                      <a:schemeClr val="bg1"/>
                    </a:solidFill>
                    <a:ln w="9525">
                      <a:noFill/>
                      <a:miter lim="800000"/>
                      <a:headEnd/>
                      <a:tailEnd/>
                    </a:ln>
                  </p:spPr>
                  <p:txBody>
                    <a:bodyPr/>
                    <a:lstStyle/>
                    <a:p>
                      <a:pPr>
                        <a:defRPr/>
                      </a:pPr>
                      <a:endParaRPr lang="en-US"/>
                    </a:p>
                  </p:txBody>
                </p:sp>
                <p:sp>
                  <p:nvSpPr>
                    <p:cNvPr id="715042" name="Freeform 1314"/>
                    <p:cNvSpPr>
                      <a:spLocks noChangeAspect="1"/>
                    </p:cNvSpPr>
                    <p:nvPr/>
                  </p:nvSpPr>
                  <p:spPr bwMode="auto">
                    <a:xfrm>
                      <a:off x="5113" y="1936"/>
                      <a:ext cx="24" cy="16"/>
                    </a:xfrm>
                    <a:custGeom>
                      <a:avLst/>
                      <a:gdLst/>
                      <a:ahLst/>
                      <a:cxnLst>
                        <a:cxn ang="0">
                          <a:pos x="74" y="37"/>
                        </a:cxn>
                        <a:cxn ang="0">
                          <a:pos x="73" y="29"/>
                        </a:cxn>
                        <a:cxn ang="0">
                          <a:pos x="71" y="21"/>
                        </a:cxn>
                        <a:cxn ang="0">
                          <a:pos x="68" y="15"/>
                        </a:cxn>
                        <a:cxn ang="0">
                          <a:pos x="62" y="10"/>
                        </a:cxn>
                        <a:cxn ang="0">
                          <a:pos x="57" y="6"/>
                        </a:cxn>
                        <a:cxn ang="0">
                          <a:pos x="51" y="3"/>
                        </a:cxn>
                        <a:cxn ang="0">
                          <a:pos x="45" y="1"/>
                        </a:cxn>
                        <a:cxn ang="0">
                          <a:pos x="37" y="0"/>
                        </a:cxn>
                        <a:cxn ang="0">
                          <a:pos x="31" y="1"/>
                        </a:cxn>
                        <a:cxn ang="0">
                          <a:pos x="23" y="3"/>
                        </a:cxn>
                        <a:cxn ang="0">
                          <a:pos x="17" y="6"/>
                        </a:cxn>
                        <a:cxn ang="0">
                          <a:pos x="12" y="10"/>
                        </a:cxn>
                        <a:cxn ang="0">
                          <a:pos x="8" y="15"/>
                        </a:cxn>
                        <a:cxn ang="0">
                          <a:pos x="3" y="21"/>
                        </a:cxn>
                        <a:cxn ang="0">
                          <a:pos x="1" y="29"/>
                        </a:cxn>
                        <a:cxn ang="0">
                          <a:pos x="0" y="37"/>
                        </a:cxn>
                        <a:cxn ang="0">
                          <a:pos x="74" y="37"/>
                        </a:cxn>
                      </a:cxnLst>
                      <a:rect l="0" t="0" r="r" b="b"/>
                      <a:pathLst>
                        <a:path w="74" h="37">
                          <a:moveTo>
                            <a:pt x="74" y="37"/>
                          </a:moveTo>
                          <a:lnTo>
                            <a:pt x="73" y="29"/>
                          </a:lnTo>
                          <a:lnTo>
                            <a:pt x="71" y="21"/>
                          </a:lnTo>
                          <a:lnTo>
                            <a:pt x="68" y="15"/>
                          </a:lnTo>
                          <a:lnTo>
                            <a:pt x="62" y="10"/>
                          </a:lnTo>
                          <a:lnTo>
                            <a:pt x="57" y="6"/>
                          </a:lnTo>
                          <a:lnTo>
                            <a:pt x="51" y="3"/>
                          </a:lnTo>
                          <a:lnTo>
                            <a:pt x="45" y="1"/>
                          </a:lnTo>
                          <a:lnTo>
                            <a:pt x="37" y="0"/>
                          </a:lnTo>
                          <a:lnTo>
                            <a:pt x="31" y="1"/>
                          </a:lnTo>
                          <a:lnTo>
                            <a:pt x="23" y="3"/>
                          </a:lnTo>
                          <a:lnTo>
                            <a:pt x="17" y="6"/>
                          </a:lnTo>
                          <a:lnTo>
                            <a:pt x="12" y="10"/>
                          </a:lnTo>
                          <a:lnTo>
                            <a:pt x="8" y="15"/>
                          </a:lnTo>
                          <a:lnTo>
                            <a:pt x="3" y="21"/>
                          </a:lnTo>
                          <a:lnTo>
                            <a:pt x="1" y="29"/>
                          </a:lnTo>
                          <a:lnTo>
                            <a:pt x="0" y="37"/>
                          </a:lnTo>
                          <a:lnTo>
                            <a:pt x="74" y="37"/>
                          </a:lnTo>
                          <a:close/>
                        </a:path>
                      </a:pathLst>
                    </a:custGeom>
                    <a:solidFill>
                      <a:schemeClr val="bg1"/>
                    </a:solidFill>
                    <a:ln w="9525">
                      <a:noFill/>
                      <a:round/>
                      <a:headEnd/>
                      <a:tailEnd/>
                    </a:ln>
                  </p:spPr>
                  <p:txBody>
                    <a:bodyPr/>
                    <a:lstStyle/>
                    <a:p>
                      <a:pPr>
                        <a:defRPr/>
                      </a:pPr>
                      <a:endParaRPr lang="en-US"/>
                    </a:p>
                  </p:txBody>
                </p:sp>
                <p:sp>
                  <p:nvSpPr>
                    <p:cNvPr id="715043" name="Freeform 1315"/>
                    <p:cNvSpPr>
                      <a:spLocks noChangeAspect="1"/>
                    </p:cNvSpPr>
                    <p:nvPr/>
                  </p:nvSpPr>
                  <p:spPr bwMode="auto">
                    <a:xfrm>
                      <a:off x="5113" y="2460"/>
                      <a:ext cx="24" cy="16"/>
                    </a:xfrm>
                    <a:custGeom>
                      <a:avLst/>
                      <a:gdLst/>
                      <a:ahLst/>
                      <a:cxnLst>
                        <a:cxn ang="0">
                          <a:pos x="0" y="0"/>
                        </a:cxn>
                        <a:cxn ang="0">
                          <a:pos x="1" y="9"/>
                        </a:cxn>
                        <a:cxn ang="0">
                          <a:pos x="3" y="16"/>
                        </a:cxn>
                        <a:cxn ang="0">
                          <a:pos x="7" y="23"/>
                        </a:cxn>
                        <a:cxn ang="0">
                          <a:pos x="12" y="28"/>
                        </a:cxn>
                        <a:cxn ang="0">
                          <a:pos x="17" y="32"/>
                        </a:cxn>
                        <a:cxn ang="0">
                          <a:pos x="23" y="35"/>
                        </a:cxn>
                        <a:cxn ang="0">
                          <a:pos x="29" y="36"/>
                        </a:cxn>
                        <a:cxn ang="0">
                          <a:pos x="37" y="37"/>
                        </a:cxn>
                        <a:cxn ang="0">
                          <a:pos x="43" y="36"/>
                        </a:cxn>
                        <a:cxn ang="0">
                          <a:pos x="49" y="35"/>
                        </a:cxn>
                        <a:cxn ang="0">
                          <a:pos x="56" y="32"/>
                        </a:cxn>
                        <a:cxn ang="0">
                          <a:pos x="61" y="28"/>
                        </a:cxn>
                        <a:cxn ang="0">
                          <a:pos x="66" y="23"/>
                        </a:cxn>
                        <a:cxn ang="0">
                          <a:pos x="69" y="16"/>
                        </a:cxn>
                        <a:cxn ang="0">
                          <a:pos x="72" y="9"/>
                        </a:cxn>
                        <a:cxn ang="0">
                          <a:pos x="73" y="0"/>
                        </a:cxn>
                        <a:cxn ang="0">
                          <a:pos x="0" y="0"/>
                        </a:cxn>
                      </a:cxnLst>
                      <a:rect l="0" t="0" r="r" b="b"/>
                      <a:pathLst>
                        <a:path w="73" h="37">
                          <a:moveTo>
                            <a:pt x="0" y="0"/>
                          </a:moveTo>
                          <a:lnTo>
                            <a:pt x="1" y="9"/>
                          </a:lnTo>
                          <a:lnTo>
                            <a:pt x="3" y="16"/>
                          </a:lnTo>
                          <a:lnTo>
                            <a:pt x="7" y="23"/>
                          </a:lnTo>
                          <a:lnTo>
                            <a:pt x="12" y="28"/>
                          </a:lnTo>
                          <a:lnTo>
                            <a:pt x="17" y="32"/>
                          </a:lnTo>
                          <a:lnTo>
                            <a:pt x="23" y="35"/>
                          </a:lnTo>
                          <a:lnTo>
                            <a:pt x="29" y="36"/>
                          </a:lnTo>
                          <a:lnTo>
                            <a:pt x="37" y="37"/>
                          </a:lnTo>
                          <a:lnTo>
                            <a:pt x="43" y="36"/>
                          </a:lnTo>
                          <a:lnTo>
                            <a:pt x="49" y="35"/>
                          </a:lnTo>
                          <a:lnTo>
                            <a:pt x="56" y="32"/>
                          </a:lnTo>
                          <a:lnTo>
                            <a:pt x="61" y="28"/>
                          </a:lnTo>
                          <a:lnTo>
                            <a:pt x="66" y="23"/>
                          </a:lnTo>
                          <a:lnTo>
                            <a:pt x="69" y="16"/>
                          </a:lnTo>
                          <a:lnTo>
                            <a:pt x="72" y="9"/>
                          </a:lnTo>
                          <a:lnTo>
                            <a:pt x="73" y="0"/>
                          </a:lnTo>
                          <a:lnTo>
                            <a:pt x="0" y="0"/>
                          </a:lnTo>
                          <a:close/>
                        </a:path>
                      </a:pathLst>
                    </a:custGeom>
                    <a:solidFill>
                      <a:schemeClr val="bg1"/>
                    </a:solidFill>
                    <a:ln w="9525">
                      <a:noFill/>
                      <a:round/>
                      <a:headEnd/>
                      <a:tailEnd/>
                    </a:ln>
                  </p:spPr>
                  <p:txBody>
                    <a:bodyPr/>
                    <a:lstStyle/>
                    <a:p>
                      <a:pPr>
                        <a:defRPr/>
                      </a:pPr>
                      <a:endParaRPr lang="en-US"/>
                    </a:p>
                  </p:txBody>
                </p:sp>
                <p:sp>
                  <p:nvSpPr>
                    <p:cNvPr id="715044" name="Rectangle 1316"/>
                    <p:cNvSpPr>
                      <a:spLocks noChangeAspect="1" noChangeArrowheads="1"/>
                    </p:cNvSpPr>
                    <p:nvPr/>
                  </p:nvSpPr>
                  <p:spPr bwMode="auto">
                    <a:xfrm>
                      <a:off x="5113" y="2317"/>
                      <a:ext cx="24" cy="143"/>
                    </a:xfrm>
                    <a:prstGeom prst="rect">
                      <a:avLst/>
                    </a:prstGeom>
                    <a:solidFill>
                      <a:schemeClr val="bg1"/>
                    </a:solidFill>
                    <a:ln w="9525">
                      <a:noFill/>
                      <a:miter lim="800000"/>
                      <a:headEnd/>
                      <a:tailEnd/>
                    </a:ln>
                  </p:spPr>
                  <p:txBody>
                    <a:bodyPr/>
                    <a:lstStyle/>
                    <a:p>
                      <a:pPr>
                        <a:defRPr/>
                      </a:pPr>
                      <a:endParaRPr lang="en-US"/>
                    </a:p>
                  </p:txBody>
                </p:sp>
                <p:sp>
                  <p:nvSpPr>
                    <p:cNvPr id="715045" name="Freeform 1317"/>
                    <p:cNvSpPr>
                      <a:spLocks noChangeAspect="1"/>
                    </p:cNvSpPr>
                    <p:nvPr/>
                  </p:nvSpPr>
                  <p:spPr bwMode="auto">
                    <a:xfrm>
                      <a:off x="5113" y="2309"/>
                      <a:ext cx="24" cy="8"/>
                    </a:xfrm>
                    <a:custGeom>
                      <a:avLst/>
                      <a:gdLst/>
                      <a:ahLst/>
                      <a:cxnLst>
                        <a:cxn ang="0">
                          <a:pos x="73" y="37"/>
                        </a:cxn>
                        <a:cxn ang="0">
                          <a:pos x="72" y="28"/>
                        </a:cxn>
                        <a:cxn ang="0">
                          <a:pos x="69" y="20"/>
                        </a:cxn>
                        <a:cxn ang="0">
                          <a:pos x="66" y="14"/>
                        </a:cxn>
                        <a:cxn ang="0">
                          <a:pos x="61" y="9"/>
                        </a:cxn>
                        <a:cxn ang="0">
                          <a:pos x="56" y="5"/>
                        </a:cxn>
                        <a:cxn ang="0">
                          <a:pos x="49" y="2"/>
                        </a:cxn>
                        <a:cxn ang="0">
                          <a:pos x="43" y="0"/>
                        </a:cxn>
                        <a:cxn ang="0">
                          <a:pos x="37" y="0"/>
                        </a:cxn>
                        <a:cxn ang="0">
                          <a:pos x="29" y="0"/>
                        </a:cxn>
                        <a:cxn ang="0">
                          <a:pos x="23" y="2"/>
                        </a:cxn>
                        <a:cxn ang="0">
                          <a:pos x="17" y="5"/>
                        </a:cxn>
                        <a:cxn ang="0">
                          <a:pos x="12" y="9"/>
                        </a:cxn>
                        <a:cxn ang="0">
                          <a:pos x="7" y="14"/>
                        </a:cxn>
                        <a:cxn ang="0">
                          <a:pos x="3" y="20"/>
                        </a:cxn>
                        <a:cxn ang="0">
                          <a:pos x="1" y="28"/>
                        </a:cxn>
                        <a:cxn ang="0">
                          <a:pos x="0" y="37"/>
                        </a:cxn>
                        <a:cxn ang="0">
                          <a:pos x="73" y="37"/>
                        </a:cxn>
                      </a:cxnLst>
                      <a:rect l="0" t="0" r="r" b="b"/>
                      <a:pathLst>
                        <a:path w="73" h="37">
                          <a:moveTo>
                            <a:pt x="73" y="37"/>
                          </a:moveTo>
                          <a:lnTo>
                            <a:pt x="72" y="28"/>
                          </a:lnTo>
                          <a:lnTo>
                            <a:pt x="69" y="20"/>
                          </a:lnTo>
                          <a:lnTo>
                            <a:pt x="66" y="14"/>
                          </a:lnTo>
                          <a:lnTo>
                            <a:pt x="61" y="9"/>
                          </a:lnTo>
                          <a:lnTo>
                            <a:pt x="56" y="5"/>
                          </a:lnTo>
                          <a:lnTo>
                            <a:pt x="49" y="2"/>
                          </a:lnTo>
                          <a:lnTo>
                            <a:pt x="43" y="0"/>
                          </a:lnTo>
                          <a:lnTo>
                            <a:pt x="37" y="0"/>
                          </a:lnTo>
                          <a:lnTo>
                            <a:pt x="29" y="0"/>
                          </a:lnTo>
                          <a:lnTo>
                            <a:pt x="23" y="2"/>
                          </a:lnTo>
                          <a:lnTo>
                            <a:pt x="17" y="5"/>
                          </a:lnTo>
                          <a:lnTo>
                            <a:pt x="12" y="9"/>
                          </a:lnTo>
                          <a:lnTo>
                            <a:pt x="7" y="14"/>
                          </a:lnTo>
                          <a:lnTo>
                            <a:pt x="3" y="20"/>
                          </a:lnTo>
                          <a:lnTo>
                            <a:pt x="1" y="28"/>
                          </a:lnTo>
                          <a:lnTo>
                            <a:pt x="0" y="37"/>
                          </a:lnTo>
                          <a:lnTo>
                            <a:pt x="73" y="37"/>
                          </a:lnTo>
                          <a:close/>
                        </a:path>
                      </a:pathLst>
                    </a:custGeom>
                    <a:solidFill>
                      <a:schemeClr val="bg1"/>
                    </a:solidFill>
                    <a:ln w="9525">
                      <a:noFill/>
                      <a:round/>
                      <a:headEnd/>
                      <a:tailEnd/>
                    </a:ln>
                  </p:spPr>
                  <p:txBody>
                    <a:bodyPr/>
                    <a:lstStyle/>
                    <a:p>
                      <a:pPr>
                        <a:defRPr/>
                      </a:pPr>
                      <a:endParaRPr lang="en-US"/>
                    </a:p>
                  </p:txBody>
                </p:sp>
                <p:sp>
                  <p:nvSpPr>
                    <p:cNvPr id="715046" name="Freeform 1318"/>
                    <p:cNvSpPr>
                      <a:spLocks noChangeAspect="1"/>
                    </p:cNvSpPr>
                    <p:nvPr/>
                  </p:nvSpPr>
                  <p:spPr bwMode="auto">
                    <a:xfrm>
                      <a:off x="4764"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47" name="Rectangle 1319"/>
                    <p:cNvSpPr>
                      <a:spLocks noChangeAspect="1" noChangeArrowheads="1"/>
                    </p:cNvSpPr>
                    <p:nvPr/>
                  </p:nvSpPr>
                  <p:spPr bwMode="auto">
                    <a:xfrm>
                      <a:off x="4772" y="2452"/>
                      <a:ext cx="127" cy="16"/>
                    </a:xfrm>
                    <a:prstGeom prst="rect">
                      <a:avLst/>
                    </a:prstGeom>
                    <a:solidFill>
                      <a:schemeClr val="bg1"/>
                    </a:solidFill>
                    <a:ln w="9525">
                      <a:noFill/>
                      <a:miter lim="800000"/>
                      <a:headEnd/>
                      <a:tailEnd/>
                    </a:ln>
                  </p:spPr>
                  <p:txBody>
                    <a:bodyPr/>
                    <a:lstStyle/>
                    <a:p>
                      <a:pPr>
                        <a:defRPr/>
                      </a:pPr>
                      <a:endParaRPr lang="en-US"/>
                    </a:p>
                  </p:txBody>
                </p:sp>
                <p:sp>
                  <p:nvSpPr>
                    <p:cNvPr id="715048" name="Freeform 1320"/>
                    <p:cNvSpPr>
                      <a:spLocks noChangeAspect="1"/>
                    </p:cNvSpPr>
                    <p:nvPr/>
                  </p:nvSpPr>
                  <p:spPr bwMode="auto">
                    <a:xfrm>
                      <a:off x="4899"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49" name="Freeform 1321"/>
                    <p:cNvSpPr>
                      <a:spLocks noChangeAspect="1"/>
                    </p:cNvSpPr>
                    <p:nvPr/>
                  </p:nvSpPr>
                  <p:spPr bwMode="auto">
                    <a:xfrm>
                      <a:off x="4891" y="2452"/>
                      <a:ext cx="8" cy="16"/>
                    </a:xfrm>
                    <a:custGeom>
                      <a:avLst/>
                      <a:gdLst/>
                      <a:ahLst/>
                      <a:cxnLst>
                        <a:cxn ang="0">
                          <a:pos x="23" y="0"/>
                        </a:cxn>
                        <a:cxn ang="0">
                          <a:pos x="18"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8" y="46"/>
                        </a:cxn>
                        <a:cxn ang="0">
                          <a:pos x="23" y="47"/>
                        </a:cxn>
                        <a:cxn ang="0">
                          <a:pos x="23" y="0"/>
                        </a:cxn>
                      </a:cxnLst>
                      <a:rect l="0" t="0" r="r" b="b"/>
                      <a:pathLst>
                        <a:path w="23" h="47">
                          <a:moveTo>
                            <a:pt x="23" y="0"/>
                          </a:moveTo>
                          <a:lnTo>
                            <a:pt x="18"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50" name="Rectangle 1322"/>
                    <p:cNvSpPr>
                      <a:spLocks noChangeAspect="1" noChangeArrowheads="1"/>
                    </p:cNvSpPr>
                    <p:nvPr/>
                  </p:nvSpPr>
                  <p:spPr bwMode="auto">
                    <a:xfrm>
                      <a:off x="4899" y="2452"/>
                      <a:ext cx="127" cy="16"/>
                    </a:xfrm>
                    <a:prstGeom prst="rect">
                      <a:avLst/>
                    </a:prstGeom>
                    <a:solidFill>
                      <a:schemeClr val="bg1"/>
                    </a:solidFill>
                    <a:ln w="9525">
                      <a:noFill/>
                      <a:miter lim="800000"/>
                      <a:headEnd/>
                      <a:tailEnd/>
                    </a:ln>
                  </p:spPr>
                  <p:txBody>
                    <a:bodyPr/>
                    <a:lstStyle/>
                    <a:p>
                      <a:pPr>
                        <a:defRPr/>
                      </a:pPr>
                      <a:endParaRPr lang="en-US"/>
                    </a:p>
                  </p:txBody>
                </p:sp>
                <p:sp>
                  <p:nvSpPr>
                    <p:cNvPr id="715051" name="Freeform 1323"/>
                    <p:cNvSpPr>
                      <a:spLocks noChangeAspect="1"/>
                    </p:cNvSpPr>
                    <p:nvPr/>
                  </p:nvSpPr>
                  <p:spPr bwMode="auto">
                    <a:xfrm>
                      <a:off x="5026" y="2452"/>
                      <a:ext cx="8" cy="16"/>
                    </a:xfrm>
                    <a:custGeom>
                      <a:avLst/>
                      <a:gdLst/>
                      <a:ahLst/>
                      <a:cxnLst>
                        <a:cxn ang="0">
                          <a:pos x="0" y="47"/>
                        </a:cxn>
                        <a:cxn ang="0">
                          <a:pos x="6" y="46"/>
                        </a:cxn>
                        <a:cxn ang="0">
                          <a:pos x="11"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1" y="2"/>
                        </a:cxn>
                        <a:cxn ang="0">
                          <a:pos x="6" y="0"/>
                        </a:cxn>
                        <a:cxn ang="0">
                          <a:pos x="0" y="0"/>
                        </a:cxn>
                        <a:cxn ang="0">
                          <a:pos x="0" y="47"/>
                        </a:cxn>
                      </a:cxnLst>
                      <a:rect l="0" t="0" r="r" b="b"/>
                      <a:pathLst>
                        <a:path w="23" h="47">
                          <a:moveTo>
                            <a:pt x="0" y="47"/>
                          </a:moveTo>
                          <a:lnTo>
                            <a:pt x="6" y="46"/>
                          </a:lnTo>
                          <a:lnTo>
                            <a:pt x="11"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1"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52" name="Freeform 1324"/>
                    <p:cNvSpPr>
                      <a:spLocks noChangeAspect="1"/>
                    </p:cNvSpPr>
                    <p:nvPr/>
                  </p:nvSpPr>
                  <p:spPr bwMode="auto">
                    <a:xfrm>
                      <a:off x="4637" y="2452"/>
                      <a:ext cx="8" cy="16"/>
                    </a:xfrm>
                    <a:custGeom>
                      <a:avLst/>
                      <a:gdLst/>
                      <a:ahLst/>
                      <a:cxnLst>
                        <a:cxn ang="0">
                          <a:pos x="23" y="0"/>
                        </a:cxn>
                        <a:cxn ang="0">
                          <a:pos x="18"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8" y="46"/>
                        </a:cxn>
                        <a:cxn ang="0">
                          <a:pos x="23" y="47"/>
                        </a:cxn>
                        <a:cxn ang="0">
                          <a:pos x="23" y="0"/>
                        </a:cxn>
                      </a:cxnLst>
                      <a:rect l="0" t="0" r="r" b="b"/>
                      <a:pathLst>
                        <a:path w="23" h="47">
                          <a:moveTo>
                            <a:pt x="23" y="0"/>
                          </a:moveTo>
                          <a:lnTo>
                            <a:pt x="18"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53" name="Rectangle 1325"/>
                    <p:cNvSpPr>
                      <a:spLocks noChangeAspect="1" noChangeArrowheads="1"/>
                    </p:cNvSpPr>
                    <p:nvPr/>
                  </p:nvSpPr>
                  <p:spPr bwMode="auto">
                    <a:xfrm>
                      <a:off x="4645" y="2452"/>
                      <a:ext cx="127" cy="16"/>
                    </a:xfrm>
                    <a:prstGeom prst="rect">
                      <a:avLst/>
                    </a:prstGeom>
                    <a:solidFill>
                      <a:schemeClr val="bg1"/>
                    </a:solidFill>
                    <a:ln w="9525">
                      <a:noFill/>
                      <a:miter lim="800000"/>
                      <a:headEnd/>
                      <a:tailEnd/>
                    </a:ln>
                  </p:spPr>
                  <p:txBody>
                    <a:bodyPr/>
                    <a:lstStyle/>
                    <a:p>
                      <a:pPr>
                        <a:defRPr/>
                      </a:pPr>
                      <a:endParaRPr lang="en-US"/>
                    </a:p>
                  </p:txBody>
                </p:sp>
                <p:sp>
                  <p:nvSpPr>
                    <p:cNvPr id="715054" name="Freeform 1326"/>
                    <p:cNvSpPr>
                      <a:spLocks noChangeAspect="1"/>
                    </p:cNvSpPr>
                    <p:nvPr/>
                  </p:nvSpPr>
                  <p:spPr bwMode="auto">
                    <a:xfrm>
                      <a:off x="4772"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55" name="Freeform 1327"/>
                    <p:cNvSpPr>
                      <a:spLocks noChangeAspect="1"/>
                    </p:cNvSpPr>
                    <p:nvPr/>
                  </p:nvSpPr>
                  <p:spPr bwMode="auto">
                    <a:xfrm>
                      <a:off x="4899" y="1976"/>
                      <a:ext cx="40" cy="16"/>
                    </a:xfrm>
                    <a:custGeom>
                      <a:avLst/>
                      <a:gdLst/>
                      <a:ahLst/>
                      <a:cxnLst>
                        <a:cxn ang="0">
                          <a:pos x="0" y="46"/>
                        </a:cxn>
                        <a:cxn ang="0">
                          <a:pos x="27" y="46"/>
                        </a:cxn>
                        <a:cxn ang="0">
                          <a:pos x="51" y="44"/>
                        </a:cxn>
                        <a:cxn ang="0">
                          <a:pos x="71" y="42"/>
                        </a:cxn>
                        <a:cxn ang="0">
                          <a:pos x="86" y="38"/>
                        </a:cxn>
                        <a:cxn ang="0">
                          <a:pos x="99" y="35"/>
                        </a:cxn>
                        <a:cxn ang="0">
                          <a:pos x="108" y="31"/>
                        </a:cxn>
                        <a:cxn ang="0">
                          <a:pos x="112" y="29"/>
                        </a:cxn>
                        <a:cxn ang="0">
                          <a:pos x="114" y="27"/>
                        </a:cxn>
                        <a:cxn ang="0">
                          <a:pos x="116" y="25"/>
                        </a:cxn>
                        <a:cxn ang="0">
                          <a:pos x="116" y="23"/>
                        </a:cxn>
                        <a:cxn ang="0">
                          <a:pos x="116" y="21"/>
                        </a:cxn>
                        <a:cxn ang="0">
                          <a:pos x="114" y="18"/>
                        </a:cxn>
                        <a:cxn ang="0">
                          <a:pos x="112" y="16"/>
                        </a:cxn>
                        <a:cxn ang="0">
                          <a:pos x="108" y="14"/>
                        </a:cxn>
                        <a:cxn ang="0">
                          <a:pos x="99" y="10"/>
                        </a:cxn>
                        <a:cxn ang="0">
                          <a:pos x="86" y="7"/>
                        </a:cxn>
                        <a:cxn ang="0">
                          <a:pos x="71" y="4"/>
                        </a:cxn>
                        <a:cxn ang="0">
                          <a:pos x="51" y="2"/>
                        </a:cxn>
                        <a:cxn ang="0">
                          <a:pos x="27" y="1"/>
                        </a:cxn>
                        <a:cxn ang="0">
                          <a:pos x="0" y="0"/>
                        </a:cxn>
                        <a:cxn ang="0">
                          <a:pos x="0" y="46"/>
                        </a:cxn>
                      </a:cxnLst>
                      <a:rect l="0" t="0" r="r" b="b"/>
                      <a:pathLst>
                        <a:path w="116" h="46">
                          <a:moveTo>
                            <a:pt x="0" y="46"/>
                          </a:moveTo>
                          <a:lnTo>
                            <a:pt x="27" y="46"/>
                          </a:lnTo>
                          <a:lnTo>
                            <a:pt x="51" y="44"/>
                          </a:lnTo>
                          <a:lnTo>
                            <a:pt x="71" y="42"/>
                          </a:lnTo>
                          <a:lnTo>
                            <a:pt x="86" y="38"/>
                          </a:lnTo>
                          <a:lnTo>
                            <a:pt x="99" y="35"/>
                          </a:lnTo>
                          <a:lnTo>
                            <a:pt x="108" y="31"/>
                          </a:lnTo>
                          <a:lnTo>
                            <a:pt x="112" y="29"/>
                          </a:lnTo>
                          <a:lnTo>
                            <a:pt x="114" y="27"/>
                          </a:lnTo>
                          <a:lnTo>
                            <a:pt x="116" y="25"/>
                          </a:lnTo>
                          <a:lnTo>
                            <a:pt x="116" y="23"/>
                          </a:lnTo>
                          <a:lnTo>
                            <a:pt x="116" y="21"/>
                          </a:lnTo>
                          <a:lnTo>
                            <a:pt x="114" y="18"/>
                          </a:lnTo>
                          <a:lnTo>
                            <a:pt x="112" y="16"/>
                          </a:lnTo>
                          <a:lnTo>
                            <a:pt x="108" y="14"/>
                          </a:lnTo>
                          <a:lnTo>
                            <a:pt x="99" y="10"/>
                          </a:lnTo>
                          <a:lnTo>
                            <a:pt x="86" y="7"/>
                          </a:lnTo>
                          <a:lnTo>
                            <a:pt x="71" y="4"/>
                          </a:lnTo>
                          <a:lnTo>
                            <a:pt x="51" y="2"/>
                          </a:lnTo>
                          <a:lnTo>
                            <a:pt x="27"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56" name="Rectangle 1328"/>
                    <p:cNvSpPr>
                      <a:spLocks noChangeAspect="1" noChangeArrowheads="1"/>
                    </p:cNvSpPr>
                    <p:nvPr/>
                  </p:nvSpPr>
                  <p:spPr bwMode="auto">
                    <a:xfrm>
                      <a:off x="4273" y="1976"/>
                      <a:ext cx="627" cy="16"/>
                    </a:xfrm>
                    <a:prstGeom prst="rect">
                      <a:avLst/>
                    </a:prstGeom>
                    <a:solidFill>
                      <a:schemeClr val="bg1"/>
                    </a:solidFill>
                    <a:ln w="9525">
                      <a:noFill/>
                      <a:miter lim="800000"/>
                      <a:headEnd/>
                      <a:tailEnd/>
                    </a:ln>
                  </p:spPr>
                  <p:txBody>
                    <a:bodyPr/>
                    <a:lstStyle/>
                    <a:p>
                      <a:pPr>
                        <a:defRPr/>
                      </a:pPr>
                      <a:endParaRPr lang="en-US"/>
                    </a:p>
                  </p:txBody>
                </p:sp>
                <p:sp>
                  <p:nvSpPr>
                    <p:cNvPr id="715057" name="Freeform 1329"/>
                    <p:cNvSpPr>
                      <a:spLocks noChangeAspect="1"/>
                    </p:cNvSpPr>
                    <p:nvPr/>
                  </p:nvSpPr>
                  <p:spPr bwMode="auto">
                    <a:xfrm>
                      <a:off x="4233" y="1976"/>
                      <a:ext cx="40" cy="16"/>
                    </a:xfrm>
                    <a:custGeom>
                      <a:avLst/>
                      <a:gdLst/>
                      <a:ahLst/>
                      <a:cxnLst>
                        <a:cxn ang="0">
                          <a:pos x="116" y="0"/>
                        </a:cxn>
                        <a:cxn ang="0">
                          <a:pos x="89" y="1"/>
                        </a:cxn>
                        <a:cxn ang="0">
                          <a:pos x="66" y="2"/>
                        </a:cxn>
                        <a:cxn ang="0">
                          <a:pos x="46" y="4"/>
                        </a:cxn>
                        <a:cxn ang="0">
                          <a:pos x="29" y="7"/>
                        </a:cxn>
                        <a:cxn ang="0">
                          <a:pos x="16" y="10"/>
                        </a:cxn>
                        <a:cxn ang="0">
                          <a:pos x="8" y="14"/>
                        </a:cxn>
                        <a:cxn ang="0">
                          <a:pos x="5" y="16"/>
                        </a:cxn>
                        <a:cxn ang="0">
                          <a:pos x="2" y="18"/>
                        </a:cxn>
                        <a:cxn ang="0">
                          <a:pos x="0" y="21"/>
                        </a:cxn>
                        <a:cxn ang="0">
                          <a:pos x="0" y="23"/>
                        </a:cxn>
                        <a:cxn ang="0">
                          <a:pos x="0" y="25"/>
                        </a:cxn>
                        <a:cxn ang="0">
                          <a:pos x="2" y="27"/>
                        </a:cxn>
                        <a:cxn ang="0">
                          <a:pos x="5" y="29"/>
                        </a:cxn>
                        <a:cxn ang="0">
                          <a:pos x="8" y="31"/>
                        </a:cxn>
                        <a:cxn ang="0">
                          <a:pos x="16" y="35"/>
                        </a:cxn>
                        <a:cxn ang="0">
                          <a:pos x="29" y="38"/>
                        </a:cxn>
                        <a:cxn ang="0">
                          <a:pos x="46" y="42"/>
                        </a:cxn>
                        <a:cxn ang="0">
                          <a:pos x="66" y="44"/>
                        </a:cxn>
                        <a:cxn ang="0">
                          <a:pos x="89" y="46"/>
                        </a:cxn>
                        <a:cxn ang="0">
                          <a:pos x="116" y="46"/>
                        </a:cxn>
                        <a:cxn ang="0">
                          <a:pos x="116" y="0"/>
                        </a:cxn>
                      </a:cxnLst>
                      <a:rect l="0" t="0" r="r" b="b"/>
                      <a:pathLst>
                        <a:path w="116" h="46">
                          <a:moveTo>
                            <a:pt x="116" y="0"/>
                          </a:moveTo>
                          <a:lnTo>
                            <a:pt x="89" y="1"/>
                          </a:lnTo>
                          <a:lnTo>
                            <a:pt x="66" y="2"/>
                          </a:lnTo>
                          <a:lnTo>
                            <a:pt x="46" y="4"/>
                          </a:lnTo>
                          <a:lnTo>
                            <a:pt x="29" y="7"/>
                          </a:lnTo>
                          <a:lnTo>
                            <a:pt x="16" y="10"/>
                          </a:lnTo>
                          <a:lnTo>
                            <a:pt x="8" y="14"/>
                          </a:lnTo>
                          <a:lnTo>
                            <a:pt x="5" y="16"/>
                          </a:lnTo>
                          <a:lnTo>
                            <a:pt x="2" y="18"/>
                          </a:lnTo>
                          <a:lnTo>
                            <a:pt x="0" y="21"/>
                          </a:lnTo>
                          <a:lnTo>
                            <a:pt x="0" y="23"/>
                          </a:lnTo>
                          <a:lnTo>
                            <a:pt x="0" y="25"/>
                          </a:lnTo>
                          <a:lnTo>
                            <a:pt x="2" y="27"/>
                          </a:lnTo>
                          <a:lnTo>
                            <a:pt x="5" y="29"/>
                          </a:lnTo>
                          <a:lnTo>
                            <a:pt x="8" y="31"/>
                          </a:lnTo>
                          <a:lnTo>
                            <a:pt x="16" y="35"/>
                          </a:lnTo>
                          <a:lnTo>
                            <a:pt x="29" y="38"/>
                          </a:lnTo>
                          <a:lnTo>
                            <a:pt x="46" y="42"/>
                          </a:lnTo>
                          <a:lnTo>
                            <a:pt x="66" y="44"/>
                          </a:lnTo>
                          <a:lnTo>
                            <a:pt x="89" y="46"/>
                          </a:lnTo>
                          <a:lnTo>
                            <a:pt x="116" y="46"/>
                          </a:lnTo>
                          <a:lnTo>
                            <a:pt x="116" y="0"/>
                          </a:lnTo>
                          <a:close/>
                        </a:path>
                      </a:pathLst>
                    </a:custGeom>
                    <a:solidFill>
                      <a:schemeClr val="bg1"/>
                    </a:solidFill>
                    <a:ln w="9525">
                      <a:noFill/>
                      <a:round/>
                      <a:headEnd/>
                      <a:tailEnd/>
                    </a:ln>
                  </p:spPr>
                  <p:txBody>
                    <a:bodyPr/>
                    <a:lstStyle/>
                    <a:p>
                      <a:pPr>
                        <a:defRPr/>
                      </a:pPr>
                      <a:endParaRPr lang="en-US"/>
                    </a:p>
                  </p:txBody>
                </p:sp>
                <p:sp>
                  <p:nvSpPr>
                    <p:cNvPr id="715058" name="Freeform 1330"/>
                    <p:cNvSpPr>
                      <a:spLocks noChangeAspect="1"/>
                    </p:cNvSpPr>
                    <p:nvPr/>
                  </p:nvSpPr>
                  <p:spPr bwMode="auto">
                    <a:xfrm>
                      <a:off x="5026" y="1976"/>
                      <a:ext cx="8" cy="16"/>
                    </a:xfrm>
                    <a:custGeom>
                      <a:avLst/>
                      <a:gdLst/>
                      <a:ahLst/>
                      <a:cxnLst>
                        <a:cxn ang="0">
                          <a:pos x="0" y="46"/>
                        </a:cxn>
                        <a:cxn ang="0">
                          <a:pos x="6" y="46"/>
                        </a:cxn>
                        <a:cxn ang="0">
                          <a:pos x="11"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1" y="2"/>
                        </a:cxn>
                        <a:cxn ang="0">
                          <a:pos x="6" y="1"/>
                        </a:cxn>
                        <a:cxn ang="0">
                          <a:pos x="0" y="0"/>
                        </a:cxn>
                        <a:cxn ang="0">
                          <a:pos x="0" y="46"/>
                        </a:cxn>
                      </a:cxnLst>
                      <a:rect l="0" t="0" r="r" b="b"/>
                      <a:pathLst>
                        <a:path w="23" h="46">
                          <a:moveTo>
                            <a:pt x="0" y="46"/>
                          </a:moveTo>
                          <a:lnTo>
                            <a:pt x="6" y="46"/>
                          </a:lnTo>
                          <a:lnTo>
                            <a:pt x="11"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1"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59" name="Rectangle 1331"/>
                    <p:cNvSpPr>
                      <a:spLocks noChangeAspect="1" noChangeArrowheads="1"/>
                    </p:cNvSpPr>
                    <p:nvPr/>
                  </p:nvSpPr>
                  <p:spPr bwMode="auto">
                    <a:xfrm>
                      <a:off x="4899" y="1976"/>
                      <a:ext cx="127" cy="16"/>
                    </a:xfrm>
                    <a:prstGeom prst="rect">
                      <a:avLst/>
                    </a:prstGeom>
                    <a:solidFill>
                      <a:schemeClr val="bg1"/>
                    </a:solidFill>
                    <a:ln w="9525">
                      <a:noFill/>
                      <a:miter lim="800000"/>
                      <a:headEnd/>
                      <a:tailEnd/>
                    </a:ln>
                  </p:spPr>
                  <p:txBody>
                    <a:bodyPr/>
                    <a:lstStyle/>
                    <a:p>
                      <a:pPr>
                        <a:defRPr/>
                      </a:pPr>
                      <a:endParaRPr lang="en-US"/>
                    </a:p>
                  </p:txBody>
                </p:sp>
                <p:sp>
                  <p:nvSpPr>
                    <p:cNvPr id="715060" name="Freeform 1332"/>
                    <p:cNvSpPr>
                      <a:spLocks noChangeAspect="1"/>
                    </p:cNvSpPr>
                    <p:nvPr/>
                  </p:nvSpPr>
                  <p:spPr bwMode="auto">
                    <a:xfrm>
                      <a:off x="4891" y="1976"/>
                      <a:ext cx="8" cy="16"/>
                    </a:xfrm>
                    <a:custGeom>
                      <a:avLst/>
                      <a:gdLst/>
                      <a:ahLst/>
                      <a:cxnLst>
                        <a:cxn ang="0">
                          <a:pos x="23" y="0"/>
                        </a:cxn>
                        <a:cxn ang="0">
                          <a:pos x="18" y="1"/>
                        </a:cxn>
                        <a:cxn ang="0">
                          <a:pos x="12"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2" y="44"/>
                        </a:cxn>
                        <a:cxn ang="0">
                          <a:pos x="18" y="46"/>
                        </a:cxn>
                        <a:cxn ang="0">
                          <a:pos x="23" y="46"/>
                        </a:cxn>
                        <a:cxn ang="0">
                          <a:pos x="23" y="0"/>
                        </a:cxn>
                      </a:cxnLst>
                      <a:rect l="0" t="0" r="r" b="b"/>
                      <a:pathLst>
                        <a:path w="23" h="46">
                          <a:moveTo>
                            <a:pt x="23" y="0"/>
                          </a:moveTo>
                          <a:lnTo>
                            <a:pt x="18" y="1"/>
                          </a:lnTo>
                          <a:lnTo>
                            <a:pt x="12" y="2"/>
                          </a:lnTo>
                          <a:lnTo>
                            <a:pt x="9" y="4"/>
                          </a:lnTo>
                          <a:lnTo>
                            <a:pt x="6" y="7"/>
                          </a:lnTo>
                          <a:lnTo>
                            <a:pt x="3" y="10"/>
                          </a:lnTo>
                          <a:lnTo>
                            <a:pt x="1" y="14"/>
                          </a:lnTo>
                          <a:lnTo>
                            <a:pt x="0" y="18"/>
                          </a:lnTo>
                          <a:lnTo>
                            <a:pt x="0" y="23"/>
                          </a:lnTo>
                          <a:lnTo>
                            <a:pt x="0" y="27"/>
                          </a:lnTo>
                          <a:lnTo>
                            <a:pt x="1" y="31"/>
                          </a:lnTo>
                          <a:lnTo>
                            <a:pt x="3" y="35"/>
                          </a:lnTo>
                          <a:lnTo>
                            <a:pt x="6" y="38"/>
                          </a:lnTo>
                          <a:lnTo>
                            <a:pt x="9" y="42"/>
                          </a:lnTo>
                          <a:lnTo>
                            <a:pt x="12" y="44"/>
                          </a:lnTo>
                          <a:lnTo>
                            <a:pt x="18"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5061" name="Freeform 1333"/>
                    <p:cNvSpPr>
                      <a:spLocks noChangeAspect="1"/>
                    </p:cNvSpPr>
                    <p:nvPr/>
                  </p:nvSpPr>
                  <p:spPr bwMode="auto">
                    <a:xfrm>
                      <a:off x="3654"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715062" name="Rectangle 1334"/>
                    <p:cNvSpPr>
                      <a:spLocks noChangeAspect="1" noChangeArrowheads="1"/>
                    </p:cNvSpPr>
                    <p:nvPr/>
                  </p:nvSpPr>
                  <p:spPr bwMode="auto">
                    <a:xfrm>
                      <a:off x="3662" y="2452"/>
                      <a:ext cx="103" cy="16"/>
                    </a:xfrm>
                    <a:prstGeom prst="rect">
                      <a:avLst/>
                    </a:prstGeom>
                    <a:solidFill>
                      <a:schemeClr val="bg1"/>
                    </a:solidFill>
                    <a:ln w="9525">
                      <a:noFill/>
                      <a:miter lim="800000"/>
                      <a:headEnd/>
                      <a:tailEnd/>
                    </a:ln>
                  </p:spPr>
                  <p:txBody>
                    <a:bodyPr/>
                    <a:lstStyle/>
                    <a:p>
                      <a:pPr>
                        <a:defRPr/>
                      </a:pPr>
                      <a:endParaRPr lang="en-US"/>
                    </a:p>
                  </p:txBody>
                </p:sp>
                <p:sp>
                  <p:nvSpPr>
                    <p:cNvPr id="715063" name="Freeform 1335"/>
                    <p:cNvSpPr>
                      <a:spLocks noChangeAspect="1"/>
                    </p:cNvSpPr>
                    <p:nvPr/>
                  </p:nvSpPr>
                  <p:spPr bwMode="auto">
                    <a:xfrm>
                      <a:off x="3765" y="2452"/>
                      <a:ext cx="8" cy="16"/>
                    </a:xfrm>
                    <a:custGeom>
                      <a:avLst/>
                      <a:gdLst/>
                      <a:ahLst/>
                      <a:cxnLst>
                        <a:cxn ang="0">
                          <a:pos x="0" y="47"/>
                        </a:cxn>
                        <a:cxn ang="0">
                          <a:pos x="5" y="46"/>
                        </a:cxn>
                        <a:cxn ang="0">
                          <a:pos x="9" y="44"/>
                        </a:cxn>
                        <a:cxn ang="0">
                          <a:pos x="13" y="42"/>
                        </a:cxn>
                        <a:cxn ang="0">
                          <a:pos x="16" y="39"/>
                        </a:cxn>
                        <a:cxn ang="0">
                          <a:pos x="20" y="36"/>
                        </a:cxn>
                        <a:cxn ang="0">
                          <a:pos x="21" y="32"/>
                        </a:cxn>
                        <a:cxn ang="0">
                          <a:pos x="22" y="28"/>
                        </a:cxn>
                        <a:cxn ang="0">
                          <a:pos x="23" y="23"/>
                        </a:cxn>
                        <a:cxn ang="0">
                          <a:pos x="22" y="19"/>
                        </a:cxn>
                        <a:cxn ang="0">
                          <a:pos x="21" y="15"/>
                        </a:cxn>
                        <a:cxn ang="0">
                          <a:pos x="20" y="11"/>
                        </a:cxn>
                        <a:cxn ang="0">
                          <a:pos x="16"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6" y="39"/>
                          </a:lnTo>
                          <a:lnTo>
                            <a:pt x="20" y="36"/>
                          </a:lnTo>
                          <a:lnTo>
                            <a:pt x="21" y="32"/>
                          </a:lnTo>
                          <a:lnTo>
                            <a:pt x="22" y="28"/>
                          </a:lnTo>
                          <a:lnTo>
                            <a:pt x="23" y="23"/>
                          </a:lnTo>
                          <a:lnTo>
                            <a:pt x="22" y="19"/>
                          </a:lnTo>
                          <a:lnTo>
                            <a:pt x="21" y="15"/>
                          </a:lnTo>
                          <a:lnTo>
                            <a:pt x="20" y="11"/>
                          </a:lnTo>
                          <a:lnTo>
                            <a:pt x="16"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64" name="Freeform 1336"/>
                    <p:cNvSpPr>
                      <a:spLocks noChangeAspect="1"/>
                    </p:cNvSpPr>
                    <p:nvPr/>
                  </p:nvSpPr>
                  <p:spPr bwMode="auto">
                    <a:xfrm>
                      <a:off x="3765" y="1976"/>
                      <a:ext cx="8" cy="16"/>
                    </a:xfrm>
                    <a:custGeom>
                      <a:avLst/>
                      <a:gdLst/>
                      <a:ahLst/>
                      <a:cxnLst>
                        <a:cxn ang="0">
                          <a:pos x="0" y="46"/>
                        </a:cxn>
                        <a:cxn ang="0">
                          <a:pos x="5" y="46"/>
                        </a:cxn>
                        <a:cxn ang="0">
                          <a:pos x="9" y="44"/>
                        </a:cxn>
                        <a:cxn ang="0">
                          <a:pos x="13" y="42"/>
                        </a:cxn>
                        <a:cxn ang="0">
                          <a:pos x="16" y="38"/>
                        </a:cxn>
                        <a:cxn ang="0">
                          <a:pos x="20" y="35"/>
                        </a:cxn>
                        <a:cxn ang="0">
                          <a:pos x="21" y="31"/>
                        </a:cxn>
                        <a:cxn ang="0">
                          <a:pos x="22" y="27"/>
                        </a:cxn>
                        <a:cxn ang="0">
                          <a:pos x="23" y="23"/>
                        </a:cxn>
                        <a:cxn ang="0">
                          <a:pos x="22" y="18"/>
                        </a:cxn>
                        <a:cxn ang="0">
                          <a:pos x="21" y="14"/>
                        </a:cxn>
                        <a:cxn ang="0">
                          <a:pos x="20" y="10"/>
                        </a:cxn>
                        <a:cxn ang="0">
                          <a:pos x="16"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6" y="38"/>
                          </a:lnTo>
                          <a:lnTo>
                            <a:pt x="20" y="35"/>
                          </a:lnTo>
                          <a:lnTo>
                            <a:pt x="21" y="31"/>
                          </a:lnTo>
                          <a:lnTo>
                            <a:pt x="22" y="27"/>
                          </a:lnTo>
                          <a:lnTo>
                            <a:pt x="23" y="23"/>
                          </a:lnTo>
                          <a:lnTo>
                            <a:pt x="22" y="18"/>
                          </a:lnTo>
                          <a:lnTo>
                            <a:pt x="21" y="14"/>
                          </a:lnTo>
                          <a:lnTo>
                            <a:pt x="20" y="10"/>
                          </a:lnTo>
                          <a:lnTo>
                            <a:pt x="16"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65" name="Rectangle 1337"/>
                    <p:cNvSpPr>
                      <a:spLocks noChangeAspect="1" noChangeArrowheads="1"/>
                    </p:cNvSpPr>
                    <p:nvPr/>
                  </p:nvSpPr>
                  <p:spPr bwMode="auto">
                    <a:xfrm>
                      <a:off x="3654" y="1976"/>
                      <a:ext cx="111" cy="16"/>
                    </a:xfrm>
                    <a:prstGeom prst="rect">
                      <a:avLst/>
                    </a:prstGeom>
                    <a:solidFill>
                      <a:schemeClr val="bg1"/>
                    </a:solidFill>
                    <a:ln w="9525">
                      <a:noFill/>
                      <a:miter lim="800000"/>
                      <a:headEnd/>
                      <a:tailEnd/>
                    </a:ln>
                  </p:spPr>
                  <p:txBody>
                    <a:bodyPr/>
                    <a:lstStyle/>
                    <a:p>
                      <a:pPr>
                        <a:defRPr/>
                      </a:pPr>
                      <a:endParaRPr lang="en-US"/>
                    </a:p>
                  </p:txBody>
                </p:sp>
                <p:sp>
                  <p:nvSpPr>
                    <p:cNvPr id="715066" name="Freeform 1338"/>
                    <p:cNvSpPr>
                      <a:spLocks noChangeAspect="1"/>
                    </p:cNvSpPr>
                    <p:nvPr/>
                  </p:nvSpPr>
                  <p:spPr bwMode="auto">
                    <a:xfrm>
                      <a:off x="3646" y="1976"/>
                      <a:ext cx="8" cy="16"/>
                    </a:xfrm>
                    <a:custGeom>
                      <a:avLst/>
                      <a:gdLst/>
                      <a:ahLst/>
                      <a:cxnLst>
                        <a:cxn ang="0">
                          <a:pos x="23" y="0"/>
                        </a:cxn>
                        <a:cxn ang="0">
                          <a:pos x="17" y="1"/>
                        </a:cxn>
                        <a:cxn ang="0">
                          <a:pos x="13" y="2"/>
                        </a:cxn>
                        <a:cxn ang="0">
                          <a:pos x="9" y="4"/>
                        </a:cxn>
                        <a:cxn ang="0">
                          <a:pos x="6" y="7"/>
                        </a:cxn>
                        <a:cxn ang="0">
                          <a:pos x="3" y="10"/>
                        </a:cxn>
                        <a:cxn ang="0">
                          <a:pos x="1" y="14"/>
                        </a:cxn>
                        <a:cxn ang="0">
                          <a:pos x="0" y="18"/>
                        </a:cxn>
                        <a:cxn ang="0">
                          <a:pos x="0" y="23"/>
                        </a:cxn>
                        <a:cxn ang="0">
                          <a:pos x="0" y="27"/>
                        </a:cxn>
                        <a:cxn ang="0">
                          <a:pos x="1"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1" y="14"/>
                          </a:lnTo>
                          <a:lnTo>
                            <a:pt x="0" y="18"/>
                          </a:lnTo>
                          <a:lnTo>
                            <a:pt x="0" y="23"/>
                          </a:lnTo>
                          <a:lnTo>
                            <a:pt x="0" y="27"/>
                          </a:lnTo>
                          <a:lnTo>
                            <a:pt x="1"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5067" name="Freeform 1339"/>
                    <p:cNvSpPr>
                      <a:spLocks noChangeAspect="1"/>
                    </p:cNvSpPr>
                    <p:nvPr/>
                  </p:nvSpPr>
                  <p:spPr bwMode="auto">
                    <a:xfrm>
                      <a:off x="4273" y="1976"/>
                      <a:ext cx="8" cy="16"/>
                    </a:xfrm>
                    <a:custGeom>
                      <a:avLst/>
                      <a:gdLst/>
                      <a:ahLst/>
                      <a:cxnLst>
                        <a:cxn ang="0">
                          <a:pos x="0" y="46"/>
                        </a:cxn>
                        <a:cxn ang="0">
                          <a:pos x="5" y="46"/>
                        </a:cxn>
                        <a:cxn ang="0">
                          <a:pos x="10" y="44"/>
                        </a:cxn>
                        <a:cxn ang="0">
                          <a:pos x="15" y="42"/>
                        </a:cxn>
                        <a:cxn ang="0">
                          <a:pos x="18" y="38"/>
                        </a:cxn>
                        <a:cxn ang="0">
                          <a:pos x="20" y="35"/>
                        </a:cxn>
                        <a:cxn ang="0">
                          <a:pos x="22" y="31"/>
                        </a:cxn>
                        <a:cxn ang="0">
                          <a:pos x="23" y="27"/>
                        </a:cxn>
                        <a:cxn ang="0">
                          <a:pos x="23" y="23"/>
                        </a:cxn>
                        <a:cxn ang="0">
                          <a:pos x="23" y="18"/>
                        </a:cxn>
                        <a:cxn ang="0">
                          <a:pos x="22" y="14"/>
                        </a:cxn>
                        <a:cxn ang="0">
                          <a:pos x="20" y="10"/>
                        </a:cxn>
                        <a:cxn ang="0">
                          <a:pos x="18" y="7"/>
                        </a:cxn>
                        <a:cxn ang="0">
                          <a:pos x="15" y="4"/>
                        </a:cxn>
                        <a:cxn ang="0">
                          <a:pos x="10" y="2"/>
                        </a:cxn>
                        <a:cxn ang="0">
                          <a:pos x="5" y="1"/>
                        </a:cxn>
                        <a:cxn ang="0">
                          <a:pos x="0" y="0"/>
                        </a:cxn>
                        <a:cxn ang="0">
                          <a:pos x="0" y="46"/>
                        </a:cxn>
                      </a:cxnLst>
                      <a:rect l="0" t="0" r="r" b="b"/>
                      <a:pathLst>
                        <a:path w="23" h="46">
                          <a:moveTo>
                            <a:pt x="0" y="46"/>
                          </a:moveTo>
                          <a:lnTo>
                            <a:pt x="5" y="46"/>
                          </a:lnTo>
                          <a:lnTo>
                            <a:pt x="10" y="44"/>
                          </a:lnTo>
                          <a:lnTo>
                            <a:pt x="15" y="42"/>
                          </a:lnTo>
                          <a:lnTo>
                            <a:pt x="18" y="38"/>
                          </a:lnTo>
                          <a:lnTo>
                            <a:pt x="20" y="35"/>
                          </a:lnTo>
                          <a:lnTo>
                            <a:pt x="22" y="31"/>
                          </a:lnTo>
                          <a:lnTo>
                            <a:pt x="23" y="27"/>
                          </a:lnTo>
                          <a:lnTo>
                            <a:pt x="23" y="23"/>
                          </a:lnTo>
                          <a:lnTo>
                            <a:pt x="23" y="18"/>
                          </a:lnTo>
                          <a:lnTo>
                            <a:pt x="22" y="14"/>
                          </a:lnTo>
                          <a:lnTo>
                            <a:pt x="20" y="10"/>
                          </a:lnTo>
                          <a:lnTo>
                            <a:pt x="18" y="7"/>
                          </a:lnTo>
                          <a:lnTo>
                            <a:pt x="15" y="4"/>
                          </a:lnTo>
                          <a:lnTo>
                            <a:pt x="10"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68" name="Rectangle 1340"/>
                    <p:cNvSpPr>
                      <a:spLocks noChangeAspect="1" noChangeArrowheads="1"/>
                    </p:cNvSpPr>
                    <p:nvPr/>
                  </p:nvSpPr>
                  <p:spPr bwMode="auto">
                    <a:xfrm>
                      <a:off x="4146" y="1976"/>
                      <a:ext cx="127" cy="16"/>
                    </a:xfrm>
                    <a:prstGeom prst="rect">
                      <a:avLst/>
                    </a:prstGeom>
                    <a:solidFill>
                      <a:schemeClr val="bg1"/>
                    </a:solidFill>
                    <a:ln w="9525">
                      <a:noFill/>
                      <a:miter lim="800000"/>
                      <a:headEnd/>
                      <a:tailEnd/>
                    </a:ln>
                  </p:spPr>
                  <p:txBody>
                    <a:bodyPr/>
                    <a:lstStyle/>
                    <a:p>
                      <a:pPr>
                        <a:defRPr/>
                      </a:pPr>
                      <a:endParaRPr lang="en-US"/>
                    </a:p>
                  </p:txBody>
                </p:sp>
                <p:sp>
                  <p:nvSpPr>
                    <p:cNvPr id="715069" name="Freeform 1341"/>
                    <p:cNvSpPr>
                      <a:spLocks noChangeAspect="1"/>
                    </p:cNvSpPr>
                    <p:nvPr/>
                  </p:nvSpPr>
                  <p:spPr bwMode="auto">
                    <a:xfrm>
                      <a:off x="4138" y="1976"/>
                      <a:ext cx="8" cy="16"/>
                    </a:xfrm>
                    <a:custGeom>
                      <a:avLst/>
                      <a:gdLst/>
                      <a:ahLst/>
                      <a:cxnLst>
                        <a:cxn ang="0">
                          <a:pos x="23" y="0"/>
                        </a:cxn>
                        <a:cxn ang="0">
                          <a:pos x="17" y="1"/>
                        </a:cxn>
                        <a:cxn ang="0">
                          <a:pos x="13" y="2"/>
                        </a:cxn>
                        <a:cxn ang="0">
                          <a:pos x="9" y="4"/>
                        </a:cxn>
                        <a:cxn ang="0">
                          <a:pos x="6" y="7"/>
                        </a:cxn>
                        <a:cxn ang="0">
                          <a:pos x="3" y="10"/>
                        </a:cxn>
                        <a:cxn ang="0">
                          <a:pos x="2" y="14"/>
                        </a:cxn>
                        <a:cxn ang="0">
                          <a:pos x="1" y="18"/>
                        </a:cxn>
                        <a:cxn ang="0">
                          <a:pos x="0" y="23"/>
                        </a:cxn>
                        <a:cxn ang="0">
                          <a:pos x="1" y="27"/>
                        </a:cxn>
                        <a:cxn ang="0">
                          <a:pos x="2" y="31"/>
                        </a:cxn>
                        <a:cxn ang="0">
                          <a:pos x="3" y="35"/>
                        </a:cxn>
                        <a:cxn ang="0">
                          <a:pos x="6" y="38"/>
                        </a:cxn>
                        <a:cxn ang="0">
                          <a:pos x="9" y="42"/>
                        </a:cxn>
                        <a:cxn ang="0">
                          <a:pos x="13" y="44"/>
                        </a:cxn>
                        <a:cxn ang="0">
                          <a:pos x="17" y="46"/>
                        </a:cxn>
                        <a:cxn ang="0">
                          <a:pos x="23" y="46"/>
                        </a:cxn>
                        <a:cxn ang="0">
                          <a:pos x="23" y="0"/>
                        </a:cxn>
                      </a:cxnLst>
                      <a:rect l="0" t="0" r="r" b="b"/>
                      <a:pathLst>
                        <a:path w="23" h="46">
                          <a:moveTo>
                            <a:pt x="23" y="0"/>
                          </a:moveTo>
                          <a:lnTo>
                            <a:pt x="17" y="1"/>
                          </a:lnTo>
                          <a:lnTo>
                            <a:pt x="13" y="2"/>
                          </a:lnTo>
                          <a:lnTo>
                            <a:pt x="9" y="4"/>
                          </a:lnTo>
                          <a:lnTo>
                            <a:pt x="6" y="7"/>
                          </a:lnTo>
                          <a:lnTo>
                            <a:pt x="3" y="10"/>
                          </a:lnTo>
                          <a:lnTo>
                            <a:pt x="2" y="14"/>
                          </a:lnTo>
                          <a:lnTo>
                            <a:pt x="1" y="18"/>
                          </a:lnTo>
                          <a:lnTo>
                            <a:pt x="0" y="23"/>
                          </a:lnTo>
                          <a:lnTo>
                            <a:pt x="1" y="27"/>
                          </a:lnTo>
                          <a:lnTo>
                            <a:pt x="2" y="31"/>
                          </a:lnTo>
                          <a:lnTo>
                            <a:pt x="3" y="35"/>
                          </a:lnTo>
                          <a:lnTo>
                            <a:pt x="6" y="38"/>
                          </a:lnTo>
                          <a:lnTo>
                            <a:pt x="9" y="42"/>
                          </a:lnTo>
                          <a:lnTo>
                            <a:pt x="13"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5070" name="Freeform 1342"/>
                    <p:cNvSpPr>
                      <a:spLocks noChangeAspect="1"/>
                    </p:cNvSpPr>
                    <p:nvPr/>
                  </p:nvSpPr>
                  <p:spPr bwMode="auto">
                    <a:xfrm>
                      <a:off x="4138" y="2452"/>
                      <a:ext cx="8" cy="16"/>
                    </a:xfrm>
                    <a:custGeom>
                      <a:avLst/>
                      <a:gdLst/>
                      <a:ahLst/>
                      <a:cxnLst>
                        <a:cxn ang="0">
                          <a:pos x="23" y="0"/>
                        </a:cxn>
                        <a:cxn ang="0">
                          <a:pos x="17"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7" y="46"/>
                        </a:cxn>
                        <a:cxn ang="0">
                          <a:pos x="23" y="47"/>
                        </a:cxn>
                        <a:cxn ang="0">
                          <a:pos x="23" y="0"/>
                        </a:cxn>
                      </a:cxnLst>
                      <a:rect l="0" t="0" r="r" b="b"/>
                      <a:pathLst>
                        <a:path w="23" h="47">
                          <a:moveTo>
                            <a:pt x="23" y="0"/>
                          </a:moveTo>
                          <a:lnTo>
                            <a:pt x="17"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71" name="Rectangle 1343"/>
                    <p:cNvSpPr>
                      <a:spLocks noChangeAspect="1" noChangeArrowheads="1"/>
                    </p:cNvSpPr>
                    <p:nvPr/>
                  </p:nvSpPr>
                  <p:spPr bwMode="auto">
                    <a:xfrm>
                      <a:off x="4146" y="2452"/>
                      <a:ext cx="127" cy="16"/>
                    </a:xfrm>
                    <a:prstGeom prst="rect">
                      <a:avLst/>
                    </a:prstGeom>
                    <a:solidFill>
                      <a:schemeClr val="bg1"/>
                    </a:solidFill>
                    <a:ln w="9525">
                      <a:noFill/>
                      <a:miter lim="800000"/>
                      <a:headEnd/>
                      <a:tailEnd/>
                    </a:ln>
                  </p:spPr>
                  <p:txBody>
                    <a:bodyPr/>
                    <a:lstStyle/>
                    <a:p>
                      <a:pPr>
                        <a:defRPr/>
                      </a:pPr>
                      <a:endParaRPr lang="en-US"/>
                    </a:p>
                  </p:txBody>
                </p:sp>
                <p:sp>
                  <p:nvSpPr>
                    <p:cNvPr id="715072" name="Freeform 1344"/>
                    <p:cNvSpPr>
                      <a:spLocks noChangeAspect="1"/>
                    </p:cNvSpPr>
                    <p:nvPr/>
                  </p:nvSpPr>
                  <p:spPr bwMode="auto">
                    <a:xfrm>
                      <a:off x="4273" y="2452"/>
                      <a:ext cx="8"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73" name="Freeform 1345"/>
                    <p:cNvSpPr>
                      <a:spLocks noChangeAspect="1"/>
                    </p:cNvSpPr>
                    <p:nvPr/>
                  </p:nvSpPr>
                  <p:spPr bwMode="auto">
                    <a:xfrm>
                      <a:off x="4392" y="2452"/>
                      <a:ext cx="8" cy="16"/>
                    </a:xfrm>
                    <a:custGeom>
                      <a:avLst/>
                      <a:gdLst/>
                      <a:ahLst/>
                      <a:cxnLst>
                        <a:cxn ang="0">
                          <a:pos x="23" y="0"/>
                        </a:cxn>
                        <a:cxn ang="0">
                          <a:pos x="18" y="0"/>
                        </a:cxn>
                        <a:cxn ang="0">
                          <a:pos x="13" y="2"/>
                        </a:cxn>
                        <a:cxn ang="0">
                          <a:pos x="9" y="4"/>
                        </a:cxn>
                        <a:cxn ang="0">
                          <a:pos x="6" y="8"/>
                        </a:cxn>
                        <a:cxn ang="0">
                          <a:pos x="3" y="11"/>
                        </a:cxn>
                        <a:cxn ang="0">
                          <a:pos x="2" y="15"/>
                        </a:cxn>
                        <a:cxn ang="0">
                          <a:pos x="1" y="19"/>
                        </a:cxn>
                        <a:cxn ang="0">
                          <a:pos x="0" y="23"/>
                        </a:cxn>
                        <a:cxn ang="0">
                          <a:pos x="1" y="28"/>
                        </a:cxn>
                        <a:cxn ang="0">
                          <a:pos x="2" y="32"/>
                        </a:cxn>
                        <a:cxn ang="0">
                          <a:pos x="3" y="36"/>
                        </a:cxn>
                        <a:cxn ang="0">
                          <a:pos x="6" y="39"/>
                        </a:cxn>
                        <a:cxn ang="0">
                          <a:pos x="9" y="42"/>
                        </a:cxn>
                        <a:cxn ang="0">
                          <a:pos x="13" y="44"/>
                        </a:cxn>
                        <a:cxn ang="0">
                          <a:pos x="18" y="46"/>
                        </a:cxn>
                        <a:cxn ang="0">
                          <a:pos x="23" y="47"/>
                        </a:cxn>
                        <a:cxn ang="0">
                          <a:pos x="23" y="0"/>
                        </a:cxn>
                      </a:cxnLst>
                      <a:rect l="0" t="0" r="r" b="b"/>
                      <a:pathLst>
                        <a:path w="23" h="47">
                          <a:moveTo>
                            <a:pt x="23" y="0"/>
                          </a:moveTo>
                          <a:lnTo>
                            <a:pt x="18" y="0"/>
                          </a:lnTo>
                          <a:lnTo>
                            <a:pt x="13" y="2"/>
                          </a:lnTo>
                          <a:lnTo>
                            <a:pt x="9" y="4"/>
                          </a:lnTo>
                          <a:lnTo>
                            <a:pt x="6" y="8"/>
                          </a:lnTo>
                          <a:lnTo>
                            <a:pt x="3" y="11"/>
                          </a:lnTo>
                          <a:lnTo>
                            <a:pt x="2" y="15"/>
                          </a:lnTo>
                          <a:lnTo>
                            <a:pt x="1" y="19"/>
                          </a:lnTo>
                          <a:lnTo>
                            <a:pt x="0" y="23"/>
                          </a:lnTo>
                          <a:lnTo>
                            <a:pt x="1" y="28"/>
                          </a:lnTo>
                          <a:lnTo>
                            <a:pt x="2" y="32"/>
                          </a:lnTo>
                          <a:lnTo>
                            <a:pt x="3" y="36"/>
                          </a:lnTo>
                          <a:lnTo>
                            <a:pt x="6" y="39"/>
                          </a:lnTo>
                          <a:lnTo>
                            <a:pt x="9" y="42"/>
                          </a:lnTo>
                          <a:lnTo>
                            <a:pt x="13" y="44"/>
                          </a:lnTo>
                          <a:lnTo>
                            <a:pt x="18"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74" name="Rectangle 1346"/>
                    <p:cNvSpPr>
                      <a:spLocks noChangeAspect="1" noChangeArrowheads="1"/>
                    </p:cNvSpPr>
                    <p:nvPr/>
                  </p:nvSpPr>
                  <p:spPr bwMode="auto">
                    <a:xfrm>
                      <a:off x="4399" y="2452"/>
                      <a:ext cx="127" cy="16"/>
                    </a:xfrm>
                    <a:prstGeom prst="rect">
                      <a:avLst/>
                    </a:prstGeom>
                    <a:solidFill>
                      <a:schemeClr val="bg1"/>
                    </a:solidFill>
                    <a:ln w="9525">
                      <a:noFill/>
                      <a:miter lim="800000"/>
                      <a:headEnd/>
                      <a:tailEnd/>
                    </a:ln>
                  </p:spPr>
                  <p:txBody>
                    <a:bodyPr/>
                    <a:lstStyle/>
                    <a:p>
                      <a:pPr>
                        <a:defRPr/>
                      </a:pPr>
                      <a:endParaRPr lang="en-US"/>
                    </a:p>
                  </p:txBody>
                </p:sp>
                <p:sp>
                  <p:nvSpPr>
                    <p:cNvPr id="715075" name="Freeform 1347"/>
                    <p:cNvSpPr>
                      <a:spLocks noChangeAspect="1"/>
                    </p:cNvSpPr>
                    <p:nvPr/>
                  </p:nvSpPr>
                  <p:spPr bwMode="auto">
                    <a:xfrm>
                      <a:off x="4526" y="2452"/>
                      <a:ext cx="0" cy="16"/>
                    </a:xfrm>
                    <a:custGeom>
                      <a:avLst/>
                      <a:gdLst/>
                      <a:ahLst/>
                      <a:cxnLst>
                        <a:cxn ang="0">
                          <a:pos x="0" y="47"/>
                        </a:cxn>
                        <a:cxn ang="0">
                          <a:pos x="5"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5" y="0"/>
                        </a:cxn>
                        <a:cxn ang="0">
                          <a:pos x="0" y="0"/>
                        </a:cxn>
                        <a:cxn ang="0">
                          <a:pos x="0" y="47"/>
                        </a:cxn>
                      </a:cxnLst>
                      <a:rect l="0" t="0" r="r" b="b"/>
                      <a:pathLst>
                        <a:path w="23" h="47">
                          <a:moveTo>
                            <a:pt x="0" y="47"/>
                          </a:moveTo>
                          <a:lnTo>
                            <a:pt x="5"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76" name="Freeform 1348"/>
                    <p:cNvSpPr>
                      <a:spLocks noChangeAspect="1"/>
                    </p:cNvSpPr>
                    <p:nvPr/>
                  </p:nvSpPr>
                  <p:spPr bwMode="auto">
                    <a:xfrm>
                      <a:off x="4265"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77" name="Rectangle 1349"/>
                    <p:cNvSpPr>
                      <a:spLocks noChangeAspect="1" noChangeArrowheads="1"/>
                    </p:cNvSpPr>
                    <p:nvPr/>
                  </p:nvSpPr>
                  <p:spPr bwMode="auto">
                    <a:xfrm>
                      <a:off x="4273" y="2452"/>
                      <a:ext cx="127" cy="16"/>
                    </a:xfrm>
                    <a:prstGeom prst="rect">
                      <a:avLst/>
                    </a:prstGeom>
                    <a:solidFill>
                      <a:schemeClr val="bg1"/>
                    </a:solidFill>
                    <a:ln w="9525">
                      <a:noFill/>
                      <a:miter lim="800000"/>
                      <a:headEnd/>
                      <a:tailEnd/>
                    </a:ln>
                  </p:spPr>
                  <p:txBody>
                    <a:bodyPr/>
                    <a:lstStyle/>
                    <a:p>
                      <a:pPr>
                        <a:defRPr/>
                      </a:pPr>
                      <a:endParaRPr lang="en-US"/>
                    </a:p>
                  </p:txBody>
                </p:sp>
                <p:sp>
                  <p:nvSpPr>
                    <p:cNvPr id="715078" name="Freeform 1350"/>
                    <p:cNvSpPr>
                      <a:spLocks noChangeAspect="1"/>
                    </p:cNvSpPr>
                    <p:nvPr/>
                  </p:nvSpPr>
                  <p:spPr bwMode="auto">
                    <a:xfrm>
                      <a:off x="4399" y="2452"/>
                      <a:ext cx="8" cy="16"/>
                    </a:xfrm>
                    <a:custGeom>
                      <a:avLst/>
                      <a:gdLst/>
                      <a:ahLst/>
                      <a:cxnLst>
                        <a:cxn ang="0">
                          <a:pos x="0" y="47"/>
                        </a:cxn>
                        <a:cxn ang="0">
                          <a:pos x="6" y="46"/>
                        </a:cxn>
                        <a:cxn ang="0">
                          <a:pos x="10" y="44"/>
                        </a:cxn>
                        <a:cxn ang="0">
                          <a:pos x="15" y="42"/>
                        </a:cxn>
                        <a:cxn ang="0">
                          <a:pos x="18" y="39"/>
                        </a:cxn>
                        <a:cxn ang="0">
                          <a:pos x="20" y="36"/>
                        </a:cxn>
                        <a:cxn ang="0">
                          <a:pos x="22" y="32"/>
                        </a:cxn>
                        <a:cxn ang="0">
                          <a:pos x="23" y="28"/>
                        </a:cxn>
                        <a:cxn ang="0">
                          <a:pos x="23" y="23"/>
                        </a:cxn>
                        <a:cxn ang="0">
                          <a:pos x="23" y="19"/>
                        </a:cxn>
                        <a:cxn ang="0">
                          <a:pos x="22" y="15"/>
                        </a:cxn>
                        <a:cxn ang="0">
                          <a:pos x="20" y="11"/>
                        </a:cxn>
                        <a:cxn ang="0">
                          <a:pos x="18" y="8"/>
                        </a:cxn>
                        <a:cxn ang="0">
                          <a:pos x="15" y="4"/>
                        </a:cxn>
                        <a:cxn ang="0">
                          <a:pos x="10" y="2"/>
                        </a:cxn>
                        <a:cxn ang="0">
                          <a:pos x="6" y="0"/>
                        </a:cxn>
                        <a:cxn ang="0">
                          <a:pos x="0" y="0"/>
                        </a:cxn>
                        <a:cxn ang="0">
                          <a:pos x="0" y="47"/>
                        </a:cxn>
                      </a:cxnLst>
                      <a:rect l="0" t="0" r="r" b="b"/>
                      <a:pathLst>
                        <a:path w="23" h="47">
                          <a:moveTo>
                            <a:pt x="0" y="47"/>
                          </a:moveTo>
                          <a:lnTo>
                            <a:pt x="6" y="46"/>
                          </a:lnTo>
                          <a:lnTo>
                            <a:pt x="10" y="44"/>
                          </a:lnTo>
                          <a:lnTo>
                            <a:pt x="15" y="42"/>
                          </a:lnTo>
                          <a:lnTo>
                            <a:pt x="18" y="39"/>
                          </a:lnTo>
                          <a:lnTo>
                            <a:pt x="20" y="36"/>
                          </a:lnTo>
                          <a:lnTo>
                            <a:pt x="22" y="32"/>
                          </a:lnTo>
                          <a:lnTo>
                            <a:pt x="23" y="28"/>
                          </a:lnTo>
                          <a:lnTo>
                            <a:pt x="23" y="23"/>
                          </a:lnTo>
                          <a:lnTo>
                            <a:pt x="23" y="19"/>
                          </a:lnTo>
                          <a:lnTo>
                            <a:pt x="22" y="15"/>
                          </a:lnTo>
                          <a:lnTo>
                            <a:pt x="20" y="11"/>
                          </a:lnTo>
                          <a:lnTo>
                            <a:pt x="18" y="8"/>
                          </a:lnTo>
                          <a:lnTo>
                            <a:pt x="15"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79" name="Freeform 1351"/>
                    <p:cNvSpPr>
                      <a:spLocks noChangeAspect="1"/>
                    </p:cNvSpPr>
                    <p:nvPr/>
                  </p:nvSpPr>
                  <p:spPr bwMode="auto">
                    <a:xfrm>
                      <a:off x="3884" y="2452"/>
                      <a:ext cx="8" cy="16"/>
                    </a:xfrm>
                    <a:custGeom>
                      <a:avLst/>
                      <a:gdLst/>
                      <a:ahLst/>
                      <a:cxnLst>
                        <a:cxn ang="0">
                          <a:pos x="23" y="0"/>
                        </a:cxn>
                        <a:cxn ang="0">
                          <a:pos x="17" y="0"/>
                        </a:cxn>
                        <a:cxn ang="0">
                          <a:pos x="12" y="2"/>
                        </a:cxn>
                        <a:cxn ang="0">
                          <a:pos x="9" y="4"/>
                        </a:cxn>
                        <a:cxn ang="0">
                          <a:pos x="6" y="8"/>
                        </a:cxn>
                        <a:cxn ang="0">
                          <a:pos x="3" y="11"/>
                        </a:cxn>
                        <a:cxn ang="0">
                          <a:pos x="1" y="15"/>
                        </a:cxn>
                        <a:cxn ang="0">
                          <a:pos x="0" y="19"/>
                        </a:cxn>
                        <a:cxn ang="0">
                          <a:pos x="0" y="23"/>
                        </a:cxn>
                        <a:cxn ang="0">
                          <a:pos x="0" y="28"/>
                        </a:cxn>
                        <a:cxn ang="0">
                          <a:pos x="1" y="32"/>
                        </a:cxn>
                        <a:cxn ang="0">
                          <a:pos x="3" y="36"/>
                        </a:cxn>
                        <a:cxn ang="0">
                          <a:pos x="6" y="39"/>
                        </a:cxn>
                        <a:cxn ang="0">
                          <a:pos x="9" y="42"/>
                        </a:cxn>
                        <a:cxn ang="0">
                          <a:pos x="12" y="44"/>
                        </a:cxn>
                        <a:cxn ang="0">
                          <a:pos x="17" y="46"/>
                        </a:cxn>
                        <a:cxn ang="0">
                          <a:pos x="23" y="47"/>
                        </a:cxn>
                        <a:cxn ang="0">
                          <a:pos x="23" y="0"/>
                        </a:cxn>
                      </a:cxnLst>
                      <a:rect l="0" t="0" r="r" b="b"/>
                      <a:pathLst>
                        <a:path w="23" h="47">
                          <a:moveTo>
                            <a:pt x="23" y="0"/>
                          </a:moveTo>
                          <a:lnTo>
                            <a:pt x="17" y="0"/>
                          </a:lnTo>
                          <a:lnTo>
                            <a:pt x="12" y="2"/>
                          </a:lnTo>
                          <a:lnTo>
                            <a:pt x="9" y="4"/>
                          </a:lnTo>
                          <a:lnTo>
                            <a:pt x="6" y="8"/>
                          </a:lnTo>
                          <a:lnTo>
                            <a:pt x="3" y="11"/>
                          </a:lnTo>
                          <a:lnTo>
                            <a:pt x="1" y="15"/>
                          </a:lnTo>
                          <a:lnTo>
                            <a:pt x="0" y="19"/>
                          </a:lnTo>
                          <a:lnTo>
                            <a:pt x="0" y="23"/>
                          </a:lnTo>
                          <a:lnTo>
                            <a:pt x="0" y="28"/>
                          </a:lnTo>
                          <a:lnTo>
                            <a:pt x="1" y="32"/>
                          </a:lnTo>
                          <a:lnTo>
                            <a:pt x="3" y="36"/>
                          </a:lnTo>
                          <a:lnTo>
                            <a:pt x="6" y="39"/>
                          </a:lnTo>
                          <a:lnTo>
                            <a:pt x="9"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80" name="Rectangle 1352"/>
                    <p:cNvSpPr>
                      <a:spLocks noChangeAspect="1" noChangeArrowheads="1"/>
                    </p:cNvSpPr>
                    <p:nvPr/>
                  </p:nvSpPr>
                  <p:spPr bwMode="auto">
                    <a:xfrm>
                      <a:off x="3892" y="2452"/>
                      <a:ext cx="127" cy="16"/>
                    </a:xfrm>
                    <a:prstGeom prst="rect">
                      <a:avLst/>
                    </a:prstGeom>
                    <a:solidFill>
                      <a:schemeClr val="bg1"/>
                    </a:solidFill>
                    <a:ln w="9525">
                      <a:noFill/>
                      <a:miter lim="800000"/>
                      <a:headEnd/>
                      <a:tailEnd/>
                    </a:ln>
                  </p:spPr>
                  <p:txBody>
                    <a:bodyPr/>
                    <a:lstStyle/>
                    <a:p>
                      <a:pPr>
                        <a:defRPr/>
                      </a:pPr>
                      <a:endParaRPr lang="en-US"/>
                    </a:p>
                  </p:txBody>
                </p:sp>
                <p:sp>
                  <p:nvSpPr>
                    <p:cNvPr id="715081" name="Freeform 1353"/>
                    <p:cNvSpPr>
                      <a:spLocks noChangeAspect="1"/>
                    </p:cNvSpPr>
                    <p:nvPr/>
                  </p:nvSpPr>
                  <p:spPr bwMode="auto">
                    <a:xfrm>
                      <a:off x="4019" y="2452"/>
                      <a:ext cx="8" cy="16"/>
                    </a:xfrm>
                    <a:custGeom>
                      <a:avLst/>
                      <a:gdLst/>
                      <a:ahLst/>
                      <a:cxnLst>
                        <a:cxn ang="0">
                          <a:pos x="0" y="47"/>
                        </a:cxn>
                        <a:cxn ang="0">
                          <a:pos x="5" y="46"/>
                        </a:cxn>
                        <a:cxn ang="0">
                          <a:pos x="9" y="44"/>
                        </a:cxn>
                        <a:cxn ang="0">
                          <a:pos x="13" y="42"/>
                        </a:cxn>
                        <a:cxn ang="0">
                          <a:pos x="17" y="39"/>
                        </a:cxn>
                        <a:cxn ang="0">
                          <a:pos x="20" y="36"/>
                        </a:cxn>
                        <a:cxn ang="0">
                          <a:pos x="21" y="32"/>
                        </a:cxn>
                        <a:cxn ang="0">
                          <a:pos x="22" y="28"/>
                        </a:cxn>
                        <a:cxn ang="0">
                          <a:pos x="23" y="23"/>
                        </a:cxn>
                        <a:cxn ang="0">
                          <a:pos x="22" y="19"/>
                        </a:cxn>
                        <a:cxn ang="0">
                          <a:pos x="21" y="15"/>
                        </a:cxn>
                        <a:cxn ang="0">
                          <a:pos x="20" y="11"/>
                        </a:cxn>
                        <a:cxn ang="0">
                          <a:pos x="17" y="8"/>
                        </a:cxn>
                        <a:cxn ang="0">
                          <a:pos x="13" y="4"/>
                        </a:cxn>
                        <a:cxn ang="0">
                          <a:pos x="9" y="2"/>
                        </a:cxn>
                        <a:cxn ang="0">
                          <a:pos x="5" y="0"/>
                        </a:cxn>
                        <a:cxn ang="0">
                          <a:pos x="0" y="0"/>
                        </a:cxn>
                        <a:cxn ang="0">
                          <a:pos x="0" y="47"/>
                        </a:cxn>
                      </a:cxnLst>
                      <a:rect l="0" t="0" r="r" b="b"/>
                      <a:pathLst>
                        <a:path w="23" h="47">
                          <a:moveTo>
                            <a:pt x="0" y="47"/>
                          </a:moveTo>
                          <a:lnTo>
                            <a:pt x="5" y="46"/>
                          </a:lnTo>
                          <a:lnTo>
                            <a:pt x="9" y="44"/>
                          </a:lnTo>
                          <a:lnTo>
                            <a:pt x="13" y="42"/>
                          </a:lnTo>
                          <a:lnTo>
                            <a:pt x="17" y="39"/>
                          </a:lnTo>
                          <a:lnTo>
                            <a:pt x="20" y="36"/>
                          </a:lnTo>
                          <a:lnTo>
                            <a:pt x="21" y="32"/>
                          </a:lnTo>
                          <a:lnTo>
                            <a:pt x="22" y="28"/>
                          </a:lnTo>
                          <a:lnTo>
                            <a:pt x="23" y="23"/>
                          </a:lnTo>
                          <a:lnTo>
                            <a:pt x="22" y="19"/>
                          </a:lnTo>
                          <a:lnTo>
                            <a:pt x="21" y="15"/>
                          </a:lnTo>
                          <a:lnTo>
                            <a:pt x="20" y="11"/>
                          </a:lnTo>
                          <a:lnTo>
                            <a:pt x="17" y="8"/>
                          </a:lnTo>
                          <a:lnTo>
                            <a:pt x="13" y="4"/>
                          </a:lnTo>
                          <a:lnTo>
                            <a:pt x="9"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82" name="Freeform 1354"/>
                    <p:cNvSpPr>
                      <a:spLocks noChangeAspect="1"/>
                    </p:cNvSpPr>
                    <p:nvPr/>
                  </p:nvSpPr>
                  <p:spPr bwMode="auto">
                    <a:xfrm>
                      <a:off x="4011" y="2452"/>
                      <a:ext cx="8" cy="16"/>
                    </a:xfrm>
                    <a:custGeom>
                      <a:avLst/>
                      <a:gdLst/>
                      <a:ahLst/>
                      <a:cxnLst>
                        <a:cxn ang="0">
                          <a:pos x="23" y="0"/>
                        </a:cxn>
                        <a:cxn ang="0">
                          <a:pos x="17" y="0"/>
                        </a:cxn>
                        <a:cxn ang="0">
                          <a:pos x="12" y="2"/>
                        </a:cxn>
                        <a:cxn ang="0">
                          <a:pos x="8" y="4"/>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4"/>
                        </a:cxn>
                        <a:cxn ang="0">
                          <a:pos x="17" y="46"/>
                        </a:cxn>
                        <a:cxn ang="0">
                          <a:pos x="23" y="47"/>
                        </a:cxn>
                        <a:cxn ang="0">
                          <a:pos x="23" y="0"/>
                        </a:cxn>
                      </a:cxnLst>
                      <a:rect l="0" t="0" r="r" b="b"/>
                      <a:pathLst>
                        <a:path w="23" h="47">
                          <a:moveTo>
                            <a:pt x="23" y="0"/>
                          </a:moveTo>
                          <a:lnTo>
                            <a:pt x="17" y="0"/>
                          </a:lnTo>
                          <a:lnTo>
                            <a:pt x="12" y="2"/>
                          </a:lnTo>
                          <a:lnTo>
                            <a:pt x="8" y="4"/>
                          </a:lnTo>
                          <a:lnTo>
                            <a:pt x="5" y="8"/>
                          </a:lnTo>
                          <a:lnTo>
                            <a:pt x="3" y="11"/>
                          </a:lnTo>
                          <a:lnTo>
                            <a:pt x="1" y="15"/>
                          </a:lnTo>
                          <a:lnTo>
                            <a:pt x="0" y="19"/>
                          </a:lnTo>
                          <a:lnTo>
                            <a:pt x="0" y="23"/>
                          </a:lnTo>
                          <a:lnTo>
                            <a:pt x="0" y="28"/>
                          </a:lnTo>
                          <a:lnTo>
                            <a:pt x="1" y="32"/>
                          </a:lnTo>
                          <a:lnTo>
                            <a:pt x="3" y="36"/>
                          </a:lnTo>
                          <a:lnTo>
                            <a:pt x="5" y="39"/>
                          </a:lnTo>
                          <a:lnTo>
                            <a:pt x="8" y="42"/>
                          </a:lnTo>
                          <a:lnTo>
                            <a:pt x="12" y="44"/>
                          </a:lnTo>
                          <a:lnTo>
                            <a:pt x="17" y="46"/>
                          </a:lnTo>
                          <a:lnTo>
                            <a:pt x="23" y="47"/>
                          </a:lnTo>
                          <a:lnTo>
                            <a:pt x="23" y="0"/>
                          </a:lnTo>
                          <a:close/>
                        </a:path>
                      </a:pathLst>
                    </a:custGeom>
                    <a:solidFill>
                      <a:schemeClr val="bg1"/>
                    </a:solidFill>
                    <a:ln w="9525">
                      <a:noFill/>
                      <a:round/>
                      <a:headEnd/>
                      <a:tailEnd/>
                    </a:ln>
                  </p:spPr>
                  <p:txBody>
                    <a:bodyPr/>
                    <a:lstStyle/>
                    <a:p>
                      <a:pPr>
                        <a:defRPr/>
                      </a:pPr>
                      <a:endParaRPr lang="en-US"/>
                    </a:p>
                  </p:txBody>
                </p:sp>
                <p:sp>
                  <p:nvSpPr>
                    <p:cNvPr id="715083" name="Rectangle 1355"/>
                    <p:cNvSpPr>
                      <a:spLocks noChangeAspect="1" noChangeArrowheads="1"/>
                    </p:cNvSpPr>
                    <p:nvPr/>
                  </p:nvSpPr>
                  <p:spPr bwMode="auto">
                    <a:xfrm>
                      <a:off x="4019" y="2452"/>
                      <a:ext cx="127" cy="16"/>
                    </a:xfrm>
                    <a:prstGeom prst="rect">
                      <a:avLst/>
                    </a:prstGeom>
                    <a:solidFill>
                      <a:schemeClr val="bg1"/>
                    </a:solidFill>
                    <a:ln w="9525">
                      <a:noFill/>
                      <a:miter lim="800000"/>
                      <a:headEnd/>
                      <a:tailEnd/>
                    </a:ln>
                  </p:spPr>
                  <p:txBody>
                    <a:bodyPr/>
                    <a:lstStyle/>
                    <a:p>
                      <a:pPr>
                        <a:defRPr/>
                      </a:pPr>
                      <a:endParaRPr lang="en-US"/>
                    </a:p>
                  </p:txBody>
                </p:sp>
                <p:sp>
                  <p:nvSpPr>
                    <p:cNvPr id="715084" name="Freeform 1356"/>
                    <p:cNvSpPr>
                      <a:spLocks noChangeAspect="1"/>
                    </p:cNvSpPr>
                    <p:nvPr/>
                  </p:nvSpPr>
                  <p:spPr bwMode="auto">
                    <a:xfrm>
                      <a:off x="4146" y="2452"/>
                      <a:ext cx="8" cy="16"/>
                    </a:xfrm>
                    <a:custGeom>
                      <a:avLst/>
                      <a:gdLst/>
                      <a:ahLst/>
                      <a:cxnLst>
                        <a:cxn ang="0">
                          <a:pos x="0" y="47"/>
                        </a:cxn>
                        <a:cxn ang="0">
                          <a:pos x="6"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6" y="0"/>
                        </a:cxn>
                        <a:cxn ang="0">
                          <a:pos x="0" y="0"/>
                        </a:cxn>
                        <a:cxn ang="0">
                          <a:pos x="0" y="47"/>
                        </a:cxn>
                      </a:cxnLst>
                      <a:rect l="0" t="0" r="r" b="b"/>
                      <a:pathLst>
                        <a:path w="23" h="47">
                          <a:moveTo>
                            <a:pt x="0" y="47"/>
                          </a:moveTo>
                          <a:lnTo>
                            <a:pt x="6"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6"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85" name="Freeform 1357"/>
                    <p:cNvSpPr>
                      <a:spLocks noChangeAspect="1"/>
                    </p:cNvSpPr>
                    <p:nvPr/>
                  </p:nvSpPr>
                  <p:spPr bwMode="auto">
                    <a:xfrm>
                      <a:off x="3757" y="2452"/>
                      <a:ext cx="8" cy="16"/>
                    </a:xfrm>
                    <a:custGeom>
                      <a:avLst/>
                      <a:gdLst/>
                      <a:ahLst/>
                      <a:cxnLst>
                        <a:cxn ang="0">
                          <a:pos x="24" y="0"/>
                        </a:cxn>
                        <a:cxn ang="0">
                          <a:pos x="18" y="0"/>
                        </a:cxn>
                        <a:cxn ang="0">
                          <a:pos x="13" y="2"/>
                        </a:cxn>
                        <a:cxn ang="0">
                          <a:pos x="9" y="4"/>
                        </a:cxn>
                        <a:cxn ang="0">
                          <a:pos x="6" y="8"/>
                        </a:cxn>
                        <a:cxn ang="0">
                          <a:pos x="4" y="11"/>
                        </a:cxn>
                        <a:cxn ang="0">
                          <a:pos x="1" y="15"/>
                        </a:cxn>
                        <a:cxn ang="0">
                          <a:pos x="0" y="19"/>
                        </a:cxn>
                        <a:cxn ang="0">
                          <a:pos x="0" y="23"/>
                        </a:cxn>
                        <a:cxn ang="0">
                          <a:pos x="0" y="28"/>
                        </a:cxn>
                        <a:cxn ang="0">
                          <a:pos x="1" y="32"/>
                        </a:cxn>
                        <a:cxn ang="0">
                          <a:pos x="4" y="36"/>
                        </a:cxn>
                        <a:cxn ang="0">
                          <a:pos x="6" y="39"/>
                        </a:cxn>
                        <a:cxn ang="0">
                          <a:pos x="9" y="42"/>
                        </a:cxn>
                        <a:cxn ang="0">
                          <a:pos x="13" y="44"/>
                        </a:cxn>
                        <a:cxn ang="0">
                          <a:pos x="18" y="46"/>
                        </a:cxn>
                        <a:cxn ang="0">
                          <a:pos x="24" y="47"/>
                        </a:cxn>
                        <a:cxn ang="0">
                          <a:pos x="24" y="0"/>
                        </a:cxn>
                      </a:cxnLst>
                      <a:rect l="0" t="0" r="r" b="b"/>
                      <a:pathLst>
                        <a:path w="24" h="47">
                          <a:moveTo>
                            <a:pt x="24" y="0"/>
                          </a:moveTo>
                          <a:lnTo>
                            <a:pt x="18" y="0"/>
                          </a:lnTo>
                          <a:lnTo>
                            <a:pt x="13" y="2"/>
                          </a:lnTo>
                          <a:lnTo>
                            <a:pt x="9" y="4"/>
                          </a:lnTo>
                          <a:lnTo>
                            <a:pt x="6" y="8"/>
                          </a:lnTo>
                          <a:lnTo>
                            <a:pt x="4" y="11"/>
                          </a:lnTo>
                          <a:lnTo>
                            <a:pt x="1" y="15"/>
                          </a:lnTo>
                          <a:lnTo>
                            <a:pt x="0" y="19"/>
                          </a:lnTo>
                          <a:lnTo>
                            <a:pt x="0" y="23"/>
                          </a:lnTo>
                          <a:lnTo>
                            <a:pt x="0" y="28"/>
                          </a:lnTo>
                          <a:lnTo>
                            <a:pt x="1" y="32"/>
                          </a:lnTo>
                          <a:lnTo>
                            <a:pt x="4" y="36"/>
                          </a:lnTo>
                          <a:lnTo>
                            <a:pt x="6" y="39"/>
                          </a:lnTo>
                          <a:lnTo>
                            <a:pt x="9" y="42"/>
                          </a:lnTo>
                          <a:lnTo>
                            <a:pt x="13" y="44"/>
                          </a:lnTo>
                          <a:lnTo>
                            <a:pt x="18" y="46"/>
                          </a:lnTo>
                          <a:lnTo>
                            <a:pt x="24" y="47"/>
                          </a:lnTo>
                          <a:lnTo>
                            <a:pt x="24" y="0"/>
                          </a:lnTo>
                          <a:close/>
                        </a:path>
                      </a:pathLst>
                    </a:custGeom>
                    <a:solidFill>
                      <a:schemeClr val="bg1"/>
                    </a:solidFill>
                    <a:ln w="9525">
                      <a:noFill/>
                      <a:round/>
                      <a:headEnd/>
                      <a:tailEnd/>
                    </a:ln>
                  </p:spPr>
                  <p:txBody>
                    <a:bodyPr/>
                    <a:lstStyle/>
                    <a:p>
                      <a:pPr>
                        <a:defRPr/>
                      </a:pPr>
                      <a:endParaRPr lang="en-US"/>
                    </a:p>
                  </p:txBody>
                </p:sp>
                <p:sp>
                  <p:nvSpPr>
                    <p:cNvPr id="715086" name="Rectangle 1358"/>
                    <p:cNvSpPr>
                      <a:spLocks noChangeAspect="1" noChangeArrowheads="1"/>
                    </p:cNvSpPr>
                    <p:nvPr/>
                  </p:nvSpPr>
                  <p:spPr bwMode="auto">
                    <a:xfrm>
                      <a:off x="3765" y="2452"/>
                      <a:ext cx="127" cy="16"/>
                    </a:xfrm>
                    <a:prstGeom prst="rect">
                      <a:avLst/>
                    </a:prstGeom>
                    <a:solidFill>
                      <a:schemeClr val="bg1"/>
                    </a:solidFill>
                    <a:ln w="9525">
                      <a:noFill/>
                      <a:miter lim="800000"/>
                      <a:headEnd/>
                      <a:tailEnd/>
                    </a:ln>
                  </p:spPr>
                  <p:txBody>
                    <a:bodyPr/>
                    <a:lstStyle/>
                    <a:p>
                      <a:pPr>
                        <a:defRPr/>
                      </a:pPr>
                      <a:endParaRPr lang="en-US"/>
                    </a:p>
                  </p:txBody>
                </p:sp>
              </p:grpSp>
              <p:sp>
                <p:nvSpPr>
                  <p:cNvPr id="715087" name="Freeform 1359"/>
                  <p:cNvSpPr>
                    <a:spLocks noChangeAspect="1"/>
                  </p:cNvSpPr>
                  <p:nvPr/>
                </p:nvSpPr>
                <p:spPr bwMode="auto">
                  <a:xfrm>
                    <a:off x="3685" y="2047"/>
                    <a:ext cx="7" cy="14"/>
                  </a:xfrm>
                  <a:custGeom>
                    <a:avLst/>
                    <a:gdLst/>
                    <a:ahLst/>
                    <a:cxnLst>
                      <a:cxn ang="0">
                        <a:pos x="0" y="47"/>
                      </a:cxn>
                      <a:cxn ang="0">
                        <a:pos x="5" y="46"/>
                      </a:cxn>
                      <a:cxn ang="0">
                        <a:pos x="10" y="44"/>
                      </a:cxn>
                      <a:cxn ang="0">
                        <a:pos x="14" y="42"/>
                      </a:cxn>
                      <a:cxn ang="0">
                        <a:pos x="18" y="39"/>
                      </a:cxn>
                      <a:cxn ang="0">
                        <a:pos x="20" y="36"/>
                      </a:cxn>
                      <a:cxn ang="0">
                        <a:pos x="22" y="32"/>
                      </a:cxn>
                      <a:cxn ang="0">
                        <a:pos x="23" y="28"/>
                      </a:cxn>
                      <a:cxn ang="0">
                        <a:pos x="23" y="23"/>
                      </a:cxn>
                      <a:cxn ang="0">
                        <a:pos x="23" y="19"/>
                      </a:cxn>
                      <a:cxn ang="0">
                        <a:pos x="22" y="15"/>
                      </a:cxn>
                      <a:cxn ang="0">
                        <a:pos x="20" y="11"/>
                      </a:cxn>
                      <a:cxn ang="0">
                        <a:pos x="18" y="8"/>
                      </a:cxn>
                      <a:cxn ang="0">
                        <a:pos x="14" y="4"/>
                      </a:cxn>
                      <a:cxn ang="0">
                        <a:pos x="10" y="2"/>
                      </a:cxn>
                      <a:cxn ang="0">
                        <a:pos x="5" y="0"/>
                      </a:cxn>
                      <a:cxn ang="0">
                        <a:pos x="0" y="0"/>
                      </a:cxn>
                      <a:cxn ang="0">
                        <a:pos x="0" y="47"/>
                      </a:cxn>
                    </a:cxnLst>
                    <a:rect l="0" t="0" r="r" b="b"/>
                    <a:pathLst>
                      <a:path w="23" h="47">
                        <a:moveTo>
                          <a:pt x="0" y="47"/>
                        </a:moveTo>
                        <a:lnTo>
                          <a:pt x="5" y="46"/>
                        </a:lnTo>
                        <a:lnTo>
                          <a:pt x="10" y="44"/>
                        </a:lnTo>
                        <a:lnTo>
                          <a:pt x="14" y="42"/>
                        </a:lnTo>
                        <a:lnTo>
                          <a:pt x="18" y="39"/>
                        </a:lnTo>
                        <a:lnTo>
                          <a:pt x="20" y="36"/>
                        </a:lnTo>
                        <a:lnTo>
                          <a:pt x="22" y="32"/>
                        </a:lnTo>
                        <a:lnTo>
                          <a:pt x="23" y="28"/>
                        </a:lnTo>
                        <a:lnTo>
                          <a:pt x="23" y="23"/>
                        </a:lnTo>
                        <a:lnTo>
                          <a:pt x="23" y="19"/>
                        </a:lnTo>
                        <a:lnTo>
                          <a:pt x="22" y="15"/>
                        </a:lnTo>
                        <a:lnTo>
                          <a:pt x="20" y="11"/>
                        </a:lnTo>
                        <a:lnTo>
                          <a:pt x="18" y="8"/>
                        </a:lnTo>
                        <a:lnTo>
                          <a:pt x="14" y="4"/>
                        </a:lnTo>
                        <a:lnTo>
                          <a:pt x="10" y="2"/>
                        </a:lnTo>
                        <a:lnTo>
                          <a:pt x="5" y="0"/>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088" name="Freeform 1360"/>
                  <p:cNvSpPr>
                    <a:spLocks noChangeAspect="1"/>
                  </p:cNvSpPr>
                  <p:nvPr/>
                </p:nvSpPr>
                <p:spPr bwMode="auto">
                  <a:xfrm>
                    <a:off x="3800" y="1625"/>
                    <a:ext cx="7" cy="7"/>
                  </a:xfrm>
                  <a:custGeom>
                    <a:avLst/>
                    <a:gdLst/>
                    <a:ahLst/>
                    <a:cxnLst>
                      <a:cxn ang="0">
                        <a:pos x="0" y="46"/>
                      </a:cxn>
                      <a:cxn ang="0">
                        <a:pos x="5" y="46"/>
                      </a:cxn>
                      <a:cxn ang="0">
                        <a:pos x="9" y="44"/>
                      </a:cxn>
                      <a:cxn ang="0">
                        <a:pos x="13" y="42"/>
                      </a:cxn>
                      <a:cxn ang="0">
                        <a:pos x="17" y="38"/>
                      </a:cxn>
                      <a:cxn ang="0">
                        <a:pos x="20" y="35"/>
                      </a:cxn>
                      <a:cxn ang="0">
                        <a:pos x="21" y="31"/>
                      </a:cxn>
                      <a:cxn ang="0">
                        <a:pos x="22" y="27"/>
                      </a:cxn>
                      <a:cxn ang="0">
                        <a:pos x="23" y="23"/>
                      </a:cxn>
                      <a:cxn ang="0">
                        <a:pos x="22" y="18"/>
                      </a:cxn>
                      <a:cxn ang="0">
                        <a:pos x="21" y="14"/>
                      </a:cxn>
                      <a:cxn ang="0">
                        <a:pos x="20" y="10"/>
                      </a:cxn>
                      <a:cxn ang="0">
                        <a:pos x="17" y="7"/>
                      </a:cxn>
                      <a:cxn ang="0">
                        <a:pos x="13" y="4"/>
                      </a:cxn>
                      <a:cxn ang="0">
                        <a:pos x="9" y="2"/>
                      </a:cxn>
                      <a:cxn ang="0">
                        <a:pos x="5" y="1"/>
                      </a:cxn>
                      <a:cxn ang="0">
                        <a:pos x="0" y="0"/>
                      </a:cxn>
                      <a:cxn ang="0">
                        <a:pos x="0" y="46"/>
                      </a:cxn>
                    </a:cxnLst>
                    <a:rect l="0" t="0" r="r" b="b"/>
                    <a:pathLst>
                      <a:path w="23" h="46">
                        <a:moveTo>
                          <a:pt x="0" y="46"/>
                        </a:moveTo>
                        <a:lnTo>
                          <a:pt x="5" y="46"/>
                        </a:lnTo>
                        <a:lnTo>
                          <a:pt x="9" y="44"/>
                        </a:lnTo>
                        <a:lnTo>
                          <a:pt x="13" y="42"/>
                        </a:lnTo>
                        <a:lnTo>
                          <a:pt x="17" y="38"/>
                        </a:lnTo>
                        <a:lnTo>
                          <a:pt x="20" y="35"/>
                        </a:lnTo>
                        <a:lnTo>
                          <a:pt x="21" y="31"/>
                        </a:lnTo>
                        <a:lnTo>
                          <a:pt x="22" y="27"/>
                        </a:lnTo>
                        <a:lnTo>
                          <a:pt x="23" y="23"/>
                        </a:lnTo>
                        <a:lnTo>
                          <a:pt x="22" y="18"/>
                        </a:lnTo>
                        <a:lnTo>
                          <a:pt x="21" y="14"/>
                        </a:lnTo>
                        <a:lnTo>
                          <a:pt x="20" y="10"/>
                        </a:lnTo>
                        <a:lnTo>
                          <a:pt x="17" y="7"/>
                        </a:lnTo>
                        <a:lnTo>
                          <a:pt x="13" y="4"/>
                        </a:lnTo>
                        <a:lnTo>
                          <a:pt x="9" y="2"/>
                        </a:lnTo>
                        <a:lnTo>
                          <a:pt x="5"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89" name="Rectangle 1361"/>
                  <p:cNvSpPr>
                    <a:spLocks noChangeAspect="1" noChangeArrowheads="1"/>
                  </p:cNvSpPr>
                  <p:nvPr/>
                </p:nvSpPr>
                <p:spPr bwMode="auto">
                  <a:xfrm>
                    <a:off x="3571" y="1625"/>
                    <a:ext cx="229" cy="7"/>
                  </a:xfrm>
                  <a:prstGeom prst="rect">
                    <a:avLst/>
                  </a:prstGeom>
                  <a:solidFill>
                    <a:schemeClr val="bg1"/>
                  </a:solidFill>
                  <a:ln w="9525">
                    <a:noFill/>
                    <a:miter lim="800000"/>
                    <a:headEnd/>
                    <a:tailEnd/>
                  </a:ln>
                </p:spPr>
                <p:txBody>
                  <a:bodyPr/>
                  <a:lstStyle/>
                  <a:p>
                    <a:pPr>
                      <a:defRPr/>
                    </a:pPr>
                    <a:endParaRPr lang="en-US"/>
                  </a:p>
                </p:txBody>
              </p:sp>
              <p:sp>
                <p:nvSpPr>
                  <p:cNvPr id="715090" name="Freeform 1362"/>
                  <p:cNvSpPr>
                    <a:spLocks noChangeAspect="1"/>
                  </p:cNvSpPr>
                  <p:nvPr/>
                </p:nvSpPr>
                <p:spPr bwMode="auto">
                  <a:xfrm>
                    <a:off x="3564" y="1625"/>
                    <a:ext cx="7" cy="7"/>
                  </a:xfrm>
                  <a:custGeom>
                    <a:avLst/>
                    <a:gdLst/>
                    <a:ahLst/>
                    <a:cxnLst>
                      <a:cxn ang="0">
                        <a:pos x="24" y="0"/>
                      </a:cxn>
                      <a:cxn ang="0">
                        <a:pos x="18" y="1"/>
                      </a:cxn>
                      <a:cxn ang="0">
                        <a:pos x="14" y="2"/>
                      </a:cxn>
                      <a:cxn ang="0">
                        <a:pos x="10" y="4"/>
                      </a:cxn>
                      <a:cxn ang="0">
                        <a:pos x="7" y="7"/>
                      </a:cxn>
                      <a:cxn ang="0">
                        <a:pos x="4" y="10"/>
                      </a:cxn>
                      <a:cxn ang="0">
                        <a:pos x="2" y="14"/>
                      </a:cxn>
                      <a:cxn ang="0">
                        <a:pos x="1" y="18"/>
                      </a:cxn>
                      <a:cxn ang="0">
                        <a:pos x="0" y="23"/>
                      </a:cxn>
                      <a:cxn ang="0">
                        <a:pos x="1" y="27"/>
                      </a:cxn>
                      <a:cxn ang="0">
                        <a:pos x="2" y="31"/>
                      </a:cxn>
                      <a:cxn ang="0">
                        <a:pos x="4" y="35"/>
                      </a:cxn>
                      <a:cxn ang="0">
                        <a:pos x="7" y="38"/>
                      </a:cxn>
                      <a:cxn ang="0">
                        <a:pos x="10" y="42"/>
                      </a:cxn>
                      <a:cxn ang="0">
                        <a:pos x="14" y="44"/>
                      </a:cxn>
                      <a:cxn ang="0">
                        <a:pos x="18" y="46"/>
                      </a:cxn>
                      <a:cxn ang="0">
                        <a:pos x="24" y="46"/>
                      </a:cxn>
                      <a:cxn ang="0">
                        <a:pos x="24" y="0"/>
                      </a:cxn>
                    </a:cxnLst>
                    <a:rect l="0" t="0" r="r" b="b"/>
                    <a:pathLst>
                      <a:path w="24" h="46">
                        <a:moveTo>
                          <a:pt x="24" y="0"/>
                        </a:moveTo>
                        <a:lnTo>
                          <a:pt x="18" y="1"/>
                        </a:lnTo>
                        <a:lnTo>
                          <a:pt x="14" y="2"/>
                        </a:lnTo>
                        <a:lnTo>
                          <a:pt x="10" y="4"/>
                        </a:lnTo>
                        <a:lnTo>
                          <a:pt x="7" y="7"/>
                        </a:lnTo>
                        <a:lnTo>
                          <a:pt x="4" y="10"/>
                        </a:lnTo>
                        <a:lnTo>
                          <a:pt x="2" y="14"/>
                        </a:lnTo>
                        <a:lnTo>
                          <a:pt x="1" y="18"/>
                        </a:lnTo>
                        <a:lnTo>
                          <a:pt x="0" y="23"/>
                        </a:lnTo>
                        <a:lnTo>
                          <a:pt x="1" y="27"/>
                        </a:lnTo>
                        <a:lnTo>
                          <a:pt x="2" y="31"/>
                        </a:lnTo>
                        <a:lnTo>
                          <a:pt x="4" y="35"/>
                        </a:lnTo>
                        <a:lnTo>
                          <a:pt x="7" y="38"/>
                        </a:lnTo>
                        <a:lnTo>
                          <a:pt x="10" y="42"/>
                        </a:lnTo>
                        <a:lnTo>
                          <a:pt x="14" y="44"/>
                        </a:lnTo>
                        <a:lnTo>
                          <a:pt x="18" y="46"/>
                        </a:lnTo>
                        <a:lnTo>
                          <a:pt x="24" y="46"/>
                        </a:lnTo>
                        <a:lnTo>
                          <a:pt x="24" y="0"/>
                        </a:lnTo>
                        <a:close/>
                      </a:path>
                    </a:pathLst>
                  </a:custGeom>
                  <a:solidFill>
                    <a:schemeClr val="bg1"/>
                  </a:solidFill>
                  <a:ln w="9525">
                    <a:noFill/>
                    <a:round/>
                    <a:headEnd/>
                    <a:tailEnd/>
                  </a:ln>
                </p:spPr>
                <p:txBody>
                  <a:bodyPr/>
                  <a:lstStyle/>
                  <a:p>
                    <a:pPr>
                      <a:defRPr/>
                    </a:pPr>
                    <a:endParaRPr lang="en-US"/>
                  </a:p>
                </p:txBody>
              </p:sp>
              <p:sp>
                <p:nvSpPr>
                  <p:cNvPr id="715091" name="Freeform 1363"/>
                  <p:cNvSpPr>
                    <a:spLocks noChangeAspect="1"/>
                  </p:cNvSpPr>
                  <p:nvPr/>
                </p:nvSpPr>
                <p:spPr bwMode="auto">
                  <a:xfrm>
                    <a:off x="3914" y="1625"/>
                    <a:ext cx="7" cy="7"/>
                  </a:xfrm>
                  <a:custGeom>
                    <a:avLst/>
                    <a:gdLst/>
                    <a:ahLst/>
                    <a:cxnLst>
                      <a:cxn ang="0">
                        <a:pos x="0" y="46"/>
                      </a:cxn>
                      <a:cxn ang="0">
                        <a:pos x="6" y="46"/>
                      </a:cxn>
                      <a:cxn ang="0">
                        <a:pos x="10" y="44"/>
                      </a:cxn>
                      <a:cxn ang="0">
                        <a:pos x="14" y="42"/>
                      </a:cxn>
                      <a:cxn ang="0">
                        <a:pos x="18" y="38"/>
                      </a:cxn>
                      <a:cxn ang="0">
                        <a:pos x="20" y="35"/>
                      </a:cxn>
                      <a:cxn ang="0">
                        <a:pos x="22" y="31"/>
                      </a:cxn>
                      <a:cxn ang="0">
                        <a:pos x="23" y="27"/>
                      </a:cxn>
                      <a:cxn ang="0">
                        <a:pos x="23" y="23"/>
                      </a:cxn>
                      <a:cxn ang="0">
                        <a:pos x="23" y="18"/>
                      </a:cxn>
                      <a:cxn ang="0">
                        <a:pos x="22" y="14"/>
                      </a:cxn>
                      <a:cxn ang="0">
                        <a:pos x="20" y="10"/>
                      </a:cxn>
                      <a:cxn ang="0">
                        <a:pos x="18" y="7"/>
                      </a:cxn>
                      <a:cxn ang="0">
                        <a:pos x="14" y="4"/>
                      </a:cxn>
                      <a:cxn ang="0">
                        <a:pos x="10" y="2"/>
                      </a:cxn>
                      <a:cxn ang="0">
                        <a:pos x="6" y="1"/>
                      </a:cxn>
                      <a:cxn ang="0">
                        <a:pos x="0" y="0"/>
                      </a:cxn>
                      <a:cxn ang="0">
                        <a:pos x="0" y="46"/>
                      </a:cxn>
                    </a:cxnLst>
                    <a:rect l="0" t="0" r="r" b="b"/>
                    <a:pathLst>
                      <a:path w="23" h="46">
                        <a:moveTo>
                          <a:pt x="0" y="46"/>
                        </a:moveTo>
                        <a:lnTo>
                          <a:pt x="6" y="46"/>
                        </a:lnTo>
                        <a:lnTo>
                          <a:pt x="10" y="44"/>
                        </a:lnTo>
                        <a:lnTo>
                          <a:pt x="14" y="42"/>
                        </a:lnTo>
                        <a:lnTo>
                          <a:pt x="18" y="38"/>
                        </a:lnTo>
                        <a:lnTo>
                          <a:pt x="20" y="35"/>
                        </a:lnTo>
                        <a:lnTo>
                          <a:pt x="22" y="31"/>
                        </a:lnTo>
                        <a:lnTo>
                          <a:pt x="23" y="27"/>
                        </a:lnTo>
                        <a:lnTo>
                          <a:pt x="23" y="23"/>
                        </a:lnTo>
                        <a:lnTo>
                          <a:pt x="23" y="18"/>
                        </a:lnTo>
                        <a:lnTo>
                          <a:pt x="22" y="14"/>
                        </a:lnTo>
                        <a:lnTo>
                          <a:pt x="20" y="10"/>
                        </a:lnTo>
                        <a:lnTo>
                          <a:pt x="18" y="7"/>
                        </a:lnTo>
                        <a:lnTo>
                          <a:pt x="14" y="4"/>
                        </a:lnTo>
                        <a:lnTo>
                          <a:pt x="10" y="2"/>
                        </a:lnTo>
                        <a:lnTo>
                          <a:pt x="6" y="1"/>
                        </a:lnTo>
                        <a:lnTo>
                          <a:pt x="0" y="0"/>
                        </a:lnTo>
                        <a:lnTo>
                          <a:pt x="0" y="46"/>
                        </a:lnTo>
                        <a:close/>
                      </a:path>
                    </a:pathLst>
                  </a:custGeom>
                  <a:solidFill>
                    <a:schemeClr val="bg1"/>
                  </a:solidFill>
                  <a:ln w="9525">
                    <a:noFill/>
                    <a:round/>
                    <a:headEnd/>
                    <a:tailEnd/>
                  </a:ln>
                </p:spPr>
                <p:txBody>
                  <a:bodyPr/>
                  <a:lstStyle/>
                  <a:p>
                    <a:pPr>
                      <a:defRPr/>
                    </a:pPr>
                    <a:endParaRPr lang="en-US"/>
                  </a:p>
                </p:txBody>
              </p:sp>
              <p:sp>
                <p:nvSpPr>
                  <p:cNvPr id="715092" name="Rectangle 1364"/>
                  <p:cNvSpPr>
                    <a:spLocks noChangeAspect="1" noChangeArrowheads="1"/>
                  </p:cNvSpPr>
                  <p:nvPr/>
                </p:nvSpPr>
                <p:spPr bwMode="auto">
                  <a:xfrm>
                    <a:off x="3800" y="1625"/>
                    <a:ext cx="114" cy="7"/>
                  </a:xfrm>
                  <a:prstGeom prst="rect">
                    <a:avLst/>
                  </a:prstGeom>
                  <a:solidFill>
                    <a:schemeClr val="bg1"/>
                  </a:solidFill>
                  <a:ln w="9525">
                    <a:noFill/>
                    <a:miter lim="800000"/>
                    <a:headEnd/>
                    <a:tailEnd/>
                  </a:ln>
                </p:spPr>
                <p:txBody>
                  <a:bodyPr/>
                  <a:lstStyle/>
                  <a:p>
                    <a:pPr>
                      <a:defRPr/>
                    </a:pPr>
                    <a:endParaRPr lang="en-US"/>
                  </a:p>
                </p:txBody>
              </p:sp>
              <p:sp>
                <p:nvSpPr>
                  <p:cNvPr id="715093" name="Freeform 1365"/>
                  <p:cNvSpPr>
                    <a:spLocks noChangeAspect="1"/>
                  </p:cNvSpPr>
                  <p:nvPr/>
                </p:nvSpPr>
                <p:spPr bwMode="auto">
                  <a:xfrm>
                    <a:off x="3792" y="1625"/>
                    <a:ext cx="7" cy="7"/>
                  </a:xfrm>
                  <a:custGeom>
                    <a:avLst/>
                    <a:gdLst/>
                    <a:ahLst/>
                    <a:cxnLst>
                      <a:cxn ang="0">
                        <a:pos x="23" y="0"/>
                      </a:cxn>
                      <a:cxn ang="0">
                        <a:pos x="17" y="1"/>
                      </a:cxn>
                      <a:cxn ang="0">
                        <a:pos x="12" y="2"/>
                      </a:cxn>
                      <a:cxn ang="0">
                        <a:pos x="8" y="4"/>
                      </a:cxn>
                      <a:cxn ang="0">
                        <a:pos x="5" y="7"/>
                      </a:cxn>
                      <a:cxn ang="0">
                        <a:pos x="3" y="10"/>
                      </a:cxn>
                      <a:cxn ang="0">
                        <a:pos x="1" y="14"/>
                      </a:cxn>
                      <a:cxn ang="0">
                        <a:pos x="0" y="18"/>
                      </a:cxn>
                      <a:cxn ang="0">
                        <a:pos x="0" y="23"/>
                      </a:cxn>
                      <a:cxn ang="0">
                        <a:pos x="0" y="27"/>
                      </a:cxn>
                      <a:cxn ang="0">
                        <a:pos x="1" y="31"/>
                      </a:cxn>
                      <a:cxn ang="0">
                        <a:pos x="3" y="35"/>
                      </a:cxn>
                      <a:cxn ang="0">
                        <a:pos x="5" y="38"/>
                      </a:cxn>
                      <a:cxn ang="0">
                        <a:pos x="8" y="42"/>
                      </a:cxn>
                      <a:cxn ang="0">
                        <a:pos x="12" y="44"/>
                      </a:cxn>
                      <a:cxn ang="0">
                        <a:pos x="17" y="46"/>
                      </a:cxn>
                      <a:cxn ang="0">
                        <a:pos x="23" y="46"/>
                      </a:cxn>
                      <a:cxn ang="0">
                        <a:pos x="23" y="0"/>
                      </a:cxn>
                    </a:cxnLst>
                    <a:rect l="0" t="0" r="r" b="b"/>
                    <a:pathLst>
                      <a:path w="23" h="46">
                        <a:moveTo>
                          <a:pt x="23" y="0"/>
                        </a:moveTo>
                        <a:lnTo>
                          <a:pt x="17" y="1"/>
                        </a:lnTo>
                        <a:lnTo>
                          <a:pt x="12" y="2"/>
                        </a:lnTo>
                        <a:lnTo>
                          <a:pt x="8" y="4"/>
                        </a:lnTo>
                        <a:lnTo>
                          <a:pt x="5" y="7"/>
                        </a:lnTo>
                        <a:lnTo>
                          <a:pt x="3" y="10"/>
                        </a:lnTo>
                        <a:lnTo>
                          <a:pt x="1" y="14"/>
                        </a:lnTo>
                        <a:lnTo>
                          <a:pt x="0" y="18"/>
                        </a:lnTo>
                        <a:lnTo>
                          <a:pt x="0" y="23"/>
                        </a:lnTo>
                        <a:lnTo>
                          <a:pt x="0" y="27"/>
                        </a:lnTo>
                        <a:lnTo>
                          <a:pt x="1" y="31"/>
                        </a:lnTo>
                        <a:lnTo>
                          <a:pt x="3" y="35"/>
                        </a:lnTo>
                        <a:lnTo>
                          <a:pt x="5" y="38"/>
                        </a:lnTo>
                        <a:lnTo>
                          <a:pt x="8" y="42"/>
                        </a:lnTo>
                        <a:lnTo>
                          <a:pt x="12" y="44"/>
                        </a:lnTo>
                        <a:lnTo>
                          <a:pt x="17" y="46"/>
                        </a:lnTo>
                        <a:lnTo>
                          <a:pt x="23" y="46"/>
                        </a:lnTo>
                        <a:lnTo>
                          <a:pt x="23" y="0"/>
                        </a:lnTo>
                        <a:close/>
                      </a:path>
                    </a:pathLst>
                  </a:custGeom>
                  <a:solidFill>
                    <a:schemeClr val="bg1"/>
                  </a:solidFill>
                  <a:ln w="9525">
                    <a:noFill/>
                    <a:round/>
                    <a:headEnd/>
                    <a:tailEnd/>
                  </a:ln>
                </p:spPr>
                <p:txBody>
                  <a:bodyPr/>
                  <a:lstStyle/>
                  <a:p>
                    <a:pPr>
                      <a:defRPr/>
                    </a:pPr>
                    <a:endParaRPr lang="en-US"/>
                  </a:p>
                </p:txBody>
              </p:sp>
              <p:sp>
                <p:nvSpPr>
                  <p:cNvPr id="715094" name="Freeform 1366"/>
                  <p:cNvSpPr>
                    <a:spLocks noChangeAspect="1"/>
                  </p:cNvSpPr>
                  <p:nvPr/>
                </p:nvSpPr>
                <p:spPr bwMode="auto">
                  <a:xfrm>
                    <a:off x="3049" y="1453"/>
                    <a:ext cx="7" cy="7"/>
                  </a:xfrm>
                  <a:custGeom>
                    <a:avLst/>
                    <a:gdLst/>
                    <a:ahLst/>
                    <a:cxnLst>
                      <a:cxn ang="0">
                        <a:pos x="28" y="23"/>
                      </a:cxn>
                      <a:cxn ang="0">
                        <a:pos x="27" y="17"/>
                      </a:cxn>
                      <a:cxn ang="0">
                        <a:pos x="26" y="13"/>
                      </a:cxn>
                      <a:cxn ang="0">
                        <a:pos x="25" y="9"/>
                      </a:cxn>
                      <a:cxn ang="0">
                        <a:pos x="22" y="5"/>
                      </a:cxn>
                      <a:cxn ang="0">
                        <a:pos x="20" y="3"/>
                      </a:cxn>
                      <a:cxn ang="0">
                        <a:pos x="18" y="1"/>
                      </a:cxn>
                      <a:cxn ang="0">
                        <a:pos x="16" y="0"/>
                      </a:cxn>
                      <a:cxn ang="0">
                        <a:pos x="14" y="0"/>
                      </a:cxn>
                      <a:cxn ang="0">
                        <a:pos x="11" y="0"/>
                      </a:cxn>
                      <a:cxn ang="0">
                        <a:pos x="9" y="1"/>
                      </a:cxn>
                      <a:cxn ang="0">
                        <a:pos x="7" y="3"/>
                      </a:cxn>
                      <a:cxn ang="0">
                        <a:pos x="5" y="5"/>
                      </a:cxn>
                      <a:cxn ang="0">
                        <a:pos x="2" y="9"/>
                      </a:cxn>
                      <a:cxn ang="0">
                        <a:pos x="1" y="13"/>
                      </a:cxn>
                      <a:cxn ang="0">
                        <a:pos x="0" y="17"/>
                      </a:cxn>
                      <a:cxn ang="0">
                        <a:pos x="0" y="23"/>
                      </a:cxn>
                      <a:cxn ang="0">
                        <a:pos x="28" y="23"/>
                      </a:cxn>
                    </a:cxnLst>
                    <a:rect l="0" t="0" r="r" b="b"/>
                    <a:pathLst>
                      <a:path w="28" h="23">
                        <a:moveTo>
                          <a:pt x="28" y="23"/>
                        </a:moveTo>
                        <a:lnTo>
                          <a:pt x="27" y="17"/>
                        </a:lnTo>
                        <a:lnTo>
                          <a:pt x="26" y="13"/>
                        </a:lnTo>
                        <a:lnTo>
                          <a:pt x="25" y="9"/>
                        </a:lnTo>
                        <a:lnTo>
                          <a:pt x="22" y="5"/>
                        </a:lnTo>
                        <a:lnTo>
                          <a:pt x="20" y="3"/>
                        </a:lnTo>
                        <a:lnTo>
                          <a:pt x="18" y="1"/>
                        </a:lnTo>
                        <a:lnTo>
                          <a:pt x="16" y="0"/>
                        </a:lnTo>
                        <a:lnTo>
                          <a:pt x="14" y="0"/>
                        </a:lnTo>
                        <a:lnTo>
                          <a:pt x="11" y="0"/>
                        </a:lnTo>
                        <a:lnTo>
                          <a:pt x="9" y="1"/>
                        </a:lnTo>
                        <a:lnTo>
                          <a:pt x="7" y="3"/>
                        </a:lnTo>
                        <a:lnTo>
                          <a:pt x="5"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715095" name="Rectangle 1367"/>
                  <p:cNvSpPr>
                    <a:spLocks noChangeAspect="1" noChangeArrowheads="1"/>
                  </p:cNvSpPr>
                  <p:nvPr/>
                </p:nvSpPr>
                <p:spPr bwMode="auto">
                  <a:xfrm>
                    <a:off x="3049" y="1460"/>
                    <a:ext cx="7" cy="43"/>
                  </a:xfrm>
                  <a:prstGeom prst="rect">
                    <a:avLst/>
                  </a:prstGeom>
                  <a:solidFill>
                    <a:schemeClr val="bg1"/>
                  </a:solidFill>
                  <a:ln w="9525">
                    <a:noFill/>
                    <a:miter lim="800000"/>
                    <a:headEnd/>
                    <a:tailEnd/>
                  </a:ln>
                </p:spPr>
                <p:txBody>
                  <a:bodyPr/>
                  <a:lstStyle/>
                  <a:p>
                    <a:pPr>
                      <a:defRPr/>
                    </a:pPr>
                    <a:endParaRPr lang="en-US"/>
                  </a:p>
                </p:txBody>
              </p:sp>
              <p:sp>
                <p:nvSpPr>
                  <p:cNvPr id="715096" name="Freeform 1368"/>
                  <p:cNvSpPr>
                    <a:spLocks noChangeAspect="1"/>
                  </p:cNvSpPr>
                  <p:nvPr/>
                </p:nvSpPr>
                <p:spPr bwMode="auto">
                  <a:xfrm>
                    <a:off x="3049" y="1503"/>
                    <a:ext cx="7" cy="7"/>
                  </a:xfrm>
                  <a:custGeom>
                    <a:avLst/>
                    <a:gdLst/>
                    <a:ahLst/>
                    <a:cxnLst>
                      <a:cxn ang="0">
                        <a:pos x="0" y="0"/>
                      </a:cxn>
                      <a:cxn ang="0">
                        <a:pos x="0" y="7"/>
                      </a:cxn>
                      <a:cxn ang="0">
                        <a:pos x="1" y="11"/>
                      </a:cxn>
                      <a:cxn ang="0">
                        <a:pos x="2" y="15"/>
                      </a:cxn>
                      <a:cxn ang="0">
                        <a:pos x="5" y="18"/>
                      </a:cxn>
                      <a:cxn ang="0">
                        <a:pos x="7" y="20"/>
                      </a:cxn>
                      <a:cxn ang="0">
                        <a:pos x="9" y="22"/>
                      </a:cxn>
                      <a:cxn ang="0">
                        <a:pos x="11" y="23"/>
                      </a:cxn>
                      <a:cxn ang="0">
                        <a:pos x="14" y="24"/>
                      </a:cxn>
                      <a:cxn ang="0">
                        <a:pos x="16" y="23"/>
                      </a:cxn>
                      <a:cxn ang="0">
                        <a:pos x="18" y="22"/>
                      </a:cxn>
                      <a:cxn ang="0">
                        <a:pos x="20" y="20"/>
                      </a:cxn>
                      <a:cxn ang="0">
                        <a:pos x="22" y="18"/>
                      </a:cxn>
                      <a:cxn ang="0">
                        <a:pos x="25" y="15"/>
                      </a:cxn>
                      <a:cxn ang="0">
                        <a:pos x="26" y="11"/>
                      </a:cxn>
                      <a:cxn ang="0">
                        <a:pos x="27" y="7"/>
                      </a:cxn>
                      <a:cxn ang="0">
                        <a:pos x="28" y="0"/>
                      </a:cxn>
                      <a:cxn ang="0">
                        <a:pos x="0" y="0"/>
                      </a:cxn>
                    </a:cxnLst>
                    <a:rect l="0" t="0" r="r" b="b"/>
                    <a:pathLst>
                      <a:path w="28" h="24">
                        <a:moveTo>
                          <a:pt x="0" y="0"/>
                        </a:moveTo>
                        <a:lnTo>
                          <a:pt x="0" y="7"/>
                        </a:lnTo>
                        <a:lnTo>
                          <a:pt x="1" y="11"/>
                        </a:lnTo>
                        <a:lnTo>
                          <a:pt x="2" y="15"/>
                        </a:lnTo>
                        <a:lnTo>
                          <a:pt x="5" y="18"/>
                        </a:lnTo>
                        <a:lnTo>
                          <a:pt x="7" y="20"/>
                        </a:lnTo>
                        <a:lnTo>
                          <a:pt x="9" y="22"/>
                        </a:lnTo>
                        <a:lnTo>
                          <a:pt x="11" y="23"/>
                        </a:lnTo>
                        <a:lnTo>
                          <a:pt x="14" y="24"/>
                        </a:lnTo>
                        <a:lnTo>
                          <a:pt x="16" y="23"/>
                        </a:lnTo>
                        <a:lnTo>
                          <a:pt x="18" y="22"/>
                        </a:lnTo>
                        <a:lnTo>
                          <a:pt x="20" y="20"/>
                        </a:lnTo>
                        <a:lnTo>
                          <a:pt x="22" y="18"/>
                        </a:lnTo>
                        <a:lnTo>
                          <a:pt x="25" y="15"/>
                        </a:lnTo>
                        <a:lnTo>
                          <a:pt x="26"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715097" name="Freeform 1369"/>
                  <p:cNvSpPr>
                    <a:spLocks noChangeAspect="1"/>
                  </p:cNvSpPr>
                  <p:nvPr/>
                </p:nvSpPr>
                <p:spPr bwMode="auto">
                  <a:xfrm>
                    <a:off x="3149" y="1453"/>
                    <a:ext cx="7" cy="7"/>
                  </a:xfrm>
                  <a:custGeom>
                    <a:avLst/>
                    <a:gdLst/>
                    <a:ahLst/>
                    <a:cxnLst>
                      <a:cxn ang="0">
                        <a:pos x="27" y="23"/>
                      </a:cxn>
                      <a:cxn ang="0">
                        <a:pos x="27" y="17"/>
                      </a:cxn>
                      <a:cxn ang="0">
                        <a:pos x="26" y="13"/>
                      </a:cxn>
                      <a:cxn ang="0">
                        <a:pos x="25" y="9"/>
                      </a:cxn>
                      <a:cxn ang="0">
                        <a:pos x="23" y="5"/>
                      </a:cxn>
                      <a:cxn ang="0">
                        <a:pos x="21" y="3"/>
                      </a:cxn>
                      <a:cxn ang="0">
                        <a:pos x="18" y="1"/>
                      </a:cxn>
                      <a:cxn ang="0">
                        <a:pos x="16" y="0"/>
                      </a:cxn>
                      <a:cxn ang="0">
                        <a:pos x="13" y="0"/>
                      </a:cxn>
                      <a:cxn ang="0">
                        <a:pos x="11" y="0"/>
                      </a:cxn>
                      <a:cxn ang="0">
                        <a:pos x="9"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8" y="1"/>
                        </a:lnTo>
                        <a:lnTo>
                          <a:pt x="16" y="0"/>
                        </a:lnTo>
                        <a:lnTo>
                          <a:pt x="13" y="0"/>
                        </a:lnTo>
                        <a:lnTo>
                          <a:pt x="11" y="0"/>
                        </a:lnTo>
                        <a:lnTo>
                          <a:pt x="9"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715098" name="Rectangle 1370"/>
                  <p:cNvSpPr>
                    <a:spLocks noChangeAspect="1" noChangeArrowheads="1"/>
                  </p:cNvSpPr>
                  <p:nvPr/>
                </p:nvSpPr>
                <p:spPr bwMode="auto">
                  <a:xfrm>
                    <a:off x="3149" y="1460"/>
                    <a:ext cx="7" cy="43"/>
                  </a:xfrm>
                  <a:prstGeom prst="rect">
                    <a:avLst/>
                  </a:prstGeom>
                  <a:solidFill>
                    <a:schemeClr val="bg1"/>
                  </a:solidFill>
                  <a:ln w="9525">
                    <a:noFill/>
                    <a:miter lim="800000"/>
                    <a:headEnd/>
                    <a:tailEnd/>
                  </a:ln>
                </p:spPr>
                <p:txBody>
                  <a:bodyPr/>
                  <a:lstStyle/>
                  <a:p>
                    <a:pPr>
                      <a:defRPr/>
                    </a:pPr>
                    <a:endParaRPr lang="en-US"/>
                  </a:p>
                </p:txBody>
              </p:sp>
              <p:sp>
                <p:nvSpPr>
                  <p:cNvPr id="715099" name="Freeform 1371"/>
                  <p:cNvSpPr>
                    <a:spLocks noChangeAspect="1"/>
                  </p:cNvSpPr>
                  <p:nvPr/>
                </p:nvSpPr>
                <p:spPr bwMode="auto">
                  <a:xfrm>
                    <a:off x="3149" y="1503"/>
                    <a:ext cx="7" cy="7"/>
                  </a:xfrm>
                  <a:custGeom>
                    <a:avLst/>
                    <a:gdLst/>
                    <a:ahLst/>
                    <a:cxnLst>
                      <a:cxn ang="0">
                        <a:pos x="0" y="0"/>
                      </a:cxn>
                      <a:cxn ang="0">
                        <a:pos x="1" y="7"/>
                      </a:cxn>
                      <a:cxn ang="0">
                        <a:pos x="1" y="11"/>
                      </a:cxn>
                      <a:cxn ang="0">
                        <a:pos x="3" y="15"/>
                      </a:cxn>
                      <a:cxn ang="0">
                        <a:pos x="4" y="18"/>
                      </a:cxn>
                      <a:cxn ang="0">
                        <a:pos x="6" y="20"/>
                      </a:cxn>
                      <a:cxn ang="0">
                        <a:pos x="9" y="22"/>
                      </a:cxn>
                      <a:cxn ang="0">
                        <a:pos x="11" y="23"/>
                      </a:cxn>
                      <a:cxn ang="0">
                        <a:pos x="13" y="24"/>
                      </a:cxn>
                      <a:cxn ang="0">
                        <a:pos x="16" y="23"/>
                      </a:cxn>
                      <a:cxn ang="0">
                        <a:pos x="18"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9" y="22"/>
                        </a:lnTo>
                        <a:lnTo>
                          <a:pt x="11" y="23"/>
                        </a:lnTo>
                        <a:lnTo>
                          <a:pt x="13" y="24"/>
                        </a:lnTo>
                        <a:lnTo>
                          <a:pt x="16" y="23"/>
                        </a:lnTo>
                        <a:lnTo>
                          <a:pt x="18"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715100" name="Freeform 1372"/>
                  <p:cNvSpPr>
                    <a:spLocks noChangeAspect="1"/>
                  </p:cNvSpPr>
                  <p:nvPr/>
                </p:nvSpPr>
                <p:spPr bwMode="auto">
                  <a:xfrm>
                    <a:off x="2884" y="1453"/>
                    <a:ext cx="7" cy="7"/>
                  </a:xfrm>
                  <a:custGeom>
                    <a:avLst/>
                    <a:gdLst/>
                    <a:ahLst/>
                    <a:cxnLst>
                      <a:cxn ang="0">
                        <a:pos x="28" y="23"/>
                      </a:cxn>
                      <a:cxn ang="0">
                        <a:pos x="28" y="17"/>
                      </a:cxn>
                      <a:cxn ang="0">
                        <a:pos x="26" y="13"/>
                      </a:cxn>
                      <a:cxn ang="0">
                        <a:pos x="25" y="9"/>
                      </a:cxn>
                      <a:cxn ang="0">
                        <a:pos x="23" y="5"/>
                      </a:cxn>
                      <a:cxn ang="0">
                        <a:pos x="21" y="3"/>
                      </a:cxn>
                      <a:cxn ang="0">
                        <a:pos x="19" y="1"/>
                      </a:cxn>
                      <a:cxn ang="0">
                        <a:pos x="17" y="0"/>
                      </a:cxn>
                      <a:cxn ang="0">
                        <a:pos x="14" y="0"/>
                      </a:cxn>
                      <a:cxn ang="0">
                        <a:pos x="12" y="0"/>
                      </a:cxn>
                      <a:cxn ang="0">
                        <a:pos x="9" y="1"/>
                      </a:cxn>
                      <a:cxn ang="0">
                        <a:pos x="6" y="3"/>
                      </a:cxn>
                      <a:cxn ang="0">
                        <a:pos x="4" y="5"/>
                      </a:cxn>
                      <a:cxn ang="0">
                        <a:pos x="3" y="9"/>
                      </a:cxn>
                      <a:cxn ang="0">
                        <a:pos x="1" y="13"/>
                      </a:cxn>
                      <a:cxn ang="0">
                        <a:pos x="1" y="17"/>
                      </a:cxn>
                      <a:cxn ang="0">
                        <a:pos x="0" y="23"/>
                      </a:cxn>
                      <a:cxn ang="0">
                        <a:pos x="28" y="23"/>
                      </a:cxn>
                    </a:cxnLst>
                    <a:rect l="0" t="0" r="r" b="b"/>
                    <a:pathLst>
                      <a:path w="28" h="23">
                        <a:moveTo>
                          <a:pt x="28" y="23"/>
                        </a:moveTo>
                        <a:lnTo>
                          <a:pt x="28" y="17"/>
                        </a:lnTo>
                        <a:lnTo>
                          <a:pt x="26" y="13"/>
                        </a:lnTo>
                        <a:lnTo>
                          <a:pt x="25" y="9"/>
                        </a:lnTo>
                        <a:lnTo>
                          <a:pt x="23" y="5"/>
                        </a:lnTo>
                        <a:lnTo>
                          <a:pt x="21" y="3"/>
                        </a:lnTo>
                        <a:lnTo>
                          <a:pt x="19" y="1"/>
                        </a:lnTo>
                        <a:lnTo>
                          <a:pt x="17" y="0"/>
                        </a:lnTo>
                        <a:lnTo>
                          <a:pt x="14" y="0"/>
                        </a:lnTo>
                        <a:lnTo>
                          <a:pt x="12" y="0"/>
                        </a:lnTo>
                        <a:lnTo>
                          <a:pt x="9" y="1"/>
                        </a:lnTo>
                        <a:lnTo>
                          <a:pt x="6" y="3"/>
                        </a:lnTo>
                        <a:lnTo>
                          <a:pt x="4" y="5"/>
                        </a:lnTo>
                        <a:lnTo>
                          <a:pt x="3" y="9"/>
                        </a:lnTo>
                        <a:lnTo>
                          <a:pt x="1"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715101" name="Rectangle 1373"/>
                  <p:cNvSpPr>
                    <a:spLocks noChangeAspect="1" noChangeArrowheads="1"/>
                  </p:cNvSpPr>
                  <p:nvPr/>
                </p:nvSpPr>
                <p:spPr bwMode="auto">
                  <a:xfrm>
                    <a:off x="2884" y="1460"/>
                    <a:ext cx="7" cy="43"/>
                  </a:xfrm>
                  <a:prstGeom prst="rect">
                    <a:avLst/>
                  </a:prstGeom>
                  <a:solidFill>
                    <a:schemeClr val="bg1"/>
                  </a:solidFill>
                  <a:ln w="9525">
                    <a:noFill/>
                    <a:miter lim="800000"/>
                    <a:headEnd/>
                    <a:tailEnd/>
                  </a:ln>
                </p:spPr>
                <p:txBody>
                  <a:bodyPr/>
                  <a:lstStyle/>
                  <a:p>
                    <a:pPr>
                      <a:defRPr/>
                    </a:pPr>
                    <a:endParaRPr lang="en-US"/>
                  </a:p>
                </p:txBody>
              </p:sp>
              <p:sp>
                <p:nvSpPr>
                  <p:cNvPr id="715102" name="Freeform 1374"/>
                  <p:cNvSpPr>
                    <a:spLocks noChangeAspect="1"/>
                  </p:cNvSpPr>
                  <p:nvPr/>
                </p:nvSpPr>
                <p:spPr bwMode="auto">
                  <a:xfrm>
                    <a:off x="2884" y="1503"/>
                    <a:ext cx="7" cy="7"/>
                  </a:xfrm>
                  <a:custGeom>
                    <a:avLst/>
                    <a:gdLst/>
                    <a:ahLst/>
                    <a:cxnLst>
                      <a:cxn ang="0">
                        <a:pos x="0" y="0"/>
                      </a:cxn>
                      <a:cxn ang="0">
                        <a:pos x="1" y="7"/>
                      </a:cxn>
                      <a:cxn ang="0">
                        <a:pos x="1" y="11"/>
                      </a:cxn>
                      <a:cxn ang="0">
                        <a:pos x="3" y="15"/>
                      </a:cxn>
                      <a:cxn ang="0">
                        <a:pos x="4" y="18"/>
                      </a:cxn>
                      <a:cxn ang="0">
                        <a:pos x="6" y="20"/>
                      </a:cxn>
                      <a:cxn ang="0">
                        <a:pos x="9" y="22"/>
                      </a:cxn>
                      <a:cxn ang="0">
                        <a:pos x="12" y="23"/>
                      </a:cxn>
                      <a:cxn ang="0">
                        <a:pos x="14" y="24"/>
                      </a:cxn>
                      <a:cxn ang="0">
                        <a:pos x="17" y="23"/>
                      </a:cxn>
                      <a:cxn ang="0">
                        <a:pos x="19" y="22"/>
                      </a:cxn>
                      <a:cxn ang="0">
                        <a:pos x="21" y="20"/>
                      </a:cxn>
                      <a:cxn ang="0">
                        <a:pos x="23" y="18"/>
                      </a:cxn>
                      <a:cxn ang="0">
                        <a:pos x="25" y="15"/>
                      </a:cxn>
                      <a:cxn ang="0">
                        <a:pos x="26" y="11"/>
                      </a:cxn>
                      <a:cxn ang="0">
                        <a:pos x="28" y="7"/>
                      </a:cxn>
                      <a:cxn ang="0">
                        <a:pos x="28" y="0"/>
                      </a:cxn>
                      <a:cxn ang="0">
                        <a:pos x="0" y="0"/>
                      </a:cxn>
                    </a:cxnLst>
                    <a:rect l="0" t="0" r="r" b="b"/>
                    <a:pathLst>
                      <a:path w="28" h="24">
                        <a:moveTo>
                          <a:pt x="0" y="0"/>
                        </a:moveTo>
                        <a:lnTo>
                          <a:pt x="1" y="7"/>
                        </a:lnTo>
                        <a:lnTo>
                          <a:pt x="1" y="11"/>
                        </a:lnTo>
                        <a:lnTo>
                          <a:pt x="3" y="15"/>
                        </a:lnTo>
                        <a:lnTo>
                          <a:pt x="4" y="18"/>
                        </a:lnTo>
                        <a:lnTo>
                          <a:pt x="6" y="20"/>
                        </a:lnTo>
                        <a:lnTo>
                          <a:pt x="9" y="22"/>
                        </a:lnTo>
                        <a:lnTo>
                          <a:pt x="12" y="23"/>
                        </a:lnTo>
                        <a:lnTo>
                          <a:pt x="14" y="24"/>
                        </a:lnTo>
                        <a:lnTo>
                          <a:pt x="17" y="23"/>
                        </a:lnTo>
                        <a:lnTo>
                          <a:pt x="19" y="22"/>
                        </a:lnTo>
                        <a:lnTo>
                          <a:pt x="21" y="20"/>
                        </a:lnTo>
                        <a:lnTo>
                          <a:pt x="23" y="18"/>
                        </a:lnTo>
                        <a:lnTo>
                          <a:pt x="25" y="15"/>
                        </a:lnTo>
                        <a:lnTo>
                          <a:pt x="26"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715103" name="Freeform 1375"/>
                  <p:cNvSpPr>
                    <a:spLocks noChangeAspect="1"/>
                  </p:cNvSpPr>
                  <p:nvPr/>
                </p:nvSpPr>
                <p:spPr bwMode="auto">
                  <a:xfrm>
                    <a:off x="2984" y="1453"/>
                    <a:ext cx="0" cy="7"/>
                  </a:xfrm>
                  <a:custGeom>
                    <a:avLst/>
                    <a:gdLst/>
                    <a:ahLst/>
                    <a:cxnLst>
                      <a:cxn ang="0">
                        <a:pos x="28" y="23"/>
                      </a:cxn>
                      <a:cxn ang="0">
                        <a:pos x="28" y="17"/>
                      </a:cxn>
                      <a:cxn ang="0">
                        <a:pos x="27" y="13"/>
                      </a:cxn>
                      <a:cxn ang="0">
                        <a:pos x="26" y="9"/>
                      </a:cxn>
                      <a:cxn ang="0">
                        <a:pos x="24" y="5"/>
                      </a:cxn>
                      <a:cxn ang="0">
                        <a:pos x="22" y="3"/>
                      </a:cxn>
                      <a:cxn ang="0">
                        <a:pos x="19" y="1"/>
                      </a:cxn>
                      <a:cxn ang="0">
                        <a:pos x="17" y="0"/>
                      </a:cxn>
                      <a:cxn ang="0">
                        <a:pos x="14" y="0"/>
                      </a:cxn>
                      <a:cxn ang="0">
                        <a:pos x="12" y="0"/>
                      </a:cxn>
                      <a:cxn ang="0">
                        <a:pos x="9" y="1"/>
                      </a:cxn>
                      <a:cxn ang="0">
                        <a:pos x="7" y="3"/>
                      </a:cxn>
                      <a:cxn ang="0">
                        <a:pos x="5" y="5"/>
                      </a:cxn>
                      <a:cxn ang="0">
                        <a:pos x="3" y="9"/>
                      </a:cxn>
                      <a:cxn ang="0">
                        <a:pos x="2" y="13"/>
                      </a:cxn>
                      <a:cxn ang="0">
                        <a:pos x="0" y="17"/>
                      </a:cxn>
                      <a:cxn ang="0">
                        <a:pos x="0" y="23"/>
                      </a:cxn>
                      <a:cxn ang="0">
                        <a:pos x="28" y="23"/>
                      </a:cxn>
                    </a:cxnLst>
                    <a:rect l="0" t="0" r="r" b="b"/>
                    <a:pathLst>
                      <a:path w="28" h="23">
                        <a:moveTo>
                          <a:pt x="28" y="23"/>
                        </a:moveTo>
                        <a:lnTo>
                          <a:pt x="28" y="17"/>
                        </a:lnTo>
                        <a:lnTo>
                          <a:pt x="27" y="13"/>
                        </a:lnTo>
                        <a:lnTo>
                          <a:pt x="26" y="9"/>
                        </a:lnTo>
                        <a:lnTo>
                          <a:pt x="24" y="5"/>
                        </a:lnTo>
                        <a:lnTo>
                          <a:pt x="22" y="3"/>
                        </a:lnTo>
                        <a:lnTo>
                          <a:pt x="19" y="1"/>
                        </a:lnTo>
                        <a:lnTo>
                          <a:pt x="17" y="0"/>
                        </a:lnTo>
                        <a:lnTo>
                          <a:pt x="14" y="0"/>
                        </a:lnTo>
                        <a:lnTo>
                          <a:pt x="12" y="0"/>
                        </a:lnTo>
                        <a:lnTo>
                          <a:pt x="9" y="1"/>
                        </a:lnTo>
                        <a:lnTo>
                          <a:pt x="7" y="3"/>
                        </a:lnTo>
                        <a:lnTo>
                          <a:pt x="5" y="5"/>
                        </a:lnTo>
                        <a:lnTo>
                          <a:pt x="3" y="9"/>
                        </a:lnTo>
                        <a:lnTo>
                          <a:pt x="2"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715104" name="Rectangle 1376"/>
                  <p:cNvSpPr>
                    <a:spLocks noChangeAspect="1" noChangeArrowheads="1"/>
                  </p:cNvSpPr>
                  <p:nvPr/>
                </p:nvSpPr>
                <p:spPr bwMode="auto">
                  <a:xfrm>
                    <a:off x="2984" y="1460"/>
                    <a:ext cx="0" cy="43"/>
                  </a:xfrm>
                  <a:prstGeom prst="rect">
                    <a:avLst/>
                  </a:prstGeom>
                  <a:solidFill>
                    <a:schemeClr val="bg1"/>
                  </a:solidFill>
                  <a:ln w="9525">
                    <a:noFill/>
                    <a:miter lim="800000"/>
                    <a:headEnd/>
                    <a:tailEnd/>
                  </a:ln>
                </p:spPr>
                <p:txBody>
                  <a:bodyPr/>
                  <a:lstStyle/>
                  <a:p>
                    <a:pPr>
                      <a:defRPr/>
                    </a:pPr>
                    <a:endParaRPr lang="en-US"/>
                  </a:p>
                </p:txBody>
              </p:sp>
              <p:sp>
                <p:nvSpPr>
                  <p:cNvPr id="715105" name="Freeform 1377"/>
                  <p:cNvSpPr>
                    <a:spLocks noChangeAspect="1"/>
                  </p:cNvSpPr>
                  <p:nvPr/>
                </p:nvSpPr>
                <p:spPr bwMode="auto">
                  <a:xfrm>
                    <a:off x="2984" y="1503"/>
                    <a:ext cx="0" cy="7"/>
                  </a:xfrm>
                  <a:custGeom>
                    <a:avLst/>
                    <a:gdLst/>
                    <a:ahLst/>
                    <a:cxnLst>
                      <a:cxn ang="0">
                        <a:pos x="0" y="0"/>
                      </a:cxn>
                      <a:cxn ang="0">
                        <a:pos x="0" y="7"/>
                      </a:cxn>
                      <a:cxn ang="0">
                        <a:pos x="2" y="11"/>
                      </a:cxn>
                      <a:cxn ang="0">
                        <a:pos x="3" y="15"/>
                      </a:cxn>
                      <a:cxn ang="0">
                        <a:pos x="5" y="18"/>
                      </a:cxn>
                      <a:cxn ang="0">
                        <a:pos x="7" y="20"/>
                      </a:cxn>
                      <a:cxn ang="0">
                        <a:pos x="9" y="22"/>
                      </a:cxn>
                      <a:cxn ang="0">
                        <a:pos x="12" y="23"/>
                      </a:cxn>
                      <a:cxn ang="0">
                        <a:pos x="14" y="24"/>
                      </a:cxn>
                      <a:cxn ang="0">
                        <a:pos x="17" y="23"/>
                      </a:cxn>
                      <a:cxn ang="0">
                        <a:pos x="19" y="22"/>
                      </a:cxn>
                      <a:cxn ang="0">
                        <a:pos x="22"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2" y="11"/>
                        </a:lnTo>
                        <a:lnTo>
                          <a:pt x="3" y="15"/>
                        </a:lnTo>
                        <a:lnTo>
                          <a:pt x="5" y="18"/>
                        </a:lnTo>
                        <a:lnTo>
                          <a:pt x="7" y="20"/>
                        </a:lnTo>
                        <a:lnTo>
                          <a:pt x="9" y="22"/>
                        </a:lnTo>
                        <a:lnTo>
                          <a:pt x="12" y="23"/>
                        </a:lnTo>
                        <a:lnTo>
                          <a:pt x="14" y="24"/>
                        </a:lnTo>
                        <a:lnTo>
                          <a:pt x="17" y="23"/>
                        </a:lnTo>
                        <a:lnTo>
                          <a:pt x="19" y="22"/>
                        </a:lnTo>
                        <a:lnTo>
                          <a:pt x="22"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715106" name="Freeform 1378"/>
                  <p:cNvSpPr>
                    <a:spLocks noChangeAspect="1"/>
                  </p:cNvSpPr>
                  <p:nvPr/>
                </p:nvSpPr>
                <p:spPr bwMode="auto">
                  <a:xfrm>
                    <a:off x="2713" y="1453"/>
                    <a:ext cx="7" cy="7"/>
                  </a:xfrm>
                  <a:custGeom>
                    <a:avLst/>
                    <a:gdLst/>
                    <a:ahLst/>
                    <a:cxnLst>
                      <a:cxn ang="0">
                        <a:pos x="28" y="23"/>
                      </a:cxn>
                      <a:cxn ang="0">
                        <a:pos x="27" y="17"/>
                      </a:cxn>
                      <a:cxn ang="0">
                        <a:pos x="25" y="13"/>
                      </a:cxn>
                      <a:cxn ang="0">
                        <a:pos x="24" y="9"/>
                      </a:cxn>
                      <a:cxn ang="0">
                        <a:pos x="23" y="5"/>
                      </a:cxn>
                      <a:cxn ang="0">
                        <a:pos x="21" y="3"/>
                      </a:cxn>
                      <a:cxn ang="0">
                        <a:pos x="18" y="1"/>
                      </a:cxn>
                      <a:cxn ang="0">
                        <a:pos x="16" y="0"/>
                      </a:cxn>
                      <a:cxn ang="0">
                        <a:pos x="14" y="0"/>
                      </a:cxn>
                      <a:cxn ang="0">
                        <a:pos x="11" y="0"/>
                      </a:cxn>
                      <a:cxn ang="0">
                        <a:pos x="9" y="1"/>
                      </a:cxn>
                      <a:cxn ang="0">
                        <a:pos x="7" y="3"/>
                      </a:cxn>
                      <a:cxn ang="0">
                        <a:pos x="4" y="5"/>
                      </a:cxn>
                      <a:cxn ang="0">
                        <a:pos x="2" y="9"/>
                      </a:cxn>
                      <a:cxn ang="0">
                        <a:pos x="1" y="13"/>
                      </a:cxn>
                      <a:cxn ang="0">
                        <a:pos x="0" y="17"/>
                      </a:cxn>
                      <a:cxn ang="0">
                        <a:pos x="0" y="23"/>
                      </a:cxn>
                      <a:cxn ang="0">
                        <a:pos x="28" y="23"/>
                      </a:cxn>
                    </a:cxnLst>
                    <a:rect l="0" t="0" r="r" b="b"/>
                    <a:pathLst>
                      <a:path w="28" h="23">
                        <a:moveTo>
                          <a:pt x="28" y="23"/>
                        </a:moveTo>
                        <a:lnTo>
                          <a:pt x="27" y="17"/>
                        </a:lnTo>
                        <a:lnTo>
                          <a:pt x="25" y="13"/>
                        </a:lnTo>
                        <a:lnTo>
                          <a:pt x="24" y="9"/>
                        </a:lnTo>
                        <a:lnTo>
                          <a:pt x="23" y="5"/>
                        </a:lnTo>
                        <a:lnTo>
                          <a:pt x="21" y="3"/>
                        </a:lnTo>
                        <a:lnTo>
                          <a:pt x="18" y="1"/>
                        </a:lnTo>
                        <a:lnTo>
                          <a:pt x="16" y="0"/>
                        </a:lnTo>
                        <a:lnTo>
                          <a:pt x="14" y="0"/>
                        </a:lnTo>
                        <a:lnTo>
                          <a:pt x="11" y="0"/>
                        </a:lnTo>
                        <a:lnTo>
                          <a:pt x="9" y="1"/>
                        </a:lnTo>
                        <a:lnTo>
                          <a:pt x="7" y="3"/>
                        </a:lnTo>
                        <a:lnTo>
                          <a:pt x="4" y="5"/>
                        </a:lnTo>
                        <a:lnTo>
                          <a:pt x="2"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715107" name="Rectangle 1379"/>
                  <p:cNvSpPr>
                    <a:spLocks noChangeAspect="1" noChangeArrowheads="1"/>
                  </p:cNvSpPr>
                  <p:nvPr/>
                </p:nvSpPr>
                <p:spPr bwMode="auto">
                  <a:xfrm>
                    <a:off x="2713" y="1460"/>
                    <a:ext cx="7" cy="43"/>
                  </a:xfrm>
                  <a:prstGeom prst="rect">
                    <a:avLst/>
                  </a:prstGeom>
                  <a:solidFill>
                    <a:schemeClr val="bg1"/>
                  </a:solidFill>
                  <a:ln w="9525">
                    <a:noFill/>
                    <a:miter lim="800000"/>
                    <a:headEnd/>
                    <a:tailEnd/>
                  </a:ln>
                </p:spPr>
                <p:txBody>
                  <a:bodyPr/>
                  <a:lstStyle/>
                  <a:p>
                    <a:pPr>
                      <a:defRPr/>
                    </a:pPr>
                    <a:endParaRPr lang="en-US"/>
                  </a:p>
                </p:txBody>
              </p:sp>
              <p:sp>
                <p:nvSpPr>
                  <p:cNvPr id="715108" name="Freeform 1380"/>
                  <p:cNvSpPr>
                    <a:spLocks noChangeAspect="1"/>
                  </p:cNvSpPr>
                  <p:nvPr/>
                </p:nvSpPr>
                <p:spPr bwMode="auto">
                  <a:xfrm>
                    <a:off x="2713" y="1503"/>
                    <a:ext cx="7" cy="7"/>
                  </a:xfrm>
                  <a:custGeom>
                    <a:avLst/>
                    <a:gdLst/>
                    <a:ahLst/>
                    <a:cxnLst>
                      <a:cxn ang="0">
                        <a:pos x="0" y="0"/>
                      </a:cxn>
                      <a:cxn ang="0">
                        <a:pos x="0" y="7"/>
                      </a:cxn>
                      <a:cxn ang="0">
                        <a:pos x="1" y="11"/>
                      </a:cxn>
                      <a:cxn ang="0">
                        <a:pos x="2" y="15"/>
                      </a:cxn>
                      <a:cxn ang="0">
                        <a:pos x="4" y="18"/>
                      </a:cxn>
                      <a:cxn ang="0">
                        <a:pos x="7" y="20"/>
                      </a:cxn>
                      <a:cxn ang="0">
                        <a:pos x="9" y="22"/>
                      </a:cxn>
                      <a:cxn ang="0">
                        <a:pos x="11" y="23"/>
                      </a:cxn>
                      <a:cxn ang="0">
                        <a:pos x="14" y="24"/>
                      </a:cxn>
                      <a:cxn ang="0">
                        <a:pos x="16" y="23"/>
                      </a:cxn>
                      <a:cxn ang="0">
                        <a:pos x="18" y="22"/>
                      </a:cxn>
                      <a:cxn ang="0">
                        <a:pos x="21" y="20"/>
                      </a:cxn>
                      <a:cxn ang="0">
                        <a:pos x="23" y="18"/>
                      </a:cxn>
                      <a:cxn ang="0">
                        <a:pos x="24" y="15"/>
                      </a:cxn>
                      <a:cxn ang="0">
                        <a:pos x="25" y="11"/>
                      </a:cxn>
                      <a:cxn ang="0">
                        <a:pos x="27" y="7"/>
                      </a:cxn>
                      <a:cxn ang="0">
                        <a:pos x="28" y="0"/>
                      </a:cxn>
                      <a:cxn ang="0">
                        <a:pos x="0" y="0"/>
                      </a:cxn>
                    </a:cxnLst>
                    <a:rect l="0" t="0" r="r" b="b"/>
                    <a:pathLst>
                      <a:path w="28" h="24">
                        <a:moveTo>
                          <a:pt x="0" y="0"/>
                        </a:moveTo>
                        <a:lnTo>
                          <a:pt x="0" y="7"/>
                        </a:lnTo>
                        <a:lnTo>
                          <a:pt x="1" y="11"/>
                        </a:lnTo>
                        <a:lnTo>
                          <a:pt x="2" y="15"/>
                        </a:lnTo>
                        <a:lnTo>
                          <a:pt x="4" y="18"/>
                        </a:lnTo>
                        <a:lnTo>
                          <a:pt x="7" y="20"/>
                        </a:lnTo>
                        <a:lnTo>
                          <a:pt x="9" y="22"/>
                        </a:lnTo>
                        <a:lnTo>
                          <a:pt x="11" y="23"/>
                        </a:lnTo>
                        <a:lnTo>
                          <a:pt x="14" y="24"/>
                        </a:lnTo>
                        <a:lnTo>
                          <a:pt x="16" y="23"/>
                        </a:lnTo>
                        <a:lnTo>
                          <a:pt x="18" y="22"/>
                        </a:lnTo>
                        <a:lnTo>
                          <a:pt x="21" y="20"/>
                        </a:lnTo>
                        <a:lnTo>
                          <a:pt x="23" y="18"/>
                        </a:lnTo>
                        <a:lnTo>
                          <a:pt x="24" y="15"/>
                        </a:lnTo>
                        <a:lnTo>
                          <a:pt x="25" y="11"/>
                        </a:lnTo>
                        <a:lnTo>
                          <a:pt x="27"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715109" name="Freeform 1381"/>
                  <p:cNvSpPr>
                    <a:spLocks noChangeAspect="1"/>
                  </p:cNvSpPr>
                  <p:nvPr/>
                </p:nvSpPr>
                <p:spPr bwMode="auto">
                  <a:xfrm>
                    <a:off x="2820" y="1453"/>
                    <a:ext cx="7"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10" y="1"/>
                      </a:cxn>
                      <a:cxn ang="0">
                        <a:pos x="7" y="3"/>
                      </a:cxn>
                      <a:cxn ang="0">
                        <a:pos x="5" y="5"/>
                      </a:cxn>
                      <a:cxn ang="0">
                        <a:pos x="4" y="9"/>
                      </a:cxn>
                      <a:cxn ang="0">
                        <a:pos x="3" y="13"/>
                      </a:cxn>
                      <a:cxn ang="0">
                        <a:pos x="1"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10" y="1"/>
                        </a:lnTo>
                        <a:lnTo>
                          <a:pt x="7" y="3"/>
                        </a:lnTo>
                        <a:lnTo>
                          <a:pt x="5" y="5"/>
                        </a:lnTo>
                        <a:lnTo>
                          <a:pt x="4" y="9"/>
                        </a:lnTo>
                        <a:lnTo>
                          <a:pt x="3"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715110" name="Rectangle 1382"/>
                  <p:cNvSpPr>
                    <a:spLocks noChangeAspect="1" noChangeArrowheads="1"/>
                  </p:cNvSpPr>
                  <p:nvPr/>
                </p:nvSpPr>
                <p:spPr bwMode="auto">
                  <a:xfrm>
                    <a:off x="2820" y="1460"/>
                    <a:ext cx="7" cy="43"/>
                  </a:xfrm>
                  <a:prstGeom prst="rect">
                    <a:avLst/>
                  </a:prstGeom>
                  <a:solidFill>
                    <a:schemeClr val="bg1"/>
                  </a:solidFill>
                  <a:ln w="9525">
                    <a:noFill/>
                    <a:miter lim="800000"/>
                    <a:headEnd/>
                    <a:tailEnd/>
                  </a:ln>
                </p:spPr>
                <p:txBody>
                  <a:bodyPr/>
                  <a:lstStyle/>
                  <a:p>
                    <a:pPr>
                      <a:defRPr/>
                    </a:pPr>
                    <a:endParaRPr lang="en-US"/>
                  </a:p>
                </p:txBody>
              </p:sp>
              <p:sp>
                <p:nvSpPr>
                  <p:cNvPr id="715111" name="Freeform 1383"/>
                  <p:cNvSpPr>
                    <a:spLocks noChangeAspect="1"/>
                  </p:cNvSpPr>
                  <p:nvPr/>
                </p:nvSpPr>
                <p:spPr bwMode="auto">
                  <a:xfrm>
                    <a:off x="2820" y="1503"/>
                    <a:ext cx="7" cy="7"/>
                  </a:xfrm>
                  <a:custGeom>
                    <a:avLst/>
                    <a:gdLst/>
                    <a:ahLst/>
                    <a:cxnLst>
                      <a:cxn ang="0">
                        <a:pos x="0" y="0"/>
                      </a:cxn>
                      <a:cxn ang="0">
                        <a:pos x="1" y="7"/>
                      </a:cxn>
                      <a:cxn ang="0">
                        <a:pos x="3" y="11"/>
                      </a:cxn>
                      <a:cxn ang="0">
                        <a:pos x="4" y="15"/>
                      </a:cxn>
                      <a:cxn ang="0">
                        <a:pos x="5" y="18"/>
                      </a:cxn>
                      <a:cxn ang="0">
                        <a:pos x="7" y="20"/>
                      </a:cxn>
                      <a:cxn ang="0">
                        <a:pos x="10"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1" y="7"/>
                        </a:lnTo>
                        <a:lnTo>
                          <a:pt x="3" y="11"/>
                        </a:lnTo>
                        <a:lnTo>
                          <a:pt x="4" y="15"/>
                        </a:lnTo>
                        <a:lnTo>
                          <a:pt x="5" y="18"/>
                        </a:lnTo>
                        <a:lnTo>
                          <a:pt x="7" y="20"/>
                        </a:lnTo>
                        <a:lnTo>
                          <a:pt x="10"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715112" name="Freeform 1384"/>
                  <p:cNvSpPr>
                    <a:spLocks noChangeAspect="1"/>
                  </p:cNvSpPr>
                  <p:nvPr/>
                </p:nvSpPr>
                <p:spPr bwMode="auto">
                  <a:xfrm>
                    <a:off x="2548" y="1453"/>
                    <a:ext cx="7" cy="7"/>
                  </a:xfrm>
                  <a:custGeom>
                    <a:avLst/>
                    <a:gdLst/>
                    <a:ahLst/>
                    <a:cxnLst>
                      <a:cxn ang="0">
                        <a:pos x="27" y="23"/>
                      </a:cxn>
                      <a:cxn ang="0">
                        <a:pos x="27" y="17"/>
                      </a:cxn>
                      <a:cxn ang="0">
                        <a:pos x="26" y="13"/>
                      </a:cxn>
                      <a:cxn ang="0">
                        <a:pos x="25" y="9"/>
                      </a:cxn>
                      <a:cxn ang="0">
                        <a:pos x="23" y="5"/>
                      </a:cxn>
                      <a:cxn ang="0">
                        <a:pos x="21" y="3"/>
                      </a:cxn>
                      <a:cxn ang="0">
                        <a:pos x="19" y="1"/>
                      </a:cxn>
                      <a:cxn ang="0">
                        <a:pos x="17" y="0"/>
                      </a:cxn>
                      <a:cxn ang="0">
                        <a:pos x="14" y="0"/>
                      </a:cxn>
                      <a:cxn ang="0">
                        <a:pos x="12" y="0"/>
                      </a:cxn>
                      <a:cxn ang="0">
                        <a:pos x="8" y="1"/>
                      </a:cxn>
                      <a:cxn ang="0">
                        <a:pos x="6" y="3"/>
                      </a:cxn>
                      <a:cxn ang="0">
                        <a:pos x="4" y="5"/>
                      </a:cxn>
                      <a:cxn ang="0">
                        <a:pos x="3" y="9"/>
                      </a:cxn>
                      <a:cxn ang="0">
                        <a:pos x="1" y="13"/>
                      </a:cxn>
                      <a:cxn ang="0">
                        <a:pos x="1" y="17"/>
                      </a:cxn>
                      <a:cxn ang="0">
                        <a:pos x="0" y="23"/>
                      </a:cxn>
                      <a:cxn ang="0">
                        <a:pos x="27" y="23"/>
                      </a:cxn>
                    </a:cxnLst>
                    <a:rect l="0" t="0" r="r" b="b"/>
                    <a:pathLst>
                      <a:path w="27" h="23">
                        <a:moveTo>
                          <a:pt x="27" y="23"/>
                        </a:moveTo>
                        <a:lnTo>
                          <a:pt x="27" y="17"/>
                        </a:lnTo>
                        <a:lnTo>
                          <a:pt x="26" y="13"/>
                        </a:lnTo>
                        <a:lnTo>
                          <a:pt x="25" y="9"/>
                        </a:lnTo>
                        <a:lnTo>
                          <a:pt x="23" y="5"/>
                        </a:lnTo>
                        <a:lnTo>
                          <a:pt x="21" y="3"/>
                        </a:lnTo>
                        <a:lnTo>
                          <a:pt x="19" y="1"/>
                        </a:lnTo>
                        <a:lnTo>
                          <a:pt x="17" y="0"/>
                        </a:lnTo>
                        <a:lnTo>
                          <a:pt x="14" y="0"/>
                        </a:lnTo>
                        <a:lnTo>
                          <a:pt x="12" y="0"/>
                        </a:lnTo>
                        <a:lnTo>
                          <a:pt x="8" y="1"/>
                        </a:lnTo>
                        <a:lnTo>
                          <a:pt x="6" y="3"/>
                        </a:lnTo>
                        <a:lnTo>
                          <a:pt x="4" y="5"/>
                        </a:lnTo>
                        <a:lnTo>
                          <a:pt x="3" y="9"/>
                        </a:lnTo>
                        <a:lnTo>
                          <a:pt x="1" y="13"/>
                        </a:lnTo>
                        <a:lnTo>
                          <a:pt x="1"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715113" name="Rectangle 1385"/>
                  <p:cNvSpPr>
                    <a:spLocks noChangeAspect="1" noChangeArrowheads="1"/>
                  </p:cNvSpPr>
                  <p:nvPr/>
                </p:nvSpPr>
                <p:spPr bwMode="auto">
                  <a:xfrm>
                    <a:off x="2548" y="1460"/>
                    <a:ext cx="7" cy="43"/>
                  </a:xfrm>
                  <a:prstGeom prst="rect">
                    <a:avLst/>
                  </a:prstGeom>
                  <a:solidFill>
                    <a:schemeClr val="bg1"/>
                  </a:solidFill>
                  <a:ln w="9525">
                    <a:noFill/>
                    <a:miter lim="800000"/>
                    <a:headEnd/>
                    <a:tailEnd/>
                  </a:ln>
                </p:spPr>
                <p:txBody>
                  <a:bodyPr/>
                  <a:lstStyle/>
                  <a:p>
                    <a:pPr>
                      <a:defRPr/>
                    </a:pPr>
                    <a:endParaRPr lang="en-US"/>
                  </a:p>
                </p:txBody>
              </p:sp>
              <p:sp>
                <p:nvSpPr>
                  <p:cNvPr id="715114" name="Freeform 1386"/>
                  <p:cNvSpPr>
                    <a:spLocks noChangeAspect="1"/>
                  </p:cNvSpPr>
                  <p:nvPr/>
                </p:nvSpPr>
                <p:spPr bwMode="auto">
                  <a:xfrm>
                    <a:off x="2548" y="1503"/>
                    <a:ext cx="7" cy="7"/>
                  </a:xfrm>
                  <a:custGeom>
                    <a:avLst/>
                    <a:gdLst/>
                    <a:ahLst/>
                    <a:cxnLst>
                      <a:cxn ang="0">
                        <a:pos x="0" y="0"/>
                      </a:cxn>
                      <a:cxn ang="0">
                        <a:pos x="1" y="7"/>
                      </a:cxn>
                      <a:cxn ang="0">
                        <a:pos x="1" y="11"/>
                      </a:cxn>
                      <a:cxn ang="0">
                        <a:pos x="3" y="15"/>
                      </a:cxn>
                      <a:cxn ang="0">
                        <a:pos x="4" y="18"/>
                      </a:cxn>
                      <a:cxn ang="0">
                        <a:pos x="6" y="20"/>
                      </a:cxn>
                      <a:cxn ang="0">
                        <a:pos x="8" y="22"/>
                      </a:cxn>
                      <a:cxn ang="0">
                        <a:pos x="12" y="23"/>
                      </a:cxn>
                      <a:cxn ang="0">
                        <a:pos x="14" y="24"/>
                      </a:cxn>
                      <a:cxn ang="0">
                        <a:pos x="17" y="23"/>
                      </a:cxn>
                      <a:cxn ang="0">
                        <a:pos x="19" y="22"/>
                      </a:cxn>
                      <a:cxn ang="0">
                        <a:pos x="21" y="20"/>
                      </a:cxn>
                      <a:cxn ang="0">
                        <a:pos x="23" y="18"/>
                      </a:cxn>
                      <a:cxn ang="0">
                        <a:pos x="25" y="15"/>
                      </a:cxn>
                      <a:cxn ang="0">
                        <a:pos x="26" y="11"/>
                      </a:cxn>
                      <a:cxn ang="0">
                        <a:pos x="27" y="7"/>
                      </a:cxn>
                      <a:cxn ang="0">
                        <a:pos x="27" y="0"/>
                      </a:cxn>
                      <a:cxn ang="0">
                        <a:pos x="0" y="0"/>
                      </a:cxn>
                    </a:cxnLst>
                    <a:rect l="0" t="0" r="r" b="b"/>
                    <a:pathLst>
                      <a:path w="27" h="24">
                        <a:moveTo>
                          <a:pt x="0" y="0"/>
                        </a:moveTo>
                        <a:lnTo>
                          <a:pt x="1" y="7"/>
                        </a:lnTo>
                        <a:lnTo>
                          <a:pt x="1" y="11"/>
                        </a:lnTo>
                        <a:lnTo>
                          <a:pt x="3" y="15"/>
                        </a:lnTo>
                        <a:lnTo>
                          <a:pt x="4" y="18"/>
                        </a:lnTo>
                        <a:lnTo>
                          <a:pt x="6" y="20"/>
                        </a:lnTo>
                        <a:lnTo>
                          <a:pt x="8" y="22"/>
                        </a:lnTo>
                        <a:lnTo>
                          <a:pt x="12" y="23"/>
                        </a:lnTo>
                        <a:lnTo>
                          <a:pt x="14" y="24"/>
                        </a:lnTo>
                        <a:lnTo>
                          <a:pt x="17" y="23"/>
                        </a:lnTo>
                        <a:lnTo>
                          <a:pt x="19" y="22"/>
                        </a:lnTo>
                        <a:lnTo>
                          <a:pt x="21" y="20"/>
                        </a:lnTo>
                        <a:lnTo>
                          <a:pt x="23" y="18"/>
                        </a:lnTo>
                        <a:lnTo>
                          <a:pt x="25" y="15"/>
                        </a:lnTo>
                        <a:lnTo>
                          <a:pt x="26" y="11"/>
                        </a:lnTo>
                        <a:lnTo>
                          <a:pt x="27"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715115" name="Freeform 1387"/>
                  <p:cNvSpPr>
                    <a:spLocks noChangeAspect="1"/>
                  </p:cNvSpPr>
                  <p:nvPr/>
                </p:nvSpPr>
                <p:spPr bwMode="auto">
                  <a:xfrm>
                    <a:off x="2648" y="1453"/>
                    <a:ext cx="0" cy="7"/>
                  </a:xfrm>
                  <a:custGeom>
                    <a:avLst/>
                    <a:gdLst/>
                    <a:ahLst/>
                    <a:cxnLst>
                      <a:cxn ang="0">
                        <a:pos x="28" y="23"/>
                      </a:cxn>
                      <a:cxn ang="0">
                        <a:pos x="28" y="17"/>
                      </a:cxn>
                      <a:cxn ang="0">
                        <a:pos x="27" y="13"/>
                      </a:cxn>
                      <a:cxn ang="0">
                        <a:pos x="26" y="9"/>
                      </a:cxn>
                      <a:cxn ang="0">
                        <a:pos x="24" y="5"/>
                      </a:cxn>
                      <a:cxn ang="0">
                        <a:pos x="21" y="3"/>
                      </a:cxn>
                      <a:cxn ang="0">
                        <a:pos x="19" y="1"/>
                      </a:cxn>
                      <a:cxn ang="0">
                        <a:pos x="17" y="0"/>
                      </a:cxn>
                      <a:cxn ang="0">
                        <a:pos x="14" y="0"/>
                      </a:cxn>
                      <a:cxn ang="0">
                        <a:pos x="12" y="0"/>
                      </a:cxn>
                      <a:cxn ang="0">
                        <a:pos x="9" y="1"/>
                      </a:cxn>
                      <a:cxn ang="0">
                        <a:pos x="7" y="3"/>
                      </a:cxn>
                      <a:cxn ang="0">
                        <a:pos x="5" y="5"/>
                      </a:cxn>
                      <a:cxn ang="0">
                        <a:pos x="4" y="9"/>
                      </a:cxn>
                      <a:cxn ang="0">
                        <a:pos x="1" y="13"/>
                      </a:cxn>
                      <a:cxn ang="0">
                        <a:pos x="0" y="17"/>
                      </a:cxn>
                      <a:cxn ang="0">
                        <a:pos x="0" y="23"/>
                      </a:cxn>
                      <a:cxn ang="0">
                        <a:pos x="28" y="23"/>
                      </a:cxn>
                    </a:cxnLst>
                    <a:rect l="0" t="0" r="r" b="b"/>
                    <a:pathLst>
                      <a:path w="28" h="23">
                        <a:moveTo>
                          <a:pt x="28" y="23"/>
                        </a:moveTo>
                        <a:lnTo>
                          <a:pt x="28" y="17"/>
                        </a:lnTo>
                        <a:lnTo>
                          <a:pt x="27" y="13"/>
                        </a:lnTo>
                        <a:lnTo>
                          <a:pt x="26" y="9"/>
                        </a:lnTo>
                        <a:lnTo>
                          <a:pt x="24" y="5"/>
                        </a:lnTo>
                        <a:lnTo>
                          <a:pt x="21" y="3"/>
                        </a:lnTo>
                        <a:lnTo>
                          <a:pt x="19" y="1"/>
                        </a:lnTo>
                        <a:lnTo>
                          <a:pt x="17" y="0"/>
                        </a:lnTo>
                        <a:lnTo>
                          <a:pt x="14" y="0"/>
                        </a:lnTo>
                        <a:lnTo>
                          <a:pt x="12" y="0"/>
                        </a:lnTo>
                        <a:lnTo>
                          <a:pt x="9" y="1"/>
                        </a:lnTo>
                        <a:lnTo>
                          <a:pt x="7" y="3"/>
                        </a:lnTo>
                        <a:lnTo>
                          <a:pt x="5" y="5"/>
                        </a:lnTo>
                        <a:lnTo>
                          <a:pt x="4" y="9"/>
                        </a:lnTo>
                        <a:lnTo>
                          <a:pt x="1" y="13"/>
                        </a:lnTo>
                        <a:lnTo>
                          <a:pt x="0"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715116" name="Rectangle 1388"/>
                  <p:cNvSpPr>
                    <a:spLocks noChangeAspect="1" noChangeArrowheads="1"/>
                  </p:cNvSpPr>
                  <p:nvPr/>
                </p:nvSpPr>
                <p:spPr bwMode="auto">
                  <a:xfrm>
                    <a:off x="2648" y="1460"/>
                    <a:ext cx="0" cy="43"/>
                  </a:xfrm>
                  <a:prstGeom prst="rect">
                    <a:avLst/>
                  </a:prstGeom>
                  <a:solidFill>
                    <a:schemeClr val="bg1"/>
                  </a:solidFill>
                  <a:ln w="9525">
                    <a:noFill/>
                    <a:miter lim="800000"/>
                    <a:headEnd/>
                    <a:tailEnd/>
                  </a:ln>
                </p:spPr>
                <p:txBody>
                  <a:bodyPr/>
                  <a:lstStyle/>
                  <a:p>
                    <a:pPr>
                      <a:defRPr/>
                    </a:pPr>
                    <a:endParaRPr lang="en-US"/>
                  </a:p>
                </p:txBody>
              </p:sp>
              <p:sp>
                <p:nvSpPr>
                  <p:cNvPr id="715117" name="Freeform 1389"/>
                  <p:cNvSpPr>
                    <a:spLocks noChangeAspect="1"/>
                  </p:cNvSpPr>
                  <p:nvPr/>
                </p:nvSpPr>
                <p:spPr bwMode="auto">
                  <a:xfrm>
                    <a:off x="2648" y="1503"/>
                    <a:ext cx="0" cy="7"/>
                  </a:xfrm>
                  <a:custGeom>
                    <a:avLst/>
                    <a:gdLst/>
                    <a:ahLst/>
                    <a:cxnLst>
                      <a:cxn ang="0">
                        <a:pos x="0" y="0"/>
                      </a:cxn>
                      <a:cxn ang="0">
                        <a:pos x="0" y="7"/>
                      </a:cxn>
                      <a:cxn ang="0">
                        <a:pos x="1" y="11"/>
                      </a:cxn>
                      <a:cxn ang="0">
                        <a:pos x="4" y="15"/>
                      </a:cxn>
                      <a:cxn ang="0">
                        <a:pos x="5" y="18"/>
                      </a:cxn>
                      <a:cxn ang="0">
                        <a:pos x="7" y="20"/>
                      </a:cxn>
                      <a:cxn ang="0">
                        <a:pos x="9" y="22"/>
                      </a:cxn>
                      <a:cxn ang="0">
                        <a:pos x="12" y="23"/>
                      </a:cxn>
                      <a:cxn ang="0">
                        <a:pos x="14" y="24"/>
                      </a:cxn>
                      <a:cxn ang="0">
                        <a:pos x="17" y="23"/>
                      </a:cxn>
                      <a:cxn ang="0">
                        <a:pos x="19" y="22"/>
                      </a:cxn>
                      <a:cxn ang="0">
                        <a:pos x="21" y="20"/>
                      </a:cxn>
                      <a:cxn ang="0">
                        <a:pos x="24" y="18"/>
                      </a:cxn>
                      <a:cxn ang="0">
                        <a:pos x="26" y="15"/>
                      </a:cxn>
                      <a:cxn ang="0">
                        <a:pos x="27" y="11"/>
                      </a:cxn>
                      <a:cxn ang="0">
                        <a:pos x="28" y="7"/>
                      </a:cxn>
                      <a:cxn ang="0">
                        <a:pos x="28" y="0"/>
                      </a:cxn>
                      <a:cxn ang="0">
                        <a:pos x="0" y="0"/>
                      </a:cxn>
                    </a:cxnLst>
                    <a:rect l="0" t="0" r="r" b="b"/>
                    <a:pathLst>
                      <a:path w="28" h="24">
                        <a:moveTo>
                          <a:pt x="0" y="0"/>
                        </a:moveTo>
                        <a:lnTo>
                          <a:pt x="0" y="7"/>
                        </a:lnTo>
                        <a:lnTo>
                          <a:pt x="1" y="11"/>
                        </a:lnTo>
                        <a:lnTo>
                          <a:pt x="4" y="15"/>
                        </a:lnTo>
                        <a:lnTo>
                          <a:pt x="5" y="18"/>
                        </a:lnTo>
                        <a:lnTo>
                          <a:pt x="7" y="20"/>
                        </a:lnTo>
                        <a:lnTo>
                          <a:pt x="9" y="22"/>
                        </a:lnTo>
                        <a:lnTo>
                          <a:pt x="12" y="23"/>
                        </a:lnTo>
                        <a:lnTo>
                          <a:pt x="14" y="24"/>
                        </a:lnTo>
                        <a:lnTo>
                          <a:pt x="17" y="23"/>
                        </a:lnTo>
                        <a:lnTo>
                          <a:pt x="19" y="22"/>
                        </a:lnTo>
                        <a:lnTo>
                          <a:pt x="21" y="20"/>
                        </a:lnTo>
                        <a:lnTo>
                          <a:pt x="24"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715118" name="Freeform 1390"/>
                  <p:cNvSpPr>
                    <a:spLocks noChangeAspect="1"/>
                  </p:cNvSpPr>
                  <p:nvPr/>
                </p:nvSpPr>
                <p:spPr bwMode="auto">
                  <a:xfrm>
                    <a:off x="2484" y="1453"/>
                    <a:ext cx="7" cy="7"/>
                  </a:xfrm>
                  <a:custGeom>
                    <a:avLst/>
                    <a:gdLst/>
                    <a:ahLst/>
                    <a:cxnLst>
                      <a:cxn ang="0">
                        <a:pos x="28" y="23"/>
                      </a:cxn>
                      <a:cxn ang="0">
                        <a:pos x="28" y="17"/>
                      </a:cxn>
                      <a:cxn ang="0">
                        <a:pos x="27" y="13"/>
                      </a:cxn>
                      <a:cxn ang="0">
                        <a:pos x="26" y="9"/>
                      </a:cxn>
                      <a:cxn ang="0">
                        <a:pos x="23" y="5"/>
                      </a:cxn>
                      <a:cxn ang="0">
                        <a:pos x="21" y="3"/>
                      </a:cxn>
                      <a:cxn ang="0">
                        <a:pos x="19" y="1"/>
                      </a:cxn>
                      <a:cxn ang="0">
                        <a:pos x="17" y="0"/>
                      </a:cxn>
                      <a:cxn ang="0">
                        <a:pos x="14" y="0"/>
                      </a:cxn>
                      <a:cxn ang="0">
                        <a:pos x="12" y="0"/>
                      </a:cxn>
                      <a:cxn ang="0">
                        <a:pos x="10" y="1"/>
                      </a:cxn>
                      <a:cxn ang="0">
                        <a:pos x="7" y="3"/>
                      </a:cxn>
                      <a:cxn ang="0">
                        <a:pos x="6" y="5"/>
                      </a:cxn>
                      <a:cxn ang="0">
                        <a:pos x="3" y="9"/>
                      </a:cxn>
                      <a:cxn ang="0">
                        <a:pos x="2" y="13"/>
                      </a:cxn>
                      <a:cxn ang="0">
                        <a:pos x="1" y="17"/>
                      </a:cxn>
                      <a:cxn ang="0">
                        <a:pos x="0" y="23"/>
                      </a:cxn>
                      <a:cxn ang="0">
                        <a:pos x="28" y="23"/>
                      </a:cxn>
                    </a:cxnLst>
                    <a:rect l="0" t="0" r="r" b="b"/>
                    <a:pathLst>
                      <a:path w="28" h="23">
                        <a:moveTo>
                          <a:pt x="28" y="23"/>
                        </a:moveTo>
                        <a:lnTo>
                          <a:pt x="28" y="17"/>
                        </a:lnTo>
                        <a:lnTo>
                          <a:pt x="27" y="13"/>
                        </a:lnTo>
                        <a:lnTo>
                          <a:pt x="26" y="9"/>
                        </a:lnTo>
                        <a:lnTo>
                          <a:pt x="23" y="5"/>
                        </a:lnTo>
                        <a:lnTo>
                          <a:pt x="21" y="3"/>
                        </a:lnTo>
                        <a:lnTo>
                          <a:pt x="19" y="1"/>
                        </a:lnTo>
                        <a:lnTo>
                          <a:pt x="17" y="0"/>
                        </a:lnTo>
                        <a:lnTo>
                          <a:pt x="14" y="0"/>
                        </a:lnTo>
                        <a:lnTo>
                          <a:pt x="12" y="0"/>
                        </a:lnTo>
                        <a:lnTo>
                          <a:pt x="10" y="1"/>
                        </a:lnTo>
                        <a:lnTo>
                          <a:pt x="7" y="3"/>
                        </a:lnTo>
                        <a:lnTo>
                          <a:pt x="6" y="5"/>
                        </a:lnTo>
                        <a:lnTo>
                          <a:pt x="3" y="9"/>
                        </a:lnTo>
                        <a:lnTo>
                          <a:pt x="2" y="13"/>
                        </a:lnTo>
                        <a:lnTo>
                          <a:pt x="1" y="17"/>
                        </a:lnTo>
                        <a:lnTo>
                          <a:pt x="0" y="23"/>
                        </a:lnTo>
                        <a:lnTo>
                          <a:pt x="28" y="23"/>
                        </a:lnTo>
                        <a:close/>
                      </a:path>
                    </a:pathLst>
                  </a:custGeom>
                  <a:solidFill>
                    <a:schemeClr val="bg1"/>
                  </a:solidFill>
                  <a:ln w="9525">
                    <a:noFill/>
                    <a:round/>
                    <a:headEnd/>
                    <a:tailEnd/>
                  </a:ln>
                </p:spPr>
                <p:txBody>
                  <a:bodyPr/>
                  <a:lstStyle/>
                  <a:p>
                    <a:pPr>
                      <a:defRPr/>
                    </a:pPr>
                    <a:endParaRPr lang="en-US"/>
                  </a:p>
                </p:txBody>
              </p:sp>
              <p:sp>
                <p:nvSpPr>
                  <p:cNvPr id="715119" name="Rectangle 1391"/>
                  <p:cNvSpPr>
                    <a:spLocks noChangeAspect="1" noChangeArrowheads="1"/>
                  </p:cNvSpPr>
                  <p:nvPr/>
                </p:nvSpPr>
                <p:spPr bwMode="auto">
                  <a:xfrm>
                    <a:off x="2484" y="1460"/>
                    <a:ext cx="7" cy="43"/>
                  </a:xfrm>
                  <a:prstGeom prst="rect">
                    <a:avLst/>
                  </a:prstGeom>
                  <a:solidFill>
                    <a:schemeClr val="bg1"/>
                  </a:solidFill>
                  <a:ln w="9525">
                    <a:noFill/>
                    <a:miter lim="800000"/>
                    <a:headEnd/>
                    <a:tailEnd/>
                  </a:ln>
                </p:spPr>
                <p:txBody>
                  <a:bodyPr/>
                  <a:lstStyle/>
                  <a:p>
                    <a:pPr>
                      <a:defRPr/>
                    </a:pPr>
                    <a:endParaRPr lang="en-US"/>
                  </a:p>
                </p:txBody>
              </p:sp>
              <p:sp>
                <p:nvSpPr>
                  <p:cNvPr id="715120" name="Freeform 1392"/>
                  <p:cNvSpPr>
                    <a:spLocks noChangeAspect="1"/>
                  </p:cNvSpPr>
                  <p:nvPr/>
                </p:nvSpPr>
                <p:spPr bwMode="auto">
                  <a:xfrm>
                    <a:off x="2484" y="1503"/>
                    <a:ext cx="7" cy="7"/>
                  </a:xfrm>
                  <a:custGeom>
                    <a:avLst/>
                    <a:gdLst/>
                    <a:ahLst/>
                    <a:cxnLst>
                      <a:cxn ang="0">
                        <a:pos x="0" y="0"/>
                      </a:cxn>
                      <a:cxn ang="0">
                        <a:pos x="1" y="7"/>
                      </a:cxn>
                      <a:cxn ang="0">
                        <a:pos x="2" y="11"/>
                      </a:cxn>
                      <a:cxn ang="0">
                        <a:pos x="3" y="15"/>
                      </a:cxn>
                      <a:cxn ang="0">
                        <a:pos x="6" y="18"/>
                      </a:cxn>
                      <a:cxn ang="0">
                        <a:pos x="7" y="20"/>
                      </a:cxn>
                      <a:cxn ang="0">
                        <a:pos x="10" y="22"/>
                      </a:cxn>
                      <a:cxn ang="0">
                        <a:pos x="12" y="23"/>
                      </a:cxn>
                      <a:cxn ang="0">
                        <a:pos x="14" y="24"/>
                      </a:cxn>
                      <a:cxn ang="0">
                        <a:pos x="17" y="23"/>
                      </a:cxn>
                      <a:cxn ang="0">
                        <a:pos x="19" y="22"/>
                      </a:cxn>
                      <a:cxn ang="0">
                        <a:pos x="21" y="20"/>
                      </a:cxn>
                      <a:cxn ang="0">
                        <a:pos x="23" y="18"/>
                      </a:cxn>
                      <a:cxn ang="0">
                        <a:pos x="26" y="15"/>
                      </a:cxn>
                      <a:cxn ang="0">
                        <a:pos x="27" y="11"/>
                      </a:cxn>
                      <a:cxn ang="0">
                        <a:pos x="28" y="7"/>
                      </a:cxn>
                      <a:cxn ang="0">
                        <a:pos x="28" y="0"/>
                      </a:cxn>
                      <a:cxn ang="0">
                        <a:pos x="0" y="0"/>
                      </a:cxn>
                    </a:cxnLst>
                    <a:rect l="0" t="0" r="r" b="b"/>
                    <a:pathLst>
                      <a:path w="28" h="24">
                        <a:moveTo>
                          <a:pt x="0" y="0"/>
                        </a:moveTo>
                        <a:lnTo>
                          <a:pt x="1" y="7"/>
                        </a:lnTo>
                        <a:lnTo>
                          <a:pt x="2" y="11"/>
                        </a:lnTo>
                        <a:lnTo>
                          <a:pt x="3" y="15"/>
                        </a:lnTo>
                        <a:lnTo>
                          <a:pt x="6" y="18"/>
                        </a:lnTo>
                        <a:lnTo>
                          <a:pt x="7" y="20"/>
                        </a:lnTo>
                        <a:lnTo>
                          <a:pt x="10" y="22"/>
                        </a:lnTo>
                        <a:lnTo>
                          <a:pt x="12" y="23"/>
                        </a:lnTo>
                        <a:lnTo>
                          <a:pt x="14" y="24"/>
                        </a:lnTo>
                        <a:lnTo>
                          <a:pt x="17" y="23"/>
                        </a:lnTo>
                        <a:lnTo>
                          <a:pt x="19" y="22"/>
                        </a:lnTo>
                        <a:lnTo>
                          <a:pt x="21" y="20"/>
                        </a:lnTo>
                        <a:lnTo>
                          <a:pt x="23" y="18"/>
                        </a:lnTo>
                        <a:lnTo>
                          <a:pt x="26" y="15"/>
                        </a:lnTo>
                        <a:lnTo>
                          <a:pt x="27" y="11"/>
                        </a:lnTo>
                        <a:lnTo>
                          <a:pt x="28" y="7"/>
                        </a:lnTo>
                        <a:lnTo>
                          <a:pt x="28" y="0"/>
                        </a:lnTo>
                        <a:lnTo>
                          <a:pt x="0" y="0"/>
                        </a:lnTo>
                        <a:close/>
                      </a:path>
                    </a:pathLst>
                  </a:custGeom>
                  <a:solidFill>
                    <a:schemeClr val="bg1"/>
                  </a:solidFill>
                  <a:ln w="9525">
                    <a:noFill/>
                    <a:round/>
                    <a:headEnd/>
                    <a:tailEnd/>
                  </a:ln>
                </p:spPr>
                <p:txBody>
                  <a:bodyPr/>
                  <a:lstStyle/>
                  <a:p>
                    <a:pPr>
                      <a:defRPr/>
                    </a:pPr>
                    <a:endParaRPr lang="en-US"/>
                  </a:p>
                </p:txBody>
              </p:sp>
              <p:sp>
                <p:nvSpPr>
                  <p:cNvPr id="715121" name="Freeform 1393"/>
                  <p:cNvSpPr>
                    <a:spLocks noChangeAspect="1"/>
                  </p:cNvSpPr>
                  <p:nvPr/>
                </p:nvSpPr>
                <p:spPr bwMode="auto">
                  <a:xfrm>
                    <a:off x="2384" y="1453"/>
                    <a:ext cx="7" cy="7"/>
                  </a:xfrm>
                  <a:custGeom>
                    <a:avLst/>
                    <a:gdLst/>
                    <a:ahLst/>
                    <a:cxnLst>
                      <a:cxn ang="0">
                        <a:pos x="27" y="23"/>
                      </a:cxn>
                      <a:cxn ang="0">
                        <a:pos x="26" y="17"/>
                      </a:cxn>
                      <a:cxn ang="0">
                        <a:pos x="25" y="13"/>
                      </a:cxn>
                      <a:cxn ang="0">
                        <a:pos x="24" y="9"/>
                      </a:cxn>
                      <a:cxn ang="0">
                        <a:pos x="23" y="5"/>
                      </a:cxn>
                      <a:cxn ang="0">
                        <a:pos x="21" y="3"/>
                      </a:cxn>
                      <a:cxn ang="0">
                        <a:pos x="18" y="1"/>
                      </a:cxn>
                      <a:cxn ang="0">
                        <a:pos x="16" y="0"/>
                      </a:cxn>
                      <a:cxn ang="0">
                        <a:pos x="14" y="0"/>
                      </a:cxn>
                      <a:cxn ang="0">
                        <a:pos x="11" y="0"/>
                      </a:cxn>
                      <a:cxn ang="0">
                        <a:pos x="9" y="1"/>
                      </a:cxn>
                      <a:cxn ang="0">
                        <a:pos x="6" y="3"/>
                      </a:cxn>
                      <a:cxn ang="0">
                        <a:pos x="4" y="5"/>
                      </a:cxn>
                      <a:cxn ang="0">
                        <a:pos x="2" y="9"/>
                      </a:cxn>
                      <a:cxn ang="0">
                        <a:pos x="1" y="13"/>
                      </a:cxn>
                      <a:cxn ang="0">
                        <a:pos x="0" y="17"/>
                      </a:cxn>
                      <a:cxn ang="0">
                        <a:pos x="0" y="23"/>
                      </a:cxn>
                      <a:cxn ang="0">
                        <a:pos x="27" y="23"/>
                      </a:cxn>
                    </a:cxnLst>
                    <a:rect l="0" t="0" r="r" b="b"/>
                    <a:pathLst>
                      <a:path w="27" h="23">
                        <a:moveTo>
                          <a:pt x="27" y="23"/>
                        </a:moveTo>
                        <a:lnTo>
                          <a:pt x="26" y="17"/>
                        </a:lnTo>
                        <a:lnTo>
                          <a:pt x="25" y="13"/>
                        </a:lnTo>
                        <a:lnTo>
                          <a:pt x="24" y="9"/>
                        </a:lnTo>
                        <a:lnTo>
                          <a:pt x="23" y="5"/>
                        </a:lnTo>
                        <a:lnTo>
                          <a:pt x="21" y="3"/>
                        </a:lnTo>
                        <a:lnTo>
                          <a:pt x="18" y="1"/>
                        </a:lnTo>
                        <a:lnTo>
                          <a:pt x="16" y="0"/>
                        </a:lnTo>
                        <a:lnTo>
                          <a:pt x="14" y="0"/>
                        </a:lnTo>
                        <a:lnTo>
                          <a:pt x="11" y="0"/>
                        </a:lnTo>
                        <a:lnTo>
                          <a:pt x="9" y="1"/>
                        </a:lnTo>
                        <a:lnTo>
                          <a:pt x="6" y="3"/>
                        </a:lnTo>
                        <a:lnTo>
                          <a:pt x="4" y="5"/>
                        </a:lnTo>
                        <a:lnTo>
                          <a:pt x="2" y="9"/>
                        </a:lnTo>
                        <a:lnTo>
                          <a:pt x="1" y="13"/>
                        </a:lnTo>
                        <a:lnTo>
                          <a:pt x="0" y="17"/>
                        </a:lnTo>
                        <a:lnTo>
                          <a:pt x="0" y="23"/>
                        </a:lnTo>
                        <a:lnTo>
                          <a:pt x="27" y="23"/>
                        </a:lnTo>
                        <a:close/>
                      </a:path>
                    </a:pathLst>
                  </a:custGeom>
                  <a:solidFill>
                    <a:schemeClr val="bg1"/>
                  </a:solidFill>
                  <a:ln w="9525">
                    <a:noFill/>
                    <a:round/>
                    <a:headEnd/>
                    <a:tailEnd/>
                  </a:ln>
                </p:spPr>
                <p:txBody>
                  <a:bodyPr/>
                  <a:lstStyle/>
                  <a:p>
                    <a:pPr>
                      <a:defRPr/>
                    </a:pPr>
                    <a:endParaRPr lang="en-US"/>
                  </a:p>
                </p:txBody>
              </p:sp>
              <p:sp>
                <p:nvSpPr>
                  <p:cNvPr id="715122" name="Rectangle 1394"/>
                  <p:cNvSpPr>
                    <a:spLocks noChangeAspect="1" noChangeArrowheads="1"/>
                  </p:cNvSpPr>
                  <p:nvPr/>
                </p:nvSpPr>
                <p:spPr bwMode="auto">
                  <a:xfrm>
                    <a:off x="2384" y="1460"/>
                    <a:ext cx="7" cy="43"/>
                  </a:xfrm>
                  <a:prstGeom prst="rect">
                    <a:avLst/>
                  </a:prstGeom>
                  <a:solidFill>
                    <a:schemeClr val="bg1"/>
                  </a:solidFill>
                  <a:ln w="9525">
                    <a:noFill/>
                    <a:miter lim="800000"/>
                    <a:headEnd/>
                    <a:tailEnd/>
                  </a:ln>
                </p:spPr>
                <p:txBody>
                  <a:bodyPr/>
                  <a:lstStyle/>
                  <a:p>
                    <a:pPr>
                      <a:defRPr/>
                    </a:pPr>
                    <a:endParaRPr lang="en-US"/>
                  </a:p>
                </p:txBody>
              </p:sp>
              <p:sp>
                <p:nvSpPr>
                  <p:cNvPr id="715123" name="Freeform 1395"/>
                  <p:cNvSpPr>
                    <a:spLocks noChangeAspect="1"/>
                  </p:cNvSpPr>
                  <p:nvPr/>
                </p:nvSpPr>
                <p:spPr bwMode="auto">
                  <a:xfrm>
                    <a:off x="2384" y="1503"/>
                    <a:ext cx="7" cy="7"/>
                  </a:xfrm>
                  <a:custGeom>
                    <a:avLst/>
                    <a:gdLst/>
                    <a:ahLst/>
                    <a:cxnLst>
                      <a:cxn ang="0">
                        <a:pos x="0" y="0"/>
                      </a:cxn>
                      <a:cxn ang="0">
                        <a:pos x="0" y="7"/>
                      </a:cxn>
                      <a:cxn ang="0">
                        <a:pos x="1" y="11"/>
                      </a:cxn>
                      <a:cxn ang="0">
                        <a:pos x="2" y="15"/>
                      </a:cxn>
                      <a:cxn ang="0">
                        <a:pos x="4" y="18"/>
                      </a:cxn>
                      <a:cxn ang="0">
                        <a:pos x="6" y="20"/>
                      </a:cxn>
                      <a:cxn ang="0">
                        <a:pos x="9" y="22"/>
                      </a:cxn>
                      <a:cxn ang="0">
                        <a:pos x="11" y="23"/>
                      </a:cxn>
                      <a:cxn ang="0">
                        <a:pos x="14" y="24"/>
                      </a:cxn>
                      <a:cxn ang="0">
                        <a:pos x="16" y="23"/>
                      </a:cxn>
                      <a:cxn ang="0">
                        <a:pos x="18" y="22"/>
                      </a:cxn>
                      <a:cxn ang="0">
                        <a:pos x="21" y="20"/>
                      </a:cxn>
                      <a:cxn ang="0">
                        <a:pos x="23" y="18"/>
                      </a:cxn>
                      <a:cxn ang="0">
                        <a:pos x="24" y="15"/>
                      </a:cxn>
                      <a:cxn ang="0">
                        <a:pos x="25" y="11"/>
                      </a:cxn>
                      <a:cxn ang="0">
                        <a:pos x="26" y="7"/>
                      </a:cxn>
                      <a:cxn ang="0">
                        <a:pos x="27" y="0"/>
                      </a:cxn>
                      <a:cxn ang="0">
                        <a:pos x="0" y="0"/>
                      </a:cxn>
                    </a:cxnLst>
                    <a:rect l="0" t="0" r="r" b="b"/>
                    <a:pathLst>
                      <a:path w="27" h="24">
                        <a:moveTo>
                          <a:pt x="0" y="0"/>
                        </a:moveTo>
                        <a:lnTo>
                          <a:pt x="0" y="7"/>
                        </a:lnTo>
                        <a:lnTo>
                          <a:pt x="1" y="11"/>
                        </a:lnTo>
                        <a:lnTo>
                          <a:pt x="2" y="15"/>
                        </a:lnTo>
                        <a:lnTo>
                          <a:pt x="4" y="18"/>
                        </a:lnTo>
                        <a:lnTo>
                          <a:pt x="6" y="20"/>
                        </a:lnTo>
                        <a:lnTo>
                          <a:pt x="9" y="22"/>
                        </a:lnTo>
                        <a:lnTo>
                          <a:pt x="11" y="23"/>
                        </a:lnTo>
                        <a:lnTo>
                          <a:pt x="14" y="24"/>
                        </a:lnTo>
                        <a:lnTo>
                          <a:pt x="16" y="23"/>
                        </a:lnTo>
                        <a:lnTo>
                          <a:pt x="18" y="22"/>
                        </a:lnTo>
                        <a:lnTo>
                          <a:pt x="21" y="20"/>
                        </a:lnTo>
                        <a:lnTo>
                          <a:pt x="23" y="18"/>
                        </a:lnTo>
                        <a:lnTo>
                          <a:pt x="24" y="15"/>
                        </a:lnTo>
                        <a:lnTo>
                          <a:pt x="25" y="11"/>
                        </a:lnTo>
                        <a:lnTo>
                          <a:pt x="26" y="7"/>
                        </a:lnTo>
                        <a:lnTo>
                          <a:pt x="27" y="0"/>
                        </a:lnTo>
                        <a:lnTo>
                          <a:pt x="0" y="0"/>
                        </a:lnTo>
                        <a:close/>
                      </a:path>
                    </a:pathLst>
                  </a:custGeom>
                  <a:solidFill>
                    <a:schemeClr val="bg1"/>
                  </a:solidFill>
                  <a:ln w="9525">
                    <a:noFill/>
                    <a:round/>
                    <a:headEnd/>
                    <a:tailEnd/>
                  </a:ln>
                </p:spPr>
                <p:txBody>
                  <a:bodyPr/>
                  <a:lstStyle/>
                  <a:p>
                    <a:pPr>
                      <a:defRPr/>
                    </a:pPr>
                    <a:endParaRPr lang="en-US"/>
                  </a:p>
                </p:txBody>
              </p:sp>
              <p:sp>
                <p:nvSpPr>
                  <p:cNvPr id="715124" name="Rectangle 1396"/>
                  <p:cNvSpPr>
                    <a:spLocks noChangeAspect="1" noChangeArrowheads="1"/>
                  </p:cNvSpPr>
                  <p:nvPr/>
                </p:nvSpPr>
                <p:spPr bwMode="auto">
                  <a:xfrm>
                    <a:off x="2141" y="1439"/>
                    <a:ext cx="21" cy="36"/>
                  </a:xfrm>
                  <a:prstGeom prst="rect">
                    <a:avLst/>
                  </a:prstGeom>
                  <a:solidFill>
                    <a:schemeClr val="bg1"/>
                  </a:solidFill>
                  <a:ln w="9525">
                    <a:noFill/>
                    <a:miter lim="800000"/>
                    <a:headEnd/>
                    <a:tailEnd/>
                  </a:ln>
                </p:spPr>
                <p:txBody>
                  <a:bodyPr/>
                  <a:lstStyle/>
                  <a:p>
                    <a:pPr>
                      <a:defRPr/>
                    </a:pPr>
                    <a:endParaRPr lang="en-US"/>
                  </a:p>
                </p:txBody>
              </p:sp>
              <p:sp>
                <p:nvSpPr>
                  <p:cNvPr id="715125" name="Rectangle 1397"/>
                  <p:cNvSpPr>
                    <a:spLocks noChangeAspect="1" noChangeArrowheads="1"/>
                  </p:cNvSpPr>
                  <p:nvPr/>
                </p:nvSpPr>
                <p:spPr bwMode="auto">
                  <a:xfrm>
                    <a:off x="2219" y="1439"/>
                    <a:ext cx="7" cy="36"/>
                  </a:xfrm>
                  <a:prstGeom prst="rect">
                    <a:avLst/>
                  </a:prstGeom>
                  <a:solidFill>
                    <a:schemeClr val="bg1"/>
                  </a:solidFill>
                  <a:ln w="9525">
                    <a:noFill/>
                    <a:miter lim="800000"/>
                    <a:headEnd/>
                    <a:tailEnd/>
                  </a:ln>
                </p:spPr>
                <p:txBody>
                  <a:bodyPr/>
                  <a:lstStyle/>
                  <a:p>
                    <a:pPr>
                      <a:defRPr/>
                    </a:pPr>
                    <a:endParaRPr lang="en-US"/>
                  </a:p>
                </p:txBody>
              </p:sp>
              <p:sp>
                <p:nvSpPr>
                  <p:cNvPr id="715126" name="Rectangle 1398"/>
                  <p:cNvSpPr>
                    <a:spLocks noChangeAspect="1" noChangeArrowheads="1"/>
                  </p:cNvSpPr>
                  <p:nvPr/>
                </p:nvSpPr>
                <p:spPr bwMode="auto">
                  <a:xfrm>
                    <a:off x="2184" y="1439"/>
                    <a:ext cx="14" cy="36"/>
                  </a:xfrm>
                  <a:prstGeom prst="rect">
                    <a:avLst/>
                  </a:prstGeom>
                  <a:solidFill>
                    <a:schemeClr val="bg1"/>
                  </a:solidFill>
                  <a:ln w="9525">
                    <a:noFill/>
                    <a:miter lim="800000"/>
                    <a:headEnd/>
                    <a:tailEnd/>
                  </a:ln>
                </p:spPr>
                <p:txBody>
                  <a:bodyPr/>
                  <a:lstStyle/>
                  <a:p>
                    <a:pPr>
                      <a:defRPr/>
                    </a:pPr>
                    <a:endParaRPr lang="en-US"/>
                  </a:p>
                </p:txBody>
              </p:sp>
              <p:sp>
                <p:nvSpPr>
                  <p:cNvPr id="715127" name="Rectangle 1399"/>
                  <p:cNvSpPr>
                    <a:spLocks noChangeAspect="1" noChangeArrowheads="1"/>
                  </p:cNvSpPr>
                  <p:nvPr/>
                </p:nvSpPr>
                <p:spPr bwMode="auto">
                  <a:xfrm>
                    <a:off x="3306" y="1439"/>
                    <a:ext cx="14" cy="36"/>
                  </a:xfrm>
                  <a:prstGeom prst="rect">
                    <a:avLst/>
                  </a:prstGeom>
                  <a:solidFill>
                    <a:schemeClr val="bg1"/>
                  </a:solidFill>
                  <a:ln w="9525">
                    <a:noFill/>
                    <a:miter lim="800000"/>
                    <a:headEnd/>
                    <a:tailEnd/>
                  </a:ln>
                </p:spPr>
                <p:txBody>
                  <a:bodyPr/>
                  <a:lstStyle/>
                  <a:p>
                    <a:pPr>
                      <a:defRPr/>
                    </a:pPr>
                    <a:endParaRPr lang="en-US"/>
                  </a:p>
                </p:txBody>
              </p:sp>
              <p:sp>
                <p:nvSpPr>
                  <p:cNvPr id="715128" name="Rectangle 1400"/>
                  <p:cNvSpPr>
                    <a:spLocks noChangeAspect="1" noChangeArrowheads="1"/>
                  </p:cNvSpPr>
                  <p:nvPr/>
                </p:nvSpPr>
                <p:spPr bwMode="auto">
                  <a:xfrm>
                    <a:off x="3378" y="1439"/>
                    <a:ext cx="21" cy="36"/>
                  </a:xfrm>
                  <a:prstGeom prst="rect">
                    <a:avLst/>
                  </a:prstGeom>
                  <a:solidFill>
                    <a:schemeClr val="bg1"/>
                  </a:solidFill>
                  <a:ln w="9525">
                    <a:noFill/>
                    <a:miter lim="800000"/>
                    <a:headEnd/>
                    <a:tailEnd/>
                  </a:ln>
                </p:spPr>
                <p:txBody>
                  <a:bodyPr/>
                  <a:lstStyle/>
                  <a:p>
                    <a:pPr>
                      <a:defRPr/>
                    </a:pPr>
                    <a:endParaRPr lang="en-US"/>
                  </a:p>
                </p:txBody>
              </p:sp>
              <p:sp>
                <p:nvSpPr>
                  <p:cNvPr id="715129" name="Rectangle 1401"/>
                  <p:cNvSpPr>
                    <a:spLocks noChangeAspect="1" noChangeArrowheads="1"/>
                  </p:cNvSpPr>
                  <p:nvPr/>
                </p:nvSpPr>
                <p:spPr bwMode="auto">
                  <a:xfrm>
                    <a:off x="3342" y="1439"/>
                    <a:ext cx="21" cy="36"/>
                  </a:xfrm>
                  <a:prstGeom prst="rect">
                    <a:avLst/>
                  </a:prstGeom>
                  <a:solidFill>
                    <a:schemeClr val="bg1"/>
                  </a:solidFill>
                  <a:ln w="9525">
                    <a:noFill/>
                    <a:miter lim="800000"/>
                    <a:headEnd/>
                    <a:tailEnd/>
                  </a:ln>
                </p:spPr>
                <p:txBody>
                  <a:bodyPr/>
                  <a:lstStyle/>
                  <a:p>
                    <a:pPr>
                      <a:defRPr/>
                    </a:pPr>
                    <a:endParaRPr lang="en-US"/>
                  </a:p>
                </p:txBody>
              </p:sp>
              <p:sp>
                <p:nvSpPr>
                  <p:cNvPr id="715130" name="Freeform 1402"/>
                  <p:cNvSpPr>
                    <a:spLocks noChangeAspect="1"/>
                  </p:cNvSpPr>
                  <p:nvPr/>
                </p:nvSpPr>
                <p:spPr bwMode="auto">
                  <a:xfrm>
                    <a:off x="789" y="1661"/>
                    <a:ext cx="50" cy="79"/>
                  </a:xfrm>
                  <a:custGeom>
                    <a:avLst/>
                    <a:gdLst/>
                    <a:ahLst/>
                    <a:cxnLst>
                      <a:cxn ang="0">
                        <a:pos x="97" y="0"/>
                      </a:cxn>
                      <a:cxn ang="0">
                        <a:pos x="107" y="1"/>
                      </a:cxn>
                      <a:cxn ang="0">
                        <a:pos x="117" y="2"/>
                      </a:cxn>
                      <a:cxn ang="0">
                        <a:pos x="126" y="4"/>
                      </a:cxn>
                      <a:cxn ang="0">
                        <a:pos x="135" y="7"/>
                      </a:cxn>
                      <a:cxn ang="0">
                        <a:pos x="143" y="11"/>
                      </a:cxn>
                      <a:cxn ang="0">
                        <a:pos x="152" y="17"/>
                      </a:cxn>
                      <a:cxn ang="0">
                        <a:pos x="159" y="22"/>
                      </a:cxn>
                      <a:cxn ang="0">
                        <a:pos x="165" y="28"/>
                      </a:cxn>
                      <a:cxn ang="0">
                        <a:pos x="172" y="34"/>
                      </a:cxn>
                      <a:cxn ang="0">
                        <a:pos x="177" y="42"/>
                      </a:cxn>
                      <a:cxn ang="0">
                        <a:pos x="182" y="50"/>
                      </a:cxn>
                      <a:cxn ang="0">
                        <a:pos x="186" y="59"/>
                      </a:cxn>
                      <a:cxn ang="0">
                        <a:pos x="190" y="67"/>
                      </a:cxn>
                      <a:cxn ang="0">
                        <a:pos x="192" y="75"/>
                      </a:cxn>
                      <a:cxn ang="0">
                        <a:pos x="194" y="85"/>
                      </a:cxn>
                      <a:cxn ang="0">
                        <a:pos x="194" y="94"/>
                      </a:cxn>
                      <a:cxn ang="0">
                        <a:pos x="194"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1" y="11"/>
                      </a:cxn>
                      <a:cxn ang="0">
                        <a:pos x="59" y="7"/>
                      </a:cxn>
                      <a:cxn ang="0">
                        <a:pos x="68" y="4"/>
                      </a:cxn>
                      <a:cxn ang="0">
                        <a:pos x="78" y="2"/>
                      </a:cxn>
                      <a:cxn ang="0">
                        <a:pos x="87" y="1"/>
                      </a:cxn>
                      <a:cxn ang="0">
                        <a:pos x="97" y="0"/>
                      </a:cxn>
                    </a:cxnLst>
                    <a:rect l="0" t="0" r="r" b="b"/>
                    <a:pathLst>
                      <a:path w="194" h="266">
                        <a:moveTo>
                          <a:pt x="97" y="0"/>
                        </a:moveTo>
                        <a:lnTo>
                          <a:pt x="107" y="1"/>
                        </a:lnTo>
                        <a:lnTo>
                          <a:pt x="117" y="2"/>
                        </a:lnTo>
                        <a:lnTo>
                          <a:pt x="126" y="4"/>
                        </a:lnTo>
                        <a:lnTo>
                          <a:pt x="135" y="7"/>
                        </a:lnTo>
                        <a:lnTo>
                          <a:pt x="143" y="11"/>
                        </a:lnTo>
                        <a:lnTo>
                          <a:pt x="152" y="17"/>
                        </a:lnTo>
                        <a:lnTo>
                          <a:pt x="159" y="22"/>
                        </a:lnTo>
                        <a:lnTo>
                          <a:pt x="165" y="28"/>
                        </a:lnTo>
                        <a:lnTo>
                          <a:pt x="172" y="34"/>
                        </a:lnTo>
                        <a:lnTo>
                          <a:pt x="177" y="42"/>
                        </a:lnTo>
                        <a:lnTo>
                          <a:pt x="182" y="50"/>
                        </a:lnTo>
                        <a:lnTo>
                          <a:pt x="186" y="59"/>
                        </a:lnTo>
                        <a:lnTo>
                          <a:pt x="190" y="67"/>
                        </a:lnTo>
                        <a:lnTo>
                          <a:pt x="192" y="75"/>
                        </a:lnTo>
                        <a:lnTo>
                          <a:pt x="194" y="85"/>
                        </a:lnTo>
                        <a:lnTo>
                          <a:pt x="194" y="94"/>
                        </a:lnTo>
                        <a:lnTo>
                          <a:pt x="194"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1"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715131" name="Freeform 1403"/>
                  <p:cNvSpPr>
                    <a:spLocks noChangeAspect="1"/>
                  </p:cNvSpPr>
                  <p:nvPr/>
                </p:nvSpPr>
                <p:spPr bwMode="auto">
                  <a:xfrm>
                    <a:off x="789" y="1783"/>
                    <a:ext cx="50" cy="86"/>
                  </a:xfrm>
                  <a:custGeom>
                    <a:avLst/>
                    <a:gdLst/>
                    <a:ahLst/>
                    <a:cxnLst>
                      <a:cxn ang="0">
                        <a:pos x="97" y="0"/>
                      </a:cxn>
                      <a:cxn ang="0">
                        <a:pos x="107" y="0"/>
                      </a:cxn>
                      <a:cxn ang="0">
                        <a:pos x="117" y="1"/>
                      </a:cxn>
                      <a:cxn ang="0">
                        <a:pos x="126" y="4"/>
                      </a:cxn>
                      <a:cxn ang="0">
                        <a:pos x="135" y="7"/>
                      </a:cxn>
                      <a:cxn ang="0">
                        <a:pos x="143" y="11"/>
                      </a:cxn>
                      <a:cxn ang="0">
                        <a:pos x="152" y="16"/>
                      </a:cxn>
                      <a:cxn ang="0">
                        <a:pos x="159" y="21"/>
                      </a:cxn>
                      <a:cxn ang="0">
                        <a:pos x="165" y="27"/>
                      </a:cxn>
                      <a:cxn ang="0">
                        <a:pos x="172" y="35"/>
                      </a:cxn>
                      <a:cxn ang="0">
                        <a:pos x="177" y="42"/>
                      </a:cxn>
                      <a:cxn ang="0">
                        <a:pos x="182" y="50"/>
                      </a:cxn>
                      <a:cxn ang="0">
                        <a:pos x="186" y="59"/>
                      </a:cxn>
                      <a:cxn ang="0">
                        <a:pos x="190" y="67"/>
                      </a:cxn>
                      <a:cxn ang="0">
                        <a:pos x="192" y="77"/>
                      </a:cxn>
                      <a:cxn ang="0">
                        <a:pos x="194" y="86"/>
                      </a:cxn>
                      <a:cxn ang="0">
                        <a:pos x="194" y="96"/>
                      </a:cxn>
                      <a:cxn ang="0">
                        <a:pos x="194"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1" y="11"/>
                      </a:cxn>
                      <a:cxn ang="0">
                        <a:pos x="59" y="7"/>
                      </a:cxn>
                      <a:cxn ang="0">
                        <a:pos x="68" y="4"/>
                      </a:cxn>
                      <a:cxn ang="0">
                        <a:pos x="78" y="1"/>
                      </a:cxn>
                      <a:cxn ang="0">
                        <a:pos x="87" y="0"/>
                      </a:cxn>
                      <a:cxn ang="0">
                        <a:pos x="97" y="0"/>
                      </a:cxn>
                    </a:cxnLst>
                    <a:rect l="0" t="0" r="r" b="b"/>
                    <a:pathLst>
                      <a:path w="194" h="267">
                        <a:moveTo>
                          <a:pt x="97" y="0"/>
                        </a:moveTo>
                        <a:lnTo>
                          <a:pt x="107" y="0"/>
                        </a:lnTo>
                        <a:lnTo>
                          <a:pt x="117" y="1"/>
                        </a:lnTo>
                        <a:lnTo>
                          <a:pt x="126" y="4"/>
                        </a:lnTo>
                        <a:lnTo>
                          <a:pt x="135" y="7"/>
                        </a:lnTo>
                        <a:lnTo>
                          <a:pt x="143" y="11"/>
                        </a:lnTo>
                        <a:lnTo>
                          <a:pt x="152" y="16"/>
                        </a:lnTo>
                        <a:lnTo>
                          <a:pt x="159" y="21"/>
                        </a:lnTo>
                        <a:lnTo>
                          <a:pt x="165" y="27"/>
                        </a:lnTo>
                        <a:lnTo>
                          <a:pt x="172" y="35"/>
                        </a:lnTo>
                        <a:lnTo>
                          <a:pt x="177" y="42"/>
                        </a:lnTo>
                        <a:lnTo>
                          <a:pt x="182" y="50"/>
                        </a:lnTo>
                        <a:lnTo>
                          <a:pt x="186" y="59"/>
                        </a:lnTo>
                        <a:lnTo>
                          <a:pt x="190" y="67"/>
                        </a:lnTo>
                        <a:lnTo>
                          <a:pt x="192" y="77"/>
                        </a:lnTo>
                        <a:lnTo>
                          <a:pt x="194" y="86"/>
                        </a:lnTo>
                        <a:lnTo>
                          <a:pt x="194" y="96"/>
                        </a:lnTo>
                        <a:lnTo>
                          <a:pt x="194"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1"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715132" name="Freeform 1404"/>
                  <p:cNvSpPr>
                    <a:spLocks noChangeAspect="1"/>
                  </p:cNvSpPr>
                  <p:nvPr/>
                </p:nvSpPr>
                <p:spPr bwMode="auto">
                  <a:xfrm>
                    <a:off x="3521" y="1661"/>
                    <a:ext cx="57" cy="79"/>
                  </a:xfrm>
                  <a:custGeom>
                    <a:avLst/>
                    <a:gdLst/>
                    <a:ahLst/>
                    <a:cxnLst>
                      <a:cxn ang="0">
                        <a:pos x="97" y="0"/>
                      </a:cxn>
                      <a:cxn ang="0">
                        <a:pos x="107" y="1"/>
                      </a:cxn>
                      <a:cxn ang="0">
                        <a:pos x="116" y="2"/>
                      </a:cxn>
                      <a:cxn ang="0">
                        <a:pos x="126" y="4"/>
                      </a:cxn>
                      <a:cxn ang="0">
                        <a:pos x="135" y="7"/>
                      </a:cxn>
                      <a:cxn ang="0">
                        <a:pos x="144" y="11"/>
                      </a:cxn>
                      <a:cxn ang="0">
                        <a:pos x="151" y="17"/>
                      </a:cxn>
                      <a:cxn ang="0">
                        <a:pos x="158" y="22"/>
                      </a:cxn>
                      <a:cxn ang="0">
                        <a:pos x="166" y="28"/>
                      </a:cxn>
                      <a:cxn ang="0">
                        <a:pos x="172" y="34"/>
                      </a:cxn>
                      <a:cxn ang="0">
                        <a:pos x="177" y="42"/>
                      </a:cxn>
                      <a:cxn ang="0">
                        <a:pos x="183" y="50"/>
                      </a:cxn>
                      <a:cxn ang="0">
                        <a:pos x="186" y="59"/>
                      </a:cxn>
                      <a:cxn ang="0">
                        <a:pos x="189" y="67"/>
                      </a:cxn>
                      <a:cxn ang="0">
                        <a:pos x="192" y="75"/>
                      </a:cxn>
                      <a:cxn ang="0">
                        <a:pos x="193" y="85"/>
                      </a:cxn>
                      <a:cxn ang="0">
                        <a:pos x="194" y="94"/>
                      </a:cxn>
                      <a:cxn ang="0">
                        <a:pos x="194" y="266"/>
                      </a:cxn>
                      <a:cxn ang="0">
                        <a:pos x="0" y="266"/>
                      </a:cxn>
                      <a:cxn ang="0">
                        <a:pos x="0" y="94"/>
                      </a:cxn>
                      <a:cxn ang="0">
                        <a:pos x="0" y="85"/>
                      </a:cxn>
                      <a:cxn ang="0">
                        <a:pos x="2" y="75"/>
                      </a:cxn>
                      <a:cxn ang="0">
                        <a:pos x="5" y="67"/>
                      </a:cxn>
                      <a:cxn ang="0">
                        <a:pos x="8" y="59"/>
                      </a:cxn>
                      <a:cxn ang="0">
                        <a:pos x="12" y="50"/>
                      </a:cxn>
                      <a:cxn ang="0">
                        <a:pos x="17" y="42"/>
                      </a:cxn>
                      <a:cxn ang="0">
                        <a:pos x="22" y="34"/>
                      </a:cxn>
                      <a:cxn ang="0">
                        <a:pos x="29" y="28"/>
                      </a:cxn>
                      <a:cxn ang="0">
                        <a:pos x="35" y="22"/>
                      </a:cxn>
                      <a:cxn ang="0">
                        <a:pos x="42" y="17"/>
                      </a:cxn>
                      <a:cxn ang="0">
                        <a:pos x="51" y="11"/>
                      </a:cxn>
                      <a:cxn ang="0">
                        <a:pos x="59" y="7"/>
                      </a:cxn>
                      <a:cxn ang="0">
                        <a:pos x="68" y="4"/>
                      </a:cxn>
                      <a:cxn ang="0">
                        <a:pos x="77" y="2"/>
                      </a:cxn>
                      <a:cxn ang="0">
                        <a:pos x="87" y="1"/>
                      </a:cxn>
                      <a:cxn ang="0">
                        <a:pos x="97" y="0"/>
                      </a:cxn>
                    </a:cxnLst>
                    <a:rect l="0" t="0" r="r" b="b"/>
                    <a:pathLst>
                      <a:path w="194" h="266">
                        <a:moveTo>
                          <a:pt x="97" y="0"/>
                        </a:moveTo>
                        <a:lnTo>
                          <a:pt x="107" y="1"/>
                        </a:lnTo>
                        <a:lnTo>
                          <a:pt x="116" y="2"/>
                        </a:lnTo>
                        <a:lnTo>
                          <a:pt x="126" y="4"/>
                        </a:lnTo>
                        <a:lnTo>
                          <a:pt x="135" y="7"/>
                        </a:lnTo>
                        <a:lnTo>
                          <a:pt x="144" y="11"/>
                        </a:lnTo>
                        <a:lnTo>
                          <a:pt x="151" y="17"/>
                        </a:lnTo>
                        <a:lnTo>
                          <a:pt x="158" y="22"/>
                        </a:lnTo>
                        <a:lnTo>
                          <a:pt x="166" y="28"/>
                        </a:lnTo>
                        <a:lnTo>
                          <a:pt x="172" y="34"/>
                        </a:lnTo>
                        <a:lnTo>
                          <a:pt x="177" y="42"/>
                        </a:lnTo>
                        <a:lnTo>
                          <a:pt x="183" y="50"/>
                        </a:lnTo>
                        <a:lnTo>
                          <a:pt x="186" y="59"/>
                        </a:lnTo>
                        <a:lnTo>
                          <a:pt x="189" y="67"/>
                        </a:lnTo>
                        <a:lnTo>
                          <a:pt x="192" y="75"/>
                        </a:lnTo>
                        <a:lnTo>
                          <a:pt x="193" y="85"/>
                        </a:lnTo>
                        <a:lnTo>
                          <a:pt x="194" y="94"/>
                        </a:lnTo>
                        <a:lnTo>
                          <a:pt x="194" y="266"/>
                        </a:lnTo>
                        <a:lnTo>
                          <a:pt x="0" y="266"/>
                        </a:lnTo>
                        <a:lnTo>
                          <a:pt x="0" y="94"/>
                        </a:lnTo>
                        <a:lnTo>
                          <a:pt x="0" y="85"/>
                        </a:lnTo>
                        <a:lnTo>
                          <a:pt x="2" y="75"/>
                        </a:lnTo>
                        <a:lnTo>
                          <a:pt x="5" y="67"/>
                        </a:lnTo>
                        <a:lnTo>
                          <a:pt x="8" y="59"/>
                        </a:lnTo>
                        <a:lnTo>
                          <a:pt x="12" y="50"/>
                        </a:lnTo>
                        <a:lnTo>
                          <a:pt x="17" y="42"/>
                        </a:lnTo>
                        <a:lnTo>
                          <a:pt x="22" y="34"/>
                        </a:lnTo>
                        <a:lnTo>
                          <a:pt x="29" y="28"/>
                        </a:lnTo>
                        <a:lnTo>
                          <a:pt x="35" y="22"/>
                        </a:lnTo>
                        <a:lnTo>
                          <a:pt x="42" y="17"/>
                        </a:lnTo>
                        <a:lnTo>
                          <a:pt x="51"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715133" name="Freeform 1405"/>
                  <p:cNvSpPr>
                    <a:spLocks noChangeAspect="1"/>
                  </p:cNvSpPr>
                  <p:nvPr/>
                </p:nvSpPr>
                <p:spPr bwMode="auto">
                  <a:xfrm>
                    <a:off x="3521" y="1783"/>
                    <a:ext cx="57" cy="86"/>
                  </a:xfrm>
                  <a:custGeom>
                    <a:avLst/>
                    <a:gdLst/>
                    <a:ahLst/>
                    <a:cxnLst>
                      <a:cxn ang="0">
                        <a:pos x="97" y="0"/>
                      </a:cxn>
                      <a:cxn ang="0">
                        <a:pos x="107" y="0"/>
                      </a:cxn>
                      <a:cxn ang="0">
                        <a:pos x="116" y="1"/>
                      </a:cxn>
                      <a:cxn ang="0">
                        <a:pos x="126" y="4"/>
                      </a:cxn>
                      <a:cxn ang="0">
                        <a:pos x="135" y="7"/>
                      </a:cxn>
                      <a:cxn ang="0">
                        <a:pos x="144" y="11"/>
                      </a:cxn>
                      <a:cxn ang="0">
                        <a:pos x="151" y="16"/>
                      </a:cxn>
                      <a:cxn ang="0">
                        <a:pos x="158" y="21"/>
                      </a:cxn>
                      <a:cxn ang="0">
                        <a:pos x="166" y="27"/>
                      </a:cxn>
                      <a:cxn ang="0">
                        <a:pos x="172" y="35"/>
                      </a:cxn>
                      <a:cxn ang="0">
                        <a:pos x="177" y="42"/>
                      </a:cxn>
                      <a:cxn ang="0">
                        <a:pos x="183" y="50"/>
                      </a:cxn>
                      <a:cxn ang="0">
                        <a:pos x="186" y="59"/>
                      </a:cxn>
                      <a:cxn ang="0">
                        <a:pos x="189" y="67"/>
                      </a:cxn>
                      <a:cxn ang="0">
                        <a:pos x="192" y="77"/>
                      </a:cxn>
                      <a:cxn ang="0">
                        <a:pos x="193" y="86"/>
                      </a:cxn>
                      <a:cxn ang="0">
                        <a:pos x="194" y="96"/>
                      </a:cxn>
                      <a:cxn ang="0">
                        <a:pos x="194" y="267"/>
                      </a:cxn>
                      <a:cxn ang="0">
                        <a:pos x="0" y="267"/>
                      </a:cxn>
                      <a:cxn ang="0">
                        <a:pos x="0" y="96"/>
                      </a:cxn>
                      <a:cxn ang="0">
                        <a:pos x="0" y="86"/>
                      </a:cxn>
                      <a:cxn ang="0">
                        <a:pos x="2" y="77"/>
                      </a:cxn>
                      <a:cxn ang="0">
                        <a:pos x="5" y="67"/>
                      </a:cxn>
                      <a:cxn ang="0">
                        <a:pos x="8" y="59"/>
                      </a:cxn>
                      <a:cxn ang="0">
                        <a:pos x="12" y="50"/>
                      </a:cxn>
                      <a:cxn ang="0">
                        <a:pos x="17" y="42"/>
                      </a:cxn>
                      <a:cxn ang="0">
                        <a:pos x="22" y="35"/>
                      </a:cxn>
                      <a:cxn ang="0">
                        <a:pos x="29" y="27"/>
                      </a:cxn>
                      <a:cxn ang="0">
                        <a:pos x="35" y="21"/>
                      </a:cxn>
                      <a:cxn ang="0">
                        <a:pos x="42" y="16"/>
                      </a:cxn>
                      <a:cxn ang="0">
                        <a:pos x="51" y="11"/>
                      </a:cxn>
                      <a:cxn ang="0">
                        <a:pos x="59" y="7"/>
                      </a:cxn>
                      <a:cxn ang="0">
                        <a:pos x="68" y="4"/>
                      </a:cxn>
                      <a:cxn ang="0">
                        <a:pos x="77" y="1"/>
                      </a:cxn>
                      <a:cxn ang="0">
                        <a:pos x="87" y="0"/>
                      </a:cxn>
                      <a:cxn ang="0">
                        <a:pos x="97" y="0"/>
                      </a:cxn>
                    </a:cxnLst>
                    <a:rect l="0" t="0" r="r" b="b"/>
                    <a:pathLst>
                      <a:path w="194" h="267">
                        <a:moveTo>
                          <a:pt x="97" y="0"/>
                        </a:moveTo>
                        <a:lnTo>
                          <a:pt x="107" y="0"/>
                        </a:lnTo>
                        <a:lnTo>
                          <a:pt x="116" y="1"/>
                        </a:lnTo>
                        <a:lnTo>
                          <a:pt x="126" y="4"/>
                        </a:lnTo>
                        <a:lnTo>
                          <a:pt x="135" y="7"/>
                        </a:lnTo>
                        <a:lnTo>
                          <a:pt x="144" y="11"/>
                        </a:lnTo>
                        <a:lnTo>
                          <a:pt x="151" y="16"/>
                        </a:lnTo>
                        <a:lnTo>
                          <a:pt x="158" y="21"/>
                        </a:lnTo>
                        <a:lnTo>
                          <a:pt x="166" y="27"/>
                        </a:lnTo>
                        <a:lnTo>
                          <a:pt x="172" y="35"/>
                        </a:lnTo>
                        <a:lnTo>
                          <a:pt x="177" y="42"/>
                        </a:lnTo>
                        <a:lnTo>
                          <a:pt x="183" y="50"/>
                        </a:lnTo>
                        <a:lnTo>
                          <a:pt x="186" y="59"/>
                        </a:lnTo>
                        <a:lnTo>
                          <a:pt x="189" y="67"/>
                        </a:lnTo>
                        <a:lnTo>
                          <a:pt x="192" y="77"/>
                        </a:lnTo>
                        <a:lnTo>
                          <a:pt x="193" y="86"/>
                        </a:lnTo>
                        <a:lnTo>
                          <a:pt x="194" y="96"/>
                        </a:lnTo>
                        <a:lnTo>
                          <a:pt x="194" y="267"/>
                        </a:lnTo>
                        <a:lnTo>
                          <a:pt x="0" y="267"/>
                        </a:lnTo>
                        <a:lnTo>
                          <a:pt x="0" y="96"/>
                        </a:lnTo>
                        <a:lnTo>
                          <a:pt x="0" y="86"/>
                        </a:lnTo>
                        <a:lnTo>
                          <a:pt x="2" y="77"/>
                        </a:lnTo>
                        <a:lnTo>
                          <a:pt x="5" y="67"/>
                        </a:lnTo>
                        <a:lnTo>
                          <a:pt x="8" y="59"/>
                        </a:lnTo>
                        <a:lnTo>
                          <a:pt x="12" y="50"/>
                        </a:lnTo>
                        <a:lnTo>
                          <a:pt x="17" y="42"/>
                        </a:lnTo>
                        <a:lnTo>
                          <a:pt x="22" y="35"/>
                        </a:lnTo>
                        <a:lnTo>
                          <a:pt x="29" y="27"/>
                        </a:lnTo>
                        <a:lnTo>
                          <a:pt x="35" y="21"/>
                        </a:lnTo>
                        <a:lnTo>
                          <a:pt x="42" y="16"/>
                        </a:lnTo>
                        <a:lnTo>
                          <a:pt x="51"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715134" name="Freeform 1406"/>
                  <p:cNvSpPr>
                    <a:spLocks noChangeAspect="1"/>
                  </p:cNvSpPr>
                  <p:nvPr/>
                </p:nvSpPr>
                <p:spPr bwMode="auto">
                  <a:xfrm>
                    <a:off x="1426" y="1661"/>
                    <a:ext cx="57" cy="79"/>
                  </a:xfrm>
                  <a:custGeom>
                    <a:avLst/>
                    <a:gdLst/>
                    <a:ahLst/>
                    <a:cxnLst>
                      <a:cxn ang="0">
                        <a:pos x="97" y="0"/>
                      </a:cxn>
                      <a:cxn ang="0">
                        <a:pos x="106" y="1"/>
                      </a:cxn>
                      <a:cxn ang="0">
                        <a:pos x="116" y="2"/>
                      </a:cxn>
                      <a:cxn ang="0">
                        <a:pos x="124" y="4"/>
                      </a:cxn>
                      <a:cxn ang="0">
                        <a:pos x="133" y="7"/>
                      </a:cxn>
                      <a:cxn ang="0">
                        <a:pos x="142" y="11"/>
                      </a:cxn>
                      <a:cxn ang="0">
                        <a:pos x="149" y="17"/>
                      </a:cxn>
                      <a:cxn ang="0">
                        <a:pos x="157" y="22"/>
                      </a:cxn>
                      <a:cxn ang="0">
                        <a:pos x="163" y="28"/>
                      </a:cxn>
                      <a:cxn ang="0">
                        <a:pos x="169" y="34"/>
                      </a:cxn>
                      <a:cxn ang="0">
                        <a:pos x="174" y="42"/>
                      </a:cxn>
                      <a:cxn ang="0">
                        <a:pos x="180" y="50"/>
                      </a:cxn>
                      <a:cxn ang="0">
                        <a:pos x="184" y="59"/>
                      </a:cxn>
                      <a:cxn ang="0">
                        <a:pos x="187" y="67"/>
                      </a:cxn>
                      <a:cxn ang="0">
                        <a:pos x="189" y="75"/>
                      </a:cxn>
                      <a:cxn ang="0">
                        <a:pos x="191" y="85"/>
                      </a:cxn>
                      <a:cxn ang="0">
                        <a:pos x="191" y="94"/>
                      </a:cxn>
                      <a:cxn ang="0">
                        <a:pos x="191"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1" h="266">
                        <a:moveTo>
                          <a:pt x="97" y="0"/>
                        </a:moveTo>
                        <a:lnTo>
                          <a:pt x="106" y="1"/>
                        </a:lnTo>
                        <a:lnTo>
                          <a:pt x="116" y="2"/>
                        </a:lnTo>
                        <a:lnTo>
                          <a:pt x="124" y="4"/>
                        </a:lnTo>
                        <a:lnTo>
                          <a:pt x="133" y="7"/>
                        </a:lnTo>
                        <a:lnTo>
                          <a:pt x="142" y="11"/>
                        </a:lnTo>
                        <a:lnTo>
                          <a:pt x="149" y="17"/>
                        </a:lnTo>
                        <a:lnTo>
                          <a:pt x="157" y="22"/>
                        </a:lnTo>
                        <a:lnTo>
                          <a:pt x="163" y="28"/>
                        </a:lnTo>
                        <a:lnTo>
                          <a:pt x="169" y="34"/>
                        </a:lnTo>
                        <a:lnTo>
                          <a:pt x="174" y="42"/>
                        </a:lnTo>
                        <a:lnTo>
                          <a:pt x="180" y="50"/>
                        </a:lnTo>
                        <a:lnTo>
                          <a:pt x="184" y="59"/>
                        </a:lnTo>
                        <a:lnTo>
                          <a:pt x="187" y="67"/>
                        </a:lnTo>
                        <a:lnTo>
                          <a:pt x="189" y="75"/>
                        </a:lnTo>
                        <a:lnTo>
                          <a:pt x="191" y="85"/>
                        </a:lnTo>
                        <a:lnTo>
                          <a:pt x="191" y="94"/>
                        </a:lnTo>
                        <a:lnTo>
                          <a:pt x="191"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715135" name="Freeform 1407"/>
                  <p:cNvSpPr>
                    <a:spLocks noChangeAspect="1"/>
                  </p:cNvSpPr>
                  <p:nvPr/>
                </p:nvSpPr>
                <p:spPr bwMode="auto">
                  <a:xfrm>
                    <a:off x="1426" y="1783"/>
                    <a:ext cx="57" cy="86"/>
                  </a:xfrm>
                  <a:custGeom>
                    <a:avLst/>
                    <a:gdLst/>
                    <a:ahLst/>
                    <a:cxnLst>
                      <a:cxn ang="0">
                        <a:pos x="97" y="0"/>
                      </a:cxn>
                      <a:cxn ang="0">
                        <a:pos x="106" y="0"/>
                      </a:cxn>
                      <a:cxn ang="0">
                        <a:pos x="116" y="1"/>
                      </a:cxn>
                      <a:cxn ang="0">
                        <a:pos x="124" y="4"/>
                      </a:cxn>
                      <a:cxn ang="0">
                        <a:pos x="133" y="7"/>
                      </a:cxn>
                      <a:cxn ang="0">
                        <a:pos x="142" y="11"/>
                      </a:cxn>
                      <a:cxn ang="0">
                        <a:pos x="149" y="16"/>
                      </a:cxn>
                      <a:cxn ang="0">
                        <a:pos x="157" y="21"/>
                      </a:cxn>
                      <a:cxn ang="0">
                        <a:pos x="163" y="27"/>
                      </a:cxn>
                      <a:cxn ang="0">
                        <a:pos x="169" y="35"/>
                      </a:cxn>
                      <a:cxn ang="0">
                        <a:pos x="174" y="42"/>
                      </a:cxn>
                      <a:cxn ang="0">
                        <a:pos x="180" y="50"/>
                      </a:cxn>
                      <a:cxn ang="0">
                        <a:pos x="184" y="59"/>
                      </a:cxn>
                      <a:cxn ang="0">
                        <a:pos x="187" y="67"/>
                      </a:cxn>
                      <a:cxn ang="0">
                        <a:pos x="189" y="77"/>
                      </a:cxn>
                      <a:cxn ang="0">
                        <a:pos x="191" y="86"/>
                      </a:cxn>
                      <a:cxn ang="0">
                        <a:pos x="191" y="96"/>
                      </a:cxn>
                      <a:cxn ang="0">
                        <a:pos x="191"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1" h="267">
                        <a:moveTo>
                          <a:pt x="97" y="0"/>
                        </a:moveTo>
                        <a:lnTo>
                          <a:pt x="106" y="0"/>
                        </a:lnTo>
                        <a:lnTo>
                          <a:pt x="116" y="1"/>
                        </a:lnTo>
                        <a:lnTo>
                          <a:pt x="124" y="4"/>
                        </a:lnTo>
                        <a:lnTo>
                          <a:pt x="133" y="7"/>
                        </a:lnTo>
                        <a:lnTo>
                          <a:pt x="142" y="11"/>
                        </a:lnTo>
                        <a:lnTo>
                          <a:pt x="149" y="16"/>
                        </a:lnTo>
                        <a:lnTo>
                          <a:pt x="157" y="21"/>
                        </a:lnTo>
                        <a:lnTo>
                          <a:pt x="163" y="27"/>
                        </a:lnTo>
                        <a:lnTo>
                          <a:pt x="169" y="35"/>
                        </a:lnTo>
                        <a:lnTo>
                          <a:pt x="174" y="42"/>
                        </a:lnTo>
                        <a:lnTo>
                          <a:pt x="180" y="50"/>
                        </a:lnTo>
                        <a:lnTo>
                          <a:pt x="184" y="59"/>
                        </a:lnTo>
                        <a:lnTo>
                          <a:pt x="187" y="67"/>
                        </a:lnTo>
                        <a:lnTo>
                          <a:pt x="189" y="77"/>
                        </a:lnTo>
                        <a:lnTo>
                          <a:pt x="191" y="86"/>
                        </a:lnTo>
                        <a:lnTo>
                          <a:pt x="191" y="96"/>
                        </a:lnTo>
                        <a:lnTo>
                          <a:pt x="191"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715136" name="Freeform 1408"/>
                  <p:cNvSpPr>
                    <a:spLocks noChangeAspect="1"/>
                  </p:cNvSpPr>
                  <p:nvPr/>
                </p:nvSpPr>
                <p:spPr bwMode="auto">
                  <a:xfrm>
                    <a:off x="4157" y="1661"/>
                    <a:ext cx="57" cy="79"/>
                  </a:xfrm>
                  <a:custGeom>
                    <a:avLst/>
                    <a:gdLst/>
                    <a:ahLst/>
                    <a:cxnLst>
                      <a:cxn ang="0">
                        <a:pos x="96" y="0"/>
                      </a:cxn>
                      <a:cxn ang="0">
                        <a:pos x="105" y="1"/>
                      </a:cxn>
                      <a:cxn ang="0">
                        <a:pos x="115" y="2"/>
                      </a:cxn>
                      <a:cxn ang="0">
                        <a:pos x="124" y="4"/>
                      </a:cxn>
                      <a:cxn ang="0">
                        <a:pos x="134" y="7"/>
                      </a:cxn>
                      <a:cxn ang="0">
                        <a:pos x="142" y="11"/>
                      </a:cxn>
                      <a:cxn ang="0">
                        <a:pos x="150" y="17"/>
                      </a:cxn>
                      <a:cxn ang="0">
                        <a:pos x="157" y="22"/>
                      </a:cxn>
                      <a:cxn ang="0">
                        <a:pos x="164" y="28"/>
                      </a:cxn>
                      <a:cxn ang="0">
                        <a:pos x="171" y="34"/>
                      </a:cxn>
                      <a:cxn ang="0">
                        <a:pos x="176" y="42"/>
                      </a:cxn>
                      <a:cxn ang="0">
                        <a:pos x="181" y="50"/>
                      </a:cxn>
                      <a:cxn ang="0">
                        <a:pos x="184" y="59"/>
                      </a:cxn>
                      <a:cxn ang="0">
                        <a:pos x="187" y="67"/>
                      </a:cxn>
                      <a:cxn ang="0">
                        <a:pos x="191" y="75"/>
                      </a:cxn>
                      <a:cxn ang="0">
                        <a:pos x="192" y="85"/>
                      </a:cxn>
                      <a:cxn ang="0">
                        <a:pos x="193" y="94"/>
                      </a:cxn>
                      <a:cxn ang="0">
                        <a:pos x="193" y="266"/>
                      </a:cxn>
                      <a:cxn ang="0">
                        <a:pos x="0" y="266"/>
                      </a:cxn>
                      <a:cxn ang="0">
                        <a:pos x="0" y="94"/>
                      </a:cxn>
                      <a:cxn ang="0">
                        <a:pos x="1" y="85"/>
                      </a:cxn>
                      <a:cxn ang="0">
                        <a:pos x="2" y="75"/>
                      </a:cxn>
                      <a:cxn ang="0">
                        <a:pos x="5" y="67"/>
                      </a:cxn>
                      <a:cxn ang="0">
                        <a:pos x="8" y="59"/>
                      </a:cxn>
                      <a:cxn ang="0">
                        <a:pos x="12" y="50"/>
                      </a:cxn>
                      <a:cxn ang="0">
                        <a:pos x="17" y="42"/>
                      </a:cxn>
                      <a:cxn ang="0">
                        <a:pos x="22" y="34"/>
                      </a:cxn>
                      <a:cxn ang="0">
                        <a:pos x="28" y="28"/>
                      </a:cxn>
                      <a:cxn ang="0">
                        <a:pos x="36" y="22"/>
                      </a:cxn>
                      <a:cxn ang="0">
                        <a:pos x="43" y="17"/>
                      </a:cxn>
                      <a:cxn ang="0">
                        <a:pos x="51" y="11"/>
                      </a:cxn>
                      <a:cxn ang="0">
                        <a:pos x="59" y="7"/>
                      </a:cxn>
                      <a:cxn ang="0">
                        <a:pos x="67" y="4"/>
                      </a:cxn>
                      <a:cxn ang="0">
                        <a:pos x="77" y="2"/>
                      </a:cxn>
                      <a:cxn ang="0">
                        <a:pos x="86" y="1"/>
                      </a:cxn>
                      <a:cxn ang="0">
                        <a:pos x="96" y="0"/>
                      </a:cxn>
                    </a:cxnLst>
                    <a:rect l="0" t="0" r="r" b="b"/>
                    <a:pathLst>
                      <a:path w="193" h="266">
                        <a:moveTo>
                          <a:pt x="96" y="0"/>
                        </a:moveTo>
                        <a:lnTo>
                          <a:pt x="105" y="1"/>
                        </a:lnTo>
                        <a:lnTo>
                          <a:pt x="115" y="2"/>
                        </a:lnTo>
                        <a:lnTo>
                          <a:pt x="124" y="4"/>
                        </a:lnTo>
                        <a:lnTo>
                          <a:pt x="134" y="7"/>
                        </a:lnTo>
                        <a:lnTo>
                          <a:pt x="142" y="11"/>
                        </a:lnTo>
                        <a:lnTo>
                          <a:pt x="150" y="17"/>
                        </a:lnTo>
                        <a:lnTo>
                          <a:pt x="157" y="22"/>
                        </a:lnTo>
                        <a:lnTo>
                          <a:pt x="164" y="28"/>
                        </a:lnTo>
                        <a:lnTo>
                          <a:pt x="171" y="34"/>
                        </a:lnTo>
                        <a:lnTo>
                          <a:pt x="176" y="42"/>
                        </a:lnTo>
                        <a:lnTo>
                          <a:pt x="181" y="50"/>
                        </a:lnTo>
                        <a:lnTo>
                          <a:pt x="184" y="59"/>
                        </a:lnTo>
                        <a:lnTo>
                          <a:pt x="187" y="67"/>
                        </a:lnTo>
                        <a:lnTo>
                          <a:pt x="191" y="75"/>
                        </a:lnTo>
                        <a:lnTo>
                          <a:pt x="192" y="85"/>
                        </a:lnTo>
                        <a:lnTo>
                          <a:pt x="193" y="94"/>
                        </a:lnTo>
                        <a:lnTo>
                          <a:pt x="193" y="266"/>
                        </a:lnTo>
                        <a:lnTo>
                          <a:pt x="0" y="266"/>
                        </a:lnTo>
                        <a:lnTo>
                          <a:pt x="0" y="94"/>
                        </a:lnTo>
                        <a:lnTo>
                          <a:pt x="1" y="85"/>
                        </a:lnTo>
                        <a:lnTo>
                          <a:pt x="2" y="75"/>
                        </a:lnTo>
                        <a:lnTo>
                          <a:pt x="5" y="67"/>
                        </a:lnTo>
                        <a:lnTo>
                          <a:pt x="8" y="59"/>
                        </a:lnTo>
                        <a:lnTo>
                          <a:pt x="12" y="50"/>
                        </a:lnTo>
                        <a:lnTo>
                          <a:pt x="17" y="42"/>
                        </a:lnTo>
                        <a:lnTo>
                          <a:pt x="22" y="34"/>
                        </a:lnTo>
                        <a:lnTo>
                          <a:pt x="28" y="28"/>
                        </a:lnTo>
                        <a:lnTo>
                          <a:pt x="36" y="22"/>
                        </a:lnTo>
                        <a:lnTo>
                          <a:pt x="43"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715137" name="Freeform 1409"/>
                  <p:cNvSpPr>
                    <a:spLocks noChangeAspect="1"/>
                  </p:cNvSpPr>
                  <p:nvPr/>
                </p:nvSpPr>
                <p:spPr bwMode="auto">
                  <a:xfrm>
                    <a:off x="4157" y="1783"/>
                    <a:ext cx="57" cy="86"/>
                  </a:xfrm>
                  <a:custGeom>
                    <a:avLst/>
                    <a:gdLst/>
                    <a:ahLst/>
                    <a:cxnLst>
                      <a:cxn ang="0">
                        <a:pos x="96" y="0"/>
                      </a:cxn>
                      <a:cxn ang="0">
                        <a:pos x="105" y="0"/>
                      </a:cxn>
                      <a:cxn ang="0">
                        <a:pos x="115" y="1"/>
                      </a:cxn>
                      <a:cxn ang="0">
                        <a:pos x="124" y="4"/>
                      </a:cxn>
                      <a:cxn ang="0">
                        <a:pos x="134" y="7"/>
                      </a:cxn>
                      <a:cxn ang="0">
                        <a:pos x="142" y="11"/>
                      </a:cxn>
                      <a:cxn ang="0">
                        <a:pos x="150" y="16"/>
                      </a:cxn>
                      <a:cxn ang="0">
                        <a:pos x="157" y="21"/>
                      </a:cxn>
                      <a:cxn ang="0">
                        <a:pos x="164" y="27"/>
                      </a:cxn>
                      <a:cxn ang="0">
                        <a:pos x="171" y="35"/>
                      </a:cxn>
                      <a:cxn ang="0">
                        <a:pos x="176" y="42"/>
                      </a:cxn>
                      <a:cxn ang="0">
                        <a:pos x="181" y="50"/>
                      </a:cxn>
                      <a:cxn ang="0">
                        <a:pos x="184" y="59"/>
                      </a:cxn>
                      <a:cxn ang="0">
                        <a:pos x="187" y="67"/>
                      </a:cxn>
                      <a:cxn ang="0">
                        <a:pos x="191" y="77"/>
                      </a:cxn>
                      <a:cxn ang="0">
                        <a:pos x="192" y="86"/>
                      </a:cxn>
                      <a:cxn ang="0">
                        <a:pos x="193" y="96"/>
                      </a:cxn>
                      <a:cxn ang="0">
                        <a:pos x="193" y="267"/>
                      </a:cxn>
                      <a:cxn ang="0">
                        <a:pos x="0" y="267"/>
                      </a:cxn>
                      <a:cxn ang="0">
                        <a:pos x="0" y="96"/>
                      </a:cxn>
                      <a:cxn ang="0">
                        <a:pos x="1" y="86"/>
                      </a:cxn>
                      <a:cxn ang="0">
                        <a:pos x="2" y="77"/>
                      </a:cxn>
                      <a:cxn ang="0">
                        <a:pos x="5" y="67"/>
                      </a:cxn>
                      <a:cxn ang="0">
                        <a:pos x="8" y="59"/>
                      </a:cxn>
                      <a:cxn ang="0">
                        <a:pos x="12" y="50"/>
                      </a:cxn>
                      <a:cxn ang="0">
                        <a:pos x="17" y="42"/>
                      </a:cxn>
                      <a:cxn ang="0">
                        <a:pos x="22" y="35"/>
                      </a:cxn>
                      <a:cxn ang="0">
                        <a:pos x="28" y="27"/>
                      </a:cxn>
                      <a:cxn ang="0">
                        <a:pos x="36" y="21"/>
                      </a:cxn>
                      <a:cxn ang="0">
                        <a:pos x="43" y="16"/>
                      </a:cxn>
                      <a:cxn ang="0">
                        <a:pos x="51" y="11"/>
                      </a:cxn>
                      <a:cxn ang="0">
                        <a:pos x="59" y="7"/>
                      </a:cxn>
                      <a:cxn ang="0">
                        <a:pos x="67" y="4"/>
                      </a:cxn>
                      <a:cxn ang="0">
                        <a:pos x="77" y="1"/>
                      </a:cxn>
                      <a:cxn ang="0">
                        <a:pos x="86" y="0"/>
                      </a:cxn>
                      <a:cxn ang="0">
                        <a:pos x="96" y="0"/>
                      </a:cxn>
                    </a:cxnLst>
                    <a:rect l="0" t="0" r="r" b="b"/>
                    <a:pathLst>
                      <a:path w="193" h="267">
                        <a:moveTo>
                          <a:pt x="96" y="0"/>
                        </a:moveTo>
                        <a:lnTo>
                          <a:pt x="105" y="0"/>
                        </a:lnTo>
                        <a:lnTo>
                          <a:pt x="115" y="1"/>
                        </a:lnTo>
                        <a:lnTo>
                          <a:pt x="124" y="4"/>
                        </a:lnTo>
                        <a:lnTo>
                          <a:pt x="134" y="7"/>
                        </a:lnTo>
                        <a:lnTo>
                          <a:pt x="142" y="11"/>
                        </a:lnTo>
                        <a:lnTo>
                          <a:pt x="150" y="16"/>
                        </a:lnTo>
                        <a:lnTo>
                          <a:pt x="157" y="21"/>
                        </a:lnTo>
                        <a:lnTo>
                          <a:pt x="164" y="27"/>
                        </a:lnTo>
                        <a:lnTo>
                          <a:pt x="171" y="35"/>
                        </a:lnTo>
                        <a:lnTo>
                          <a:pt x="176" y="42"/>
                        </a:lnTo>
                        <a:lnTo>
                          <a:pt x="181" y="50"/>
                        </a:lnTo>
                        <a:lnTo>
                          <a:pt x="184" y="59"/>
                        </a:lnTo>
                        <a:lnTo>
                          <a:pt x="187" y="67"/>
                        </a:lnTo>
                        <a:lnTo>
                          <a:pt x="191" y="77"/>
                        </a:lnTo>
                        <a:lnTo>
                          <a:pt x="192" y="86"/>
                        </a:lnTo>
                        <a:lnTo>
                          <a:pt x="193" y="96"/>
                        </a:lnTo>
                        <a:lnTo>
                          <a:pt x="193" y="267"/>
                        </a:lnTo>
                        <a:lnTo>
                          <a:pt x="0" y="267"/>
                        </a:lnTo>
                        <a:lnTo>
                          <a:pt x="0" y="96"/>
                        </a:lnTo>
                        <a:lnTo>
                          <a:pt x="1" y="86"/>
                        </a:lnTo>
                        <a:lnTo>
                          <a:pt x="2" y="77"/>
                        </a:lnTo>
                        <a:lnTo>
                          <a:pt x="5" y="67"/>
                        </a:lnTo>
                        <a:lnTo>
                          <a:pt x="8" y="59"/>
                        </a:lnTo>
                        <a:lnTo>
                          <a:pt x="12" y="50"/>
                        </a:lnTo>
                        <a:lnTo>
                          <a:pt x="17" y="42"/>
                        </a:lnTo>
                        <a:lnTo>
                          <a:pt x="22" y="35"/>
                        </a:lnTo>
                        <a:lnTo>
                          <a:pt x="28" y="27"/>
                        </a:lnTo>
                        <a:lnTo>
                          <a:pt x="36" y="21"/>
                        </a:lnTo>
                        <a:lnTo>
                          <a:pt x="43"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715138" name="Freeform 1410"/>
                  <p:cNvSpPr>
                    <a:spLocks noChangeAspect="1"/>
                  </p:cNvSpPr>
                  <p:nvPr/>
                </p:nvSpPr>
                <p:spPr bwMode="auto">
                  <a:xfrm>
                    <a:off x="632" y="1654"/>
                    <a:ext cx="36" cy="79"/>
                  </a:xfrm>
                  <a:custGeom>
                    <a:avLst/>
                    <a:gdLst/>
                    <a:ahLst/>
                    <a:cxnLst>
                      <a:cxn ang="0">
                        <a:pos x="63" y="0"/>
                      </a:cxn>
                      <a:cxn ang="0">
                        <a:pos x="72" y="1"/>
                      </a:cxn>
                      <a:cxn ang="0">
                        <a:pos x="82" y="4"/>
                      </a:cxn>
                      <a:cxn ang="0">
                        <a:pos x="87" y="6"/>
                      </a:cxn>
                      <a:cxn ang="0">
                        <a:pos x="92" y="9"/>
                      </a:cxn>
                      <a:cxn ang="0">
                        <a:pos x="96" y="12"/>
                      </a:cxn>
                      <a:cxn ang="0">
                        <a:pos x="102" y="17"/>
                      </a:cxn>
                      <a:cxn ang="0">
                        <a:pos x="106" y="21"/>
                      </a:cxn>
                      <a:cxn ang="0">
                        <a:pos x="110" y="26"/>
                      </a:cxn>
                      <a:cxn ang="0">
                        <a:pos x="114" y="32"/>
                      </a:cxn>
                      <a:cxn ang="0">
                        <a:pos x="117" y="39"/>
                      </a:cxn>
                      <a:cxn ang="0">
                        <a:pos x="119" y="46"/>
                      </a:cxn>
                      <a:cxn ang="0">
                        <a:pos x="122" y="54"/>
                      </a:cxn>
                      <a:cxn ang="0">
                        <a:pos x="123" y="63"/>
                      </a:cxn>
                      <a:cxn ang="0">
                        <a:pos x="124" y="72"/>
                      </a:cxn>
                      <a:cxn ang="0">
                        <a:pos x="124" y="267"/>
                      </a:cxn>
                      <a:cxn ang="0">
                        <a:pos x="0" y="267"/>
                      </a:cxn>
                      <a:cxn ang="0">
                        <a:pos x="0" y="72"/>
                      </a:cxn>
                      <a:cxn ang="0">
                        <a:pos x="2" y="63"/>
                      </a:cxn>
                      <a:cxn ang="0">
                        <a:pos x="3" y="54"/>
                      </a:cxn>
                      <a:cxn ang="0">
                        <a:pos x="5" y="46"/>
                      </a:cxn>
                      <a:cxn ang="0">
                        <a:pos x="7" y="39"/>
                      </a:cxn>
                      <a:cxn ang="0">
                        <a:pos x="11" y="32"/>
                      </a:cxn>
                      <a:cxn ang="0">
                        <a:pos x="14" y="26"/>
                      </a:cxn>
                      <a:cxn ang="0">
                        <a:pos x="18" y="21"/>
                      </a:cxn>
                      <a:cxn ang="0">
                        <a:pos x="24" y="17"/>
                      </a:cxn>
                      <a:cxn ang="0">
                        <a:pos x="28" y="12"/>
                      </a:cxn>
                      <a:cxn ang="0">
                        <a:pos x="33" y="9"/>
                      </a:cxn>
                      <a:cxn ang="0">
                        <a:pos x="38" y="6"/>
                      </a:cxn>
                      <a:cxn ang="0">
                        <a:pos x="44" y="4"/>
                      </a:cxn>
                      <a:cxn ang="0">
                        <a:pos x="54" y="1"/>
                      </a:cxn>
                      <a:cxn ang="0">
                        <a:pos x="63" y="0"/>
                      </a:cxn>
                    </a:cxnLst>
                    <a:rect l="0" t="0" r="r" b="b"/>
                    <a:pathLst>
                      <a:path w="124" h="267">
                        <a:moveTo>
                          <a:pt x="63" y="0"/>
                        </a:moveTo>
                        <a:lnTo>
                          <a:pt x="72" y="1"/>
                        </a:lnTo>
                        <a:lnTo>
                          <a:pt x="82" y="4"/>
                        </a:lnTo>
                        <a:lnTo>
                          <a:pt x="87" y="6"/>
                        </a:lnTo>
                        <a:lnTo>
                          <a:pt x="92" y="9"/>
                        </a:lnTo>
                        <a:lnTo>
                          <a:pt x="96" y="12"/>
                        </a:lnTo>
                        <a:lnTo>
                          <a:pt x="102" y="17"/>
                        </a:lnTo>
                        <a:lnTo>
                          <a:pt x="106" y="21"/>
                        </a:lnTo>
                        <a:lnTo>
                          <a:pt x="110" y="26"/>
                        </a:lnTo>
                        <a:lnTo>
                          <a:pt x="114" y="32"/>
                        </a:lnTo>
                        <a:lnTo>
                          <a:pt x="117" y="39"/>
                        </a:lnTo>
                        <a:lnTo>
                          <a:pt x="119" y="46"/>
                        </a:lnTo>
                        <a:lnTo>
                          <a:pt x="122" y="54"/>
                        </a:lnTo>
                        <a:lnTo>
                          <a:pt x="123" y="63"/>
                        </a:lnTo>
                        <a:lnTo>
                          <a:pt x="124" y="72"/>
                        </a:lnTo>
                        <a:lnTo>
                          <a:pt x="124" y="267"/>
                        </a:lnTo>
                        <a:lnTo>
                          <a:pt x="0" y="267"/>
                        </a:lnTo>
                        <a:lnTo>
                          <a:pt x="0" y="72"/>
                        </a:lnTo>
                        <a:lnTo>
                          <a:pt x="2" y="63"/>
                        </a:lnTo>
                        <a:lnTo>
                          <a:pt x="3" y="54"/>
                        </a:lnTo>
                        <a:lnTo>
                          <a:pt x="5" y="46"/>
                        </a:lnTo>
                        <a:lnTo>
                          <a:pt x="7" y="39"/>
                        </a:lnTo>
                        <a:lnTo>
                          <a:pt x="11" y="32"/>
                        </a:lnTo>
                        <a:lnTo>
                          <a:pt x="14" y="26"/>
                        </a:lnTo>
                        <a:lnTo>
                          <a:pt x="18" y="21"/>
                        </a:lnTo>
                        <a:lnTo>
                          <a:pt x="24" y="17"/>
                        </a:lnTo>
                        <a:lnTo>
                          <a:pt x="28" y="12"/>
                        </a:lnTo>
                        <a:lnTo>
                          <a:pt x="33" y="9"/>
                        </a:lnTo>
                        <a:lnTo>
                          <a:pt x="38" y="6"/>
                        </a:lnTo>
                        <a:lnTo>
                          <a:pt x="44" y="4"/>
                        </a:lnTo>
                        <a:lnTo>
                          <a:pt x="54" y="1"/>
                        </a:lnTo>
                        <a:lnTo>
                          <a:pt x="63" y="0"/>
                        </a:lnTo>
                        <a:close/>
                      </a:path>
                    </a:pathLst>
                  </a:custGeom>
                  <a:solidFill>
                    <a:schemeClr val="bg1"/>
                  </a:solidFill>
                  <a:ln w="9525">
                    <a:noFill/>
                    <a:round/>
                    <a:headEnd/>
                    <a:tailEnd/>
                  </a:ln>
                </p:spPr>
                <p:txBody>
                  <a:bodyPr/>
                  <a:lstStyle/>
                  <a:p>
                    <a:pPr>
                      <a:defRPr/>
                    </a:pPr>
                    <a:endParaRPr lang="en-US"/>
                  </a:p>
                </p:txBody>
              </p:sp>
              <p:sp>
                <p:nvSpPr>
                  <p:cNvPr id="715139" name="Freeform 1411"/>
                  <p:cNvSpPr>
                    <a:spLocks noChangeAspect="1"/>
                  </p:cNvSpPr>
                  <p:nvPr/>
                </p:nvSpPr>
                <p:spPr bwMode="auto">
                  <a:xfrm>
                    <a:off x="4865" y="1654"/>
                    <a:ext cx="36" cy="79"/>
                  </a:xfrm>
                  <a:custGeom>
                    <a:avLst/>
                    <a:gdLst/>
                    <a:ahLst/>
                    <a:cxnLst>
                      <a:cxn ang="0">
                        <a:pos x="63" y="0"/>
                      </a:cxn>
                      <a:cxn ang="0">
                        <a:pos x="71" y="1"/>
                      </a:cxn>
                      <a:cxn ang="0">
                        <a:pos x="81" y="4"/>
                      </a:cxn>
                      <a:cxn ang="0">
                        <a:pos x="86" y="6"/>
                      </a:cxn>
                      <a:cxn ang="0">
                        <a:pos x="91" y="9"/>
                      </a:cxn>
                      <a:cxn ang="0">
                        <a:pos x="97" y="12"/>
                      </a:cxn>
                      <a:cxn ang="0">
                        <a:pos x="101" y="17"/>
                      </a:cxn>
                      <a:cxn ang="0">
                        <a:pos x="105" y="21"/>
                      </a:cxn>
                      <a:cxn ang="0">
                        <a:pos x="109" y="26"/>
                      </a:cxn>
                      <a:cxn ang="0">
                        <a:pos x="114" y="32"/>
                      </a:cxn>
                      <a:cxn ang="0">
                        <a:pos x="117" y="39"/>
                      </a:cxn>
                      <a:cxn ang="0">
                        <a:pos x="119" y="46"/>
                      </a:cxn>
                      <a:cxn ang="0">
                        <a:pos x="121" y="54"/>
                      </a:cxn>
                      <a:cxn ang="0">
                        <a:pos x="123" y="63"/>
                      </a:cxn>
                      <a:cxn ang="0">
                        <a:pos x="123" y="72"/>
                      </a:cxn>
                      <a:cxn ang="0">
                        <a:pos x="123" y="267"/>
                      </a:cxn>
                      <a:cxn ang="0">
                        <a:pos x="0" y="267"/>
                      </a:cxn>
                      <a:cxn ang="0">
                        <a:pos x="0" y="72"/>
                      </a:cxn>
                      <a:cxn ang="0">
                        <a:pos x="1" y="63"/>
                      </a:cxn>
                      <a:cxn ang="0">
                        <a:pos x="2" y="54"/>
                      </a:cxn>
                      <a:cxn ang="0">
                        <a:pos x="4" y="46"/>
                      </a:cxn>
                      <a:cxn ang="0">
                        <a:pos x="7" y="39"/>
                      </a:cxn>
                      <a:cxn ang="0">
                        <a:pos x="10" y="32"/>
                      </a:cxn>
                      <a:cxn ang="0">
                        <a:pos x="15" y="26"/>
                      </a:cxn>
                      <a:cxn ang="0">
                        <a:pos x="19" y="21"/>
                      </a:cxn>
                      <a:cxn ang="0">
                        <a:pos x="23" y="17"/>
                      </a:cxn>
                      <a:cxn ang="0">
                        <a:pos x="28" y="12"/>
                      </a:cxn>
                      <a:cxn ang="0">
                        <a:pos x="32" y="9"/>
                      </a:cxn>
                      <a:cxn ang="0">
                        <a:pos x="38" y="6"/>
                      </a:cxn>
                      <a:cxn ang="0">
                        <a:pos x="43" y="4"/>
                      </a:cxn>
                      <a:cxn ang="0">
                        <a:pos x="53" y="1"/>
                      </a:cxn>
                      <a:cxn ang="0">
                        <a:pos x="63" y="0"/>
                      </a:cxn>
                    </a:cxnLst>
                    <a:rect l="0" t="0" r="r" b="b"/>
                    <a:pathLst>
                      <a:path w="123" h="267">
                        <a:moveTo>
                          <a:pt x="63" y="0"/>
                        </a:moveTo>
                        <a:lnTo>
                          <a:pt x="71" y="1"/>
                        </a:lnTo>
                        <a:lnTo>
                          <a:pt x="81" y="4"/>
                        </a:lnTo>
                        <a:lnTo>
                          <a:pt x="86" y="6"/>
                        </a:lnTo>
                        <a:lnTo>
                          <a:pt x="91" y="9"/>
                        </a:lnTo>
                        <a:lnTo>
                          <a:pt x="97" y="12"/>
                        </a:lnTo>
                        <a:lnTo>
                          <a:pt x="101" y="17"/>
                        </a:lnTo>
                        <a:lnTo>
                          <a:pt x="105" y="21"/>
                        </a:lnTo>
                        <a:lnTo>
                          <a:pt x="109" y="26"/>
                        </a:lnTo>
                        <a:lnTo>
                          <a:pt x="114" y="32"/>
                        </a:lnTo>
                        <a:lnTo>
                          <a:pt x="117" y="39"/>
                        </a:lnTo>
                        <a:lnTo>
                          <a:pt x="119" y="46"/>
                        </a:lnTo>
                        <a:lnTo>
                          <a:pt x="121" y="54"/>
                        </a:lnTo>
                        <a:lnTo>
                          <a:pt x="123" y="63"/>
                        </a:lnTo>
                        <a:lnTo>
                          <a:pt x="123" y="72"/>
                        </a:lnTo>
                        <a:lnTo>
                          <a:pt x="123" y="267"/>
                        </a:lnTo>
                        <a:lnTo>
                          <a:pt x="0" y="267"/>
                        </a:lnTo>
                        <a:lnTo>
                          <a:pt x="0" y="72"/>
                        </a:lnTo>
                        <a:lnTo>
                          <a:pt x="1" y="63"/>
                        </a:lnTo>
                        <a:lnTo>
                          <a:pt x="2" y="54"/>
                        </a:lnTo>
                        <a:lnTo>
                          <a:pt x="4" y="46"/>
                        </a:lnTo>
                        <a:lnTo>
                          <a:pt x="7" y="39"/>
                        </a:lnTo>
                        <a:lnTo>
                          <a:pt x="10" y="32"/>
                        </a:lnTo>
                        <a:lnTo>
                          <a:pt x="15" y="26"/>
                        </a:lnTo>
                        <a:lnTo>
                          <a:pt x="19" y="21"/>
                        </a:lnTo>
                        <a:lnTo>
                          <a:pt x="23" y="17"/>
                        </a:lnTo>
                        <a:lnTo>
                          <a:pt x="28" y="12"/>
                        </a:lnTo>
                        <a:lnTo>
                          <a:pt x="32" y="9"/>
                        </a:lnTo>
                        <a:lnTo>
                          <a:pt x="38" y="6"/>
                        </a:lnTo>
                        <a:lnTo>
                          <a:pt x="43" y="4"/>
                        </a:lnTo>
                        <a:lnTo>
                          <a:pt x="53" y="1"/>
                        </a:lnTo>
                        <a:lnTo>
                          <a:pt x="63" y="0"/>
                        </a:lnTo>
                        <a:close/>
                      </a:path>
                    </a:pathLst>
                  </a:custGeom>
                  <a:solidFill>
                    <a:schemeClr val="bg1"/>
                  </a:solidFill>
                  <a:ln w="9525">
                    <a:noFill/>
                    <a:round/>
                    <a:headEnd/>
                    <a:tailEnd/>
                  </a:ln>
                </p:spPr>
                <p:txBody>
                  <a:bodyPr/>
                  <a:lstStyle/>
                  <a:p>
                    <a:pPr>
                      <a:defRPr/>
                    </a:pPr>
                    <a:endParaRPr lang="en-US"/>
                  </a:p>
                </p:txBody>
              </p:sp>
              <p:sp>
                <p:nvSpPr>
                  <p:cNvPr id="715140" name="Freeform 1412"/>
                  <p:cNvSpPr>
                    <a:spLocks noChangeAspect="1"/>
                  </p:cNvSpPr>
                  <p:nvPr/>
                </p:nvSpPr>
                <p:spPr bwMode="auto">
                  <a:xfrm>
                    <a:off x="5001" y="1654"/>
                    <a:ext cx="36" cy="79"/>
                  </a:xfrm>
                  <a:custGeom>
                    <a:avLst/>
                    <a:gdLst/>
                    <a:ahLst/>
                    <a:cxnLst>
                      <a:cxn ang="0">
                        <a:pos x="60" y="0"/>
                      </a:cxn>
                      <a:cxn ang="0">
                        <a:pos x="70" y="1"/>
                      </a:cxn>
                      <a:cxn ang="0">
                        <a:pos x="79" y="4"/>
                      </a:cxn>
                      <a:cxn ang="0">
                        <a:pos x="85" y="6"/>
                      </a:cxn>
                      <a:cxn ang="0">
                        <a:pos x="90" y="9"/>
                      </a:cxn>
                      <a:cxn ang="0">
                        <a:pos x="95" y="12"/>
                      </a:cxn>
                      <a:cxn ang="0">
                        <a:pos x="100" y="17"/>
                      </a:cxn>
                      <a:cxn ang="0">
                        <a:pos x="105" y="21"/>
                      </a:cxn>
                      <a:cxn ang="0">
                        <a:pos x="109" y="26"/>
                      </a:cxn>
                      <a:cxn ang="0">
                        <a:pos x="113" y="32"/>
                      </a:cxn>
                      <a:cxn ang="0">
                        <a:pos x="116" y="39"/>
                      </a:cxn>
                      <a:cxn ang="0">
                        <a:pos x="119" y="46"/>
                      </a:cxn>
                      <a:cxn ang="0">
                        <a:pos x="121" y="54"/>
                      </a:cxn>
                      <a:cxn ang="0">
                        <a:pos x="122" y="63"/>
                      </a:cxn>
                      <a:cxn ang="0">
                        <a:pos x="122" y="72"/>
                      </a:cxn>
                      <a:cxn ang="0">
                        <a:pos x="122" y="267"/>
                      </a:cxn>
                      <a:cxn ang="0">
                        <a:pos x="0" y="267"/>
                      </a:cxn>
                      <a:cxn ang="0">
                        <a:pos x="0" y="72"/>
                      </a:cxn>
                      <a:cxn ang="0">
                        <a:pos x="0" y="63"/>
                      </a:cxn>
                      <a:cxn ang="0">
                        <a:pos x="1" y="54"/>
                      </a:cxn>
                      <a:cxn ang="0">
                        <a:pos x="3" y="46"/>
                      </a:cxn>
                      <a:cxn ang="0">
                        <a:pos x="7" y="39"/>
                      </a:cxn>
                      <a:cxn ang="0">
                        <a:pos x="10" y="32"/>
                      </a:cxn>
                      <a:cxn ang="0">
                        <a:pos x="14" y="26"/>
                      </a:cxn>
                      <a:cxn ang="0">
                        <a:pos x="18" y="21"/>
                      </a:cxn>
                      <a:cxn ang="0">
                        <a:pos x="22" y="17"/>
                      </a:cxn>
                      <a:cxn ang="0">
                        <a:pos x="28" y="12"/>
                      </a:cxn>
                      <a:cxn ang="0">
                        <a:pos x="32" y="9"/>
                      </a:cxn>
                      <a:cxn ang="0">
                        <a:pos x="37" y="6"/>
                      </a:cxn>
                      <a:cxn ang="0">
                        <a:pos x="42" y="4"/>
                      </a:cxn>
                      <a:cxn ang="0">
                        <a:pos x="52" y="1"/>
                      </a:cxn>
                      <a:cxn ang="0">
                        <a:pos x="60" y="0"/>
                      </a:cxn>
                    </a:cxnLst>
                    <a:rect l="0" t="0" r="r" b="b"/>
                    <a:pathLst>
                      <a:path w="122" h="267">
                        <a:moveTo>
                          <a:pt x="60" y="0"/>
                        </a:moveTo>
                        <a:lnTo>
                          <a:pt x="70" y="1"/>
                        </a:lnTo>
                        <a:lnTo>
                          <a:pt x="79" y="4"/>
                        </a:lnTo>
                        <a:lnTo>
                          <a:pt x="85" y="6"/>
                        </a:lnTo>
                        <a:lnTo>
                          <a:pt x="90" y="9"/>
                        </a:lnTo>
                        <a:lnTo>
                          <a:pt x="95" y="12"/>
                        </a:lnTo>
                        <a:lnTo>
                          <a:pt x="100" y="17"/>
                        </a:lnTo>
                        <a:lnTo>
                          <a:pt x="105" y="21"/>
                        </a:lnTo>
                        <a:lnTo>
                          <a:pt x="109" y="26"/>
                        </a:lnTo>
                        <a:lnTo>
                          <a:pt x="113" y="32"/>
                        </a:lnTo>
                        <a:lnTo>
                          <a:pt x="116" y="39"/>
                        </a:lnTo>
                        <a:lnTo>
                          <a:pt x="119" y="46"/>
                        </a:lnTo>
                        <a:lnTo>
                          <a:pt x="121" y="54"/>
                        </a:lnTo>
                        <a:lnTo>
                          <a:pt x="122" y="63"/>
                        </a:lnTo>
                        <a:lnTo>
                          <a:pt x="122" y="72"/>
                        </a:lnTo>
                        <a:lnTo>
                          <a:pt x="122" y="267"/>
                        </a:lnTo>
                        <a:lnTo>
                          <a:pt x="0" y="267"/>
                        </a:lnTo>
                        <a:lnTo>
                          <a:pt x="0" y="72"/>
                        </a:lnTo>
                        <a:lnTo>
                          <a:pt x="0" y="63"/>
                        </a:lnTo>
                        <a:lnTo>
                          <a:pt x="1" y="54"/>
                        </a:lnTo>
                        <a:lnTo>
                          <a:pt x="3" y="46"/>
                        </a:lnTo>
                        <a:lnTo>
                          <a:pt x="7" y="39"/>
                        </a:lnTo>
                        <a:lnTo>
                          <a:pt x="10" y="32"/>
                        </a:lnTo>
                        <a:lnTo>
                          <a:pt x="14" y="26"/>
                        </a:lnTo>
                        <a:lnTo>
                          <a:pt x="18" y="21"/>
                        </a:lnTo>
                        <a:lnTo>
                          <a:pt x="22" y="17"/>
                        </a:lnTo>
                        <a:lnTo>
                          <a:pt x="28" y="12"/>
                        </a:lnTo>
                        <a:lnTo>
                          <a:pt x="32" y="9"/>
                        </a:lnTo>
                        <a:lnTo>
                          <a:pt x="37" y="6"/>
                        </a:lnTo>
                        <a:lnTo>
                          <a:pt x="42" y="4"/>
                        </a:lnTo>
                        <a:lnTo>
                          <a:pt x="52" y="1"/>
                        </a:lnTo>
                        <a:lnTo>
                          <a:pt x="60" y="0"/>
                        </a:lnTo>
                        <a:close/>
                      </a:path>
                    </a:pathLst>
                  </a:custGeom>
                  <a:solidFill>
                    <a:schemeClr val="bg1"/>
                  </a:solidFill>
                  <a:ln w="9525">
                    <a:noFill/>
                    <a:round/>
                    <a:headEnd/>
                    <a:tailEnd/>
                  </a:ln>
                </p:spPr>
                <p:txBody>
                  <a:bodyPr/>
                  <a:lstStyle/>
                  <a:p>
                    <a:pPr>
                      <a:defRPr/>
                    </a:pPr>
                    <a:endParaRPr lang="en-US"/>
                  </a:p>
                </p:txBody>
              </p:sp>
              <p:sp>
                <p:nvSpPr>
                  <p:cNvPr id="715141" name="Freeform 1413"/>
                  <p:cNvSpPr>
                    <a:spLocks noChangeAspect="1"/>
                  </p:cNvSpPr>
                  <p:nvPr/>
                </p:nvSpPr>
                <p:spPr bwMode="auto">
                  <a:xfrm>
                    <a:off x="5137" y="1654"/>
                    <a:ext cx="36" cy="79"/>
                  </a:xfrm>
                  <a:custGeom>
                    <a:avLst/>
                    <a:gdLst/>
                    <a:ahLst/>
                    <a:cxnLst>
                      <a:cxn ang="0">
                        <a:pos x="60" y="0"/>
                      </a:cxn>
                      <a:cxn ang="0">
                        <a:pos x="69" y="1"/>
                      </a:cxn>
                      <a:cxn ang="0">
                        <a:pos x="79" y="4"/>
                      </a:cxn>
                      <a:cxn ang="0">
                        <a:pos x="84" y="6"/>
                      </a:cxn>
                      <a:cxn ang="0">
                        <a:pos x="89" y="9"/>
                      </a:cxn>
                      <a:cxn ang="0">
                        <a:pos x="95" y="12"/>
                      </a:cxn>
                      <a:cxn ang="0">
                        <a:pos x="99" y="17"/>
                      </a:cxn>
                      <a:cxn ang="0">
                        <a:pos x="103" y="21"/>
                      </a:cxn>
                      <a:cxn ang="0">
                        <a:pos x="107" y="26"/>
                      </a:cxn>
                      <a:cxn ang="0">
                        <a:pos x="111" y="32"/>
                      </a:cxn>
                      <a:cxn ang="0">
                        <a:pos x="115" y="39"/>
                      </a:cxn>
                      <a:cxn ang="0">
                        <a:pos x="117" y="46"/>
                      </a:cxn>
                      <a:cxn ang="0">
                        <a:pos x="119" y="54"/>
                      </a:cxn>
                      <a:cxn ang="0">
                        <a:pos x="120" y="63"/>
                      </a:cxn>
                      <a:cxn ang="0">
                        <a:pos x="121" y="72"/>
                      </a:cxn>
                      <a:cxn ang="0">
                        <a:pos x="121" y="267"/>
                      </a:cxn>
                      <a:cxn ang="0">
                        <a:pos x="0" y="267"/>
                      </a:cxn>
                      <a:cxn ang="0">
                        <a:pos x="0" y="72"/>
                      </a:cxn>
                      <a:cxn ang="0">
                        <a:pos x="0" y="63"/>
                      </a:cxn>
                      <a:cxn ang="0">
                        <a:pos x="2" y="54"/>
                      </a:cxn>
                      <a:cxn ang="0">
                        <a:pos x="4" y="46"/>
                      </a:cxn>
                      <a:cxn ang="0">
                        <a:pos x="6" y="39"/>
                      </a:cxn>
                      <a:cxn ang="0">
                        <a:pos x="9" y="32"/>
                      </a:cxn>
                      <a:cxn ang="0">
                        <a:pos x="14" y="26"/>
                      </a:cxn>
                      <a:cxn ang="0">
                        <a:pos x="18" y="21"/>
                      </a:cxn>
                      <a:cxn ang="0">
                        <a:pos x="22" y="17"/>
                      </a:cxn>
                      <a:cxn ang="0">
                        <a:pos x="26" y="12"/>
                      </a:cxn>
                      <a:cxn ang="0">
                        <a:pos x="31" y="9"/>
                      </a:cxn>
                      <a:cxn ang="0">
                        <a:pos x="37" y="6"/>
                      </a:cxn>
                      <a:cxn ang="0">
                        <a:pos x="42" y="4"/>
                      </a:cxn>
                      <a:cxn ang="0">
                        <a:pos x="51" y="1"/>
                      </a:cxn>
                      <a:cxn ang="0">
                        <a:pos x="60" y="0"/>
                      </a:cxn>
                    </a:cxnLst>
                    <a:rect l="0" t="0" r="r" b="b"/>
                    <a:pathLst>
                      <a:path w="121" h="267">
                        <a:moveTo>
                          <a:pt x="60" y="0"/>
                        </a:moveTo>
                        <a:lnTo>
                          <a:pt x="69" y="1"/>
                        </a:lnTo>
                        <a:lnTo>
                          <a:pt x="79" y="4"/>
                        </a:lnTo>
                        <a:lnTo>
                          <a:pt x="84" y="6"/>
                        </a:lnTo>
                        <a:lnTo>
                          <a:pt x="89" y="9"/>
                        </a:lnTo>
                        <a:lnTo>
                          <a:pt x="95" y="12"/>
                        </a:lnTo>
                        <a:lnTo>
                          <a:pt x="99" y="17"/>
                        </a:lnTo>
                        <a:lnTo>
                          <a:pt x="103" y="21"/>
                        </a:lnTo>
                        <a:lnTo>
                          <a:pt x="107" y="26"/>
                        </a:lnTo>
                        <a:lnTo>
                          <a:pt x="111" y="32"/>
                        </a:lnTo>
                        <a:lnTo>
                          <a:pt x="115" y="39"/>
                        </a:lnTo>
                        <a:lnTo>
                          <a:pt x="117" y="46"/>
                        </a:lnTo>
                        <a:lnTo>
                          <a:pt x="119" y="54"/>
                        </a:lnTo>
                        <a:lnTo>
                          <a:pt x="120" y="63"/>
                        </a:lnTo>
                        <a:lnTo>
                          <a:pt x="121" y="72"/>
                        </a:lnTo>
                        <a:lnTo>
                          <a:pt x="121" y="267"/>
                        </a:lnTo>
                        <a:lnTo>
                          <a:pt x="0" y="267"/>
                        </a:lnTo>
                        <a:lnTo>
                          <a:pt x="0" y="72"/>
                        </a:lnTo>
                        <a:lnTo>
                          <a:pt x="0" y="63"/>
                        </a:lnTo>
                        <a:lnTo>
                          <a:pt x="2" y="54"/>
                        </a:lnTo>
                        <a:lnTo>
                          <a:pt x="4" y="46"/>
                        </a:lnTo>
                        <a:lnTo>
                          <a:pt x="6" y="39"/>
                        </a:lnTo>
                        <a:lnTo>
                          <a:pt x="9" y="32"/>
                        </a:lnTo>
                        <a:lnTo>
                          <a:pt x="14" y="26"/>
                        </a:lnTo>
                        <a:lnTo>
                          <a:pt x="18" y="21"/>
                        </a:lnTo>
                        <a:lnTo>
                          <a:pt x="22" y="17"/>
                        </a:lnTo>
                        <a:lnTo>
                          <a:pt x="26" y="12"/>
                        </a:lnTo>
                        <a:lnTo>
                          <a:pt x="31" y="9"/>
                        </a:lnTo>
                        <a:lnTo>
                          <a:pt x="37" y="6"/>
                        </a:lnTo>
                        <a:lnTo>
                          <a:pt x="42" y="4"/>
                        </a:lnTo>
                        <a:lnTo>
                          <a:pt x="51" y="1"/>
                        </a:lnTo>
                        <a:lnTo>
                          <a:pt x="60" y="0"/>
                        </a:lnTo>
                        <a:close/>
                      </a:path>
                    </a:pathLst>
                  </a:custGeom>
                  <a:solidFill>
                    <a:schemeClr val="bg1"/>
                  </a:solidFill>
                  <a:ln w="9525">
                    <a:noFill/>
                    <a:round/>
                    <a:headEnd/>
                    <a:tailEnd/>
                  </a:ln>
                </p:spPr>
                <p:txBody>
                  <a:bodyPr/>
                  <a:lstStyle/>
                  <a:p>
                    <a:pPr>
                      <a:defRPr/>
                    </a:pPr>
                    <a:endParaRPr lang="en-US"/>
                  </a:p>
                </p:txBody>
              </p:sp>
              <p:sp>
                <p:nvSpPr>
                  <p:cNvPr id="715142" name="Freeform 1414"/>
                  <p:cNvSpPr>
                    <a:spLocks noChangeAspect="1"/>
                  </p:cNvSpPr>
                  <p:nvPr/>
                </p:nvSpPr>
                <p:spPr bwMode="auto">
                  <a:xfrm>
                    <a:off x="4865" y="1783"/>
                    <a:ext cx="36" cy="86"/>
                  </a:xfrm>
                  <a:custGeom>
                    <a:avLst/>
                    <a:gdLst/>
                    <a:ahLst/>
                    <a:cxnLst>
                      <a:cxn ang="0">
                        <a:pos x="63" y="0"/>
                      </a:cxn>
                      <a:cxn ang="0">
                        <a:pos x="71" y="0"/>
                      </a:cxn>
                      <a:cxn ang="0">
                        <a:pos x="81" y="3"/>
                      </a:cxn>
                      <a:cxn ang="0">
                        <a:pos x="86" y="5"/>
                      </a:cxn>
                      <a:cxn ang="0">
                        <a:pos x="91" y="8"/>
                      </a:cxn>
                      <a:cxn ang="0">
                        <a:pos x="97" y="11"/>
                      </a:cxn>
                      <a:cxn ang="0">
                        <a:pos x="101" y="16"/>
                      </a:cxn>
                      <a:cxn ang="0">
                        <a:pos x="105" y="20"/>
                      </a:cxn>
                      <a:cxn ang="0">
                        <a:pos x="109" y="25"/>
                      </a:cxn>
                      <a:cxn ang="0">
                        <a:pos x="114" y="31"/>
                      </a:cxn>
                      <a:cxn ang="0">
                        <a:pos x="117" y="38"/>
                      </a:cxn>
                      <a:cxn ang="0">
                        <a:pos x="119" y="45"/>
                      </a:cxn>
                      <a:cxn ang="0">
                        <a:pos x="121" y="54"/>
                      </a:cxn>
                      <a:cxn ang="0">
                        <a:pos x="123" y="62"/>
                      </a:cxn>
                      <a:cxn ang="0">
                        <a:pos x="123" y="71"/>
                      </a:cxn>
                      <a:cxn ang="0">
                        <a:pos x="123" y="267"/>
                      </a:cxn>
                      <a:cxn ang="0">
                        <a:pos x="0" y="267"/>
                      </a:cxn>
                      <a:cxn ang="0">
                        <a:pos x="0" y="71"/>
                      </a:cxn>
                      <a:cxn ang="0">
                        <a:pos x="1" y="62"/>
                      </a:cxn>
                      <a:cxn ang="0">
                        <a:pos x="2" y="54"/>
                      </a:cxn>
                      <a:cxn ang="0">
                        <a:pos x="4" y="45"/>
                      </a:cxn>
                      <a:cxn ang="0">
                        <a:pos x="7" y="38"/>
                      </a:cxn>
                      <a:cxn ang="0">
                        <a:pos x="10" y="31"/>
                      </a:cxn>
                      <a:cxn ang="0">
                        <a:pos x="15" y="25"/>
                      </a:cxn>
                      <a:cxn ang="0">
                        <a:pos x="19" y="20"/>
                      </a:cxn>
                      <a:cxn ang="0">
                        <a:pos x="23" y="16"/>
                      </a:cxn>
                      <a:cxn ang="0">
                        <a:pos x="28" y="11"/>
                      </a:cxn>
                      <a:cxn ang="0">
                        <a:pos x="32" y="8"/>
                      </a:cxn>
                      <a:cxn ang="0">
                        <a:pos x="38" y="5"/>
                      </a:cxn>
                      <a:cxn ang="0">
                        <a:pos x="43" y="3"/>
                      </a:cxn>
                      <a:cxn ang="0">
                        <a:pos x="53" y="0"/>
                      </a:cxn>
                      <a:cxn ang="0">
                        <a:pos x="63" y="0"/>
                      </a:cxn>
                    </a:cxnLst>
                    <a:rect l="0" t="0" r="r" b="b"/>
                    <a:pathLst>
                      <a:path w="123" h="267">
                        <a:moveTo>
                          <a:pt x="63" y="0"/>
                        </a:moveTo>
                        <a:lnTo>
                          <a:pt x="71" y="0"/>
                        </a:lnTo>
                        <a:lnTo>
                          <a:pt x="81" y="3"/>
                        </a:lnTo>
                        <a:lnTo>
                          <a:pt x="86" y="5"/>
                        </a:lnTo>
                        <a:lnTo>
                          <a:pt x="91" y="8"/>
                        </a:lnTo>
                        <a:lnTo>
                          <a:pt x="97" y="11"/>
                        </a:lnTo>
                        <a:lnTo>
                          <a:pt x="101" y="16"/>
                        </a:lnTo>
                        <a:lnTo>
                          <a:pt x="105" y="20"/>
                        </a:lnTo>
                        <a:lnTo>
                          <a:pt x="109" y="25"/>
                        </a:lnTo>
                        <a:lnTo>
                          <a:pt x="114" y="31"/>
                        </a:lnTo>
                        <a:lnTo>
                          <a:pt x="117" y="38"/>
                        </a:lnTo>
                        <a:lnTo>
                          <a:pt x="119" y="45"/>
                        </a:lnTo>
                        <a:lnTo>
                          <a:pt x="121" y="54"/>
                        </a:lnTo>
                        <a:lnTo>
                          <a:pt x="123" y="62"/>
                        </a:lnTo>
                        <a:lnTo>
                          <a:pt x="123" y="71"/>
                        </a:lnTo>
                        <a:lnTo>
                          <a:pt x="123" y="267"/>
                        </a:lnTo>
                        <a:lnTo>
                          <a:pt x="0" y="267"/>
                        </a:lnTo>
                        <a:lnTo>
                          <a:pt x="0" y="71"/>
                        </a:lnTo>
                        <a:lnTo>
                          <a:pt x="1" y="62"/>
                        </a:lnTo>
                        <a:lnTo>
                          <a:pt x="2" y="54"/>
                        </a:lnTo>
                        <a:lnTo>
                          <a:pt x="4" y="45"/>
                        </a:lnTo>
                        <a:lnTo>
                          <a:pt x="7" y="38"/>
                        </a:lnTo>
                        <a:lnTo>
                          <a:pt x="10" y="31"/>
                        </a:lnTo>
                        <a:lnTo>
                          <a:pt x="15" y="25"/>
                        </a:lnTo>
                        <a:lnTo>
                          <a:pt x="19" y="20"/>
                        </a:lnTo>
                        <a:lnTo>
                          <a:pt x="23" y="16"/>
                        </a:lnTo>
                        <a:lnTo>
                          <a:pt x="28" y="11"/>
                        </a:lnTo>
                        <a:lnTo>
                          <a:pt x="32" y="8"/>
                        </a:lnTo>
                        <a:lnTo>
                          <a:pt x="38" y="5"/>
                        </a:lnTo>
                        <a:lnTo>
                          <a:pt x="43" y="3"/>
                        </a:lnTo>
                        <a:lnTo>
                          <a:pt x="53" y="0"/>
                        </a:lnTo>
                        <a:lnTo>
                          <a:pt x="63" y="0"/>
                        </a:lnTo>
                        <a:close/>
                      </a:path>
                    </a:pathLst>
                  </a:custGeom>
                  <a:solidFill>
                    <a:schemeClr val="bg1"/>
                  </a:solidFill>
                  <a:ln w="9525">
                    <a:noFill/>
                    <a:round/>
                    <a:headEnd/>
                    <a:tailEnd/>
                  </a:ln>
                </p:spPr>
                <p:txBody>
                  <a:bodyPr/>
                  <a:lstStyle/>
                  <a:p>
                    <a:pPr>
                      <a:defRPr/>
                    </a:pPr>
                    <a:endParaRPr lang="en-US"/>
                  </a:p>
                </p:txBody>
              </p:sp>
              <p:sp>
                <p:nvSpPr>
                  <p:cNvPr id="715143" name="Freeform 1415"/>
                  <p:cNvSpPr>
                    <a:spLocks noChangeAspect="1"/>
                  </p:cNvSpPr>
                  <p:nvPr/>
                </p:nvSpPr>
                <p:spPr bwMode="auto">
                  <a:xfrm>
                    <a:off x="5001" y="1783"/>
                    <a:ext cx="36" cy="86"/>
                  </a:xfrm>
                  <a:custGeom>
                    <a:avLst/>
                    <a:gdLst/>
                    <a:ahLst/>
                    <a:cxnLst>
                      <a:cxn ang="0">
                        <a:pos x="60" y="0"/>
                      </a:cxn>
                      <a:cxn ang="0">
                        <a:pos x="70" y="0"/>
                      </a:cxn>
                      <a:cxn ang="0">
                        <a:pos x="79" y="3"/>
                      </a:cxn>
                      <a:cxn ang="0">
                        <a:pos x="85" y="5"/>
                      </a:cxn>
                      <a:cxn ang="0">
                        <a:pos x="90" y="8"/>
                      </a:cxn>
                      <a:cxn ang="0">
                        <a:pos x="95" y="11"/>
                      </a:cxn>
                      <a:cxn ang="0">
                        <a:pos x="100" y="16"/>
                      </a:cxn>
                      <a:cxn ang="0">
                        <a:pos x="105" y="20"/>
                      </a:cxn>
                      <a:cxn ang="0">
                        <a:pos x="109" y="25"/>
                      </a:cxn>
                      <a:cxn ang="0">
                        <a:pos x="113" y="31"/>
                      </a:cxn>
                      <a:cxn ang="0">
                        <a:pos x="116" y="38"/>
                      </a:cxn>
                      <a:cxn ang="0">
                        <a:pos x="119" y="45"/>
                      </a:cxn>
                      <a:cxn ang="0">
                        <a:pos x="121" y="54"/>
                      </a:cxn>
                      <a:cxn ang="0">
                        <a:pos x="122" y="62"/>
                      </a:cxn>
                      <a:cxn ang="0">
                        <a:pos x="122" y="71"/>
                      </a:cxn>
                      <a:cxn ang="0">
                        <a:pos x="122" y="267"/>
                      </a:cxn>
                      <a:cxn ang="0">
                        <a:pos x="0" y="267"/>
                      </a:cxn>
                      <a:cxn ang="0">
                        <a:pos x="0" y="71"/>
                      </a:cxn>
                      <a:cxn ang="0">
                        <a:pos x="0" y="62"/>
                      </a:cxn>
                      <a:cxn ang="0">
                        <a:pos x="1" y="54"/>
                      </a:cxn>
                      <a:cxn ang="0">
                        <a:pos x="3" y="45"/>
                      </a:cxn>
                      <a:cxn ang="0">
                        <a:pos x="7" y="38"/>
                      </a:cxn>
                      <a:cxn ang="0">
                        <a:pos x="10" y="31"/>
                      </a:cxn>
                      <a:cxn ang="0">
                        <a:pos x="14" y="25"/>
                      </a:cxn>
                      <a:cxn ang="0">
                        <a:pos x="18" y="20"/>
                      </a:cxn>
                      <a:cxn ang="0">
                        <a:pos x="22" y="16"/>
                      </a:cxn>
                      <a:cxn ang="0">
                        <a:pos x="28" y="11"/>
                      </a:cxn>
                      <a:cxn ang="0">
                        <a:pos x="32" y="8"/>
                      </a:cxn>
                      <a:cxn ang="0">
                        <a:pos x="37" y="5"/>
                      </a:cxn>
                      <a:cxn ang="0">
                        <a:pos x="42" y="3"/>
                      </a:cxn>
                      <a:cxn ang="0">
                        <a:pos x="52" y="0"/>
                      </a:cxn>
                      <a:cxn ang="0">
                        <a:pos x="60" y="0"/>
                      </a:cxn>
                    </a:cxnLst>
                    <a:rect l="0" t="0" r="r" b="b"/>
                    <a:pathLst>
                      <a:path w="122" h="267">
                        <a:moveTo>
                          <a:pt x="60" y="0"/>
                        </a:moveTo>
                        <a:lnTo>
                          <a:pt x="70" y="0"/>
                        </a:lnTo>
                        <a:lnTo>
                          <a:pt x="79" y="3"/>
                        </a:lnTo>
                        <a:lnTo>
                          <a:pt x="85" y="5"/>
                        </a:lnTo>
                        <a:lnTo>
                          <a:pt x="90" y="8"/>
                        </a:lnTo>
                        <a:lnTo>
                          <a:pt x="95" y="11"/>
                        </a:lnTo>
                        <a:lnTo>
                          <a:pt x="100" y="16"/>
                        </a:lnTo>
                        <a:lnTo>
                          <a:pt x="105" y="20"/>
                        </a:lnTo>
                        <a:lnTo>
                          <a:pt x="109" y="25"/>
                        </a:lnTo>
                        <a:lnTo>
                          <a:pt x="113" y="31"/>
                        </a:lnTo>
                        <a:lnTo>
                          <a:pt x="116" y="38"/>
                        </a:lnTo>
                        <a:lnTo>
                          <a:pt x="119" y="45"/>
                        </a:lnTo>
                        <a:lnTo>
                          <a:pt x="121" y="54"/>
                        </a:lnTo>
                        <a:lnTo>
                          <a:pt x="122" y="62"/>
                        </a:lnTo>
                        <a:lnTo>
                          <a:pt x="122" y="71"/>
                        </a:lnTo>
                        <a:lnTo>
                          <a:pt x="122" y="267"/>
                        </a:lnTo>
                        <a:lnTo>
                          <a:pt x="0" y="267"/>
                        </a:lnTo>
                        <a:lnTo>
                          <a:pt x="0" y="71"/>
                        </a:lnTo>
                        <a:lnTo>
                          <a:pt x="0" y="62"/>
                        </a:lnTo>
                        <a:lnTo>
                          <a:pt x="1" y="54"/>
                        </a:lnTo>
                        <a:lnTo>
                          <a:pt x="3" y="45"/>
                        </a:lnTo>
                        <a:lnTo>
                          <a:pt x="7" y="38"/>
                        </a:lnTo>
                        <a:lnTo>
                          <a:pt x="10" y="31"/>
                        </a:lnTo>
                        <a:lnTo>
                          <a:pt x="14" y="25"/>
                        </a:lnTo>
                        <a:lnTo>
                          <a:pt x="18" y="20"/>
                        </a:lnTo>
                        <a:lnTo>
                          <a:pt x="22" y="16"/>
                        </a:lnTo>
                        <a:lnTo>
                          <a:pt x="28" y="11"/>
                        </a:lnTo>
                        <a:lnTo>
                          <a:pt x="32" y="8"/>
                        </a:lnTo>
                        <a:lnTo>
                          <a:pt x="37" y="5"/>
                        </a:lnTo>
                        <a:lnTo>
                          <a:pt x="42" y="3"/>
                        </a:lnTo>
                        <a:lnTo>
                          <a:pt x="52" y="0"/>
                        </a:lnTo>
                        <a:lnTo>
                          <a:pt x="60" y="0"/>
                        </a:lnTo>
                        <a:close/>
                      </a:path>
                    </a:pathLst>
                  </a:custGeom>
                  <a:solidFill>
                    <a:schemeClr val="bg1"/>
                  </a:solidFill>
                  <a:ln w="9525">
                    <a:noFill/>
                    <a:round/>
                    <a:headEnd/>
                    <a:tailEnd/>
                  </a:ln>
                </p:spPr>
                <p:txBody>
                  <a:bodyPr/>
                  <a:lstStyle/>
                  <a:p>
                    <a:pPr>
                      <a:defRPr/>
                    </a:pPr>
                    <a:endParaRPr lang="en-US"/>
                  </a:p>
                </p:txBody>
              </p:sp>
              <p:sp>
                <p:nvSpPr>
                  <p:cNvPr id="715144" name="Freeform 1416"/>
                  <p:cNvSpPr>
                    <a:spLocks noChangeAspect="1"/>
                  </p:cNvSpPr>
                  <p:nvPr/>
                </p:nvSpPr>
                <p:spPr bwMode="auto">
                  <a:xfrm>
                    <a:off x="5137" y="1783"/>
                    <a:ext cx="36" cy="86"/>
                  </a:xfrm>
                  <a:custGeom>
                    <a:avLst/>
                    <a:gdLst/>
                    <a:ahLst/>
                    <a:cxnLst>
                      <a:cxn ang="0">
                        <a:pos x="60" y="0"/>
                      </a:cxn>
                      <a:cxn ang="0">
                        <a:pos x="69" y="0"/>
                      </a:cxn>
                      <a:cxn ang="0">
                        <a:pos x="79" y="3"/>
                      </a:cxn>
                      <a:cxn ang="0">
                        <a:pos x="84" y="5"/>
                      </a:cxn>
                      <a:cxn ang="0">
                        <a:pos x="89" y="8"/>
                      </a:cxn>
                      <a:cxn ang="0">
                        <a:pos x="95" y="11"/>
                      </a:cxn>
                      <a:cxn ang="0">
                        <a:pos x="99" y="16"/>
                      </a:cxn>
                      <a:cxn ang="0">
                        <a:pos x="103" y="20"/>
                      </a:cxn>
                      <a:cxn ang="0">
                        <a:pos x="107" y="25"/>
                      </a:cxn>
                      <a:cxn ang="0">
                        <a:pos x="111" y="31"/>
                      </a:cxn>
                      <a:cxn ang="0">
                        <a:pos x="115" y="38"/>
                      </a:cxn>
                      <a:cxn ang="0">
                        <a:pos x="117" y="45"/>
                      </a:cxn>
                      <a:cxn ang="0">
                        <a:pos x="119" y="54"/>
                      </a:cxn>
                      <a:cxn ang="0">
                        <a:pos x="120" y="62"/>
                      </a:cxn>
                      <a:cxn ang="0">
                        <a:pos x="121" y="71"/>
                      </a:cxn>
                      <a:cxn ang="0">
                        <a:pos x="121" y="267"/>
                      </a:cxn>
                      <a:cxn ang="0">
                        <a:pos x="0" y="267"/>
                      </a:cxn>
                      <a:cxn ang="0">
                        <a:pos x="0" y="71"/>
                      </a:cxn>
                      <a:cxn ang="0">
                        <a:pos x="0" y="62"/>
                      </a:cxn>
                      <a:cxn ang="0">
                        <a:pos x="2" y="54"/>
                      </a:cxn>
                      <a:cxn ang="0">
                        <a:pos x="4" y="45"/>
                      </a:cxn>
                      <a:cxn ang="0">
                        <a:pos x="6" y="38"/>
                      </a:cxn>
                      <a:cxn ang="0">
                        <a:pos x="9" y="31"/>
                      </a:cxn>
                      <a:cxn ang="0">
                        <a:pos x="14" y="25"/>
                      </a:cxn>
                      <a:cxn ang="0">
                        <a:pos x="18" y="20"/>
                      </a:cxn>
                      <a:cxn ang="0">
                        <a:pos x="22" y="16"/>
                      </a:cxn>
                      <a:cxn ang="0">
                        <a:pos x="26" y="11"/>
                      </a:cxn>
                      <a:cxn ang="0">
                        <a:pos x="31" y="8"/>
                      </a:cxn>
                      <a:cxn ang="0">
                        <a:pos x="37" y="5"/>
                      </a:cxn>
                      <a:cxn ang="0">
                        <a:pos x="42" y="3"/>
                      </a:cxn>
                      <a:cxn ang="0">
                        <a:pos x="51" y="0"/>
                      </a:cxn>
                      <a:cxn ang="0">
                        <a:pos x="60" y="0"/>
                      </a:cxn>
                    </a:cxnLst>
                    <a:rect l="0" t="0" r="r" b="b"/>
                    <a:pathLst>
                      <a:path w="121" h="267">
                        <a:moveTo>
                          <a:pt x="60" y="0"/>
                        </a:moveTo>
                        <a:lnTo>
                          <a:pt x="69" y="0"/>
                        </a:lnTo>
                        <a:lnTo>
                          <a:pt x="79" y="3"/>
                        </a:lnTo>
                        <a:lnTo>
                          <a:pt x="84" y="5"/>
                        </a:lnTo>
                        <a:lnTo>
                          <a:pt x="89" y="8"/>
                        </a:lnTo>
                        <a:lnTo>
                          <a:pt x="95" y="11"/>
                        </a:lnTo>
                        <a:lnTo>
                          <a:pt x="99" y="16"/>
                        </a:lnTo>
                        <a:lnTo>
                          <a:pt x="103" y="20"/>
                        </a:lnTo>
                        <a:lnTo>
                          <a:pt x="107" y="25"/>
                        </a:lnTo>
                        <a:lnTo>
                          <a:pt x="111" y="31"/>
                        </a:lnTo>
                        <a:lnTo>
                          <a:pt x="115" y="38"/>
                        </a:lnTo>
                        <a:lnTo>
                          <a:pt x="117" y="45"/>
                        </a:lnTo>
                        <a:lnTo>
                          <a:pt x="119" y="54"/>
                        </a:lnTo>
                        <a:lnTo>
                          <a:pt x="120" y="62"/>
                        </a:lnTo>
                        <a:lnTo>
                          <a:pt x="121" y="71"/>
                        </a:lnTo>
                        <a:lnTo>
                          <a:pt x="121" y="267"/>
                        </a:lnTo>
                        <a:lnTo>
                          <a:pt x="0" y="267"/>
                        </a:lnTo>
                        <a:lnTo>
                          <a:pt x="0" y="71"/>
                        </a:lnTo>
                        <a:lnTo>
                          <a:pt x="0" y="62"/>
                        </a:lnTo>
                        <a:lnTo>
                          <a:pt x="2" y="54"/>
                        </a:lnTo>
                        <a:lnTo>
                          <a:pt x="4" y="45"/>
                        </a:lnTo>
                        <a:lnTo>
                          <a:pt x="6" y="38"/>
                        </a:lnTo>
                        <a:lnTo>
                          <a:pt x="9" y="31"/>
                        </a:lnTo>
                        <a:lnTo>
                          <a:pt x="14" y="25"/>
                        </a:lnTo>
                        <a:lnTo>
                          <a:pt x="18" y="20"/>
                        </a:lnTo>
                        <a:lnTo>
                          <a:pt x="22" y="16"/>
                        </a:lnTo>
                        <a:lnTo>
                          <a:pt x="26" y="11"/>
                        </a:lnTo>
                        <a:lnTo>
                          <a:pt x="31" y="8"/>
                        </a:lnTo>
                        <a:lnTo>
                          <a:pt x="37" y="5"/>
                        </a:lnTo>
                        <a:lnTo>
                          <a:pt x="42" y="3"/>
                        </a:lnTo>
                        <a:lnTo>
                          <a:pt x="51" y="0"/>
                        </a:lnTo>
                        <a:lnTo>
                          <a:pt x="60" y="0"/>
                        </a:lnTo>
                        <a:close/>
                      </a:path>
                    </a:pathLst>
                  </a:custGeom>
                  <a:solidFill>
                    <a:schemeClr val="bg1"/>
                  </a:solidFill>
                  <a:ln w="9525">
                    <a:noFill/>
                    <a:round/>
                    <a:headEnd/>
                    <a:tailEnd/>
                  </a:ln>
                </p:spPr>
                <p:txBody>
                  <a:bodyPr/>
                  <a:lstStyle/>
                  <a:p>
                    <a:pPr>
                      <a:defRPr/>
                    </a:pPr>
                    <a:endParaRPr lang="en-US"/>
                  </a:p>
                </p:txBody>
              </p:sp>
              <p:sp>
                <p:nvSpPr>
                  <p:cNvPr id="715145" name="Freeform 1417"/>
                  <p:cNvSpPr>
                    <a:spLocks noChangeAspect="1"/>
                  </p:cNvSpPr>
                  <p:nvPr/>
                </p:nvSpPr>
                <p:spPr bwMode="auto">
                  <a:xfrm>
                    <a:off x="503" y="1654"/>
                    <a:ext cx="36" cy="79"/>
                  </a:xfrm>
                  <a:custGeom>
                    <a:avLst/>
                    <a:gdLst/>
                    <a:ahLst/>
                    <a:cxnLst>
                      <a:cxn ang="0">
                        <a:pos x="61" y="0"/>
                      </a:cxn>
                      <a:cxn ang="0">
                        <a:pos x="69" y="1"/>
                      </a:cxn>
                      <a:cxn ang="0">
                        <a:pos x="80" y="4"/>
                      </a:cxn>
                      <a:cxn ang="0">
                        <a:pos x="85" y="6"/>
                      </a:cxn>
                      <a:cxn ang="0">
                        <a:pos x="90" y="9"/>
                      </a:cxn>
                      <a:cxn ang="0">
                        <a:pos x="95" y="12"/>
                      </a:cxn>
                      <a:cxn ang="0">
                        <a:pos x="100" y="17"/>
                      </a:cxn>
                      <a:cxn ang="0">
                        <a:pos x="105" y="21"/>
                      </a:cxn>
                      <a:cxn ang="0">
                        <a:pos x="109" y="26"/>
                      </a:cxn>
                      <a:cxn ang="0">
                        <a:pos x="112"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9" y="32"/>
                      </a:cxn>
                      <a:cxn ang="0">
                        <a:pos x="13" y="26"/>
                      </a:cxn>
                      <a:cxn ang="0">
                        <a:pos x="17" y="21"/>
                      </a:cxn>
                      <a:cxn ang="0">
                        <a:pos x="22" y="17"/>
                      </a:cxn>
                      <a:cxn ang="0">
                        <a:pos x="27" y="12"/>
                      </a:cxn>
                      <a:cxn ang="0">
                        <a:pos x="31" y="9"/>
                      </a:cxn>
                      <a:cxn ang="0">
                        <a:pos x="36" y="6"/>
                      </a:cxn>
                      <a:cxn ang="0">
                        <a:pos x="42" y="4"/>
                      </a:cxn>
                      <a:cxn ang="0">
                        <a:pos x="51" y="1"/>
                      </a:cxn>
                      <a:cxn ang="0">
                        <a:pos x="61" y="0"/>
                      </a:cxn>
                    </a:cxnLst>
                    <a:rect l="0" t="0" r="r" b="b"/>
                    <a:pathLst>
                      <a:path w="123" h="267">
                        <a:moveTo>
                          <a:pt x="61" y="0"/>
                        </a:moveTo>
                        <a:lnTo>
                          <a:pt x="69" y="1"/>
                        </a:lnTo>
                        <a:lnTo>
                          <a:pt x="80" y="4"/>
                        </a:lnTo>
                        <a:lnTo>
                          <a:pt x="85" y="6"/>
                        </a:lnTo>
                        <a:lnTo>
                          <a:pt x="90" y="9"/>
                        </a:lnTo>
                        <a:lnTo>
                          <a:pt x="95" y="12"/>
                        </a:lnTo>
                        <a:lnTo>
                          <a:pt x="100" y="17"/>
                        </a:lnTo>
                        <a:lnTo>
                          <a:pt x="105" y="21"/>
                        </a:lnTo>
                        <a:lnTo>
                          <a:pt x="109" y="26"/>
                        </a:lnTo>
                        <a:lnTo>
                          <a:pt x="112"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9" y="32"/>
                        </a:lnTo>
                        <a:lnTo>
                          <a:pt x="13" y="26"/>
                        </a:lnTo>
                        <a:lnTo>
                          <a:pt x="17" y="21"/>
                        </a:lnTo>
                        <a:lnTo>
                          <a:pt x="22" y="17"/>
                        </a:lnTo>
                        <a:lnTo>
                          <a:pt x="27" y="12"/>
                        </a:lnTo>
                        <a:lnTo>
                          <a:pt x="31" y="9"/>
                        </a:lnTo>
                        <a:lnTo>
                          <a:pt x="36" y="6"/>
                        </a:lnTo>
                        <a:lnTo>
                          <a:pt x="42" y="4"/>
                        </a:lnTo>
                        <a:lnTo>
                          <a:pt x="51" y="1"/>
                        </a:lnTo>
                        <a:lnTo>
                          <a:pt x="61" y="0"/>
                        </a:lnTo>
                        <a:close/>
                      </a:path>
                    </a:pathLst>
                  </a:custGeom>
                  <a:solidFill>
                    <a:schemeClr val="bg1"/>
                  </a:solidFill>
                  <a:ln w="9525">
                    <a:noFill/>
                    <a:round/>
                    <a:headEnd/>
                    <a:tailEnd/>
                  </a:ln>
                </p:spPr>
                <p:txBody>
                  <a:bodyPr/>
                  <a:lstStyle/>
                  <a:p>
                    <a:pPr>
                      <a:defRPr/>
                    </a:pPr>
                    <a:endParaRPr lang="en-US"/>
                  </a:p>
                </p:txBody>
              </p:sp>
              <p:sp>
                <p:nvSpPr>
                  <p:cNvPr id="715146" name="Freeform 1418"/>
                  <p:cNvSpPr>
                    <a:spLocks noChangeAspect="1"/>
                  </p:cNvSpPr>
                  <p:nvPr/>
                </p:nvSpPr>
                <p:spPr bwMode="auto">
                  <a:xfrm>
                    <a:off x="368" y="1654"/>
                    <a:ext cx="36" cy="79"/>
                  </a:xfrm>
                  <a:custGeom>
                    <a:avLst/>
                    <a:gdLst/>
                    <a:ahLst/>
                    <a:cxnLst>
                      <a:cxn ang="0">
                        <a:pos x="62" y="0"/>
                      </a:cxn>
                      <a:cxn ang="0">
                        <a:pos x="71" y="1"/>
                      </a:cxn>
                      <a:cxn ang="0">
                        <a:pos x="81" y="4"/>
                      </a:cxn>
                      <a:cxn ang="0">
                        <a:pos x="86" y="6"/>
                      </a:cxn>
                      <a:cxn ang="0">
                        <a:pos x="91" y="9"/>
                      </a:cxn>
                      <a:cxn ang="0">
                        <a:pos x="96" y="12"/>
                      </a:cxn>
                      <a:cxn ang="0">
                        <a:pos x="101" y="17"/>
                      </a:cxn>
                      <a:cxn ang="0">
                        <a:pos x="105" y="21"/>
                      </a:cxn>
                      <a:cxn ang="0">
                        <a:pos x="109" y="26"/>
                      </a:cxn>
                      <a:cxn ang="0">
                        <a:pos x="113" y="32"/>
                      </a:cxn>
                      <a:cxn ang="0">
                        <a:pos x="116" y="39"/>
                      </a:cxn>
                      <a:cxn ang="0">
                        <a:pos x="119" y="46"/>
                      </a:cxn>
                      <a:cxn ang="0">
                        <a:pos x="121" y="54"/>
                      </a:cxn>
                      <a:cxn ang="0">
                        <a:pos x="122" y="63"/>
                      </a:cxn>
                      <a:cxn ang="0">
                        <a:pos x="123" y="72"/>
                      </a:cxn>
                      <a:cxn ang="0">
                        <a:pos x="123" y="267"/>
                      </a:cxn>
                      <a:cxn ang="0">
                        <a:pos x="0" y="267"/>
                      </a:cxn>
                      <a:cxn ang="0">
                        <a:pos x="0" y="72"/>
                      </a:cxn>
                      <a:cxn ang="0">
                        <a:pos x="1" y="63"/>
                      </a:cxn>
                      <a:cxn ang="0">
                        <a:pos x="2" y="54"/>
                      </a:cxn>
                      <a:cxn ang="0">
                        <a:pos x="4" y="46"/>
                      </a:cxn>
                      <a:cxn ang="0">
                        <a:pos x="6" y="39"/>
                      </a:cxn>
                      <a:cxn ang="0">
                        <a:pos x="10" y="32"/>
                      </a:cxn>
                      <a:cxn ang="0">
                        <a:pos x="13" y="26"/>
                      </a:cxn>
                      <a:cxn ang="0">
                        <a:pos x="17" y="21"/>
                      </a:cxn>
                      <a:cxn ang="0">
                        <a:pos x="23" y="17"/>
                      </a:cxn>
                      <a:cxn ang="0">
                        <a:pos x="27" y="12"/>
                      </a:cxn>
                      <a:cxn ang="0">
                        <a:pos x="32" y="9"/>
                      </a:cxn>
                      <a:cxn ang="0">
                        <a:pos x="37" y="6"/>
                      </a:cxn>
                      <a:cxn ang="0">
                        <a:pos x="43" y="4"/>
                      </a:cxn>
                      <a:cxn ang="0">
                        <a:pos x="53" y="1"/>
                      </a:cxn>
                      <a:cxn ang="0">
                        <a:pos x="62" y="0"/>
                      </a:cxn>
                    </a:cxnLst>
                    <a:rect l="0" t="0" r="r" b="b"/>
                    <a:pathLst>
                      <a:path w="123" h="267">
                        <a:moveTo>
                          <a:pt x="62" y="0"/>
                        </a:moveTo>
                        <a:lnTo>
                          <a:pt x="71" y="1"/>
                        </a:lnTo>
                        <a:lnTo>
                          <a:pt x="81" y="4"/>
                        </a:lnTo>
                        <a:lnTo>
                          <a:pt x="86" y="6"/>
                        </a:lnTo>
                        <a:lnTo>
                          <a:pt x="91" y="9"/>
                        </a:lnTo>
                        <a:lnTo>
                          <a:pt x="96" y="12"/>
                        </a:lnTo>
                        <a:lnTo>
                          <a:pt x="101" y="17"/>
                        </a:lnTo>
                        <a:lnTo>
                          <a:pt x="105" y="21"/>
                        </a:lnTo>
                        <a:lnTo>
                          <a:pt x="109" y="26"/>
                        </a:lnTo>
                        <a:lnTo>
                          <a:pt x="113" y="32"/>
                        </a:lnTo>
                        <a:lnTo>
                          <a:pt x="116" y="39"/>
                        </a:lnTo>
                        <a:lnTo>
                          <a:pt x="119" y="46"/>
                        </a:lnTo>
                        <a:lnTo>
                          <a:pt x="121" y="54"/>
                        </a:lnTo>
                        <a:lnTo>
                          <a:pt x="122" y="63"/>
                        </a:lnTo>
                        <a:lnTo>
                          <a:pt x="123" y="72"/>
                        </a:lnTo>
                        <a:lnTo>
                          <a:pt x="123" y="267"/>
                        </a:lnTo>
                        <a:lnTo>
                          <a:pt x="0" y="267"/>
                        </a:lnTo>
                        <a:lnTo>
                          <a:pt x="0" y="72"/>
                        </a:lnTo>
                        <a:lnTo>
                          <a:pt x="1" y="63"/>
                        </a:lnTo>
                        <a:lnTo>
                          <a:pt x="2" y="54"/>
                        </a:lnTo>
                        <a:lnTo>
                          <a:pt x="4" y="46"/>
                        </a:lnTo>
                        <a:lnTo>
                          <a:pt x="6" y="39"/>
                        </a:lnTo>
                        <a:lnTo>
                          <a:pt x="10" y="32"/>
                        </a:lnTo>
                        <a:lnTo>
                          <a:pt x="13" y="26"/>
                        </a:lnTo>
                        <a:lnTo>
                          <a:pt x="17" y="21"/>
                        </a:lnTo>
                        <a:lnTo>
                          <a:pt x="23" y="17"/>
                        </a:lnTo>
                        <a:lnTo>
                          <a:pt x="27" y="12"/>
                        </a:lnTo>
                        <a:lnTo>
                          <a:pt x="32" y="9"/>
                        </a:lnTo>
                        <a:lnTo>
                          <a:pt x="37" y="6"/>
                        </a:lnTo>
                        <a:lnTo>
                          <a:pt x="43" y="4"/>
                        </a:lnTo>
                        <a:lnTo>
                          <a:pt x="53" y="1"/>
                        </a:lnTo>
                        <a:lnTo>
                          <a:pt x="62" y="0"/>
                        </a:lnTo>
                        <a:close/>
                      </a:path>
                    </a:pathLst>
                  </a:custGeom>
                  <a:solidFill>
                    <a:schemeClr val="bg1"/>
                  </a:solidFill>
                  <a:ln w="9525">
                    <a:noFill/>
                    <a:round/>
                    <a:headEnd/>
                    <a:tailEnd/>
                  </a:ln>
                </p:spPr>
                <p:txBody>
                  <a:bodyPr/>
                  <a:lstStyle/>
                  <a:p>
                    <a:pPr>
                      <a:defRPr/>
                    </a:pPr>
                    <a:endParaRPr lang="en-US"/>
                  </a:p>
                </p:txBody>
              </p:sp>
              <p:sp>
                <p:nvSpPr>
                  <p:cNvPr id="715147" name="Freeform 1419"/>
                  <p:cNvSpPr>
                    <a:spLocks noChangeAspect="1"/>
                  </p:cNvSpPr>
                  <p:nvPr/>
                </p:nvSpPr>
                <p:spPr bwMode="auto">
                  <a:xfrm>
                    <a:off x="632" y="1783"/>
                    <a:ext cx="36" cy="86"/>
                  </a:xfrm>
                  <a:custGeom>
                    <a:avLst/>
                    <a:gdLst/>
                    <a:ahLst/>
                    <a:cxnLst>
                      <a:cxn ang="0">
                        <a:pos x="63" y="0"/>
                      </a:cxn>
                      <a:cxn ang="0">
                        <a:pos x="72" y="0"/>
                      </a:cxn>
                      <a:cxn ang="0">
                        <a:pos x="82" y="3"/>
                      </a:cxn>
                      <a:cxn ang="0">
                        <a:pos x="87" y="5"/>
                      </a:cxn>
                      <a:cxn ang="0">
                        <a:pos x="92" y="8"/>
                      </a:cxn>
                      <a:cxn ang="0">
                        <a:pos x="96" y="11"/>
                      </a:cxn>
                      <a:cxn ang="0">
                        <a:pos x="102" y="16"/>
                      </a:cxn>
                      <a:cxn ang="0">
                        <a:pos x="106" y="20"/>
                      </a:cxn>
                      <a:cxn ang="0">
                        <a:pos x="110" y="25"/>
                      </a:cxn>
                      <a:cxn ang="0">
                        <a:pos x="114" y="31"/>
                      </a:cxn>
                      <a:cxn ang="0">
                        <a:pos x="117" y="38"/>
                      </a:cxn>
                      <a:cxn ang="0">
                        <a:pos x="119" y="45"/>
                      </a:cxn>
                      <a:cxn ang="0">
                        <a:pos x="122" y="54"/>
                      </a:cxn>
                      <a:cxn ang="0">
                        <a:pos x="123" y="62"/>
                      </a:cxn>
                      <a:cxn ang="0">
                        <a:pos x="124" y="71"/>
                      </a:cxn>
                      <a:cxn ang="0">
                        <a:pos x="124" y="267"/>
                      </a:cxn>
                      <a:cxn ang="0">
                        <a:pos x="0" y="267"/>
                      </a:cxn>
                      <a:cxn ang="0">
                        <a:pos x="0" y="71"/>
                      </a:cxn>
                      <a:cxn ang="0">
                        <a:pos x="2" y="62"/>
                      </a:cxn>
                      <a:cxn ang="0">
                        <a:pos x="3" y="54"/>
                      </a:cxn>
                      <a:cxn ang="0">
                        <a:pos x="5" y="45"/>
                      </a:cxn>
                      <a:cxn ang="0">
                        <a:pos x="7" y="38"/>
                      </a:cxn>
                      <a:cxn ang="0">
                        <a:pos x="11" y="31"/>
                      </a:cxn>
                      <a:cxn ang="0">
                        <a:pos x="14" y="25"/>
                      </a:cxn>
                      <a:cxn ang="0">
                        <a:pos x="18" y="20"/>
                      </a:cxn>
                      <a:cxn ang="0">
                        <a:pos x="24" y="16"/>
                      </a:cxn>
                      <a:cxn ang="0">
                        <a:pos x="28" y="11"/>
                      </a:cxn>
                      <a:cxn ang="0">
                        <a:pos x="33" y="8"/>
                      </a:cxn>
                      <a:cxn ang="0">
                        <a:pos x="38" y="5"/>
                      </a:cxn>
                      <a:cxn ang="0">
                        <a:pos x="44" y="3"/>
                      </a:cxn>
                      <a:cxn ang="0">
                        <a:pos x="54" y="0"/>
                      </a:cxn>
                      <a:cxn ang="0">
                        <a:pos x="63" y="0"/>
                      </a:cxn>
                    </a:cxnLst>
                    <a:rect l="0" t="0" r="r" b="b"/>
                    <a:pathLst>
                      <a:path w="124" h="267">
                        <a:moveTo>
                          <a:pt x="63" y="0"/>
                        </a:moveTo>
                        <a:lnTo>
                          <a:pt x="72" y="0"/>
                        </a:lnTo>
                        <a:lnTo>
                          <a:pt x="82" y="3"/>
                        </a:lnTo>
                        <a:lnTo>
                          <a:pt x="87" y="5"/>
                        </a:lnTo>
                        <a:lnTo>
                          <a:pt x="92" y="8"/>
                        </a:lnTo>
                        <a:lnTo>
                          <a:pt x="96" y="11"/>
                        </a:lnTo>
                        <a:lnTo>
                          <a:pt x="102" y="16"/>
                        </a:lnTo>
                        <a:lnTo>
                          <a:pt x="106" y="20"/>
                        </a:lnTo>
                        <a:lnTo>
                          <a:pt x="110" y="25"/>
                        </a:lnTo>
                        <a:lnTo>
                          <a:pt x="114" y="31"/>
                        </a:lnTo>
                        <a:lnTo>
                          <a:pt x="117" y="38"/>
                        </a:lnTo>
                        <a:lnTo>
                          <a:pt x="119" y="45"/>
                        </a:lnTo>
                        <a:lnTo>
                          <a:pt x="122" y="54"/>
                        </a:lnTo>
                        <a:lnTo>
                          <a:pt x="123" y="62"/>
                        </a:lnTo>
                        <a:lnTo>
                          <a:pt x="124" y="71"/>
                        </a:lnTo>
                        <a:lnTo>
                          <a:pt x="124" y="267"/>
                        </a:lnTo>
                        <a:lnTo>
                          <a:pt x="0" y="267"/>
                        </a:lnTo>
                        <a:lnTo>
                          <a:pt x="0" y="71"/>
                        </a:lnTo>
                        <a:lnTo>
                          <a:pt x="2" y="62"/>
                        </a:lnTo>
                        <a:lnTo>
                          <a:pt x="3" y="54"/>
                        </a:lnTo>
                        <a:lnTo>
                          <a:pt x="5" y="45"/>
                        </a:lnTo>
                        <a:lnTo>
                          <a:pt x="7" y="38"/>
                        </a:lnTo>
                        <a:lnTo>
                          <a:pt x="11" y="31"/>
                        </a:lnTo>
                        <a:lnTo>
                          <a:pt x="14" y="25"/>
                        </a:lnTo>
                        <a:lnTo>
                          <a:pt x="18" y="20"/>
                        </a:lnTo>
                        <a:lnTo>
                          <a:pt x="24" y="16"/>
                        </a:lnTo>
                        <a:lnTo>
                          <a:pt x="28" y="11"/>
                        </a:lnTo>
                        <a:lnTo>
                          <a:pt x="33" y="8"/>
                        </a:lnTo>
                        <a:lnTo>
                          <a:pt x="38" y="5"/>
                        </a:lnTo>
                        <a:lnTo>
                          <a:pt x="44" y="3"/>
                        </a:lnTo>
                        <a:lnTo>
                          <a:pt x="54" y="0"/>
                        </a:lnTo>
                        <a:lnTo>
                          <a:pt x="63" y="0"/>
                        </a:lnTo>
                        <a:close/>
                      </a:path>
                    </a:pathLst>
                  </a:custGeom>
                  <a:solidFill>
                    <a:schemeClr val="bg1"/>
                  </a:solidFill>
                  <a:ln w="9525">
                    <a:noFill/>
                    <a:round/>
                    <a:headEnd/>
                    <a:tailEnd/>
                  </a:ln>
                </p:spPr>
                <p:txBody>
                  <a:bodyPr/>
                  <a:lstStyle/>
                  <a:p>
                    <a:pPr>
                      <a:defRPr/>
                    </a:pPr>
                    <a:endParaRPr lang="en-US"/>
                  </a:p>
                </p:txBody>
              </p:sp>
              <p:sp>
                <p:nvSpPr>
                  <p:cNvPr id="715148" name="Freeform 1420"/>
                  <p:cNvSpPr>
                    <a:spLocks noChangeAspect="1"/>
                  </p:cNvSpPr>
                  <p:nvPr/>
                </p:nvSpPr>
                <p:spPr bwMode="auto">
                  <a:xfrm>
                    <a:off x="503" y="1783"/>
                    <a:ext cx="36" cy="86"/>
                  </a:xfrm>
                  <a:custGeom>
                    <a:avLst/>
                    <a:gdLst/>
                    <a:ahLst/>
                    <a:cxnLst>
                      <a:cxn ang="0">
                        <a:pos x="61" y="0"/>
                      </a:cxn>
                      <a:cxn ang="0">
                        <a:pos x="69" y="0"/>
                      </a:cxn>
                      <a:cxn ang="0">
                        <a:pos x="80" y="3"/>
                      </a:cxn>
                      <a:cxn ang="0">
                        <a:pos x="85" y="5"/>
                      </a:cxn>
                      <a:cxn ang="0">
                        <a:pos x="90" y="8"/>
                      </a:cxn>
                      <a:cxn ang="0">
                        <a:pos x="95" y="11"/>
                      </a:cxn>
                      <a:cxn ang="0">
                        <a:pos x="100" y="16"/>
                      </a:cxn>
                      <a:cxn ang="0">
                        <a:pos x="105" y="20"/>
                      </a:cxn>
                      <a:cxn ang="0">
                        <a:pos x="109" y="25"/>
                      </a:cxn>
                      <a:cxn ang="0">
                        <a:pos x="112"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9" y="31"/>
                      </a:cxn>
                      <a:cxn ang="0">
                        <a:pos x="13" y="25"/>
                      </a:cxn>
                      <a:cxn ang="0">
                        <a:pos x="17" y="20"/>
                      </a:cxn>
                      <a:cxn ang="0">
                        <a:pos x="22" y="16"/>
                      </a:cxn>
                      <a:cxn ang="0">
                        <a:pos x="27" y="11"/>
                      </a:cxn>
                      <a:cxn ang="0">
                        <a:pos x="31" y="8"/>
                      </a:cxn>
                      <a:cxn ang="0">
                        <a:pos x="36" y="5"/>
                      </a:cxn>
                      <a:cxn ang="0">
                        <a:pos x="42" y="3"/>
                      </a:cxn>
                      <a:cxn ang="0">
                        <a:pos x="51" y="0"/>
                      </a:cxn>
                      <a:cxn ang="0">
                        <a:pos x="61" y="0"/>
                      </a:cxn>
                    </a:cxnLst>
                    <a:rect l="0" t="0" r="r" b="b"/>
                    <a:pathLst>
                      <a:path w="123" h="267">
                        <a:moveTo>
                          <a:pt x="61" y="0"/>
                        </a:moveTo>
                        <a:lnTo>
                          <a:pt x="69" y="0"/>
                        </a:lnTo>
                        <a:lnTo>
                          <a:pt x="80" y="3"/>
                        </a:lnTo>
                        <a:lnTo>
                          <a:pt x="85" y="5"/>
                        </a:lnTo>
                        <a:lnTo>
                          <a:pt x="90" y="8"/>
                        </a:lnTo>
                        <a:lnTo>
                          <a:pt x="95" y="11"/>
                        </a:lnTo>
                        <a:lnTo>
                          <a:pt x="100" y="16"/>
                        </a:lnTo>
                        <a:lnTo>
                          <a:pt x="105" y="20"/>
                        </a:lnTo>
                        <a:lnTo>
                          <a:pt x="109" y="25"/>
                        </a:lnTo>
                        <a:lnTo>
                          <a:pt x="112"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9" y="31"/>
                        </a:lnTo>
                        <a:lnTo>
                          <a:pt x="13" y="25"/>
                        </a:lnTo>
                        <a:lnTo>
                          <a:pt x="17" y="20"/>
                        </a:lnTo>
                        <a:lnTo>
                          <a:pt x="22" y="16"/>
                        </a:lnTo>
                        <a:lnTo>
                          <a:pt x="27" y="11"/>
                        </a:lnTo>
                        <a:lnTo>
                          <a:pt x="31" y="8"/>
                        </a:lnTo>
                        <a:lnTo>
                          <a:pt x="36" y="5"/>
                        </a:lnTo>
                        <a:lnTo>
                          <a:pt x="42" y="3"/>
                        </a:lnTo>
                        <a:lnTo>
                          <a:pt x="51" y="0"/>
                        </a:lnTo>
                        <a:lnTo>
                          <a:pt x="61" y="0"/>
                        </a:lnTo>
                        <a:close/>
                      </a:path>
                    </a:pathLst>
                  </a:custGeom>
                  <a:solidFill>
                    <a:schemeClr val="bg1"/>
                  </a:solidFill>
                  <a:ln w="9525">
                    <a:noFill/>
                    <a:round/>
                    <a:headEnd/>
                    <a:tailEnd/>
                  </a:ln>
                </p:spPr>
                <p:txBody>
                  <a:bodyPr/>
                  <a:lstStyle/>
                  <a:p>
                    <a:pPr>
                      <a:defRPr/>
                    </a:pPr>
                    <a:endParaRPr lang="en-US"/>
                  </a:p>
                </p:txBody>
              </p:sp>
              <p:sp>
                <p:nvSpPr>
                  <p:cNvPr id="715149" name="Freeform 1421"/>
                  <p:cNvSpPr>
                    <a:spLocks noChangeAspect="1"/>
                  </p:cNvSpPr>
                  <p:nvPr/>
                </p:nvSpPr>
                <p:spPr bwMode="auto">
                  <a:xfrm>
                    <a:off x="368" y="1783"/>
                    <a:ext cx="36" cy="86"/>
                  </a:xfrm>
                  <a:custGeom>
                    <a:avLst/>
                    <a:gdLst/>
                    <a:ahLst/>
                    <a:cxnLst>
                      <a:cxn ang="0">
                        <a:pos x="62" y="0"/>
                      </a:cxn>
                      <a:cxn ang="0">
                        <a:pos x="71" y="0"/>
                      </a:cxn>
                      <a:cxn ang="0">
                        <a:pos x="81" y="3"/>
                      </a:cxn>
                      <a:cxn ang="0">
                        <a:pos x="86" y="5"/>
                      </a:cxn>
                      <a:cxn ang="0">
                        <a:pos x="91" y="8"/>
                      </a:cxn>
                      <a:cxn ang="0">
                        <a:pos x="96" y="11"/>
                      </a:cxn>
                      <a:cxn ang="0">
                        <a:pos x="101" y="16"/>
                      </a:cxn>
                      <a:cxn ang="0">
                        <a:pos x="105" y="20"/>
                      </a:cxn>
                      <a:cxn ang="0">
                        <a:pos x="109" y="25"/>
                      </a:cxn>
                      <a:cxn ang="0">
                        <a:pos x="113" y="31"/>
                      </a:cxn>
                      <a:cxn ang="0">
                        <a:pos x="116" y="38"/>
                      </a:cxn>
                      <a:cxn ang="0">
                        <a:pos x="119" y="45"/>
                      </a:cxn>
                      <a:cxn ang="0">
                        <a:pos x="121" y="54"/>
                      </a:cxn>
                      <a:cxn ang="0">
                        <a:pos x="122" y="62"/>
                      </a:cxn>
                      <a:cxn ang="0">
                        <a:pos x="123" y="71"/>
                      </a:cxn>
                      <a:cxn ang="0">
                        <a:pos x="123" y="267"/>
                      </a:cxn>
                      <a:cxn ang="0">
                        <a:pos x="0" y="267"/>
                      </a:cxn>
                      <a:cxn ang="0">
                        <a:pos x="0" y="71"/>
                      </a:cxn>
                      <a:cxn ang="0">
                        <a:pos x="1" y="62"/>
                      </a:cxn>
                      <a:cxn ang="0">
                        <a:pos x="2" y="54"/>
                      </a:cxn>
                      <a:cxn ang="0">
                        <a:pos x="4" y="45"/>
                      </a:cxn>
                      <a:cxn ang="0">
                        <a:pos x="6" y="38"/>
                      </a:cxn>
                      <a:cxn ang="0">
                        <a:pos x="10" y="31"/>
                      </a:cxn>
                      <a:cxn ang="0">
                        <a:pos x="13" y="25"/>
                      </a:cxn>
                      <a:cxn ang="0">
                        <a:pos x="17" y="20"/>
                      </a:cxn>
                      <a:cxn ang="0">
                        <a:pos x="23" y="16"/>
                      </a:cxn>
                      <a:cxn ang="0">
                        <a:pos x="27" y="11"/>
                      </a:cxn>
                      <a:cxn ang="0">
                        <a:pos x="32" y="8"/>
                      </a:cxn>
                      <a:cxn ang="0">
                        <a:pos x="37" y="5"/>
                      </a:cxn>
                      <a:cxn ang="0">
                        <a:pos x="43" y="3"/>
                      </a:cxn>
                      <a:cxn ang="0">
                        <a:pos x="53" y="0"/>
                      </a:cxn>
                      <a:cxn ang="0">
                        <a:pos x="62" y="0"/>
                      </a:cxn>
                    </a:cxnLst>
                    <a:rect l="0" t="0" r="r" b="b"/>
                    <a:pathLst>
                      <a:path w="123" h="267">
                        <a:moveTo>
                          <a:pt x="62" y="0"/>
                        </a:moveTo>
                        <a:lnTo>
                          <a:pt x="71" y="0"/>
                        </a:lnTo>
                        <a:lnTo>
                          <a:pt x="81" y="3"/>
                        </a:lnTo>
                        <a:lnTo>
                          <a:pt x="86" y="5"/>
                        </a:lnTo>
                        <a:lnTo>
                          <a:pt x="91" y="8"/>
                        </a:lnTo>
                        <a:lnTo>
                          <a:pt x="96" y="11"/>
                        </a:lnTo>
                        <a:lnTo>
                          <a:pt x="101" y="16"/>
                        </a:lnTo>
                        <a:lnTo>
                          <a:pt x="105" y="20"/>
                        </a:lnTo>
                        <a:lnTo>
                          <a:pt x="109" y="25"/>
                        </a:lnTo>
                        <a:lnTo>
                          <a:pt x="113" y="31"/>
                        </a:lnTo>
                        <a:lnTo>
                          <a:pt x="116" y="38"/>
                        </a:lnTo>
                        <a:lnTo>
                          <a:pt x="119" y="45"/>
                        </a:lnTo>
                        <a:lnTo>
                          <a:pt x="121" y="54"/>
                        </a:lnTo>
                        <a:lnTo>
                          <a:pt x="122" y="62"/>
                        </a:lnTo>
                        <a:lnTo>
                          <a:pt x="123" y="71"/>
                        </a:lnTo>
                        <a:lnTo>
                          <a:pt x="123" y="267"/>
                        </a:lnTo>
                        <a:lnTo>
                          <a:pt x="0" y="267"/>
                        </a:lnTo>
                        <a:lnTo>
                          <a:pt x="0" y="71"/>
                        </a:lnTo>
                        <a:lnTo>
                          <a:pt x="1" y="62"/>
                        </a:lnTo>
                        <a:lnTo>
                          <a:pt x="2" y="54"/>
                        </a:lnTo>
                        <a:lnTo>
                          <a:pt x="4" y="45"/>
                        </a:lnTo>
                        <a:lnTo>
                          <a:pt x="6" y="38"/>
                        </a:lnTo>
                        <a:lnTo>
                          <a:pt x="10" y="31"/>
                        </a:lnTo>
                        <a:lnTo>
                          <a:pt x="13" y="25"/>
                        </a:lnTo>
                        <a:lnTo>
                          <a:pt x="17" y="20"/>
                        </a:lnTo>
                        <a:lnTo>
                          <a:pt x="23" y="16"/>
                        </a:lnTo>
                        <a:lnTo>
                          <a:pt x="27" y="11"/>
                        </a:lnTo>
                        <a:lnTo>
                          <a:pt x="32" y="8"/>
                        </a:lnTo>
                        <a:lnTo>
                          <a:pt x="37" y="5"/>
                        </a:lnTo>
                        <a:lnTo>
                          <a:pt x="43" y="3"/>
                        </a:lnTo>
                        <a:lnTo>
                          <a:pt x="53" y="0"/>
                        </a:lnTo>
                        <a:lnTo>
                          <a:pt x="62" y="0"/>
                        </a:lnTo>
                        <a:close/>
                      </a:path>
                    </a:pathLst>
                  </a:custGeom>
                  <a:solidFill>
                    <a:schemeClr val="bg1"/>
                  </a:solidFill>
                  <a:ln w="9525">
                    <a:noFill/>
                    <a:round/>
                    <a:headEnd/>
                    <a:tailEnd/>
                  </a:ln>
                </p:spPr>
                <p:txBody>
                  <a:bodyPr/>
                  <a:lstStyle/>
                  <a:p>
                    <a:pPr>
                      <a:defRPr/>
                    </a:pPr>
                    <a:endParaRPr lang="en-US"/>
                  </a:p>
                </p:txBody>
              </p:sp>
              <p:sp>
                <p:nvSpPr>
                  <p:cNvPr id="715150" name="Freeform 1422"/>
                  <p:cNvSpPr>
                    <a:spLocks noChangeAspect="1"/>
                  </p:cNvSpPr>
                  <p:nvPr/>
                </p:nvSpPr>
                <p:spPr bwMode="auto">
                  <a:xfrm>
                    <a:off x="890" y="1661"/>
                    <a:ext cx="64" cy="79"/>
                  </a:xfrm>
                  <a:custGeom>
                    <a:avLst/>
                    <a:gdLst/>
                    <a:ahLst/>
                    <a:cxnLst>
                      <a:cxn ang="0">
                        <a:pos x="97" y="0"/>
                      </a:cxn>
                      <a:cxn ang="0">
                        <a:pos x="106" y="1"/>
                      </a:cxn>
                      <a:cxn ang="0">
                        <a:pos x="116" y="2"/>
                      </a:cxn>
                      <a:cxn ang="0">
                        <a:pos x="125" y="4"/>
                      </a:cxn>
                      <a:cxn ang="0">
                        <a:pos x="134" y="7"/>
                      </a:cxn>
                      <a:cxn ang="0">
                        <a:pos x="142" y="11"/>
                      </a:cxn>
                      <a:cxn ang="0">
                        <a:pos x="149" y="17"/>
                      </a:cxn>
                      <a:cxn ang="0">
                        <a:pos x="157" y="22"/>
                      </a:cxn>
                      <a:cxn ang="0">
                        <a:pos x="164" y="28"/>
                      </a:cxn>
                      <a:cxn ang="0">
                        <a:pos x="171" y="34"/>
                      </a:cxn>
                      <a:cxn ang="0">
                        <a:pos x="176" y="42"/>
                      </a:cxn>
                      <a:cxn ang="0">
                        <a:pos x="180" y="50"/>
                      </a:cxn>
                      <a:cxn ang="0">
                        <a:pos x="184" y="59"/>
                      </a:cxn>
                      <a:cxn ang="0">
                        <a:pos x="187" y="67"/>
                      </a:cxn>
                      <a:cxn ang="0">
                        <a:pos x="191" y="75"/>
                      </a:cxn>
                      <a:cxn ang="0">
                        <a:pos x="192" y="85"/>
                      </a:cxn>
                      <a:cxn ang="0">
                        <a:pos x="192" y="94"/>
                      </a:cxn>
                      <a:cxn ang="0">
                        <a:pos x="192" y="266"/>
                      </a:cxn>
                      <a:cxn ang="0">
                        <a:pos x="0" y="266"/>
                      </a:cxn>
                      <a:cxn ang="0">
                        <a:pos x="0" y="94"/>
                      </a:cxn>
                      <a:cxn ang="0">
                        <a:pos x="1" y="85"/>
                      </a:cxn>
                      <a:cxn ang="0">
                        <a:pos x="2" y="75"/>
                      </a:cxn>
                      <a:cxn ang="0">
                        <a:pos x="4" y="67"/>
                      </a:cxn>
                      <a:cxn ang="0">
                        <a:pos x="7" y="59"/>
                      </a:cxn>
                      <a:cxn ang="0">
                        <a:pos x="12" y="50"/>
                      </a:cxn>
                      <a:cxn ang="0">
                        <a:pos x="17" y="42"/>
                      </a:cxn>
                      <a:cxn ang="0">
                        <a:pos x="22" y="34"/>
                      </a:cxn>
                      <a:cxn ang="0">
                        <a:pos x="28" y="28"/>
                      </a:cxn>
                      <a:cxn ang="0">
                        <a:pos x="36" y="22"/>
                      </a:cxn>
                      <a:cxn ang="0">
                        <a:pos x="43" y="17"/>
                      </a:cxn>
                      <a:cxn ang="0">
                        <a:pos x="50" y="11"/>
                      </a:cxn>
                      <a:cxn ang="0">
                        <a:pos x="59" y="7"/>
                      </a:cxn>
                      <a:cxn ang="0">
                        <a:pos x="68" y="4"/>
                      </a:cxn>
                      <a:cxn ang="0">
                        <a:pos x="78" y="2"/>
                      </a:cxn>
                      <a:cxn ang="0">
                        <a:pos x="87" y="1"/>
                      </a:cxn>
                      <a:cxn ang="0">
                        <a:pos x="97" y="0"/>
                      </a:cxn>
                    </a:cxnLst>
                    <a:rect l="0" t="0" r="r" b="b"/>
                    <a:pathLst>
                      <a:path w="192" h="266">
                        <a:moveTo>
                          <a:pt x="97" y="0"/>
                        </a:moveTo>
                        <a:lnTo>
                          <a:pt x="106" y="1"/>
                        </a:lnTo>
                        <a:lnTo>
                          <a:pt x="116" y="2"/>
                        </a:lnTo>
                        <a:lnTo>
                          <a:pt x="125" y="4"/>
                        </a:lnTo>
                        <a:lnTo>
                          <a:pt x="134" y="7"/>
                        </a:lnTo>
                        <a:lnTo>
                          <a:pt x="142" y="11"/>
                        </a:lnTo>
                        <a:lnTo>
                          <a:pt x="149" y="17"/>
                        </a:lnTo>
                        <a:lnTo>
                          <a:pt x="157" y="22"/>
                        </a:lnTo>
                        <a:lnTo>
                          <a:pt x="164" y="28"/>
                        </a:lnTo>
                        <a:lnTo>
                          <a:pt x="171" y="34"/>
                        </a:lnTo>
                        <a:lnTo>
                          <a:pt x="176" y="42"/>
                        </a:lnTo>
                        <a:lnTo>
                          <a:pt x="180" y="50"/>
                        </a:lnTo>
                        <a:lnTo>
                          <a:pt x="184" y="59"/>
                        </a:lnTo>
                        <a:lnTo>
                          <a:pt x="187" y="67"/>
                        </a:lnTo>
                        <a:lnTo>
                          <a:pt x="191" y="75"/>
                        </a:lnTo>
                        <a:lnTo>
                          <a:pt x="192" y="85"/>
                        </a:lnTo>
                        <a:lnTo>
                          <a:pt x="192" y="94"/>
                        </a:lnTo>
                        <a:lnTo>
                          <a:pt x="192" y="266"/>
                        </a:lnTo>
                        <a:lnTo>
                          <a:pt x="0" y="266"/>
                        </a:lnTo>
                        <a:lnTo>
                          <a:pt x="0" y="94"/>
                        </a:lnTo>
                        <a:lnTo>
                          <a:pt x="1" y="85"/>
                        </a:lnTo>
                        <a:lnTo>
                          <a:pt x="2" y="75"/>
                        </a:lnTo>
                        <a:lnTo>
                          <a:pt x="4" y="67"/>
                        </a:lnTo>
                        <a:lnTo>
                          <a:pt x="7" y="59"/>
                        </a:lnTo>
                        <a:lnTo>
                          <a:pt x="12" y="50"/>
                        </a:lnTo>
                        <a:lnTo>
                          <a:pt x="17" y="42"/>
                        </a:lnTo>
                        <a:lnTo>
                          <a:pt x="22" y="34"/>
                        </a:lnTo>
                        <a:lnTo>
                          <a:pt x="28" y="28"/>
                        </a:lnTo>
                        <a:lnTo>
                          <a:pt x="36" y="22"/>
                        </a:lnTo>
                        <a:lnTo>
                          <a:pt x="43" y="17"/>
                        </a:lnTo>
                        <a:lnTo>
                          <a:pt x="50" y="11"/>
                        </a:lnTo>
                        <a:lnTo>
                          <a:pt x="59" y="7"/>
                        </a:lnTo>
                        <a:lnTo>
                          <a:pt x="68" y="4"/>
                        </a:lnTo>
                        <a:lnTo>
                          <a:pt x="78"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715151" name="Freeform 1423"/>
                  <p:cNvSpPr>
                    <a:spLocks noChangeAspect="1"/>
                  </p:cNvSpPr>
                  <p:nvPr/>
                </p:nvSpPr>
                <p:spPr bwMode="auto">
                  <a:xfrm>
                    <a:off x="890" y="1783"/>
                    <a:ext cx="64" cy="86"/>
                  </a:xfrm>
                  <a:custGeom>
                    <a:avLst/>
                    <a:gdLst/>
                    <a:ahLst/>
                    <a:cxnLst>
                      <a:cxn ang="0">
                        <a:pos x="97" y="0"/>
                      </a:cxn>
                      <a:cxn ang="0">
                        <a:pos x="106" y="0"/>
                      </a:cxn>
                      <a:cxn ang="0">
                        <a:pos x="116" y="1"/>
                      </a:cxn>
                      <a:cxn ang="0">
                        <a:pos x="125" y="4"/>
                      </a:cxn>
                      <a:cxn ang="0">
                        <a:pos x="134" y="7"/>
                      </a:cxn>
                      <a:cxn ang="0">
                        <a:pos x="142" y="11"/>
                      </a:cxn>
                      <a:cxn ang="0">
                        <a:pos x="149" y="16"/>
                      </a:cxn>
                      <a:cxn ang="0">
                        <a:pos x="157" y="21"/>
                      </a:cxn>
                      <a:cxn ang="0">
                        <a:pos x="164" y="27"/>
                      </a:cxn>
                      <a:cxn ang="0">
                        <a:pos x="171" y="35"/>
                      </a:cxn>
                      <a:cxn ang="0">
                        <a:pos x="176" y="42"/>
                      </a:cxn>
                      <a:cxn ang="0">
                        <a:pos x="180" y="50"/>
                      </a:cxn>
                      <a:cxn ang="0">
                        <a:pos x="184" y="59"/>
                      </a:cxn>
                      <a:cxn ang="0">
                        <a:pos x="187" y="67"/>
                      </a:cxn>
                      <a:cxn ang="0">
                        <a:pos x="191" y="77"/>
                      </a:cxn>
                      <a:cxn ang="0">
                        <a:pos x="192" y="86"/>
                      </a:cxn>
                      <a:cxn ang="0">
                        <a:pos x="192" y="96"/>
                      </a:cxn>
                      <a:cxn ang="0">
                        <a:pos x="192" y="267"/>
                      </a:cxn>
                      <a:cxn ang="0">
                        <a:pos x="0" y="267"/>
                      </a:cxn>
                      <a:cxn ang="0">
                        <a:pos x="0" y="96"/>
                      </a:cxn>
                      <a:cxn ang="0">
                        <a:pos x="1" y="86"/>
                      </a:cxn>
                      <a:cxn ang="0">
                        <a:pos x="2" y="77"/>
                      </a:cxn>
                      <a:cxn ang="0">
                        <a:pos x="4" y="67"/>
                      </a:cxn>
                      <a:cxn ang="0">
                        <a:pos x="7" y="59"/>
                      </a:cxn>
                      <a:cxn ang="0">
                        <a:pos x="12" y="50"/>
                      </a:cxn>
                      <a:cxn ang="0">
                        <a:pos x="17" y="42"/>
                      </a:cxn>
                      <a:cxn ang="0">
                        <a:pos x="22" y="35"/>
                      </a:cxn>
                      <a:cxn ang="0">
                        <a:pos x="28" y="27"/>
                      </a:cxn>
                      <a:cxn ang="0">
                        <a:pos x="36" y="21"/>
                      </a:cxn>
                      <a:cxn ang="0">
                        <a:pos x="43" y="16"/>
                      </a:cxn>
                      <a:cxn ang="0">
                        <a:pos x="50" y="11"/>
                      </a:cxn>
                      <a:cxn ang="0">
                        <a:pos x="59" y="7"/>
                      </a:cxn>
                      <a:cxn ang="0">
                        <a:pos x="68" y="4"/>
                      </a:cxn>
                      <a:cxn ang="0">
                        <a:pos x="78" y="1"/>
                      </a:cxn>
                      <a:cxn ang="0">
                        <a:pos x="87" y="0"/>
                      </a:cxn>
                      <a:cxn ang="0">
                        <a:pos x="97" y="0"/>
                      </a:cxn>
                    </a:cxnLst>
                    <a:rect l="0" t="0" r="r" b="b"/>
                    <a:pathLst>
                      <a:path w="192" h="267">
                        <a:moveTo>
                          <a:pt x="97" y="0"/>
                        </a:moveTo>
                        <a:lnTo>
                          <a:pt x="106" y="0"/>
                        </a:lnTo>
                        <a:lnTo>
                          <a:pt x="116" y="1"/>
                        </a:lnTo>
                        <a:lnTo>
                          <a:pt x="125" y="4"/>
                        </a:lnTo>
                        <a:lnTo>
                          <a:pt x="134" y="7"/>
                        </a:lnTo>
                        <a:lnTo>
                          <a:pt x="142" y="11"/>
                        </a:lnTo>
                        <a:lnTo>
                          <a:pt x="149" y="16"/>
                        </a:lnTo>
                        <a:lnTo>
                          <a:pt x="157" y="21"/>
                        </a:lnTo>
                        <a:lnTo>
                          <a:pt x="164" y="27"/>
                        </a:lnTo>
                        <a:lnTo>
                          <a:pt x="171" y="35"/>
                        </a:lnTo>
                        <a:lnTo>
                          <a:pt x="176" y="42"/>
                        </a:lnTo>
                        <a:lnTo>
                          <a:pt x="180" y="50"/>
                        </a:lnTo>
                        <a:lnTo>
                          <a:pt x="184" y="59"/>
                        </a:lnTo>
                        <a:lnTo>
                          <a:pt x="187" y="67"/>
                        </a:lnTo>
                        <a:lnTo>
                          <a:pt x="191" y="77"/>
                        </a:lnTo>
                        <a:lnTo>
                          <a:pt x="192" y="86"/>
                        </a:lnTo>
                        <a:lnTo>
                          <a:pt x="192" y="96"/>
                        </a:lnTo>
                        <a:lnTo>
                          <a:pt x="192" y="267"/>
                        </a:lnTo>
                        <a:lnTo>
                          <a:pt x="0" y="267"/>
                        </a:lnTo>
                        <a:lnTo>
                          <a:pt x="0" y="96"/>
                        </a:lnTo>
                        <a:lnTo>
                          <a:pt x="1" y="86"/>
                        </a:lnTo>
                        <a:lnTo>
                          <a:pt x="2" y="77"/>
                        </a:lnTo>
                        <a:lnTo>
                          <a:pt x="4" y="67"/>
                        </a:lnTo>
                        <a:lnTo>
                          <a:pt x="7" y="59"/>
                        </a:lnTo>
                        <a:lnTo>
                          <a:pt x="12" y="50"/>
                        </a:lnTo>
                        <a:lnTo>
                          <a:pt x="17" y="42"/>
                        </a:lnTo>
                        <a:lnTo>
                          <a:pt x="22" y="35"/>
                        </a:lnTo>
                        <a:lnTo>
                          <a:pt x="28" y="27"/>
                        </a:lnTo>
                        <a:lnTo>
                          <a:pt x="36" y="21"/>
                        </a:lnTo>
                        <a:lnTo>
                          <a:pt x="43" y="16"/>
                        </a:lnTo>
                        <a:lnTo>
                          <a:pt x="50" y="11"/>
                        </a:lnTo>
                        <a:lnTo>
                          <a:pt x="59" y="7"/>
                        </a:lnTo>
                        <a:lnTo>
                          <a:pt x="68" y="4"/>
                        </a:lnTo>
                        <a:lnTo>
                          <a:pt x="78"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715152" name="Freeform 1424"/>
                  <p:cNvSpPr>
                    <a:spLocks noChangeAspect="1"/>
                  </p:cNvSpPr>
                  <p:nvPr/>
                </p:nvSpPr>
                <p:spPr bwMode="auto">
                  <a:xfrm>
                    <a:off x="3628" y="1661"/>
                    <a:ext cx="57" cy="79"/>
                  </a:xfrm>
                  <a:custGeom>
                    <a:avLst/>
                    <a:gdLst/>
                    <a:ahLst/>
                    <a:cxnLst>
                      <a:cxn ang="0">
                        <a:pos x="95" y="0"/>
                      </a:cxn>
                      <a:cxn ang="0">
                        <a:pos x="105" y="1"/>
                      </a:cxn>
                      <a:cxn ang="0">
                        <a:pos x="115" y="2"/>
                      </a:cxn>
                      <a:cxn ang="0">
                        <a:pos x="124" y="4"/>
                      </a:cxn>
                      <a:cxn ang="0">
                        <a:pos x="133" y="7"/>
                      </a:cxn>
                      <a:cxn ang="0">
                        <a:pos x="141" y="11"/>
                      </a:cxn>
                      <a:cxn ang="0">
                        <a:pos x="150" y="17"/>
                      </a:cxn>
                      <a:cxn ang="0">
                        <a:pos x="157" y="22"/>
                      </a:cxn>
                      <a:cxn ang="0">
                        <a:pos x="164" y="28"/>
                      </a:cxn>
                      <a:cxn ang="0">
                        <a:pos x="170" y="34"/>
                      </a:cxn>
                      <a:cxn ang="0">
                        <a:pos x="175" y="42"/>
                      </a:cxn>
                      <a:cxn ang="0">
                        <a:pos x="180" y="50"/>
                      </a:cxn>
                      <a:cxn ang="0">
                        <a:pos x="185" y="59"/>
                      </a:cxn>
                      <a:cxn ang="0">
                        <a:pos x="188" y="67"/>
                      </a:cxn>
                      <a:cxn ang="0">
                        <a:pos x="190" y="75"/>
                      </a:cxn>
                      <a:cxn ang="0">
                        <a:pos x="191" y="85"/>
                      </a:cxn>
                      <a:cxn ang="0">
                        <a:pos x="192" y="94"/>
                      </a:cxn>
                      <a:cxn ang="0">
                        <a:pos x="192" y="266"/>
                      </a:cxn>
                      <a:cxn ang="0">
                        <a:pos x="0" y="266"/>
                      </a:cxn>
                      <a:cxn ang="0">
                        <a:pos x="0" y="94"/>
                      </a:cxn>
                      <a:cxn ang="0">
                        <a:pos x="0" y="85"/>
                      </a:cxn>
                      <a:cxn ang="0">
                        <a:pos x="2" y="75"/>
                      </a:cxn>
                      <a:cxn ang="0">
                        <a:pos x="5" y="67"/>
                      </a:cxn>
                      <a:cxn ang="0">
                        <a:pos x="8" y="59"/>
                      </a:cxn>
                      <a:cxn ang="0">
                        <a:pos x="12" y="50"/>
                      </a:cxn>
                      <a:cxn ang="0">
                        <a:pos x="16" y="42"/>
                      </a:cxn>
                      <a:cxn ang="0">
                        <a:pos x="22" y="34"/>
                      </a:cxn>
                      <a:cxn ang="0">
                        <a:pos x="29" y="28"/>
                      </a:cxn>
                      <a:cxn ang="0">
                        <a:pos x="35" y="22"/>
                      </a:cxn>
                      <a:cxn ang="0">
                        <a:pos x="42" y="17"/>
                      </a:cxn>
                      <a:cxn ang="0">
                        <a:pos x="50" y="11"/>
                      </a:cxn>
                      <a:cxn ang="0">
                        <a:pos x="58" y="7"/>
                      </a:cxn>
                      <a:cxn ang="0">
                        <a:pos x="67" y="4"/>
                      </a:cxn>
                      <a:cxn ang="0">
                        <a:pos x="76" y="2"/>
                      </a:cxn>
                      <a:cxn ang="0">
                        <a:pos x="86" y="1"/>
                      </a:cxn>
                      <a:cxn ang="0">
                        <a:pos x="95" y="0"/>
                      </a:cxn>
                    </a:cxnLst>
                    <a:rect l="0" t="0" r="r" b="b"/>
                    <a:pathLst>
                      <a:path w="192" h="266">
                        <a:moveTo>
                          <a:pt x="95" y="0"/>
                        </a:moveTo>
                        <a:lnTo>
                          <a:pt x="105" y="1"/>
                        </a:lnTo>
                        <a:lnTo>
                          <a:pt x="115" y="2"/>
                        </a:lnTo>
                        <a:lnTo>
                          <a:pt x="124" y="4"/>
                        </a:lnTo>
                        <a:lnTo>
                          <a:pt x="133" y="7"/>
                        </a:lnTo>
                        <a:lnTo>
                          <a:pt x="141" y="11"/>
                        </a:lnTo>
                        <a:lnTo>
                          <a:pt x="150" y="17"/>
                        </a:lnTo>
                        <a:lnTo>
                          <a:pt x="157" y="22"/>
                        </a:lnTo>
                        <a:lnTo>
                          <a:pt x="164" y="28"/>
                        </a:lnTo>
                        <a:lnTo>
                          <a:pt x="170" y="34"/>
                        </a:lnTo>
                        <a:lnTo>
                          <a:pt x="175" y="42"/>
                        </a:lnTo>
                        <a:lnTo>
                          <a:pt x="180" y="50"/>
                        </a:lnTo>
                        <a:lnTo>
                          <a:pt x="185" y="59"/>
                        </a:lnTo>
                        <a:lnTo>
                          <a:pt x="188" y="67"/>
                        </a:lnTo>
                        <a:lnTo>
                          <a:pt x="190" y="75"/>
                        </a:lnTo>
                        <a:lnTo>
                          <a:pt x="191" y="85"/>
                        </a:lnTo>
                        <a:lnTo>
                          <a:pt x="192" y="94"/>
                        </a:lnTo>
                        <a:lnTo>
                          <a:pt x="192" y="266"/>
                        </a:lnTo>
                        <a:lnTo>
                          <a:pt x="0" y="266"/>
                        </a:lnTo>
                        <a:lnTo>
                          <a:pt x="0" y="94"/>
                        </a:lnTo>
                        <a:lnTo>
                          <a:pt x="0" y="85"/>
                        </a:lnTo>
                        <a:lnTo>
                          <a:pt x="2" y="75"/>
                        </a:lnTo>
                        <a:lnTo>
                          <a:pt x="5" y="67"/>
                        </a:lnTo>
                        <a:lnTo>
                          <a:pt x="8" y="59"/>
                        </a:lnTo>
                        <a:lnTo>
                          <a:pt x="12" y="50"/>
                        </a:lnTo>
                        <a:lnTo>
                          <a:pt x="16" y="42"/>
                        </a:lnTo>
                        <a:lnTo>
                          <a:pt x="22" y="34"/>
                        </a:lnTo>
                        <a:lnTo>
                          <a:pt x="29" y="28"/>
                        </a:lnTo>
                        <a:lnTo>
                          <a:pt x="35" y="22"/>
                        </a:lnTo>
                        <a:lnTo>
                          <a:pt x="42" y="17"/>
                        </a:lnTo>
                        <a:lnTo>
                          <a:pt x="50" y="11"/>
                        </a:lnTo>
                        <a:lnTo>
                          <a:pt x="58" y="7"/>
                        </a:lnTo>
                        <a:lnTo>
                          <a:pt x="67"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715153" name="Freeform 1425"/>
                  <p:cNvSpPr>
                    <a:spLocks noChangeAspect="1"/>
                  </p:cNvSpPr>
                  <p:nvPr/>
                </p:nvSpPr>
                <p:spPr bwMode="auto">
                  <a:xfrm>
                    <a:off x="3628" y="1783"/>
                    <a:ext cx="57" cy="86"/>
                  </a:xfrm>
                  <a:custGeom>
                    <a:avLst/>
                    <a:gdLst/>
                    <a:ahLst/>
                    <a:cxnLst>
                      <a:cxn ang="0">
                        <a:pos x="95" y="0"/>
                      </a:cxn>
                      <a:cxn ang="0">
                        <a:pos x="105" y="0"/>
                      </a:cxn>
                      <a:cxn ang="0">
                        <a:pos x="115" y="1"/>
                      </a:cxn>
                      <a:cxn ang="0">
                        <a:pos x="124" y="4"/>
                      </a:cxn>
                      <a:cxn ang="0">
                        <a:pos x="133" y="7"/>
                      </a:cxn>
                      <a:cxn ang="0">
                        <a:pos x="141" y="11"/>
                      </a:cxn>
                      <a:cxn ang="0">
                        <a:pos x="150" y="16"/>
                      </a:cxn>
                      <a:cxn ang="0">
                        <a:pos x="157" y="21"/>
                      </a:cxn>
                      <a:cxn ang="0">
                        <a:pos x="164" y="27"/>
                      </a:cxn>
                      <a:cxn ang="0">
                        <a:pos x="170" y="35"/>
                      </a:cxn>
                      <a:cxn ang="0">
                        <a:pos x="175" y="42"/>
                      </a:cxn>
                      <a:cxn ang="0">
                        <a:pos x="180" y="50"/>
                      </a:cxn>
                      <a:cxn ang="0">
                        <a:pos x="185" y="59"/>
                      </a:cxn>
                      <a:cxn ang="0">
                        <a:pos x="188" y="67"/>
                      </a:cxn>
                      <a:cxn ang="0">
                        <a:pos x="190" y="77"/>
                      </a:cxn>
                      <a:cxn ang="0">
                        <a:pos x="191" y="86"/>
                      </a:cxn>
                      <a:cxn ang="0">
                        <a:pos x="192" y="96"/>
                      </a:cxn>
                      <a:cxn ang="0">
                        <a:pos x="192" y="267"/>
                      </a:cxn>
                      <a:cxn ang="0">
                        <a:pos x="0" y="267"/>
                      </a:cxn>
                      <a:cxn ang="0">
                        <a:pos x="0" y="96"/>
                      </a:cxn>
                      <a:cxn ang="0">
                        <a:pos x="0" y="86"/>
                      </a:cxn>
                      <a:cxn ang="0">
                        <a:pos x="2" y="77"/>
                      </a:cxn>
                      <a:cxn ang="0">
                        <a:pos x="5" y="67"/>
                      </a:cxn>
                      <a:cxn ang="0">
                        <a:pos x="8" y="59"/>
                      </a:cxn>
                      <a:cxn ang="0">
                        <a:pos x="12" y="50"/>
                      </a:cxn>
                      <a:cxn ang="0">
                        <a:pos x="16" y="42"/>
                      </a:cxn>
                      <a:cxn ang="0">
                        <a:pos x="22" y="35"/>
                      </a:cxn>
                      <a:cxn ang="0">
                        <a:pos x="29" y="27"/>
                      </a:cxn>
                      <a:cxn ang="0">
                        <a:pos x="35" y="21"/>
                      </a:cxn>
                      <a:cxn ang="0">
                        <a:pos x="42" y="16"/>
                      </a:cxn>
                      <a:cxn ang="0">
                        <a:pos x="50" y="11"/>
                      </a:cxn>
                      <a:cxn ang="0">
                        <a:pos x="58" y="7"/>
                      </a:cxn>
                      <a:cxn ang="0">
                        <a:pos x="67" y="4"/>
                      </a:cxn>
                      <a:cxn ang="0">
                        <a:pos x="76" y="1"/>
                      </a:cxn>
                      <a:cxn ang="0">
                        <a:pos x="86" y="0"/>
                      </a:cxn>
                      <a:cxn ang="0">
                        <a:pos x="95" y="0"/>
                      </a:cxn>
                    </a:cxnLst>
                    <a:rect l="0" t="0" r="r" b="b"/>
                    <a:pathLst>
                      <a:path w="192" h="267">
                        <a:moveTo>
                          <a:pt x="95" y="0"/>
                        </a:moveTo>
                        <a:lnTo>
                          <a:pt x="105" y="0"/>
                        </a:lnTo>
                        <a:lnTo>
                          <a:pt x="115" y="1"/>
                        </a:lnTo>
                        <a:lnTo>
                          <a:pt x="124" y="4"/>
                        </a:lnTo>
                        <a:lnTo>
                          <a:pt x="133" y="7"/>
                        </a:lnTo>
                        <a:lnTo>
                          <a:pt x="141" y="11"/>
                        </a:lnTo>
                        <a:lnTo>
                          <a:pt x="150" y="16"/>
                        </a:lnTo>
                        <a:lnTo>
                          <a:pt x="157" y="21"/>
                        </a:lnTo>
                        <a:lnTo>
                          <a:pt x="164" y="27"/>
                        </a:lnTo>
                        <a:lnTo>
                          <a:pt x="170" y="35"/>
                        </a:lnTo>
                        <a:lnTo>
                          <a:pt x="175" y="42"/>
                        </a:lnTo>
                        <a:lnTo>
                          <a:pt x="180" y="50"/>
                        </a:lnTo>
                        <a:lnTo>
                          <a:pt x="185" y="59"/>
                        </a:lnTo>
                        <a:lnTo>
                          <a:pt x="188" y="67"/>
                        </a:lnTo>
                        <a:lnTo>
                          <a:pt x="190" y="77"/>
                        </a:lnTo>
                        <a:lnTo>
                          <a:pt x="191" y="86"/>
                        </a:lnTo>
                        <a:lnTo>
                          <a:pt x="192" y="96"/>
                        </a:lnTo>
                        <a:lnTo>
                          <a:pt x="192" y="267"/>
                        </a:lnTo>
                        <a:lnTo>
                          <a:pt x="0" y="267"/>
                        </a:lnTo>
                        <a:lnTo>
                          <a:pt x="0" y="96"/>
                        </a:lnTo>
                        <a:lnTo>
                          <a:pt x="0" y="86"/>
                        </a:lnTo>
                        <a:lnTo>
                          <a:pt x="2" y="77"/>
                        </a:lnTo>
                        <a:lnTo>
                          <a:pt x="5" y="67"/>
                        </a:lnTo>
                        <a:lnTo>
                          <a:pt x="8" y="59"/>
                        </a:lnTo>
                        <a:lnTo>
                          <a:pt x="12" y="50"/>
                        </a:lnTo>
                        <a:lnTo>
                          <a:pt x="16" y="42"/>
                        </a:lnTo>
                        <a:lnTo>
                          <a:pt x="22" y="35"/>
                        </a:lnTo>
                        <a:lnTo>
                          <a:pt x="29" y="27"/>
                        </a:lnTo>
                        <a:lnTo>
                          <a:pt x="35" y="21"/>
                        </a:lnTo>
                        <a:lnTo>
                          <a:pt x="42" y="16"/>
                        </a:lnTo>
                        <a:lnTo>
                          <a:pt x="50" y="11"/>
                        </a:lnTo>
                        <a:lnTo>
                          <a:pt x="58" y="7"/>
                        </a:lnTo>
                        <a:lnTo>
                          <a:pt x="67"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715154" name="Freeform 1426"/>
                  <p:cNvSpPr>
                    <a:spLocks noChangeAspect="1"/>
                  </p:cNvSpPr>
                  <p:nvPr/>
                </p:nvSpPr>
                <p:spPr bwMode="auto">
                  <a:xfrm>
                    <a:off x="1533"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3"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715155" name="Freeform 1427"/>
                  <p:cNvSpPr>
                    <a:spLocks noChangeAspect="1"/>
                  </p:cNvSpPr>
                  <p:nvPr/>
                </p:nvSpPr>
                <p:spPr bwMode="auto">
                  <a:xfrm>
                    <a:off x="1533"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3"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715156" name="Freeform 1428"/>
                  <p:cNvSpPr>
                    <a:spLocks noChangeAspect="1"/>
                  </p:cNvSpPr>
                  <p:nvPr/>
                </p:nvSpPr>
                <p:spPr bwMode="auto">
                  <a:xfrm>
                    <a:off x="4264" y="1661"/>
                    <a:ext cx="57" cy="79"/>
                  </a:xfrm>
                  <a:custGeom>
                    <a:avLst/>
                    <a:gdLst/>
                    <a:ahLst/>
                    <a:cxnLst>
                      <a:cxn ang="0">
                        <a:pos x="97" y="0"/>
                      </a:cxn>
                      <a:cxn ang="0">
                        <a:pos x="106" y="1"/>
                      </a:cxn>
                      <a:cxn ang="0">
                        <a:pos x="116" y="2"/>
                      </a:cxn>
                      <a:cxn ang="0">
                        <a:pos x="125" y="4"/>
                      </a:cxn>
                      <a:cxn ang="0">
                        <a:pos x="135" y="7"/>
                      </a:cxn>
                      <a:cxn ang="0">
                        <a:pos x="143" y="11"/>
                      </a:cxn>
                      <a:cxn ang="0">
                        <a:pos x="151" y="17"/>
                      </a:cxn>
                      <a:cxn ang="0">
                        <a:pos x="158" y="22"/>
                      </a:cxn>
                      <a:cxn ang="0">
                        <a:pos x="165" y="28"/>
                      </a:cxn>
                      <a:cxn ang="0">
                        <a:pos x="172" y="34"/>
                      </a:cxn>
                      <a:cxn ang="0">
                        <a:pos x="177" y="42"/>
                      </a:cxn>
                      <a:cxn ang="0">
                        <a:pos x="182" y="50"/>
                      </a:cxn>
                      <a:cxn ang="0">
                        <a:pos x="185" y="59"/>
                      </a:cxn>
                      <a:cxn ang="0">
                        <a:pos x="188" y="67"/>
                      </a:cxn>
                      <a:cxn ang="0">
                        <a:pos x="192" y="75"/>
                      </a:cxn>
                      <a:cxn ang="0">
                        <a:pos x="193" y="85"/>
                      </a:cxn>
                      <a:cxn ang="0">
                        <a:pos x="194" y="94"/>
                      </a:cxn>
                      <a:cxn ang="0">
                        <a:pos x="194" y="266"/>
                      </a:cxn>
                      <a:cxn ang="0">
                        <a:pos x="0" y="266"/>
                      </a:cxn>
                      <a:cxn ang="0">
                        <a:pos x="0" y="94"/>
                      </a:cxn>
                      <a:cxn ang="0">
                        <a:pos x="0" y="85"/>
                      </a:cxn>
                      <a:cxn ang="0">
                        <a:pos x="2" y="75"/>
                      </a:cxn>
                      <a:cxn ang="0">
                        <a:pos x="4" y="67"/>
                      </a:cxn>
                      <a:cxn ang="0">
                        <a:pos x="7" y="59"/>
                      </a:cxn>
                      <a:cxn ang="0">
                        <a:pos x="12"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5" y="4"/>
                        </a:lnTo>
                        <a:lnTo>
                          <a:pt x="135" y="7"/>
                        </a:lnTo>
                        <a:lnTo>
                          <a:pt x="143" y="11"/>
                        </a:lnTo>
                        <a:lnTo>
                          <a:pt x="151" y="17"/>
                        </a:lnTo>
                        <a:lnTo>
                          <a:pt x="158" y="22"/>
                        </a:lnTo>
                        <a:lnTo>
                          <a:pt x="165" y="28"/>
                        </a:lnTo>
                        <a:lnTo>
                          <a:pt x="172" y="34"/>
                        </a:lnTo>
                        <a:lnTo>
                          <a:pt x="177" y="42"/>
                        </a:lnTo>
                        <a:lnTo>
                          <a:pt x="182" y="50"/>
                        </a:lnTo>
                        <a:lnTo>
                          <a:pt x="185" y="59"/>
                        </a:lnTo>
                        <a:lnTo>
                          <a:pt x="188" y="67"/>
                        </a:lnTo>
                        <a:lnTo>
                          <a:pt x="192" y="75"/>
                        </a:lnTo>
                        <a:lnTo>
                          <a:pt x="193" y="85"/>
                        </a:lnTo>
                        <a:lnTo>
                          <a:pt x="194" y="94"/>
                        </a:lnTo>
                        <a:lnTo>
                          <a:pt x="194" y="266"/>
                        </a:lnTo>
                        <a:lnTo>
                          <a:pt x="0" y="266"/>
                        </a:lnTo>
                        <a:lnTo>
                          <a:pt x="0" y="94"/>
                        </a:lnTo>
                        <a:lnTo>
                          <a:pt x="0" y="85"/>
                        </a:lnTo>
                        <a:lnTo>
                          <a:pt x="2" y="75"/>
                        </a:lnTo>
                        <a:lnTo>
                          <a:pt x="4" y="67"/>
                        </a:lnTo>
                        <a:lnTo>
                          <a:pt x="7" y="59"/>
                        </a:lnTo>
                        <a:lnTo>
                          <a:pt x="12"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715157" name="Freeform 1429"/>
                  <p:cNvSpPr>
                    <a:spLocks noChangeAspect="1"/>
                  </p:cNvSpPr>
                  <p:nvPr/>
                </p:nvSpPr>
                <p:spPr bwMode="auto">
                  <a:xfrm>
                    <a:off x="4264" y="1783"/>
                    <a:ext cx="57" cy="86"/>
                  </a:xfrm>
                  <a:custGeom>
                    <a:avLst/>
                    <a:gdLst/>
                    <a:ahLst/>
                    <a:cxnLst>
                      <a:cxn ang="0">
                        <a:pos x="97" y="0"/>
                      </a:cxn>
                      <a:cxn ang="0">
                        <a:pos x="106" y="0"/>
                      </a:cxn>
                      <a:cxn ang="0">
                        <a:pos x="116" y="1"/>
                      </a:cxn>
                      <a:cxn ang="0">
                        <a:pos x="125" y="4"/>
                      </a:cxn>
                      <a:cxn ang="0">
                        <a:pos x="135" y="7"/>
                      </a:cxn>
                      <a:cxn ang="0">
                        <a:pos x="143" y="11"/>
                      </a:cxn>
                      <a:cxn ang="0">
                        <a:pos x="151" y="16"/>
                      </a:cxn>
                      <a:cxn ang="0">
                        <a:pos x="158" y="21"/>
                      </a:cxn>
                      <a:cxn ang="0">
                        <a:pos x="165" y="27"/>
                      </a:cxn>
                      <a:cxn ang="0">
                        <a:pos x="172" y="35"/>
                      </a:cxn>
                      <a:cxn ang="0">
                        <a:pos x="177" y="42"/>
                      </a:cxn>
                      <a:cxn ang="0">
                        <a:pos x="182" y="50"/>
                      </a:cxn>
                      <a:cxn ang="0">
                        <a:pos x="185" y="59"/>
                      </a:cxn>
                      <a:cxn ang="0">
                        <a:pos x="188" y="67"/>
                      </a:cxn>
                      <a:cxn ang="0">
                        <a:pos x="192" y="77"/>
                      </a:cxn>
                      <a:cxn ang="0">
                        <a:pos x="193" y="86"/>
                      </a:cxn>
                      <a:cxn ang="0">
                        <a:pos x="194" y="96"/>
                      </a:cxn>
                      <a:cxn ang="0">
                        <a:pos x="194" y="267"/>
                      </a:cxn>
                      <a:cxn ang="0">
                        <a:pos x="0" y="267"/>
                      </a:cxn>
                      <a:cxn ang="0">
                        <a:pos x="0" y="96"/>
                      </a:cxn>
                      <a:cxn ang="0">
                        <a:pos x="0" y="86"/>
                      </a:cxn>
                      <a:cxn ang="0">
                        <a:pos x="2" y="77"/>
                      </a:cxn>
                      <a:cxn ang="0">
                        <a:pos x="4" y="67"/>
                      </a:cxn>
                      <a:cxn ang="0">
                        <a:pos x="7" y="59"/>
                      </a:cxn>
                      <a:cxn ang="0">
                        <a:pos x="12"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5" y="4"/>
                        </a:lnTo>
                        <a:lnTo>
                          <a:pt x="135" y="7"/>
                        </a:lnTo>
                        <a:lnTo>
                          <a:pt x="143" y="11"/>
                        </a:lnTo>
                        <a:lnTo>
                          <a:pt x="151" y="16"/>
                        </a:lnTo>
                        <a:lnTo>
                          <a:pt x="158" y="21"/>
                        </a:lnTo>
                        <a:lnTo>
                          <a:pt x="165" y="27"/>
                        </a:lnTo>
                        <a:lnTo>
                          <a:pt x="172" y="35"/>
                        </a:lnTo>
                        <a:lnTo>
                          <a:pt x="177" y="42"/>
                        </a:lnTo>
                        <a:lnTo>
                          <a:pt x="182" y="50"/>
                        </a:lnTo>
                        <a:lnTo>
                          <a:pt x="185" y="59"/>
                        </a:lnTo>
                        <a:lnTo>
                          <a:pt x="188" y="67"/>
                        </a:lnTo>
                        <a:lnTo>
                          <a:pt x="192" y="77"/>
                        </a:lnTo>
                        <a:lnTo>
                          <a:pt x="193" y="86"/>
                        </a:lnTo>
                        <a:lnTo>
                          <a:pt x="194" y="96"/>
                        </a:lnTo>
                        <a:lnTo>
                          <a:pt x="194" y="267"/>
                        </a:lnTo>
                        <a:lnTo>
                          <a:pt x="0" y="267"/>
                        </a:lnTo>
                        <a:lnTo>
                          <a:pt x="0" y="96"/>
                        </a:lnTo>
                        <a:lnTo>
                          <a:pt x="0" y="86"/>
                        </a:lnTo>
                        <a:lnTo>
                          <a:pt x="2" y="77"/>
                        </a:lnTo>
                        <a:lnTo>
                          <a:pt x="4" y="67"/>
                        </a:lnTo>
                        <a:lnTo>
                          <a:pt x="7" y="59"/>
                        </a:lnTo>
                        <a:lnTo>
                          <a:pt x="12"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715158" name="Freeform 1430"/>
                  <p:cNvSpPr>
                    <a:spLocks noChangeAspect="1"/>
                  </p:cNvSpPr>
                  <p:nvPr/>
                </p:nvSpPr>
                <p:spPr bwMode="auto">
                  <a:xfrm>
                    <a:off x="997" y="1661"/>
                    <a:ext cx="57" cy="79"/>
                  </a:xfrm>
                  <a:custGeom>
                    <a:avLst/>
                    <a:gdLst/>
                    <a:ahLst/>
                    <a:cxnLst>
                      <a:cxn ang="0">
                        <a:pos x="96" y="0"/>
                      </a:cxn>
                      <a:cxn ang="0">
                        <a:pos x="106" y="1"/>
                      </a:cxn>
                      <a:cxn ang="0">
                        <a:pos x="116" y="2"/>
                      </a:cxn>
                      <a:cxn ang="0">
                        <a:pos x="125" y="4"/>
                      </a:cxn>
                      <a:cxn ang="0">
                        <a:pos x="134" y="7"/>
                      </a:cxn>
                      <a:cxn ang="0">
                        <a:pos x="142" y="11"/>
                      </a:cxn>
                      <a:cxn ang="0">
                        <a:pos x="150" y="17"/>
                      </a:cxn>
                      <a:cxn ang="0">
                        <a:pos x="158" y="22"/>
                      </a:cxn>
                      <a:cxn ang="0">
                        <a:pos x="164" y="28"/>
                      </a:cxn>
                      <a:cxn ang="0">
                        <a:pos x="170" y="34"/>
                      </a:cxn>
                      <a:cxn ang="0">
                        <a:pos x="177"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0" y="17"/>
                        </a:lnTo>
                        <a:lnTo>
                          <a:pt x="158" y="22"/>
                        </a:lnTo>
                        <a:lnTo>
                          <a:pt x="164" y="28"/>
                        </a:lnTo>
                        <a:lnTo>
                          <a:pt x="170" y="34"/>
                        </a:lnTo>
                        <a:lnTo>
                          <a:pt x="177"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715159" name="Freeform 1431"/>
                  <p:cNvSpPr>
                    <a:spLocks noChangeAspect="1"/>
                  </p:cNvSpPr>
                  <p:nvPr/>
                </p:nvSpPr>
                <p:spPr bwMode="auto">
                  <a:xfrm>
                    <a:off x="997" y="1783"/>
                    <a:ext cx="57" cy="86"/>
                  </a:xfrm>
                  <a:custGeom>
                    <a:avLst/>
                    <a:gdLst/>
                    <a:ahLst/>
                    <a:cxnLst>
                      <a:cxn ang="0">
                        <a:pos x="96" y="0"/>
                      </a:cxn>
                      <a:cxn ang="0">
                        <a:pos x="106" y="0"/>
                      </a:cxn>
                      <a:cxn ang="0">
                        <a:pos x="116" y="1"/>
                      </a:cxn>
                      <a:cxn ang="0">
                        <a:pos x="125" y="4"/>
                      </a:cxn>
                      <a:cxn ang="0">
                        <a:pos x="134" y="7"/>
                      </a:cxn>
                      <a:cxn ang="0">
                        <a:pos x="142" y="11"/>
                      </a:cxn>
                      <a:cxn ang="0">
                        <a:pos x="150" y="16"/>
                      </a:cxn>
                      <a:cxn ang="0">
                        <a:pos x="158" y="21"/>
                      </a:cxn>
                      <a:cxn ang="0">
                        <a:pos x="164" y="27"/>
                      </a:cxn>
                      <a:cxn ang="0">
                        <a:pos x="170" y="35"/>
                      </a:cxn>
                      <a:cxn ang="0">
                        <a:pos x="177"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0" y="16"/>
                        </a:lnTo>
                        <a:lnTo>
                          <a:pt x="158" y="21"/>
                        </a:lnTo>
                        <a:lnTo>
                          <a:pt x="164" y="27"/>
                        </a:lnTo>
                        <a:lnTo>
                          <a:pt x="170" y="35"/>
                        </a:lnTo>
                        <a:lnTo>
                          <a:pt x="177"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715160" name="Freeform 1432"/>
                  <p:cNvSpPr>
                    <a:spLocks noChangeAspect="1"/>
                  </p:cNvSpPr>
                  <p:nvPr/>
                </p:nvSpPr>
                <p:spPr bwMode="auto">
                  <a:xfrm>
                    <a:off x="373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715161" name="Freeform 1433"/>
                  <p:cNvSpPr>
                    <a:spLocks noChangeAspect="1"/>
                  </p:cNvSpPr>
                  <p:nvPr/>
                </p:nvSpPr>
                <p:spPr bwMode="auto">
                  <a:xfrm>
                    <a:off x="373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715162" name="Freeform 1434"/>
                  <p:cNvSpPr>
                    <a:spLocks noChangeAspect="1"/>
                  </p:cNvSpPr>
                  <p:nvPr/>
                </p:nvSpPr>
                <p:spPr bwMode="auto">
                  <a:xfrm>
                    <a:off x="1640" y="1661"/>
                    <a:ext cx="57" cy="79"/>
                  </a:xfrm>
                  <a:custGeom>
                    <a:avLst/>
                    <a:gdLst/>
                    <a:ahLst/>
                    <a:cxnLst>
                      <a:cxn ang="0">
                        <a:pos x="96" y="0"/>
                      </a:cxn>
                      <a:cxn ang="0">
                        <a:pos x="107" y="1"/>
                      </a:cxn>
                      <a:cxn ang="0">
                        <a:pos x="116" y="2"/>
                      </a:cxn>
                      <a:cxn ang="0">
                        <a:pos x="125" y="4"/>
                      </a:cxn>
                      <a:cxn ang="0">
                        <a:pos x="134" y="7"/>
                      </a:cxn>
                      <a:cxn ang="0">
                        <a:pos x="143" y="11"/>
                      </a:cxn>
                      <a:cxn ang="0">
                        <a:pos x="151" y="17"/>
                      </a:cxn>
                      <a:cxn ang="0">
                        <a:pos x="159" y="22"/>
                      </a:cxn>
                      <a:cxn ang="0">
                        <a:pos x="165" y="28"/>
                      </a:cxn>
                      <a:cxn ang="0">
                        <a:pos x="171" y="34"/>
                      </a:cxn>
                      <a:cxn ang="0">
                        <a:pos x="176" y="42"/>
                      </a:cxn>
                      <a:cxn ang="0">
                        <a:pos x="182" y="50"/>
                      </a:cxn>
                      <a:cxn ang="0">
                        <a:pos x="186" y="59"/>
                      </a:cxn>
                      <a:cxn ang="0">
                        <a:pos x="189" y="67"/>
                      </a:cxn>
                      <a:cxn ang="0">
                        <a:pos x="191" y="75"/>
                      </a:cxn>
                      <a:cxn ang="0">
                        <a:pos x="192" y="85"/>
                      </a:cxn>
                      <a:cxn ang="0">
                        <a:pos x="193" y="94"/>
                      </a:cxn>
                      <a:cxn ang="0">
                        <a:pos x="193" y="266"/>
                      </a:cxn>
                      <a:cxn ang="0">
                        <a:pos x="0" y="266"/>
                      </a:cxn>
                      <a:cxn ang="0">
                        <a:pos x="0" y="94"/>
                      </a:cxn>
                      <a:cxn ang="0">
                        <a:pos x="1" y="85"/>
                      </a:cxn>
                      <a:cxn ang="0">
                        <a:pos x="2" y="75"/>
                      </a:cxn>
                      <a:cxn ang="0">
                        <a:pos x="4" y="67"/>
                      </a:cxn>
                      <a:cxn ang="0">
                        <a:pos x="7" y="59"/>
                      </a:cxn>
                      <a:cxn ang="0">
                        <a:pos x="11" y="50"/>
                      </a:cxn>
                      <a:cxn ang="0">
                        <a:pos x="16" y="42"/>
                      </a:cxn>
                      <a:cxn ang="0">
                        <a:pos x="22" y="34"/>
                      </a:cxn>
                      <a:cxn ang="0">
                        <a:pos x="28" y="28"/>
                      </a:cxn>
                      <a:cxn ang="0">
                        <a:pos x="35" y="22"/>
                      </a:cxn>
                      <a:cxn ang="0">
                        <a:pos x="43" y="17"/>
                      </a:cxn>
                      <a:cxn ang="0">
                        <a:pos x="50" y="11"/>
                      </a:cxn>
                      <a:cxn ang="0">
                        <a:pos x="58" y="7"/>
                      </a:cxn>
                      <a:cxn ang="0">
                        <a:pos x="68" y="4"/>
                      </a:cxn>
                      <a:cxn ang="0">
                        <a:pos x="77" y="2"/>
                      </a:cxn>
                      <a:cxn ang="0">
                        <a:pos x="87" y="1"/>
                      </a:cxn>
                      <a:cxn ang="0">
                        <a:pos x="96" y="0"/>
                      </a:cxn>
                    </a:cxnLst>
                    <a:rect l="0" t="0" r="r" b="b"/>
                    <a:pathLst>
                      <a:path w="193" h="266">
                        <a:moveTo>
                          <a:pt x="96" y="0"/>
                        </a:moveTo>
                        <a:lnTo>
                          <a:pt x="107" y="1"/>
                        </a:lnTo>
                        <a:lnTo>
                          <a:pt x="116" y="2"/>
                        </a:lnTo>
                        <a:lnTo>
                          <a:pt x="125" y="4"/>
                        </a:lnTo>
                        <a:lnTo>
                          <a:pt x="134" y="7"/>
                        </a:lnTo>
                        <a:lnTo>
                          <a:pt x="143" y="11"/>
                        </a:lnTo>
                        <a:lnTo>
                          <a:pt x="151" y="17"/>
                        </a:lnTo>
                        <a:lnTo>
                          <a:pt x="159" y="22"/>
                        </a:lnTo>
                        <a:lnTo>
                          <a:pt x="165" y="28"/>
                        </a:lnTo>
                        <a:lnTo>
                          <a:pt x="171" y="34"/>
                        </a:lnTo>
                        <a:lnTo>
                          <a:pt x="176" y="42"/>
                        </a:lnTo>
                        <a:lnTo>
                          <a:pt x="182" y="50"/>
                        </a:lnTo>
                        <a:lnTo>
                          <a:pt x="186" y="59"/>
                        </a:lnTo>
                        <a:lnTo>
                          <a:pt x="189" y="67"/>
                        </a:lnTo>
                        <a:lnTo>
                          <a:pt x="191" y="75"/>
                        </a:lnTo>
                        <a:lnTo>
                          <a:pt x="192" y="85"/>
                        </a:lnTo>
                        <a:lnTo>
                          <a:pt x="193" y="94"/>
                        </a:lnTo>
                        <a:lnTo>
                          <a:pt x="193" y="266"/>
                        </a:lnTo>
                        <a:lnTo>
                          <a:pt x="0" y="266"/>
                        </a:lnTo>
                        <a:lnTo>
                          <a:pt x="0" y="94"/>
                        </a:lnTo>
                        <a:lnTo>
                          <a:pt x="1" y="85"/>
                        </a:lnTo>
                        <a:lnTo>
                          <a:pt x="2" y="75"/>
                        </a:lnTo>
                        <a:lnTo>
                          <a:pt x="4" y="67"/>
                        </a:lnTo>
                        <a:lnTo>
                          <a:pt x="7" y="59"/>
                        </a:lnTo>
                        <a:lnTo>
                          <a:pt x="11" y="50"/>
                        </a:lnTo>
                        <a:lnTo>
                          <a:pt x="16" y="42"/>
                        </a:lnTo>
                        <a:lnTo>
                          <a:pt x="22" y="34"/>
                        </a:lnTo>
                        <a:lnTo>
                          <a:pt x="28" y="28"/>
                        </a:lnTo>
                        <a:lnTo>
                          <a:pt x="35" y="22"/>
                        </a:lnTo>
                        <a:lnTo>
                          <a:pt x="43" y="17"/>
                        </a:lnTo>
                        <a:lnTo>
                          <a:pt x="50" y="11"/>
                        </a:lnTo>
                        <a:lnTo>
                          <a:pt x="58"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715163" name="Freeform 1435"/>
                  <p:cNvSpPr>
                    <a:spLocks noChangeAspect="1"/>
                  </p:cNvSpPr>
                  <p:nvPr/>
                </p:nvSpPr>
                <p:spPr bwMode="auto">
                  <a:xfrm>
                    <a:off x="1640" y="1783"/>
                    <a:ext cx="57" cy="86"/>
                  </a:xfrm>
                  <a:custGeom>
                    <a:avLst/>
                    <a:gdLst/>
                    <a:ahLst/>
                    <a:cxnLst>
                      <a:cxn ang="0">
                        <a:pos x="96" y="0"/>
                      </a:cxn>
                      <a:cxn ang="0">
                        <a:pos x="107" y="0"/>
                      </a:cxn>
                      <a:cxn ang="0">
                        <a:pos x="116" y="1"/>
                      </a:cxn>
                      <a:cxn ang="0">
                        <a:pos x="125" y="4"/>
                      </a:cxn>
                      <a:cxn ang="0">
                        <a:pos x="134" y="7"/>
                      </a:cxn>
                      <a:cxn ang="0">
                        <a:pos x="143" y="11"/>
                      </a:cxn>
                      <a:cxn ang="0">
                        <a:pos x="151" y="16"/>
                      </a:cxn>
                      <a:cxn ang="0">
                        <a:pos x="159" y="21"/>
                      </a:cxn>
                      <a:cxn ang="0">
                        <a:pos x="165" y="27"/>
                      </a:cxn>
                      <a:cxn ang="0">
                        <a:pos x="171" y="35"/>
                      </a:cxn>
                      <a:cxn ang="0">
                        <a:pos x="176" y="42"/>
                      </a:cxn>
                      <a:cxn ang="0">
                        <a:pos x="182" y="50"/>
                      </a:cxn>
                      <a:cxn ang="0">
                        <a:pos x="186" y="59"/>
                      </a:cxn>
                      <a:cxn ang="0">
                        <a:pos x="189" y="67"/>
                      </a:cxn>
                      <a:cxn ang="0">
                        <a:pos x="191" y="77"/>
                      </a:cxn>
                      <a:cxn ang="0">
                        <a:pos x="192" y="86"/>
                      </a:cxn>
                      <a:cxn ang="0">
                        <a:pos x="193" y="96"/>
                      </a:cxn>
                      <a:cxn ang="0">
                        <a:pos x="193" y="267"/>
                      </a:cxn>
                      <a:cxn ang="0">
                        <a:pos x="0" y="267"/>
                      </a:cxn>
                      <a:cxn ang="0">
                        <a:pos x="0" y="96"/>
                      </a:cxn>
                      <a:cxn ang="0">
                        <a:pos x="1" y="86"/>
                      </a:cxn>
                      <a:cxn ang="0">
                        <a:pos x="2" y="77"/>
                      </a:cxn>
                      <a:cxn ang="0">
                        <a:pos x="4" y="67"/>
                      </a:cxn>
                      <a:cxn ang="0">
                        <a:pos x="7" y="59"/>
                      </a:cxn>
                      <a:cxn ang="0">
                        <a:pos x="11" y="50"/>
                      </a:cxn>
                      <a:cxn ang="0">
                        <a:pos x="16" y="42"/>
                      </a:cxn>
                      <a:cxn ang="0">
                        <a:pos x="22" y="35"/>
                      </a:cxn>
                      <a:cxn ang="0">
                        <a:pos x="28" y="27"/>
                      </a:cxn>
                      <a:cxn ang="0">
                        <a:pos x="35" y="21"/>
                      </a:cxn>
                      <a:cxn ang="0">
                        <a:pos x="43" y="16"/>
                      </a:cxn>
                      <a:cxn ang="0">
                        <a:pos x="50" y="11"/>
                      </a:cxn>
                      <a:cxn ang="0">
                        <a:pos x="58" y="7"/>
                      </a:cxn>
                      <a:cxn ang="0">
                        <a:pos x="68" y="4"/>
                      </a:cxn>
                      <a:cxn ang="0">
                        <a:pos x="77" y="1"/>
                      </a:cxn>
                      <a:cxn ang="0">
                        <a:pos x="87" y="0"/>
                      </a:cxn>
                      <a:cxn ang="0">
                        <a:pos x="96" y="0"/>
                      </a:cxn>
                    </a:cxnLst>
                    <a:rect l="0" t="0" r="r" b="b"/>
                    <a:pathLst>
                      <a:path w="193" h="267">
                        <a:moveTo>
                          <a:pt x="96" y="0"/>
                        </a:moveTo>
                        <a:lnTo>
                          <a:pt x="107" y="0"/>
                        </a:lnTo>
                        <a:lnTo>
                          <a:pt x="116" y="1"/>
                        </a:lnTo>
                        <a:lnTo>
                          <a:pt x="125" y="4"/>
                        </a:lnTo>
                        <a:lnTo>
                          <a:pt x="134" y="7"/>
                        </a:lnTo>
                        <a:lnTo>
                          <a:pt x="143" y="11"/>
                        </a:lnTo>
                        <a:lnTo>
                          <a:pt x="151" y="16"/>
                        </a:lnTo>
                        <a:lnTo>
                          <a:pt x="159" y="21"/>
                        </a:lnTo>
                        <a:lnTo>
                          <a:pt x="165" y="27"/>
                        </a:lnTo>
                        <a:lnTo>
                          <a:pt x="171" y="35"/>
                        </a:lnTo>
                        <a:lnTo>
                          <a:pt x="176" y="42"/>
                        </a:lnTo>
                        <a:lnTo>
                          <a:pt x="182" y="50"/>
                        </a:lnTo>
                        <a:lnTo>
                          <a:pt x="186" y="59"/>
                        </a:lnTo>
                        <a:lnTo>
                          <a:pt x="189" y="67"/>
                        </a:lnTo>
                        <a:lnTo>
                          <a:pt x="191" y="77"/>
                        </a:lnTo>
                        <a:lnTo>
                          <a:pt x="192" y="86"/>
                        </a:lnTo>
                        <a:lnTo>
                          <a:pt x="193" y="96"/>
                        </a:lnTo>
                        <a:lnTo>
                          <a:pt x="193" y="267"/>
                        </a:lnTo>
                        <a:lnTo>
                          <a:pt x="0" y="267"/>
                        </a:lnTo>
                        <a:lnTo>
                          <a:pt x="0" y="96"/>
                        </a:lnTo>
                        <a:lnTo>
                          <a:pt x="1" y="86"/>
                        </a:lnTo>
                        <a:lnTo>
                          <a:pt x="2" y="77"/>
                        </a:lnTo>
                        <a:lnTo>
                          <a:pt x="4" y="67"/>
                        </a:lnTo>
                        <a:lnTo>
                          <a:pt x="7" y="59"/>
                        </a:lnTo>
                        <a:lnTo>
                          <a:pt x="11" y="50"/>
                        </a:lnTo>
                        <a:lnTo>
                          <a:pt x="16" y="42"/>
                        </a:lnTo>
                        <a:lnTo>
                          <a:pt x="22" y="35"/>
                        </a:lnTo>
                        <a:lnTo>
                          <a:pt x="28" y="27"/>
                        </a:lnTo>
                        <a:lnTo>
                          <a:pt x="35" y="21"/>
                        </a:lnTo>
                        <a:lnTo>
                          <a:pt x="43" y="16"/>
                        </a:lnTo>
                        <a:lnTo>
                          <a:pt x="50" y="11"/>
                        </a:lnTo>
                        <a:lnTo>
                          <a:pt x="58"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715164" name="Freeform 1436"/>
                  <p:cNvSpPr>
                    <a:spLocks noChangeAspect="1"/>
                  </p:cNvSpPr>
                  <p:nvPr/>
                </p:nvSpPr>
                <p:spPr bwMode="auto">
                  <a:xfrm>
                    <a:off x="4372" y="1661"/>
                    <a:ext cx="57" cy="79"/>
                  </a:xfrm>
                  <a:custGeom>
                    <a:avLst/>
                    <a:gdLst/>
                    <a:ahLst/>
                    <a:cxnLst>
                      <a:cxn ang="0">
                        <a:pos x="97" y="0"/>
                      </a:cxn>
                      <a:cxn ang="0">
                        <a:pos x="106" y="1"/>
                      </a:cxn>
                      <a:cxn ang="0">
                        <a:pos x="116" y="2"/>
                      </a:cxn>
                      <a:cxn ang="0">
                        <a:pos x="124" y="4"/>
                      </a:cxn>
                      <a:cxn ang="0">
                        <a:pos x="134" y="7"/>
                      </a:cxn>
                      <a:cxn ang="0">
                        <a:pos x="141" y="11"/>
                      </a:cxn>
                      <a:cxn ang="0">
                        <a:pos x="149" y="17"/>
                      </a:cxn>
                      <a:cxn ang="0">
                        <a:pos x="157" y="22"/>
                      </a:cxn>
                      <a:cxn ang="0">
                        <a:pos x="163" y="28"/>
                      </a:cxn>
                      <a:cxn ang="0">
                        <a:pos x="169" y="34"/>
                      </a:cxn>
                      <a:cxn ang="0">
                        <a:pos x="175" y="42"/>
                      </a:cxn>
                      <a:cxn ang="0">
                        <a:pos x="180" y="50"/>
                      </a:cxn>
                      <a:cxn ang="0">
                        <a:pos x="184" y="59"/>
                      </a:cxn>
                      <a:cxn ang="0">
                        <a:pos x="187" y="67"/>
                      </a:cxn>
                      <a:cxn ang="0">
                        <a:pos x="189" y="75"/>
                      </a:cxn>
                      <a:cxn ang="0">
                        <a:pos x="191" y="85"/>
                      </a:cxn>
                      <a:cxn ang="0">
                        <a:pos x="192" y="94"/>
                      </a:cxn>
                      <a:cxn ang="0">
                        <a:pos x="194" y="266"/>
                      </a:cxn>
                      <a:cxn ang="0">
                        <a:pos x="0" y="266"/>
                      </a:cxn>
                      <a:cxn ang="0">
                        <a:pos x="0" y="94"/>
                      </a:cxn>
                      <a:cxn ang="0">
                        <a:pos x="0" y="85"/>
                      </a:cxn>
                      <a:cxn ang="0">
                        <a:pos x="2" y="75"/>
                      </a:cxn>
                      <a:cxn ang="0">
                        <a:pos x="4" y="67"/>
                      </a:cxn>
                      <a:cxn ang="0">
                        <a:pos x="7" y="59"/>
                      </a:cxn>
                      <a:cxn ang="0">
                        <a:pos x="11" y="50"/>
                      </a:cxn>
                      <a:cxn ang="0">
                        <a:pos x="16" y="42"/>
                      </a:cxn>
                      <a:cxn ang="0">
                        <a:pos x="22" y="34"/>
                      </a:cxn>
                      <a:cxn ang="0">
                        <a:pos x="28" y="28"/>
                      </a:cxn>
                      <a:cxn ang="0">
                        <a:pos x="35" y="22"/>
                      </a:cxn>
                      <a:cxn ang="0">
                        <a:pos x="42" y="17"/>
                      </a:cxn>
                      <a:cxn ang="0">
                        <a:pos x="50" y="11"/>
                      </a:cxn>
                      <a:cxn ang="0">
                        <a:pos x="59" y="7"/>
                      </a:cxn>
                      <a:cxn ang="0">
                        <a:pos x="67" y="4"/>
                      </a:cxn>
                      <a:cxn ang="0">
                        <a:pos x="77" y="2"/>
                      </a:cxn>
                      <a:cxn ang="0">
                        <a:pos x="86" y="1"/>
                      </a:cxn>
                      <a:cxn ang="0">
                        <a:pos x="97" y="0"/>
                      </a:cxn>
                    </a:cxnLst>
                    <a:rect l="0" t="0" r="r" b="b"/>
                    <a:pathLst>
                      <a:path w="194" h="266">
                        <a:moveTo>
                          <a:pt x="97" y="0"/>
                        </a:moveTo>
                        <a:lnTo>
                          <a:pt x="106" y="1"/>
                        </a:lnTo>
                        <a:lnTo>
                          <a:pt x="116" y="2"/>
                        </a:lnTo>
                        <a:lnTo>
                          <a:pt x="124" y="4"/>
                        </a:lnTo>
                        <a:lnTo>
                          <a:pt x="134" y="7"/>
                        </a:lnTo>
                        <a:lnTo>
                          <a:pt x="141" y="11"/>
                        </a:lnTo>
                        <a:lnTo>
                          <a:pt x="149" y="17"/>
                        </a:lnTo>
                        <a:lnTo>
                          <a:pt x="157" y="22"/>
                        </a:lnTo>
                        <a:lnTo>
                          <a:pt x="163" y="28"/>
                        </a:lnTo>
                        <a:lnTo>
                          <a:pt x="169" y="34"/>
                        </a:lnTo>
                        <a:lnTo>
                          <a:pt x="175" y="42"/>
                        </a:lnTo>
                        <a:lnTo>
                          <a:pt x="180" y="50"/>
                        </a:lnTo>
                        <a:lnTo>
                          <a:pt x="184" y="59"/>
                        </a:lnTo>
                        <a:lnTo>
                          <a:pt x="187" y="67"/>
                        </a:lnTo>
                        <a:lnTo>
                          <a:pt x="189" y="75"/>
                        </a:lnTo>
                        <a:lnTo>
                          <a:pt x="191" y="85"/>
                        </a:lnTo>
                        <a:lnTo>
                          <a:pt x="192" y="94"/>
                        </a:lnTo>
                        <a:lnTo>
                          <a:pt x="194" y="266"/>
                        </a:lnTo>
                        <a:lnTo>
                          <a:pt x="0" y="266"/>
                        </a:lnTo>
                        <a:lnTo>
                          <a:pt x="0" y="94"/>
                        </a:lnTo>
                        <a:lnTo>
                          <a:pt x="0" y="85"/>
                        </a:lnTo>
                        <a:lnTo>
                          <a:pt x="2" y="75"/>
                        </a:lnTo>
                        <a:lnTo>
                          <a:pt x="4" y="67"/>
                        </a:lnTo>
                        <a:lnTo>
                          <a:pt x="7" y="59"/>
                        </a:lnTo>
                        <a:lnTo>
                          <a:pt x="11" y="50"/>
                        </a:lnTo>
                        <a:lnTo>
                          <a:pt x="16" y="42"/>
                        </a:lnTo>
                        <a:lnTo>
                          <a:pt x="22" y="34"/>
                        </a:lnTo>
                        <a:lnTo>
                          <a:pt x="28" y="28"/>
                        </a:lnTo>
                        <a:lnTo>
                          <a:pt x="35"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715165" name="Freeform 1437"/>
                  <p:cNvSpPr>
                    <a:spLocks noChangeAspect="1"/>
                  </p:cNvSpPr>
                  <p:nvPr/>
                </p:nvSpPr>
                <p:spPr bwMode="auto">
                  <a:xfrm>
                    <a:off x="4372" y="1783"/>
                    <a:ext cx="57" cy="86"/>
                  </a:xfrm>
                  <a:custGeom>
                    <a:avLst/>
                    <a:gdLst/>
                    <a:ahLst/>
                    <a:cxnLst>
                      <a:cxn ang="0">
                        <a:pos x="97" y="0"/>
                      </a:cxn>
                      <a:cxn ang="0">
                        <a:pos x="106" y="0"/>
                      </a:cxn>
                      <a:cxn ang="0">
                        <a:pos x="116" y="1"/>
                      </a:cxn>
                      <a:cxn ang="0">
                        <a:pos x="124" y="4"/>
                      </a:cxn>
                      <a:cxn ang="0">
                        <a:pos x="134" y="7"/>
                      </a:cxn>
                      <a:cxn ang="0">
                        <a:pos x="141" y="11"/>
                      </a:cxn>
                      <a:cxn ang="0">
                        <a:pos x="149" y="16"/>
                      </a:cxn>
                      <a:cxn ang="0">
                        <a:pos x="157" y="21"/>
                      </a:cxn>
                      <a:cxn ang="0">
                        <a:pos x="163" y="27"/>
                      </a:cxn>
                      <a:cxn ang="0">
                        <a:pos x="169" y="35"/>
                      </a:cxn>
                      <a:cxn ang="0">
                        <a:pos x="175" y="42"/>
                      </a:cxn>
                      <a:cxn ang="0">
                        <a:pos x="180" y="50"/>
                      </a:cxn>
                      <a:cxn ang="0">
                        <a:pos x="184" y="59"/>
                      </a:cxn>
                      <a:cxn ang="0">
                        <a:pos x="187" y="67"/>
                      </a:cxn>
                      <a:cxn ang="0">
                        <a:pos x="189" y="77"/>
                      </a:cxn>
                      <a:cxn ang="0">
                        <a:pos x="191" y="86"/>
                      </a:cxn>
                      <a:cxn ang="0">
                        <a:pos x="192" y="96"/>
                      </a:cxn>
                      <a:cxn ang="0">
                        <a:pos x="194" y="267"/>
                      </a:cxn>
                      <a:cxn ang="0">
                        <a:pos x="0" y="267"/>
                      </a:cxn>
                      <a:cxn ang="0">
                        <a:pos x="0" y="96"/>
                      </a:cxn>
                      <a:cxn ang="0">
                        <a:pos x="0" y="86"/>
                      </a:cxn>
                      <a:cxn ang="0">
                        <a:pos x="2" y="77"/>
                      </a:cxn>
                      <a:cxn ang="0">
                        <a:pos x="4" y="67"/>
                      </a:cxn>
                      <a:cxn ang="0">
                        <a:pos x="7" y="59"/>
                      </a:cxn>
                      <a:cxn ang="0">
                        <a:pos x="11" y="50"/>
                      </a:cxn>
                      <a:cxn ang="0">
                        <a:pos x="16" y="42"/>
                      </a:cxn>
                      <a:cxn ang="0">
                        <a:pos x="22" y="35"/>
                      </a:cxn>
                      <a:cxn ang="0">
                        <a:pos x="28" y="27"/>
                      </a:cxn>
                      <a:cxn ang="0">
                        <a:pos x="35" y="21"/>
                      </a:cxn>
                      <a:cxn ang="0">
                        <a:pos x="42" y="16"/>
                      </a:cxn>
                      <a:cxn ang="0">
                        <a:pos x="50" y="11"/>
                      </a:cxn>
                      <a:cxn ang="0">
                        <a:pos x="59" y="7"/>
                      </a:cxn>
                      <a:cxn ang="0">
                        <a:pos x="67" y="4"/>
                      </a:cxn>
                      <a:cxn ang="0">
                        <a:pos x="77" y="1"/>
                      </a:cxn>
                      <a:cxn ang="0">
                        <a:pos x="86" y="0"/>
                      </a:cxn>
                      <a:cxn ang="0">
                        <a:pos x="97" y="0"/>
                      </a:cxn>
                    </a:cxnLst>
                    <a:rect l="0" t="0" r="r" b="b"/>
                    <a:pathLst>
                      <a:path w="194" h="267">
                        <a:moveTo>
                          <a:pt x="97" y="0"/>
                        </a:moveTo>
                        <a:lnTo>
                          <a:pt x="106" y="0"/>
                        </a:lnTo>
                        <a:lnTo>
                          <a:pt x="116" y="1"/>
                        </a:lnTo>
                        <a:lnTo>
                          <a:pt x="124" y="4"/>
                        </a:lnTo>
                        <a:lnTo>
                          <a:pt x="134" y="7"/>
                        </a:lnTo>
                        <a:lnTo>
                          <a:pt x="141" y="11"/>
                        </a:lnTo>
                        <a:lnTo>
                          <a:pt x="149" y="16"/>
                        </a:lnTo>
                        <a:lnTo>
                          <a:pt x="157" y="21"/>
                        </a:lnTo>
                        <a:lnTo>
                          <a:pt x="163" y="27"/>
                        </a:lnTo>
                        <a:lnTo>
                          <a:pt x="169" y="35"/>
                        </a:lnTo>
                        <a:lnTo>
                          <a:pt x="175" y="42"/>
                        </a:lnTo>
                        <a:lnTo>
                          <a:pt x="180" y="50"/>
                        </a:lnTo>
                        <a:lnTo>
                          <a:pt x="184" y="59"/>
                        </a:lnTo>
                        <a:lnTo>
                          <a:pt x="187" y="67"/>
                        </a:lnTo>
                        <a:lnTo>
                          <a:pt x="189" y="77"/>
                        </a:lnTo>
                        <a:lnTo>
                          <a:pt x="191" y="86"/>
                        </a:lnTo>
                        <a:lnTo>
                          <a:pt x="192" y="96"/>
                        </a:lnTo>
                        <a:lnTo>
                          <a:pt x="194" y="267"/>
                        </a:lnTo>
                        <a:lnTo>
                          <a:pt x="0" y="267"/>
                        </a:lnTo>
                        <a:lnTo>
                          <a:pt x="0" y="96"/>
                        </a:lnTo>
                        <a:lnTo>
                          <a:pt x="0" y="86"/>
                        </a:lnTo>
                        <a:lnTo>
                          <a:pt x="2" y="77"/>
                        </a:lnTo>
                        <a:lnTo>
                          <a:pt x="4" y="67"/>
                        </a:lnTo>
                        <a:lnTo>
                          <a:pt x="7" y="59"/>
                        </a:lnTo>
                        <a:lnTo>
                          <a:pt x="11" y="50"/>
                        </a:lnTo>
                        <a:lnTo>
                          <a:pt x="16" y="42"/>
                        </a:lnTo>
                        <a:lnTo>
                          <a:pt x="22" y="35"/>
                        </a:lnTo>
                        <a:lnTo>
                          <a:pt x="28" y="27"/>
                        </a:lnTo>
                        <a:lnTo>
                          <a:pt x="35"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715166" name="Freeform 1438"/>
                  <p:cNvSpPr>
                    <a:spLocks noChangeAspect="1"/>
                  </p:cNvSpPr>
                  <p:nvPr/>
                </p:nvSpPr>
                <p:spPr bwMode="auto">
                  <a:xfrm>
                    <a:off x="1104" y="1661"/>
                    <a:ext cx="57" cy="79"/>
                  </a:xfrm>
                  <a:custGeom>
                    <a:avLst/>
                    <a:gdLst/>
                    <a:ahLst/>
                    <a:cxnLst>
                      <a:cxn ang="0">
                        <a:pos x="96" y="0"/>
                      </a:cxn>
                      <a:cxn ang="0">
                        <a:pos x="106" y="1"/>
                      </a:cxn>
                      <a:cxn ang="0">
                        <a:pos x="116" y="2"/>
                      </a:cxn>
                      <a:cxn ang="0">
                        <a:pos x="124" y="4"/>
                      </a:cxn>
                      <a:cxn ang="0">
                        <a:pos x="134" y="7"/>
                      </a:cxn>
                      <a:cxn ang="0">
                        <a:pos x="142" y="11"/>
                      </a:cxn>
                      <a:cxn ang="0">
                        <a:pos x="149" y="17"/>
                      </a:cxn>
                      <a:cxn ang="0">
                        <a:pos x="157" y="22"/>
                      </a:cxn>
                      <a:cxn ang="0">
                        <a:pos x="164" y="28"/>
                      </a:cxn>
                      <a:cxn ang="0">
                        <a:pos x="170" y="34"/>
                      </a:cxn>
                      <a:cxn ang="0">
                        <a:pos x="176" y="42"/>
                      </a:cxn>
                      <a:cxn ang="0">
                        <a:pos x="181" y="50"/>
                      </a:cxn>
                      <a:cxn ang="0">
                        <a:pos x="185" y="59"/>
                      </a:cxn>
                      <a:cxn ang="0">
                        <a:pos x="188" y="67"/>
                      </a:cxn>
                      <a:cxn ang="0">
                        <a:pos x="190" y="75"/>
                      </a:cxn>
                      <a:cxn ang="0">
                        <a:pos x="193" y="85"/>
                      </a:cxn>
                      <a:cxn ang="0">
                        <a:pos x="193" y="94"/>
                      </a:cxn>
                      <a:cxn ang="0">
                        <a:pos x="193" y="266"/>
                      </a:cxn>
                      <a:cxn ang="0">
                        <a:pos x="0" y="266"/>
                      </a:cxn>
                      <a:cxn ang="0">
                        <a:pos x="0" y="94"/>
                      </a:cxn>
                      <a:cxn ang="0">
                        <a:pos x="0" y="85"/>
                      </a:cxn>
                      <a:cxn ang="0">
                        <a:pos x="1" y="75"/>
                      </a:cxn>
                      <a:cxn ang="0">
                        <a:pos x="4" y="67"/>
                      </a:cxn>
                      <a:cxn ang="0">
                        <a:pos x="7" y="59"/>
                      </a:cxn>
                      <a:cxn ang="0">
                        <a:pos x="11" y="50"/>
                      </a:cxn>
                      <a:cxn ang="0">
                        <a:pos x="16" y="42"/>
                      </a:cxn>
                      <a:cxn ang="0">
                        <a:pos x="22" y="34"/>
                      </a:cxn>
                      <a:cxn ang="0">
                        <a:pos x="27" y="28"/>
                      </a:cxn>
                      <a:cxn ang="0">
                        <a:pos x="35" y="22"/>
                      </a:cxn>
                      <a:cxn ang="0">
                        <a:pos x="42" y="17"/>
                      </a:cxn>
                      <a:cxn ang="0">
                        <a:pos x="50"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4" y="4"/>
                        </a:lnTo>
                        <a:lnTo>
                          <a:pt x="134" y="7"/>
                        </a:lnTo>
                        <a:lnTo>
                          <a:pt x="142" y="11"/>
                        </a:lnTo>
                        <a:lnTo>
                          <a:pt x="149" y="17"/>
                        </a:lnTo>
                        <a:lnTo>
                          <a:pt x="157" y="22"/>
                        </a:lnTo>
                        <a:lnTo>
                          <a:pt x="164" y="28"/>
                        </a:lnTo>
                        <a:lnTo>
                          <a:pt x="170" y="34"/>
                        </a:lnTo>
                        <a:lnTo>
                          <a:pt x="176" y="42"/>
                        </a:lnTo>
                        <a:lnTo>
                          <a:pt x="181" y="50"/>
                        </a:lnTo>
                        <a:lnTo>
                          <a:pt x="185" y="59"/>
                        </a:lnTo>
                        <a:lnTo>
                          <a:pt x="188" y="67"/>
                        </a:lnTo>
                        <a:lnTo>
                          <a:pt x="190" y="75"/>
                        </a:lnTo>
                        <a:lnTo>
                          <a:pt x="193" y="85"/>
                        </a:lnTo>
                        <a:lnTo>
                          <a:pt x="193" y="94"/>
                        </a:lnTo>
                        <a:lnTo>
                          <a:pt x="193" y="266"/>
                        </a:lnTo>
                        <a:lnTo>
                          <a:pt x="0" y="266"/>
                        </a:lnTo>
                        <a:lnTo>
                          <a:pt x="0" y="94"/>
                        </a:lnTo>
                        <a:lnTo>
                          <a:pt x="0" y="85"/>
                        </a:lnTo>
                        <a:lnTo>
                          <a:pt x="1" y="75"/>
                        </a:lnTo>
                        <a:lnTo>
                          <a:pt x="4" y="67"/>
                        </a:lnTo>
                        <a:lnTo>
                          <a:pt x="7" y="59"/>
                        </a:lnTo>
                        <a:lnTo>
                          <a:pt x="11" y="50"/>
                        </a:lnTo>
                        <a:lnTo>
                          <a:pt x="16" y="42"/>
                        </a:lnTo>
                        <a:lnTo>
                          <a:pt x="22" y="34"/>
                        </a:lnTo>
                        <a:lnTo>
                          <a:pt x="27" y="28"/>
                        </a:lnTo>
                        <a:lnTo>
                          <a:pt x="35" y="22"/>
                        </a:lnTo>
                        <a:lnTo>
                          <a:pt x="42" y="17"/>
                        </a:lnTo>
                        <a:lnTo>
                          <a:pt x="50"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715167" name="Freeform 1439"/>
                  <p:cNvSpPr>
                    <a:spLocks noChangeAspect="1"/>
                  </p:cNvSpPr>
                  <p:nvPr/>
                </p:nvSpPr>
                <p:spPr bwMode="auto">
                  <a:xfrm>
                    <a:off x="1104" y="1783"/>
                    <a:ext cx="57" cy="86"/>
                  </a:xfrm>
                  <a:custGeom>
                    <a:avLst/>
                    <a:gdLst/>
                    <a:ahLst/>
                    <a:cxnLst>
                      <a:cxn ang="0">
                        <a:pos x="96" y="0"/>
                      </a:cxn>
                      <a:cxn ang="0">
                        <a:pos x="106" y="0"/>
                      </a:cxn>
                      <a:cxn ang="0">
                        <a:pos x="116" y="1"/>
                      </a:cxn>
                      <a:cxn ang="0">
                        <a:pos x="124" y="4"/>
                      </a:cxn>
                      <a:cxn ang="0">
                        <a:pos x="134" y="7"/>
                      </a:cxn>
                      <a:cxn ang="0">
                        <a:pos x="142" y="11"/>
                      </a:cxn>
                      <a:cxn ang="0">
                        <a:pos x="149" y="16"/>
                      </a:cxn>
                      <a:cxn ang="0">
                        <a:pos x="157" y="21"/>
                      </a:cxn>
                      <a:cxn ang="0">
                        <a:pos x="164" y="27"/>
                      </a:cxn>
                      <a:cxn ang="0">
                        <a:pos x="170" y="35"/>
                      </a:cxn>
                      <a:cxn ang="0">
                        <a:pos x="176" y="42"/>
                      </a:cxn>
                      <a:cxn ang="0">
                        <a:pos x="181" y="50"/>
                      </a:cxn>
                      <a:cxn ang="0">
                        <a:pos x="185" y="59"/>
                      </a:cxn>
                      <a:cxn ang="0">
                        <a:pos x="188" y="67"/>
                      </a:cxn>
                      <a:cxn ang="0">
                        <a:pos x="190" y="77"/>
                      </a:cxn>
                      <a:cxn ang="0">
                        <a:pos x="193" y="86"/>
                      </a:cxn>
                      <a:cxn ang="0">
                        <a:pos x="193" y="96"/>
                      </a:cxn>
                      <a:cxn ang="0">
                        <a:pos x="193" y="267"/>
                      </a:cxn>
                      <a:cxn ang="0">
                        <a:pos x="0" y="267"/>
                      </a:cxn>
                      <a:cxn ang="0">
                        <a:pos x="0" y="96"/>
                      </a:cxn>
                      <a:cxn ang="0">
                        <a:pos x="0" y="86"/>
                      </a:cxn>
                      <a:cxn ang="0">
                        <a:pos x="1" y="77"/>
                      </a:cxn>
                      <a:cxn ang="0">
                        <a:pos x="4" y="67"/>
                      </a:cxn>
                      <a:cxn ang="0">
                        <a:pos x="7" y="59"/>
                      </a:cxn>
                      <a:cxn ang="0">
                        <a:pos x="11" y="50"/>
                      </a:cxn>
                      <a:cxn ang="0">
                        <a:pos x="16" y="42"/>
                      </a:cxn>
                      <a:cxn ang="0">
                        <a:pos x="22" y="35"/>
                      </a:cxn>
                      <a:cxn ang="0">
                        <a:pos x="27" y="27"/>
                      </a:cxn>
                      <a:cxn ang="0">
                        <a:pos x="35" y="21"/>
                      </a:cxn>
                      <a:cxn ang="0">
                        <a:pos x="42" y="16"/>
                      </a:cxn>
                      <a:cxn ang="0">
                        <a:pos x="50"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4" y="4"/>
                        </a:lnTo>
                        <a:lnTo>
                          <a:pt x="134" y="7"/>
                        </a:lnTo>
                        <a:lnTo>
                          <a:pt x="142" y="11"/>
                        </a:lnTo>
                        <a:lnTo>
                          <a:pt x="149" y="16"/>
                        </a:lnTo>
                        <a:lnTo>
                          <a:pt x="157" y="21"/>
                        </a:lnTo>
                        <a:lnTo>
                          <a:pt x="164" y="27"/>
                        </a:lnTo>
                        <a:lnTo>
                          <a:pt x="170" y="35"/>
                        </a:lnTo>
                        <a:lnTo>
                          <a:pt x="176" y="42"/>
                        </a:lnTo>
                        <a:lnTo>
                          <a:pt x="181" y="50"/>
                        </a:lnTo>
                        <a:lnTo>
                          <a:pt x="185" y="59"/>
                        </a:lnTo>
                        <a:lnTo>
                          <a:pt x="188" y="67"/>
                        </a:lnTo>
                        <a:lnTo>
                          <a:pt x="190" y="77"/>
                        </a:lnTo>
                        <a:lnTo>
                          <a:pt x="193" y="86"/>
                        </a:lnTo>
                        <a:lnTo>
                          <a:pt x="193" y="96"/>
                        </a:lnTo>
                        <a:lnTo>
                          <a:pt x="193" y="267"/>
                        </a:lnTo>
                        <a:lnTo>
                          <a:pt x="0" y="267"/>
                        </a:lnTo>
                        <a:lnTo>
                          <a:pt x="0" y="96"/>
                        </a:lnTo>
                        <a:lnTo>
                          <a:pt x="0" y="86"/>
                        </a:lnTo>
                        <a:lnTo>
                          <a:pt x="1" y="77"/>
                        </a:lnTo>
                        <a:lnTo>
                          <a:pt x="4" y="67"/>
                        </a:lnTo>
                        <a:lnTo>
                          <a:pt x="7" y="59"/>
                        </a:lnTo>
                        <a:lnTo>
                          <a:pt x="11" y="50"/>
                        </a:lnTo>
                        <a:lnTo>
                          <a:pt x="16" y="42"/>
                        </a:lnTo>
                        <a:lnTo>
                          <a:pt x="22" y="35"/>
                        </a:lnTo>
                        <a:lnTo>
                          <a:pt x="27" y="27"/>
                        </a:lnTo>
                        <a:lnTo>
                          <a:pt x="35" y="21"/>
                        </a:lnTo>
                        <a:lnTo>
                          <a:pt x="42" y="16"/>
                        </a:lnTo>
                        <a:lnTo>
                          <a:pt x="50"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715168" name="Freeform 1440"/>
                  <p:cNvSpPr>
                    <a:spLocks noChangeAspect="1"/>
                  </p:cNvSpPr>
                  <p:nvPr/>
                </p:nvSpPr>
                <p:spPr bwMode="auto">
                  <a:xfrm>
                    <a:off x="3835" y="1661"/>
                    <a:ext cx="57" cy="79"/>
                  </a:xfrm>
                  <a:custGeom>
                    <a:avLst/>
                    <a:gdLst/>
                    <a:ahLst/>
                    <a:cxnLst>
                      <a:cxn ang="0">
                        <a:pos x="97" y="0"/>
                      </a:cxn>
                      <a:cxn ang="0">
                        <a:pos x="107" y="1"/>
                      </a:cxn>
                      <a:cxn ang="0">
                        <a:pos x="116" y="2"/>
                      </a:cxn>
                      <a:cxn ang="0">
                        <a:pos x="125" y="4"/>
                      </a:cxn>
                      <a:cxn ang="0">
                        <a:pos x="134" y="7"/>
                      </a:cxn>
                      <a:cxn ang="0">
                        <a:pos x="142" y="11"/>
                      </a:cxn>
                      <a:cxn ang="0">
                        <a:pos x="150" y="17"/>
                      </a:cxn>
                      <a:cxn ang="0">
                        <a:pos x="157" y="22"/>
                      </a:cxn>
                      <a:cxn ang="0">
                        <a:pos x="164" y="28"/>
                      </a:cxn>
                      <a:cxn ang="0">
                        <a:pos x="170" y="34"/>
                      </a:cxn>
                      <a:cxn ang="0">
                        <a:pos x="176" y="42"/>
                      </a:cxn>
                      <a:cxn ang="0">
                        <a:pos x="180" y="50"/>
                      </a:cxn>
                      <a:cxn ang="0">
                        <a:pos x="184" y="59"/>
                      </a:cxn>
                      <a:cxn ang="0">
                        <a:pos x="188" y="67"/>
                      </a:cxn>
                      <a:cxn ang="0">
                        <a:pos x="190" y="75"/>
                      </a:cxn>
                      <a:cxn ang="0">
                        <a:pos x="192" y="85"/>
                      </a:cxn>
                      <a:cxn ang="0">
                        <a:pos x="192" y="94"/>
                      </a:cxn>
                      <a:cxn ang="0">
                        <a:pos x="192" y="266"/>
                      </a:cxn>
                      <a:cxn ang="0">
                        <a:pos x="0" y="266"/>
                      </a:cxn>
                      <a:cxn ang="0">
                        <a:pos x="0" y="94"/>
                      </a:cxn>
                      <a:cxn ang="0">
                        <a:pos x="1" y="85"/>
                      </a:cxn>
                      <a:cxn ang="0">
                        <a:pos x="2" y="75"/>
                      </a:cxn>
                      <a:cxn ang="0">
                        <a:pos x="4" y="67"/>
                      </a:cxn>
                      <a:cxn ang="0">
                        <a:pos x="8"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8" y="1"/>
                      </a:cxn>
                      <a:cxn ang="0">
                        <a:pos x="97" y="0"/>
                      </a:cxn>
                    </a:cxnLst>
                    <a:rect l="0" t="0" r="r" b="b"/>
                    <a:pathLst>
                      <a:path w="192" h="266">
                        <a:moveTo>
                          <a:pt x="97" y="0"/>
                        </a:moveTo>
                        <a:lnTo>
                          <a:pt x="107" y="1"/>
                        </a:lnTo>
                        <a:lnTo>
                          <a:pt x="116" y="2"/>
                        </a:lnTo>
                        <a:lnTo>
                          <a:pt x="125" y="4"/>
                        </a:lnTo>
                        <a:lnTo>
                          <a:pt x="134" y="7"/>
                        </a:lnTo>
                        <a:lnTo>
                          <a:pt x="142" y="11"/>
                        </a:lnTo>
                        <a:lnTo>
                          <a:pt x="150" y="17"/>
                        </a:lnTo>
                        <a:lnTo>
                          <a:pt x="157" y="22"/>
                        </a:lnTo>
                        <a:lnTo>
                          <a:pt x="164" y="28"/>
                        </a:lnTo>
                        <a:lnTo>
                          <a:pt x="170" y="34"/>
                        </a:lnTo>
                        <a:lnTo>
                          <a:pt x="176" y="42"/>
                        </a:lnTo>
                        <a:lnTo>
                          <a:pt x="180" y="50"/>
                        </a:lnTo>
                        <a:lnTo>
                          <a:pt x="184" y="59"/>
                        </a:lnTo>
                        <a:lnTo>
                          <a:pt x="188" y="67"/>
                        </a:lnTo>
                        <a:lnTo>
                          <a:pt x="190" y="75"/>
                        </a:lnTo>
                        <a:lnTo>
                          <a:pt x="192" y="85"/>
                        </a:lnTo>
                        <a:lnTo>
                          <a:pt x="192" y="94"/>
                        </a:lnTo>
                        <a:lnTo>
                          <a:pt x="192" y="266"/>
                        </a:lnTo>
                        <a:lnTo>
                          <a:pt x="0" y="266"/>
                        </a:lnTo>
                        <a:lnTo>
                          <a:pt x="0" y="94"/>
                        </a:lnTo>
                        <a:lnTo>
                          <a:pt x="1" y="85"/>
                        </a:lnTo>
                        <a:lnTo>
                          <a:pt x="2" y="75"/>
                        </a:lnTo>
                        <a:lnTo>
                          <a:pt x="4" y="67"/>
                        </a:lnTo>
                        <a:lnTo>
                          <a:pt x="8" y="59"/>
                        </a:lnTo>
                        <a:lnTo>
                          <a:pt x="12" y="50"/>
                        </a:lnTo>
                        <a:lnTo>
                          <a:pt x="17" y="42"/>
                        </a:lnTo>
                        <a:lnTo>
                          <a:pt x="22" y="34"/>
                        </a:lnTo>
                        <a:lnTo>
                          <a:pt x="29" y="28"/>
                        </a:lnTo>
                        <a:lnTo>
                          <a:pt x="36" y="22"/>
                        </a:lnTo>
                        <a:lnTo>
                          <a:pt x="43" y="17"/>
                        </a:lnTo>
                        <a:lnTo>
                          <a:pt x="51" y="11"/>
                        </a:lnTo>
                        <a:lnTo>
                          <a:pt x="59" y="7"/>
                        </a:lnTo>
                        <a:lnTo>
                          <a:pt x="69" y="4"/>
                        </a:lnTo>
                        <a:lnTo>
                          <a:pt x="77"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715169" name="Freeform 1441"/>
                  <p:cNvSpPr>
                    <a:spLocks noChangeAspect="1"/>
                  </p:cNvSpPr>
                  <p:nvPr/>
                </p:nvSpPr>
                <p:spPr bwMode="auto">
                  <a:xfrm>
                    <a:off x="3835" y="1783"/>
                    <a:ext cx="57" cy="86"/>
                  </a:xfrm>
                  <a:custGeom>
                    <a:avLst/>
                    <a:gdLst/>
                    <a:ahLst/>
                    <a:cxnLst>
                      <a:cxn ang="0">
                        <a:pos x="97" y="0"/>
                      </a:cxn>
                      <a:cxn ang="0">
                        <a:pos x="107" y="0"/>
                      </a:cxn>
                      <a:cxn ang="0">
                        <a:pos x="116" y="1"/>
                      </a:cxn>
                      <a:cxn ang="0">
                        <a:pos x="125" y="4"/>
                      </a:cxn>
                      <a:cxn ang="0">
                        <a:pos x="134" y="7"/>
                      </a:cxn>
                      <a:cxn ang="0">
                        <a:pos x="142" y="11"/>
                      </a:cxn>
                      <a:cxn ang="0">
                        <a:pos x="150" y="16"/>
                      </a:cxn>
                      <a:cxn ang="0">
                        <a:pos x="157" y="21"/>
                      </a:cxn>
                      <a:cxn ang="0">
                        <a:pos x="164" y="27"/>
                      </a:cxn>
                      <a:cxn ang="0">
                        <a:pos x="170" y="35"/>
                      </a:cxn>
                      <a:cxn ang="0">
                        <a:pos x="176" y="42"/>
                      </a:cxn>
                      <a:cxn ang="0">
                        <a:pos x="180" y="50"/>
                      </a:cxn>
                      <a:cxn ang="0">
                        <a:pos x="184" y="59"/>
                      </a:cxn>
                      <a:cxn ang="0">
                        <a:pos x="188" y="67"/>
                      </a:cxn>
                      <a:cxn ang="0">
                        <a:pos x="190" y="77"/>
                      </a:cxn>
                      <a:cxn ang="0">
                        <a:pos x="192" y="86"/>
                      </a:cxn>
                      <a:cxn ang="0">
                        <a:pos x="192" y="96"/>
                      </a:cxn>
                      <a:cxn ang="0">
                        <a:pos x="192" y="267"/>
                      </a:cxn>
                      <a:cxn ang="0">
                        <a:pos x="0" y="267"/>
                      </a:cxn>
                      <a:cxn ang="0">
                        <a:pos x="0" y="96"/>
                      </a:cxn>
                      <a:cxn ang="0">
                        <a:pos x="1" y="86"/>
                      </a:cxn>
                      <a:cxn ang="0">
                        <a:pos x="2" y="77"/>
                      </a:cxn>
                      <a:cxn ang="0">
                        <a:pos x="4" y="67"/>
                      </a:cxn>
                      <a:cxn ang="0">
                        <a:pos x="8"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8" y="0"/>
                      </a:cxn>
                      <a:cxn ang="0">
                        <a:pos x="97" y="0"/>
                      </a:cxn>
                    </a:cxnLst>
                    <a:rect l="0" t="0" r="r" b="b"/>
                    <a:pathLst>
                      <a:path w="192" h="267">
                        <a:moveTo>
                          <a:pt x="97" y="0"/>
                        </a:moveTo>
                        <a:lnTo>
                          <a:pt x="107" y="0"/>
                        </a:lnTo>
                        <a:lnTo>
                          <a:pt x="116" y="1"/>
                        </a:lnTo>
                        <a:lnTo>
                          <a:pt x="125" y="4"/>
                        </a:lnTo>
                        <a:lnTo>
                          <a:pt x="134" y="7"/>
                        </a:lnTo>
                        <a:lnTo>
                          <a:pt x="142" y="11"/>
                        </a:lnTo>
                        <a:lnTo>
                          <a:pt x="150" y="16"/>
                        </a:lnTo>
                        <a:lnTo>
                          <a:pt x="157" y="21"/>
                        </a:lnTo>
                        <a:lnTo>
                          <a:pt x="164" y="27"/>
                        </a:lnTo>
                        <a:lnTo>
                          <a:pt x="170" y="35"/>
                        </a:lnTo>
                        <a:lnTo>
                          <a:pt x="176" y="42"/>
                        </a:lnTo>
                        <a:lnTo>
                          <a:pt x="180" y="50"/>
                        </a:lnTo>
                        <a:lnTo>
                          <a:pt x="184" y="59"/>
                        </a:lnTo>
                        <a:lnTo>
                          <a:pt x="188" y="67"/>
                        </a:lnTo>
                        <a:lnTo>
                          <a:pt x="190" y="77"/>
                        </a:lnTo>
                        <a:lnTo>
                          <a:pt x="192" y="86"/>
                        </a:lnTo>
                        <a:lnTo>
                          <a:pt x="192" y="96"/>
                        </a:lnTo>
                        <a:lnTo>
                          <a:pt x="192" y="267"/>
                        </a:lnTo>
                        <a:lnTo>
                          <a:pt x="0" y="267"/>
                        </a:lnTo>
                        <a:lnTo>
                          <a:pt x="0" y="96"/>
                        </a:lnTo>
                        <a:lnTo>
                          <a:pt x="1" y="86"/>
                        </a:lnTo>
                        <a:lnTo>
                          <a:pt x="2" y="77"/>
                        </a:lnTo>
                        <a:lnTo>
                          <a:pt x="4" y="67"/>
                        </a:lnTo>
                        <a:lnTo>
                          <a:pt x="8" y="59"/>
                        </a:lnTo>
                        <a:lnTo>
                          <a:pt x="12" y="50"/>
                        </a:lnTo>
                        <a:lnTo>
                          <a:pt x="17" y="42"/>
                        </a:lnTo>
                        <a:lnTo>
                          <a:pt x="22" y="35"/>
                        </a:lnTo>
                        <a:lnTo>
                          <a:pt x="29" y="27"/>
                        </a:lnTo>
                        <a:lnTo>
                          <a:pt x="36" y="21"/>
                        </a:lnTo>
                        <a:lnTo>
                          <a:pt x="43" y="16"/>
                        </a:lnTo>
                        <a:lnTo>
                          <a:pt x="51" y="11"/>
                        </a:lnTo>
                        <a:lnTo>
                          <a:pt x="59" y="7"/>
                        </a:lnTo>
                        <a:lnTo>
                          <a:pt x="69" y="4"/>
                        </a:lnTo>
                        <a:lnTo>
                          <a:pt x="77"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715170" name="Freeform 1442"/>
                  <p:cNvSpPr>
                    <a:spLocks noChangeAspect="1"/>
                  </p:cNvSpPr>
                  <p:nvPr/>
                </p:nvSpPr>
                <p:spPr bwMode="auto">
                  <a:xfrm>
                    <a:off x="1748" y="1661"/>
                    <a:ext cx="57" cy="79"/>
                  </a:xfrm>
                  <a:custGeom>
                    <a:avLst/>
                    <a:gdLst/>
                    <a:ahLst/>
                    <a:cxnLst>
                      <a:cxn ang="0">
                        <a:pos x="95" y="0"/>
                      </a:cxn>
                      <a:cxn ang="0">
                        <a:pos x="106" y="1"/>
                      </a:cxn>
                      <a:cxn ang="0">
                        <a:pos x="115" y="2"/>
                      </a:cxn>
                      <a:cxn ang="0">
                        <a:pos x="125" y="4"/>
                      </a:cxn>
                      <a:cxn ang="0">
                        <a:pos x="133" y="7"/>
                      </a:cxn>
                      <a:cxn ang="0">
                        <a:pos x="142" y="11"/>
                      </a:cxn>
                      <a:cxn ang="0">
                        <a:pos x="150" y="17"/>
                      </a:cxn>
                      <a:cxn ang="0">
                        <a:pos x="157" y="22"/>
                      </a:cxn>
                      <a:cxn ang="0">
                        <a:pos x="164" y="28"/>
                      </a:cxn>
                      <a:cxn ang="0">
                        <a:pos x="170" y="34"/>
                      </a:cxn>
                      <a:cxn ang="0">
                        <a:pos x="176" y="42"/>
                      </a:cxn>
                      <a:cxn ang="0">
                        <a:pos x="181" y="50"/>
                      </a:cxn>
                      <a:cxn ang="0">
                        <a:pos x="185" y="59"/>
                      </a:cxn>
                      <a:cxn ang="0">
                        <a:pos x="188" y="67"/>
                      </a:cxn>
                      <a:cxn ang="0">
                        <a:pos x="190" y="75"/>
                      </a:cxn>
                      <a:cxn ang="0">
                        <a:pos x="192" y="85"/>
                      </a:cxn>
                      <a:cxn ang="0">
                        <a:pos x="192" y="94"/>
                      </a:cxn>
                      <a:cxn ang="0">
                        <a:pos x="192" y="266"/>
                      </a:cxn>
                      <a:cxn ang="0">
                        <a:pos x="0" y="266"/>
                      </a:cxn>
                      <a:cxn ang="0">
                        <a:pos x="0" y="94"/>
                      </a:cxn>
                      <a:cxn ang="0">
                        <a:pos x="2" y="85"/>
                      </a:cxn>
                      <a:cxn ang="0">
                        <a:pos x="3" y="75"/>
                      </a:cxn>
                      <a:cxn ang="0">
                        <a:pos x="5" y="67"/>
                      </a:cxn>
                      <a:cxn ang="0">
                        <a:pos x="8" y="59"/>
                      </a:cxn>
                      <a:cxn ang="0">
                        <a:pos x="12" y="50"/>
                      </a:cxn>
                      <a:cxn ang="0">
                        <a:pos x="17" y="42"/>
                      </a:cxn>
                      <a:cxn ang="0">
                        <a:pos x="23" y="34"/>
                      </a:cxn>
                      <a:cxn ang="0">
                        <a:pos x="29" y="28"/>
                      </a:cxn>
                      <a:cxn ang="0">
                        <a:pos x="35" y="22"/>
                      </a:cxn>
                      <a:cxn ang="0">
                        <a:pos x="43" y="17"/>
                      </a:cxn>
                      <a:cxn ang="0">
                        <a:pos x="51" y="11"/>
                      </a:cxn>
                      <a:cxn ang="0">
                        <a:pos x="59" y="7"/>
                      </a:cxn>
                      <a:cxn ang="0">
                        <a:pos x="68" y="4"/>
                      </a:cxn>
                      <a:cxn ang="0">
                        <a:pos x="76" y="2"/>
                      </a:cxn>
                      <a:cxn ang="0">
                        <a:pos x="86" y="1"/>
                      </a:cxn>
                      <a:cxn ang="0">
                        <a:pos x="95" y="0"/>
                      </a:cxn>
                    </a:cxnLst>
                    <a:rect l="0" t="0" r="r" b="b"/>
                    <a:pathLst>
                      <a:path w="192" h="266">
                        <a:moveTo>
                          <a:pt x="95" y="0"/>
                        </a:moveTo>
                        <a:lnTo>
                          <a:pt x="106" y="1"/>
                        </a:lnTo>
                        <a:lnTo>
                          <a:pt x="115" y="2"/>
                        </a:lnTo>
                        <a:lnTo>
                          <a:pt x="125" y="4"/>
                        </a:lnTo>
                        <a:lnTo>
                          <a:pt x="133" y="7"/>
                        </a:lnTo>
                        <a:lnTo>
                          <a:pt x="142" y="11"/>
                        </a:lnTo>
                        <a:lnTo>
                          <a:pt x="150" y="17"/>
                        </a:lnTo>
                        <a:lnTo>
                          <a:pt x="157" y="22"/>
                        </a:lnTo>
                        <a:lnTo>
                          <a:pt x="164" y="28"/>
                        </a:lnTo>
                        <a:lnTo>
                          <a:pt x="170" y="34"/>
                        </a:lnTo>
                        <a:lnTo>
                          <a:pt x="176" y="42"/>
                        </a:lnTo>
                        <a:lnTo>
                          <a:pt x="181" y="50"/>
                        </a:lnTo>
                        <a:lnTo>
                          <a:pt x="185" y="59"/>
                        </a:lnTo>
                        <a:lnTo>
                          <a:pt x="188" y="67"/>
                        </a:lnTo>
                        <a:lnTo>
                          <a:pt x="190" y="75"/>
                        </a:lnTo>
                        <a:lnTo>
                          <a:pt x="192" y="85"/>
                        </a:lnTo>
                        <a:lnTo>
                          <a:pt x="192" y="94"/>
                        </a:lnTo>
                        <a:lnTo>
                          <a:pt x="192" y="266"/>
                        </a:lnTo>
                        <a:lnTo>
                          <a:pt x="0" y="266"/>
                        </a:lnTo>
                        <a:lnTo>
                          <a:pt x="0" y="94"/>
                        </a:lnTo>
                        <a:lnTo>
                          <a:pt x="2" y="85"/>
                        </a:lnTo>
                        <a:lnTo>
                          <a:pt x="3" y="75"/>
                        </a:lnTo>
                        <a:lnTo>
                          <a:pt x="5" y="67"/>
                        </a:lnTo>
                        <a:lnTo>
                          <a:pt x="8" y="59"/>
                        </a:lnTo>
                        <a:lnTo>
                          <a:pt x="12" y="50"/>
                        </a:lnTo>
                        <a:lnTo>
                          <a:pt x="17" y="42"/>
                        </a:lnTo>
                        <a:lnTo>
                          <a:pt x="23" y="34"/>
                        </a:lnTo>
                        <a:lnTo>
                          <a:pt x="29" y="28"/>
                        </a:lnTo>
                        <a:lnTo>
                          <a:pt x="35" y="22"/>
                        </a:lnTo>
                        <a:lnTo>
                          <a:pt x="43" y="17"/>
                        </a:lnTo>
                        <a:lnTo>
                          <a:pt x="51" y="11"/>
                        </a:lnTo>
                        <a:lnTo>
                          <a:pt x="59" y="7"/>
                        </a:lnTo>
                        <a:lnTo>
                          <a:pt x="68" y="4"/>
                        </a:lnTo>
                        <a:lnTo>
                          <a:pt x="76" y="2"/>
                        </a:lnTo>
                        <a:lnTo>
                          <a:pt x="86" y="1"/>
                        </a:lnTo>
                        <a:lnTo>
                          <a:pt x="95" y="0"/>
                        </a:lnTo>
                        <a:close/>
                      </a:path>
                    </a:pathLst>
                  </a:custGeom>
                  <a:solidFill>
                    <a:schemeClr val="bg1"/>
                  </a:solidFill>
                  <a:ln w="9525">
                    <a:noFill/>
                    <a:round/>
                    <a:headEnd/>
                    <a:tailEnd/>
                  </a:ln>
                </p:spPr>
                <p:txBody>
                  <a:bodyPr/>
                  <a:lstStyle/>
                  <a:p>
                    <a:pPr>
                      <a:defRPr/>
                    </a:pPr>
                    <a:endParaRPr lang="en-US"/>
                  </a:p>
                </p:txBody>
              </p:sp>
              <p:sp>
                <p:nvSpPr>
                  <p:cNvPr id="715171" name="Freeform 1443"/>
                  <p:cNvSpPr>
                    <a:spLocks noChangeAspect="1"/>
                  </p:cNvSpPr>
                  <p:nvPr/>
                </p:nvSpPr>
                <p:spPr bwMode="auto">
                  <a:xfrm>
                    <a:off x="1748" y="1783"/>
                    <a:ext cx="57" cy="86"/>
                  </a:xfrm>
                  <a:custGeom>
                    <a:avLst/>
                    <a:gdLst/>
                    <a:ahLst/>
                    <a:cxnLst>
                      <a:cxn ang="0">
                        <a:pos x="95" y="0"/>
                      </a:cxn>
                      <a:cxn ang="0">
                        <a:pos x="106" y="0"/>
                      </a:cxn>
                      <a:cxn ang="0">
                        <a:pos x="115" y="1"/>
                      </a:cxn>
                      <a:cxn ang="0">
                        <a:pos x="125" y="4"/>
                      </a:cxn>
                      <a:cxn ang="0">
                        <a:pos x="133" y="7"/>
                      </a:cxn>
                      <a:cxn ang="0">
                        <a:pos x="142" y="11"/>
                      </a:cxn>
                      <a:cxn ang="0">
                        <a:pos x="150" y="16"/>
                      </a:cxn>
                      <a:cxn ang="0">
                        <a:pos x="157" y="21"/>
                      </a:cxn>
                      <a:cxn ang="0">
                        <a:pos x="164" y="27"/>
                      </a:cxn>
                      <a:cxn ang="0">
                        <a:pos x="170" y="35"/>
                      </a:cxn>
                      <a:cxn ang="0">
                        <a:pos x="176" y="42"/>
                      </a:cxn>
                      <a:cxn ang="0">
                        <a:pos x="181" y="50"/>
                      </a:cxn>
                      <a:cxn ang="0">
                        <a:pos x="185" y="59"/>
                      </a:cxn>
                      <a:cxn ang="0">
                        <a:pos x="188" y="67"/>
                      </a:cxn>
                      <a:cxn ang="0">
                        <a:pos x="190" y="77"/>
                      </a:cxn>
                      <a:cxn ang="0">
                        <a:pos x="192" y="86"/>
                      </a:cxn>
                      <a:cxn ang="0">
                        <a:pos x="192" y="96"/>
                      </a:cxn>
                      <a:cxn ang="0">
                        <a:pos x="192" y="267"/>
                      </a:cxn>
                      <a:cxn ang="0">
                        <a:pos x="0" y="267"/>
                      </a:cxn>
                      <a:cxn ang="0">
                        <a:pos x="0" y="96"/>
                      </a:cxn>
                      <a:cxn ang="0">
                        <a:pos x="2" y="86"/>
                      </a:cxn>
                      <a:cxn ang="0">
                        <a:pos x="3" y="77"/>
                      </a:cxn>
                      <a:cxn ang="0">
                        <a:pos x="5" y="67"/>
                      </a:cxn>
                      <a:cxn ang="0">
                        <a:pos x="8" y="59"/>
                      </a:cxn>
                      <a:cxn ang="0">
                        <a:pos x="12" y="50"/>
                      </a:cxn>
                      <a:cxn ang="0">
                        <a:pos x="17" y="42"/>
                      </a:cxn>
                      <a:cxn ang="0">
                        <a:pos x="23" y="35"/>
                      </a:cxn>
                      <a:cxn ang="0">
                        <a:pos x="29" y="27"/>
                      </a:cxn>
                      <a:cxn ang="0">
                        <a:pos x="35" y="21"/>
                      </a:cxn>
                      <a:cxn ang="0">
                        <a:pos x="43" y="16"/>
                      </a:cxn>
                      <a:cxn ang="0">
                        <a:pos x="51" y="11"/>
                      </a:cxn>
                      <a:cxn ang="0">
                        <a:pos x="59" y="7"/>
                      </a:cxn>
                      <a:cxn ang="0">
                        <a:pos x="68" y="4"/>
                      </a:cxn>
                      <a:cxn ang="0">
                        <a:pos x="76" y="1"/>
                      </a:cxn>
                      <a:cxn ang="0">
                        <a:pos x="86" y="0"/>
                      </a:cxn>
                      <a:cxn ang="0">
                        <a:pos x="95" y="0"/>
                      </a:cxn>
                    </a:cxnLst>
                    <a:rect l="0" t="0" r="r" b="b"/>
                    <a:pathLst>
                      <a:path w="192" h="267">
                        <a:moveTo>
                          <a:pt x="95" y="0"/>
                        </a:moveTo>
                        <a:lnTo>
                          <a:pt x="106" y="0"/>
                        </a:lnTo>
                        <a:lnTo>
                          <a:pt x="115" y="1"/>
                        </a:lnTo>
                        <a:lnTo>
                          <a:pt x="125" y="4"/>
                        </a:lnTo>
                        <a:lnTo>
                          <a:pt x="133" y="7"/>
                        </a:lnTo>
                        <a:lnTo>
                          <a:pt x="142" y="11"/>
                        </a:lnTo>
                        <a:lnTo>
                          <a:pt x="150" y="16"/>
                        </a:lnTo>
                        <a:lnTo>
                          <a:pt x="157" y="21"/>
                        </a:lnTo>
                        <a:lnTo>
                          <a:pt x="164" y="27"/>
                        </a:lnTo>
                        <a:lnTo>
                          <a:pt x="170" y="35"/>
                        </a:lnTo>
                        <a:lnTo>
                          <a:pt x="176" y="42"/>
                        </a:lnTo>
                        <a:lnTo>
                          <a:pt x="181" y="50"/>
                        </a:lnTo>
                        <a:lnTo>
                          <a:pt x="185" y="59"/>
                        </a:lnTo>
                        <a:lnTo>
                          <a:pt x="188" y="67"/>
                        </a:lnTo>
                        <a:lnTo>
                          <a:pt x="190" y="77"/>
                        </a:lnTo>
                        <a:lnTo>
                          <a:pt x="192" y="86"/>
                        </a:lnTo>
                        <a:lnTo>
                          <a:pt x="192" y="96"/>
                        </a:lnTo>
                        <a:lnTo>
                          <a:pt x="192" y="267"/>
                        </a:lnTo>
                        <a:lnTo>
                          <a:pt x="0" y="267"/>
                        </a:lnTo>
                        <a:lnTo>
                          <a:pt x="0" y="96"/>
                        </a:lnTo>
                        <a:lnTo>
                          <a:pt x="2" y="86"/>
                        </a:lnTo>
                        <a:lnTo>
                          <a:pt x="3" y="77"/>
                        </a:lnTo>
                        <a:lnTo>
                          <a:pt x="5" y="67"/>
                        </a:lnTo>
                        <a:lnTo>
                          <a:pt x="8" y="59"/>
                        </a:lnTo>
                        <a:lnTo>
                          <a:pt x="12" y="50"/>
                        </a:lnTo>
                        <a:lnTo>
                          <a:pt x="17" y="42"/>
                        </a:lnTo>
                        <a:lnTo>
                          <a:pt x="23" y="35"/>
                        </a:lnTo>
                        <a:lnTo>
                          <a:pt x="29" y="27"/>
                        </a:lnTo>
                        <a:lnTo>
                          <a:pt x="35" y="21"/>
                        </a:lnTo>
                        <a:lnTo>
                          <a:pt x="43" y="16"/>
                        </a:lnTo>
                        <a:lnTo>
                          <a:pt x="51" y="11"/>
                        </a:lnTo>
                        <a:lnTo>
                          <a:pt x="59" y="7"/>
                        </a:lnTo>
                        <a:lnTo>
                          <a:pt x="68" y="4"/>
                        </a:lnTo>
                        <a:lnTo>
                          <a:pt x="76" y="1"/>
                        </a:lnTo>
                        <a:lnTo>
                          <a:pt x="86" y="0"/>
                        </a:lnTo>
                        <a:lnTo>
                          <a:pt x="95" y="0"/>
                        </a:lnTo>
                        <a:close/>
                      </a:path>
                    </a:pathLst>
                  </a:custGeom>
                  <a:solidFill>
                    <a:schemeClr val="bg1"/>
                  </a:solidFill>
                  <a:ln w="9525">
                    <a:noFill/>
                    <a:round/>
                    <a:headEnd/>
                    <a:tailEnd/>
                  </a:ln>
                </p:spPr>
                <p:txBody>
                  <a:bodyPr/>
                  <a:lstStyle/>
                  <a:p>
                    <a:pPr>
                      <a:defRPr/>
                    </a:pPr>
                    <a:endParaRPr lang="en-US"/>
                  </a:p>
                </p:txBody>
              </p:sp>
              <p:sp>
                <p:nvSpPr>
                  <p:cNvPr id="715172" name="Freeform 1444"/>
                  <p:cNvSpPr>
                    <a:spLocks noChangeAspect="1"/>
                  </p:cNvSpPr>
                  <p:nvPr/>
                </p:nvSpPr>
                <p:spPr bwMode="auto">
                  <a:xfrm>
                    <a:off x="4479" y="1661"/>
                    <a:ext cx="57" cy="79"/>
                  </a:xfrm>
                  <a:custGeom>
                    <a:avLst/>
                    <a:gdLst/>
                    <a:ahLst/>
                    <a:cxnLst>
                      <a:cxn ang="0">
                        <a:pos x="95" y="0"/>
                      </a:cxn>
                      <a:cxn ang="0">
                        <a:pos x="104" y="1"/>
                      </a:cxn>
                      <a:cxn ang="0">
                        <a:pos x="115" y="2"/>
                      </a:cxn>
                      <a:cxn ang="0">
                        <a:pos x="123" y="4"/>
                      </a:cxn>
                      <a:cxn ang="0">
                        <a:pos x="133" y="7"/>
                      </a:cxn>
                      <a:cxn ang="0">
                        <a:pos x="141" y="11"/>
                      </a:cxn>
                      <a:cxn ang="0">
                        <a:pos x="148" y="17"/>
                      </a:cxn>
                      <a:cxn ang="0">
                        <a:pos x="157" y="22"/>
                      </a:cxn>
                      <a:cxn ang="0">
                        <a:pos x="163" y="28"/>
                      </a:cxn>
                      <a:cxn ang="0">
                        <a:pos x="169" y="34"/>
                      </a:cxn>
                      <a:cxn ang="0">
                        <a:pos x="175" y="42"/>
                      </a:cxn>
                      <a:cxn ang="0">
                        <a:pos x="180" y="50"/>
                      </a:cxn>
                      <a:cxn ang="0">
                        <a:pos x="184" y="59"/>
                      </a:cxn>
                      <a:cxn ang="0">
                        <a:pos x="187" y="67"/>
                      </a:cxn>
                      <a:cxn ang="0">
                        <a:pos x="189" y="75"/>
                      </a:cxn>
                      <a:cxn ang="0">
                        <a:pos x="190" y="85"/>
                      </a:cxn>
                      <a:cxn ang="0">
                        <a:pos x="192" y="94"/>
                      </a:cxn>
                      <a:cxn ang="0">
                        <a:pos x="192" y="266"/>
                      </a:cxn>
                      <a:cxn ang="0">
                        <a:pos x="0" y="266"/>
                      </a:cxn>
                      <a:cxn ang="0">
                        <a:pos x="0" y="94"/>
                      </a:cxn>
                      <a:cxn ang="0">
                        <a:pos x="0" y="85"/>
                      </a:cxn>
                      <a:cxn ang="0">
                        <a:pos x="2" y="75"/>
                      </a:cxn>
                      <a:cxn ang="0">
                        <a:pos x="4" y="67"/>
                      </a:cxn>
                      <a:cxn ang="0">
                        <a:pos x="7" y="59"/>
                      </a:cxn>
                      <a:cxn ang="0">
                        <a:pos x="11" y="50"/>
                      </a:cxn>
                      <a:cxn ang="0">
                        <a:pos x="16" y="42"/>
                      </a:cxn>
                      <a:cxn ang="0">
                        <a:pos x="22"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2" h="266">
                        <a:moveTo>
                          <a:pt x="95" y="0"/>
                        </a:moveTo>
                        <a:lnTo>
                          <a:pt x="104" y="1"/>
                        </a:lnTo>
                        <a:lnTo>
                          <a:pt x="115" y="2"/>
                        </a:lnTo>
                        <a:lnTo>
                          <a:pt x="123" y="4"/>
                        </a:lnTo>
                        <a:lnTo>
                          <a:pt x="133" y="7"/>
                        </a:lnTo>
                        <a:lnTo>
                          <a:pt x="141" y="11"/>
                        </a:lnTo>
                        <a:lnTo>
                          <a:pt x="148" y="17"/>
                        </a:lnTo>
                        <a:lnTo>
                          <a:pt x="157" y="22"/>
                        </a:lnTo>
                        <a:lnTo>
                          <a:pt x="163" y="28"/>
                        </a:lnTo>
                        <a:lnTo>
                          <a:pt x="169" y="34"/>
                        </a:lnTo>
                        <a:lnTo>
                          <a:pt x="175" y="42"/>
                        </a:lnTo>
                        <a:lnTo>
                          <a:pt x="180" y="50"/>
                        </a:lnTo>
                        <a:lnTo>
                          <a:pt x="184" y="59"/>
                        </a:lnTo>
                        <a:lnTo>
                          <a:pt x="187" y="67"/>
                        </a:lnTo>
                        <a:lnTo>
                          <a:pt x="189" y="75"/>
                        </a:lnTo>
                        <a:lnTo>
                          <a:pt x="190" y="85"/>
                        </a:lnTo>
                        <a:lnTo>
                          <a:pt x="192" y="94"/>
                        </a:lnTo>
                        <a:lnTo>
                          <a:pt x="192" y="266"/>
                        </a:lnTo>
                        <a:lnTo>
                          <a:pt x="0" y="266"/>
                        </a:lnTo>
                        <a:lnTo>
                          <a:pt x="0" y="94"/>
                        </a:lnTo>
                        <a:lnTo>
                          <a:pt x="0" y="85"/>
                        </a:lnTo>
                        <a:lnTo>
                          <a:pt x="2" y="75"/>
                        </a:lnTo>
                        <a:lnTo>
                          <a:pt x="4" y="67"/>
                        </a:lnTo>
                        <a:lnTo>
                          <a:pt x="7" y="59"/>
                        </a:lnTo>
                        <a:lnTo>
                          <a:pt x="11" y="50"/>
                        </a:lnTo>
                        <a:lnTo>
                          <a:pt x="16" y="42"/>
                        </a:lnTo>
                        <a:lnTo>
                          <a:pt x="22"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715173" name="Freeform 1445"/>
                  <p:cNvSpPr>
                    <a:spLocks noChangeAspect="1"/>
                  </p:cNvSpPr>
                  <p:nvPr/>
                </p:nvSpPr>
                <p:spPr bwMode="auto">
                  <a:xfrm>
                    <a:off x="4479" y="1783"/>
                    <a:ext cx="57" cy="86"/>
                  </a:xfrm>
                  <a:custGeom>
                    <a:avLst/>
                    <a:gdLst/>
                    <a:ahLst/>
                    <a:cxnLst>
                      <a:cxn ang="0">
                        <a:pos x="95" y="0"/>
                      </a:cxn>
                      <a:cxn ang="0">
                        <a:pos x="104" y="0"/>
                      </a:cxn>
                      <a:cxn ang="0">
                        <a:pos x="115" y="1"/>
                      </a:cxn>
                      <a:cxn ang="0">
                        <a:pos x="123" y="4"/>
                      </a:cxn>
                      <a:cxn ang="0">
                        <a:pos x="133" y="7"/>
                      </a:cxn>
                      <a:cxn ang="0">
                        <a:pos x="141" y="11"/>
                      </a:cxn>
                      <a:cxn ang="0">
                        <a:pos x="148" y="16"/>
                      </a:cxn>
                      <a:cxn ang="0">
                        <a:pos x="157" y="21"/>
                      </a:cxn>
                      <a:cxn ang="0">
                        <a:pos x="163" y="27"/>
                      </a:cxn>
                      <a:cxn ang="0">
                        <a:pos x="169" y="35"/>
                      </a:cxn>
                      <a:cxn ang="0">
                        <a:pos x="175" y="42"/>
                      </a:cxn>
                      <a:cxn ang="0">
                        <a:pos x="180" y="50"/>
                      </a:cxn>
                      <a:cxn ang="0">
                        <a:pos x="184" y="59"/>
                      </a:cxn>
                      <a:cxn ang="0">
                        <a:pos x="187" y="67"/>
                      </a:cxn>
                      <a:cxn ang="0">
                        <a:pos x="189" y="77"/>
                      </a:cxn>
                      <a:cxn ang="0">
                        <a:pos x="190" y="86"/>
                      </a:cxn>
                      <a:cxn ang="0">
                        <a:pos x="192" y="96"/>
                      </a:cxn>
                      <a:cxn ang="0">
                        <a:pos x="192" y="267"/>
                      </a:cxn>
                      <a:cxn ang="0">
                        <a:pos x="0" y="267"/>
                      </a:cxn>
                      <a:cxn ang="0">
                        <a:pos x="0" y="96"/>
                      </a:cxn>
                      <a:cxn ang="0">
                        <a:pos x="0" y="86"/>
                      </a:cxn>
                      <a:cxn ang="0">
                        <a:pos x="2" y="77"/>
                      </a:cxn>
                      <a:cxn ang="0">
                        <a:pos x="4" y="67"/>
                      </a:cxn>
                      <a:cxn ang="0">
                        <a:pos x="7" y="59"/>
                      </a:cxn>
                      <a:cxn ang="0">
                        <a:pos x="11" y="50"/>
                      </a:cxn>
                      <a:cxn ang="0">
                        <a:pos x="16" y="42"/>
                      </a:cxn>
                      <a:cxn ang="0">
                        <a:pos x="22"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2" h="267">
                        <a:moveTo>
                          <a:pt x="95" y="0"/>
                        </a:moveTo>
                        <a:lnTo>
                          <a:pt x="104" y="0"/>
                        </a:lnTo>
                        <a:lnTo>
                          <a:pt x="115" y="1"/>
                        </a:lnTo>
                        <a:lnTo>
                          <a:pt x="123" y="4"/>
                        </a:lnTo>
                        <a:lnTo>
                          <a:pt x="133" y="7"/>
                        </a:lnTo>
                        <a:lnTo>
                          <a:pt x="141" y="11"/>
                        </a:lnTo>
                        <a:lnTo>
                          <a:pt x="148" y="16"/>
                        </a:lnTo>
                        <a:lnTo>
                          <a:pt x="157" y="21"/>
                        </a:lnTo>
                        <a:lnTo>
                          <a:pt x="163" y="27"/>
                        </a:lnTo>
                        <a:lnTo>
                          <a:pt x="169" y="35"/>
                        </a:lnTo>
                        <a:lnTo>
                          <a:pt x="175" y="42"/>
                        </a:lnTo>
                        <a:lnTo>
                          <a:pt x="180" y="50"/>
                        </a:lnTo>
                        <a:lnTo>
                          <a:pt x="184" y="59"/>
                        </a:lnTo>
                        <a:lnTo>
                          <a:pt x="187" y="67"/>
                        </a:lnTo>
                        <a:lnTo>
                          <a:pt x="189" y="77"/>
                        </a:lnTo>
                        <a:lnTo>
                          <a:pt x="190" y="86"/>
                        </a:lnTo>
                        <a:lnTo>
                          <a:pt x="192" y="96"/>
                        </a:lnTo>
                        <a:lnTo>
                          <a:pt x="192" y="267"/>
                        </a:lnTo>
                        <a:lnTo>
                          <a:pt x="0" y="267"/>
                        </a:lnTo>
                        <a:lnTo>
                          <a:pt x="0" y="96"/>
                        </a:lnTo>
                        <a:lnTo>
                          <a:pt x="0" y="86"/>
                        </a:lnTo>
                        <a:lnTo>
                          <a:pt x="2" y="77"/>
                        </a:lnTo>
                        <a:lnTo>
                          <a:pt x="4" y="67"/>
                        </a:lnTo>
                        <a:lnTo>
                          <a:pt x="7" y="59"/>
                        </a:lnTo>
                        <a:lnTo>
                          <a:pt x="11" y="50"/>
                        </a:lnTo>
                        <a:lnTo>
                          <a:pt x="16" y="42"/>
                        </a:lnTo>
                        <a:lnTo>
                          <a:pt x="22"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715174" name="Freeform 1446"/>
                  <p:cNvSpPr>
                    <a:spLocks noChangeAspect="1"/>
                  </p:cNvSpPr>
                  <p:nvPr/>
                </p:nvSpPr>
                <p:spPr bwMode="auto">
                  <a:xfrm>
                    <a:off x="1211" y="1661"/>
                    <a:ext cx="57" cy="79"/>
                  </a:xfrm>
                  <a:custGeom>
                    <a:avLst/>
                    <a:gdLst/>
                    <a:ahLst/>
                    <a:cxnLst>
                      <a:cxn ang="0">
                        <a:pos x="95" y="0"/>
                      </a:cxn>
                      <a:cxn ang="0">
                        <a:pos x="104" y="1"/>
                      </a:cxn>
                      <a:cxn ang="0">
                        <a:pos x="114" y="2"/>
                      </a:cxn>
                      <a:cxn ang="0">
                        <a:pos x="123" y="4"/>
                      </a:cxn>
                      <a:cxn ang="0">
                        <a:pos x="133" y="7"/>
                      </a:cxn>
                      <a:cxn ang="0">
                        <a:pos x="141" y="11"/>
                      </a:cxn>
                      <a:cxn ang="0">
                        <a:pos x="148" y="17"/>
                      </a:cxn>
                      <a:cxn ang="0">
                        <a:pos x="156" y="22"/>
                      </a:cxn>
                      <a:cxn ang="0">
                        <a:pos x="163" y="28"/>
                      </a:cxn>
                      <a:cxn ang="0">
                        <a:pos x="169" y="34"/>
                      </a:cxn>
                      <a:cxn ang="0">
                        <a:pos x="175" y="42"/>
                      </a:cxn>
                      <a:cxn ang="0">
                        <a:pos x="180" y="50"/>
                      </a:cxn>
                      <a:cxn ang="0">
                        <a:pos x="183" y="59"/>
                      </a:cxn>
                      <a:cxn ang="0">
                        <a:pos x="187" y="67"/>
                      </a:cxn>
                      <a:cxn ang="0">
                        <a:pos x="189" y="75"/>
                      </a:cxn>
                      <a:cxn ang="0">
                        <a:pos x="190" y="85"/>
                      </a:cxn>
                      <a:cxn ang="0">
                        <a:pos x="191" y="94"/>
                      </a:cxn>
                      <a:cxn ang="0">
                        <a:pos x="191" y="266"/>
                      </a:cxn>
                      <a:cxn ang="0">
                        <a:pos x="0" y="266"/>
                      </a:cxn>
                      <a:cxn ang="0">
                        <a:pos x="0" y="94"/>
                      </a:cxn>
                      <a:cxn ang="0">
                        <a:pos x="0" y="85"/>
                      </a:cxn>
                      <a:cxn ang="0">
                        <a:pos x="1" y="75"/>
                      </a:cxn>
                      <a:cxn ang="0">
                        <a:pos x="4" y="67"/>
                      </a:cxn>
                      <a:cxn ang="0">
                        <a:pos x="7" y="59"/>
                      </a:cxn>
                      <a:cxn ang="0">
                        <a:pos x="11" y="50"/>
                      </a:cxn>
                      <a:cxn ang="0">
                        <a:pos x="16" y="42"/>
                      </a:cxn>
                      <a:cxn ang="0">
                        <a:pos x="21" y="34"/>
                      </a:cxn>
                      <a:cxn ang="0">
                        <a:pos x="27" y="28"/>
                      </a:cxn>
                      <a:cxn ang="0">
                        <a:pos x="35" y="22"/>
                      </a:cxn>
                      <a:cxn ang="0">
                        <a:pos x="42" y="17"/>
                      </a:cxn>
                      <a:cxn ang="0">
                        <a:pos x="49" y="11"/>
                      </a:cxn>
                      <a:cxn ang="0">
                        <a:pos x="58" y="7"/>
                      </a:cxn>
                      <a:cxn ang="0">
                        <a:pos x="66" y="4"/>
                      </a:cxn>
                      <a:cxn ang="0">
                        <a:pos x="76" y="2"/>
                      </a:cxn>
                      <a:cxn ang="0">
                        <a:pos x="85" y="1"/>
                      </a:cxn>
                      <a:cxn ang="0">
                        <a:pos x="95" y="0"/>
                      </a:cxn>
                    </a:cxnLst>
                    <a:rect l="0" t="0" r="r" b="b"/>
                    <a:pathLst>
                      <a:path w="191" h="266">
                        <a:moveTo>
                          <a:pt x="95" y="0"/>
                        </a:moveTo>
                        <a:lnTo>
                          <a:pt x="104" y="1"/>
                        </a:lnTo>
                        <a:lnTo>
                          <a:pt x="114" y="2"/>
                        </a:lnTo>
                        <a:lnTo>
                          <a:pt x="123" y="4"/>
                        </a:lnTo>
                        <a:lnTo>
                          <a:pt x="133" y="7"/>
                        </a:lnTo>
                        <a:lnTo>
                          <a:pt x="141" y="11"/>
                        </a:lnTo>
                        <a:lnTo>
                          <a:pt x="148" y="17"/>
                        </a:lnTo>
                        <a:lnTo>
                          <a:pt x="156" y="22"/>
                        </a:lnTo>
                        <a:lnTo>
                          <a:pt x="163" y="28"/>
                        </a:lnTo>
                        <a:lnTo>
                          <a:pt x="169" y="34"/>
                        </a:lnTo>
                        <a:lnTo>
                          <a:pt x="175" y="42"/>
                        </a:lnTo>
                        <a:lnTo>
                          <a:pt x="180" y="50"/>
                        </a:lnTo>
                        <a:lnTo>
                          <a:pt x="183" y="59"/>
                        </a:lnTo>
                        <a:lnTo>
                          <a:pt x="187" y="67"/>
                        </a:lnTo>
                        <a:lnTo>
                          <a:pt x="189" y="75"/>
                        </a:lnTo>
                        <a:lnTo>
                          <a:pt x="190" y="85"/>
                        </a:lnTo>
                        <a:lnTo>
                          <a:pt x="191" y="94"/>
                        </a:lnTo>
                        <a:lnTo>
                          <a:pt x="191" y="266"/>
                        </a:lnTo>
                        <a:lnTo>
                          <a:pt x="0" y="266"/>
                        </a:lnTo>
                        <a:lnTo>
                          <a:pt x="0" y="94"/>
                        </a:lnTo>
                        <a:lnTo>
                          <a:pt x="0" y="85"/>
                        </a:lnTo>
                        <a:lnTo>
                          <a:pt x="1" y="75"/>
                        </a:lnTo>
                        <a:lnTo>
                          <a:pt x="4" y="67"/>
                        </a:lnTo>
                        <a:lnTo>
                          <a:pt x="7" y="59"/>
                        </a:lnTo>
                        <a:lnTo>
                          <a:pt x="11" y="50"/>
                        </a:lnTo>
                        <a:lnTo>
                          <a:pt x="16" y="42"/>
                        </a:lnTo>
                        <a:lnTo>
                          <a:pt x="21" y="34"/>
                        </a:lnTo>
                        <a:lnTo>
                          <a:pt x="27" y="28"/>
                        </a:lnTo>
                        <a:lnTo>
                          <a:pt x="35" y="22"/>
                        </a:lnTo>
                        <a:lnTo>
                          <a:pt x="42" y="17"/>
                        </a:lnTo>
                        <a:lnTo>
                          <a:pt x="49" y="11"/>
                        </a:lnTo>
                        <a:lnTo>
                          <a:pt x="58" y="7"/>
                        </a:lnTo>
                        <a:lnTo>
                          <a:pt x="66" y="4"/>
                        </a:lnTo>
                        <a:lnTo>
                          <a:pt x="76" y="2"/>
                        </a:lnTo>
                        <a:lnTo>
                          <a:pt x="85" y="1"/>
                        </a:lnTo>
                        <a:lnTo>
                          <a:pt x="95" y="0"/>
                        </a:lnTo>
                        <a:close/>
                      </a:path>
                    </a:pathLst>
                  </a:custGeom>
                  <a:solidFill>
                    <a:schemeClr val="bg1"/>
                  </a:solidFill>
                  <a:ln w="9525">
                    <a:noFill/>
                    <a:round/>
                    <a:headEnd/>
                    <a:tailEnd/>
                  </a:ln>
                </p:spPr>
                <p:txBody>
                  <a:bodyPr/>
                  <a:lstStyle/>
                  <a:p>
                    <a:pPr>
                      <a:defRPr/>
                    </a:pPr>
                    <a:endParaRPr lang="en-US"/>
                  </a:p>
                </p:txBody>
              </p:sp>
              <p:sp>
                <p:nvSpPr>
                  <p:cNvPr id="715175" name="Freeform 1447"/>
                  <p:cNvSpPr>
                    <a:spLocks noChangeAspect="1"/>
                  </p:cNvSpPr>
                  <p:nvPr/>
                </p:nvSpPr>
                <p:spPr bwMode="auto">
                  <a:xfrm>
                    <a:off x="1211" y="1783"/>
                    <a:ext cx="57" cy="86"/>
                  </a:xfrm>
                  <a:custGeom>
                    <a:avLst/>
                    <a:gdLst/>
                    <a:ahLst/>
                    <a:cxnLst>
                      <a:cxn ang="0">
                        <a:pos x="95" y="0"/>
                      </a:cxn>
                      <a:cxn ang="0">
                        <a:pos x="104" y="0"/>
                      </a:cxn>
                      <a:cxn ang="0">
                        <a:pos x="114" y="1"/>
                      </a:cxn>
                      <a:cxn ang="0">
                        <a:pos x="123" y="4"/>
                      </a:cxn>
                      <a:cxn ang="0">
                        <a:pos x="133" y="7"/>
                      </a:cxn>
                      <a:cxn ang="0">
                        <a:pos x="141" y="11"/>
                      </a:cxn>
                      <a:cxn ang="0">
                        <a:pos x="148" y="16"/>
                      </a:cxn>
                      <a:cxn ang="0">
                        <a:pos x="156" y="21"/>
                      </a:cxn>
                      <a:cxn ang="0">
                        <a:pos x="163" y="27"/>
                      </a:cxn>
                      <a:cxn ang="0">
                        <a:pos x="169" y="35"/>
                      </a:cxn>
                      <a:cxn ang="0">
                        <a:pos x="175" y="42"/>
                      </a:cxn>
                      <a:cxn ang="0">
                        <a:pos x="180" y="50"/>
                      </a:cxn>
                      <a:cxn ang="0">
                        <a:pos x="183" y="59"/>
                      </a:cxn>
                      <a:cxn ang="0">
                        <a:pos x="187" y="67"/>
                      </a:cxn>
                      <a:cxn ang="0">
                        <a:pos x="189" y="77"/>
                      </a:cxn>
                      <a:cxn ang="0">
                        <a:pos x="190" y="86"/>
                      </a:cxn>
                      <a:cxn ang="0">
                        <a:pos x="191" y="96"/>
                      </a:cxn>
                      <a:cxn ang="0">
                        <a:pos x="191" y="267"/>
                      </a:cxn>
                      <a:cxn ang="0">
                        <a:pos x="0" y="267"/>
                      </a:cxn>
                      <a:cxn ang="0">
                        <a:pos x="0" y="96"/>
                      </a:cxn>
                      <a:cxn ang="0">
                        <a:pos x="0" y="86"/>
                      </a:cxn>
                      <a:cxn ang="0">
                        <a:pos x="1" y="77"/>
                      </a:cxn>
                      <a:cxn ang="0">
                        <a:pos x="4" y="67"/>
                      </a:cxn>
                      <a:cxn ang="0">
                        <a:pos x="7" y="59"/>
                      </a:cxn>
                      <a:cxn ang="0">
                        <a:pos x="11" y="50"/>
                      </a:cxn>
                      <a:cxn ang="0">
                        <a:pos x="16" y="42"/>
                      </a:cxn>
                      <a:cxn ang="0">
                        <a:pos x="21" y="35"/>
                      </a:cxn>
                      <a:cxn ang="0">
                        <a:pos x="27" y="27"/>
                      </a:cxn>
                      <a:cxn ang="0">
                        <a:pos x="35" y="21"/>
                      </a:cxn>
                      <a:cxn ang="0">
                        <a:pos x="42" y="16"/>
                      </a:cxn>
                      <a:cxn ang="0">
                        <a:pos x="49" y="11"/>
                      </a:cxn>
                      <a:cxn ang="0">
                        <a:pos x="58" y="7"/>
                      </a:cxn>
                      <a:cxn ang="0">
                        <a:pos x="66" y="4"/>
                      </a:cxn>
                      <a:cxn ang="0">
                        <a:pos x="76" y="1"/>
                      </a:cxn>
                      <a:cxn ang="0">
                        <a:pos x="85" y="0"/>
                      </a:cxn>
                      <a:cxn ang="0">
                        <a:pos x="95" y="0"/>
                      </a:cxn>
                    </a:cxnLst>
                    <a:rect l="0" t="0" r="r" b="b"/>
                    <a:pathLst>
                      <a:path w="191" h="267">
                        <a:moveTo>
                          <a:pt x="95" y="0"/>
                        </a:moveTo>
                        <a:lnTo>
                          <a:pt x="104" y="0"/>
                        </a:lnTo>
                        <a:lnTo>
                          <a:pt x="114" y="1"/>
                        </a:lnTo>
                        <a:lnTo>
                          <a:pt x="123" y="4"/>
                        </a:lnTo>
                        <a:lnTo>
                          <a:pt x="133" y="7"/>
                        </a:lnTo>
                        <a:lnTo>
                          <a:pt x="141" y="11"/>
                        </a:lnTo>
                        <a:lnTo>
                          <a:pt x="148" y="16"/>
                        </a:lnTo>
                        <a:lnTo>
                          <a:pt x="156" y="21"/>
                        </a:lnTo>
                        <a:lnTo>
                          <a:pt x="163" y="27"/>
                        </a:lnTo>
                        <a:lnTo>
                          <a:pt x="169" y="35"/>
                        </a:lnTo>
                        <a:lnTo>
                          <a:pt x="175" y="42"/>
                        </a:lnTo>
                        <a:lnTo>
                          <a:pt x="180" y="50"/>
                        </a:lnTo>
                        <a:lnTo>
                          <a:pt x="183" y="59"/>
                        </a:lnTo>
                        <a:lnTo>
                          <a:pt x="187" y="67"/>
                        </a:lnTo>
                        <a:lnTo>
                          <a:pt x="189" y="77"/>
                        </a:lnTo>
                        <a:lnTo>
                          <a:pt x="190" y="86"/>
                        </a:lnTo>
                        <a:lnTo>
                          <a:pt x="191" y="96"/>
                        </a:lnTo>
                        <a:lnTo>
                          <a:pt x="191" y="267"/>
                        </a:lnTo>
                        <a:lnTo>
                          <a:pt x="0" y="267"/>
                        </a:lnTo>
                        <a:lnTo>
                          <a:pt x="0" y="96"/>
                        </a:lnTo>
                        <a:lnTo>
                          <a:pt x="0" y="86"/>
                        </a:lnTo>
                        <a:lnTo>
                          <a:pt x="1" y="77"/>
                        </a:lnTo>
                        <a:lnTo>
                          <a:pt x="4" y="67"/>
                        </a:lnTo>
                        <a:lnTo>
                          <a:pt x="7" y="59"/>
                        </a:lnTo>
                        <a:lnTo>
                          <a:pt x="11" y="50"/>
                        </a:lnTo>
                        <a:lnTo>
                          <a:pt x="16" y="42"/>
                        </a:lnTo>
                        <a:lnTo>
                          <a:pt x="21" y="35"/>
                        </a:lnTo>
                        <a:lnTo>
                          <a:pt x="27" y="27"/>
                        </a:lnTo>
                        <a:lnTo>
                          <a:pt x="35" y="21"/>
                        </a:lnTo>
                        <a:lnTo>
                          <a:pt x="42" y="16"/>
                        </a:lnTo>
                        <a:lnTo>
                          <a:pt x="49" y="11"/>
                        </a:lnTo>
                        <a:lnTo>
                          <a:pt x="58" y="7"/>
                        </a:lnTo>
                        <a:lnTo>
                          <a:pt x="66" y="4"/>
                        </a:lnTo>
                        <a:lnTo>
                          <a:pt x="76" y="1"/>
                        </a:lnTo>
                        <a:lnTo>
                          <a:pt x="85" y="0"/>
                        </a:lnTo>
                        <a:lnTo>
                          <a:pt x="95" y="0"/>
                        </a:lnTo>
                        <a:close/>
                      </a:path>
                    </a:pathLst>
                  </a:custGeom>
                  <a:solidFill>
                    <a:schemeClr val="bg1"/>
                  </a:solidFill>
                  <a:ln w="9525">
                    <a:noFill/>
                    <a:round/>
                    <a:headEnd/>
                    <a:tailEnd/>
                  </a:ln>
                </p:spPr>
                <p:txBody>
                  <a:bodyPr/>
                  <a:lstStyle/>
                  <a:p>
                    <a:pPr>
                      <a:defRPr/>
                    </a:pPr>
                    <a:endParaRPr lang="en-US"/>
                  </a:p>
                </p:txBody>
              </p:sp>
              <p:sp>
                <p:nvSpPr>
                  <p:cNvPr id="715176" name="Freeform 1448"/>
                  <p:cNvSpPr>
                    <a:spLocks noChangeAspect="1"/>
                  </p:cNvSpPr>
                  <p:nvPr/>
                </p:nvSpPr>
                <p:spPr bwMode="auto">
                  <a:xfrm>
                    <a:off x="3943" y="1661"/>
                    <a:ext cx="57"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7" y="42"/>
                      </a:cxn>
                      <a:cxn ang="0">
                        <a:pos x="22" y="34"/>
                      </a:cxn>
                      <a:cxn ang="0">
                        <a:pos x="29" y="28"/>
                      </a:cxn>
                      <a:cxn ang="0">
                        <a:pos x="36" y="22"/>
                      </a:cxn>
                      <a:cxn ang="0">
                        <a:pos x="43" y="17"/>
                      </a:cxn>
                      <a:cxn ang="0">
                        <a:pos x="51" y="11"/>
                      </a:cxn>
                      <a:cxn ang="0">
                        <a:pos x="59" y="7"/>
                      </a:cxn>
                      <a:cxn ang="0">
                        <a:pos x="69"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7" y="42"/>
                        </a:lnTo>
                        <a:lnTo>
                          <a:pt x="22" y="34"/>
                        </a:lnTo>
                        <a:lnTo>
                          <a:pt x="29" y="28"/>
                        </a:lnTo>
                        <a:lnTo>
                          <a:pt x="36" y="22"/>
                        </a:lnTo>
                        <a:lnTo>
                          <a:pt x="43" y="17"/>
                        </a:lnTo>
                        <a:lnTo>
                          <a:pt x="51" y="11"/>
                        </a:lnTo>
                        <a:lnTo>
                          <a:pt x="59" y="7"/>
                        </a:lnTo>
                        <a:lnTo>
                          <a:pt x="69"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715177" name="Freeform 1449"/>
                  <p:cNvSpPr>
                    <a:spLocks noChangeAspect="1"/>
                  </p:cNvSpPr>
                  <p:nvPr/>
                </p:nvSpPr>
                <p:spPr bwMode="auto">
                  <a:xfrm>
                    <a:off x="3943" y="1783"/>
                    <a:ext cx="57"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7" y="42"/>
                      </a:cxn>
                      <a:cxn ang="0">
                        <a:pos x="22" y="35"/>
                      </a:cxn>
                      <a:cxn ang="0">
                        <a:pos x="29" y="27"/>
                      </a:cxn>
                      <a:cxn ang="0">
                        <a:pos x="36" y="21"/>
                      </a:cxn>
                      <a:cxn ang="0">
                        <a:pos x="43" y="16"/>
                      </a:cxn>
                      <a:cxn ang="0">
                        <a:pos x="51" y="11"/>
                      </a:cxn>
                      <a:cxn ang="0">
                        <a:pos x="59" y="7"/>
                      </a:cxn>
                      <a:cxn ang="0">
                        <a:pos x="69"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7" y="42"/>
                        </a:lnTo>
                        <a:lnTo>
                          <a:pt x="22" y="35"/>
                        </a:lnTo>
                        <a:lnTo>
                          <a:pt x="29" y="27"/>
                        </a:lnTo>
                        <a:lnTo>
                          <a:pt x="36" y="21"/>
                        </a:lnTo>
                        <a:lnTo>
                          <a:pt x="43" y="16"/>
                        </a:lnTo>
                        <a:lnTo>
                          <a:pt x="51" y="11"/>
                        </a:lnTo>
                        <a:lnTo>
                          <a:pt x="59" y="7"/>
                        </a:lnTo>
                        <a:lnTo>
                          <a:pt x="69"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715178" name="Freeform 1450"/>
                  <p:cNvSpPr>
                    <a:spLocks noChangeAspect="1"/>
                  </p:cNvSpPr>
                  <p:nvPr/>
                </p:nvSpPr>
                <p:spPr bwMode="auto">
                  <a:xfrm>
                    <a:off x="1855" y="1661"/>
                    <a:ext cx="57" cy="79"/>
                  </a:xfrm>
                  <a:custGeom>
                    <a:avLst/>
                    <a:gdLst/>
                    <a:ahLst/>
                    <a:cxnLst>
                      <a:cxn ang="0">
                        <a:pos x="96" y="0"/>
                      </a:cxn>
                      <a:cxn ang="0">
                        <a:pos x="107" y="1"/>
                      </a:cxn>
                      <a:cxn ang="0">
                        <a:pos x="116" y="2"/>
                      </a:cxn>
                      <a:cxn ang="0">
                        <a:pos x="126" y="4"/>
                      </a:cxn>
                      <a:cxn ang="0">
                        <a:pos x="134" y="7"/>
                      </a:cxn>
                      <a:cxn ang="0">
                        <a:pos x="143" y="11"/>
                      </a:cxn>
                      <a:cxn ang="0">
                        <a:pos x="151" y="17"/>
                      </a:cxn>
                      <a:cxn ang="0">
                        <a:pos x="158" y="22"/>
                      </a:cxn>
                      <a:cxn ang="0">
                        <a:pos x="165" y="28"/>
                      </a:cxn>
                      <a:cxn ang="0">
                        <a:pos x="171" y="34"/>
                      </a:cxn>
                      <a:cxn ang="0">
                        <a:pos x="177" y="42"/>
                      </a:cxn>
                      <a:cxn ang="0">
                        <a:pos x="182" y="50"/>
                      </a:cxn>
                      <a:cxn ang="0">
                        <a:pos x="186"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5" y="67"/>
                      </a:cxn>
                      <a:cxn ang="0">
                        <a:pos x="8" y="59"/>
                      </a:cxn>
                      <a:cxn ang="0">
                        <a:pos x="12" y="50"/>
                      </a:cxn>
                      <a:cxn ang="0">
                        <a:pos x="16" y="42"/>
                      </a:cxn>
                      <a:cxn ang="0">
                        <a:pos x="21" y="34"/>
                      </a:cxn>
                      <a:cxn ang="0">
                        <a:pos x="28" y="28"/>
                      </a:cxn>
                      <a:cxn ang="0">
                        <a:pos x="35" y="22"/>
                      </a:cxn>
                      <a:cxn ang="0">
                        <a:pos x="43" y="17"/>
                      </a:cxn>
                      <a:cxn ang="0">
                        <a:pos x="51" y="11"/>
                      </a:cxn>
                      <a:cxn ang="0">
                        <a:pos x="59" y="7"/>
                      </a:cxn>
                      <a:cxn ang="0">
                        <a:pos x="68" y="4"/>
                      </a:cxn>
                      <a:cxn ang="0">
                        <a:pos x="77" y="2"/>
                      </a:cxn>
                      <a:cxn ang="0">
                        <a:pos x="87" y="1"/>
                      </a:cxn>
                      <a:cxn ang="0">
                        <a:pos x="96" y="0"/>
                      </a:cxn>
                    </a:cxnLst>
                    <a:rect l="0" t="0" r="r" b="b"/>
                    <a:pathLst>
                      <a:path w="193" h="266">
                        <a:moveTo>
                          <a:pt x="96" y="0"/>
                        </a:moveTo>
                        <a:lnTo>
                          <a:pt x="107" y="1"/>
                        </a:lnTo>
                        <a:lnTo>
                          <a:pt x="116" y="2"/>
                        </a:lnTo>
                        <a:lnTo>
                          <a:pt x="126" y="4"/>
                        </a:lnTo>
                        <a:lnTo>
                          <a:pt x="134" y="7"/>
                        </a:lnTo>
                        <a:lnTo>
                          <a:pt x="143" y="11"/>
                        </a:lnTo>
                        <a:lnTo>
                          <a:pt x="151" y="17"/>
                        </a:lnTo>
                        <a:lnTo>
                          <a:pt x="158" y="22"/>
                        </a:lnTo>
                        <a:lnTo>
                          <a:pt x="165" y="28"/>
                        </a:lnTo>
                        <a:lnTo>
                          <a:pt x="171" y="34"/>
                        </a:lnTo>
                        <a:lnTo>
                          <a:pt x="177" y="42"/>
                        </a:lnTo>
                        <a:lnTo>
                          <a:pt x="182" y="50"/>
                        </a:lnTo>
                        <a:lnTo>
                          <a:pt x="186" y="59"/>
                        </a:lnTo>
                        <a:lnTo>
                          <a:pt x="189" y="67"/>
                        </a:lnTo>
                        <a:lnTo>
                          <a:pt x="191" y="75"/>
                        </a:lnTo>
                        <a:lnTo>
                          <a:pt x="193" y="85"/>
                        </a:lnTo>
                        <a:lnTo>
                          <a:pt x="193" y="94"/>
                        </a:lnTo>
                        <a:lnTo>
                          <a:pt x="193" y="266"/>
                        </a:lnTo>
                        <a:lnTo>
                          <a:pt x="0" y="266"/>
                        </a:lnTo>
                        <a:lnTo>
                          <a:pt x="0" y="94"/>
                        </a:lnTo>
                        <a:lnTo>
                          <a:pt x="0" y="85"/>
                        </a:lnTo>
                        <a:lnTo>
                          <a:pt x="1" y="75"/>
                        </a:lnTo>
                        <a:lnTo>
                          <a:pt x="5" y="67"/>
                        </a:lnTo>
                        <a:lnTo>
                          <a:pt x="8" y="59"/>
                        </a:lnTo>
                        <a:lnTo>
                          <a:pt x="12" y="50"/>
                        </a:lnTo>
                        <a:lnTo>
                          <a:pt x="16" y="42"/>
                        </a:lnTo>
                        <a:lnTo>
                          <a:pt x="21" y="34"/>
                        </a:lnTo>
                        <a:lnTo>
                          <a:pt x="28" y="28"/>
                        </a:lnTo>
                        <a:lnTo>
                          <a:pt x="35" y="22"/>
                        </a:lnTo>
                        <a:lnTo>
                          <a:pt x="43" y="17"/>
                        </a:lnTo>
                        <a:lnTo>
                          <a:pt x="51" y="11"/>
                        </a:lnTo>
                        <a:lnTo>
                          <a:pt x="59" y="7"/>
                        </a:lnTo>
                        <a:lnTo>
                          <a:pt x="68" y="4"/>
                        </a:lnTo>
                        <a:lnTo>
                          <a:pt x="77" y="2"/>
                        </a:lnTo>
                        <a:lnTo>
                          <a:pt x="87" y="1"/>
                        </a:lnTo>
                        <a:lnTo>
                          <a:pt x="96" y="0"/>
                        </a:lnTo>
                        <a:close/>
                      </a:path>
                    </a:pathLst>
                  </a:custGeom>
                  <a:solidFill>
                    <a:schemeClr val="bg1"/>
                  </a:solidFill>
                  <a:ln w="9525">
                    <a:noFill/>
                    <a:round/>
                    <a:headEnd/>
                    <a:tailEnd/>
                  </a:ln>
                </p:spPr>
                <p:txBody>
                  <a:bodyPr/>
                  <a:lstStyle/>
                  <a:p>
                    <a:pPr>
                      <a:defRPr/>
                    </a:pPr>
                    <a:endParaRPr lang="en-US"/>
                  </a:p>
                </p:txBody>
              </p:sp>
              <p:sp>
                <p:nvSpPr>
                  <p:cNvPr id="715179" name="Freeform 1451"/>
                  <p:cNvSpPr>
                    <a:spLocks noChangeAspect="1"/>
                  </p:cNvSpPr>
                  <p:nvPr/>
                </p:nvSpPr>
                <p:spPr bwMode="auto">
                  <a:xfrm>
                    <a:off x="1855" y="1783"/>
                    <a:ext cx="57" cy="86"/>
                  </a:xfrm>
                  <a:custGeom>
                    <a:avLst/>
                    <a:gdLst/>
                    <a:ahLst/>
                    <a:cxnLst>
                      <a:cxn ang="0">
                        <a:pos x="96" y="0"/>
                      </a:cxn>
                      <a:cxn ang="0">
                        <a:pos x="107" y="0"/>
                      </a:cxn>
                      <a:cxn ang="0">
                        <a:pos x="116" y="1"/>
                      </a:cxn>
                      <a:cxn ang="0">
                        <a:pos x="126" y="4"/>
                      </a:cxn>
                      <a:cxn ang="0">
                        <a:pos x="134" y="7"/>
                      </a:cxn>
                      <a:cxn ang="0">
                        <a:pos x="143" y="11"/>
                      </a:cxn>
                      <a:cxn ang="0">
                        <a:pos x="151" y="16"/>
                      </a:cxn>
                      <a:cxn ang="0">
                        <a:pos x="158" y="21"/>
                      </a:cxn>
                      <a:cxn ang="0">
                        <a:pos x="165" y="27"/>
                      </a:cxn>
                      <a:cxn ang="0">
                        <a:pos x="171" y="35"/>
                      </a:cxn>
                      <a:cxn ang="0">
                        <a:pos x="177" y="42"/>
                      </a:cxn>
                      <a:cxn ang="0">
                        <a:pos x="182" y="50"/>
                      </a:cxn>
                      <a:cxn ang="0">
                        <a:pos x="186"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5" y="67"/>
                      </a:cxn>
                      <a:cxn ang="0">
                        <a:pos x="8" y="59"/>
                      </a:cxn>
                      <a:cxn ang="0">
                        <a:pos x="12" y="50"/>
                      </a:cxn>
                      <a:cxn ang="0">
                        <a:pos x="16" y="42"/>
                      </a:cxn>
                      <a:cxn ang="0">
                        <a:pos x="21" y="35"/>
                      </a:cxn>
                      <a:cxn ang="0">
                        <a:pos x="28" y="27"/>
                      </a:cxn>
                      <a:cxn ang="0">
                        <a:pos x="35" y="21"/>
                      </a:cxn>
                      <a:cxn ang="0">
                        <a:pos x="43" y="16"/>
                      </a:cxn>
                      <a:cxn ang="0">
                        <a:pos x="51" y="11"/>
                      </a:cxn>
                      <a:cxn ang="0">
                        <a:pos x="59" y="7"/>
                      </a:cxn>
                      <a:cxn ang="0">
                        <a:pos x="68" y="4"/>
                      </a:cxn>
                      <a:cxn ang="0">
                        <a:pos x="77" y="1"/>
                      </a:cxn>
                      <a:cxn ang="0">
                        <a:pos x="87" y="0"/>
                      </a:cxn>
                      <a:cxn ang="0">
                        <a:pos x="96" y="0"/>
                      </a:cxn>
                    </a:cxnLst>
                    <a:rect l="0" t="0" r="r" b="b"/>
                    <a:pathLst>
                      <a:path w="193" h="267">
                        <a:moveTo>
                          <a:pt x="96" y="0"/>
                        </a:moveTo>
                        <a:lnTo>
                          <a:pt x="107" y="0"/>
                        </a:lnTo>
                        <a:lnTo>
                          <a:pt x="116" y="1"/>
                        </a:lnTo>
                        <a:lnTo>
                          <a:pt x="126" y="4"/>
                        </a:lnTo>
                        <a:lnTo>
                          <a:pt x="134" y="7"/>
                        </a:lnTo>
                        <a:lnTo>
                          <a:pt x="143" y="11"/>
                        </a:lnTo>
                        <a:lnTo>
                          <a:pt x="151" y="16"/>
                        </a:lnTo>
                        <a:lnTo>
                          <a:pt x="158" y="21"/>
                        </a:lnTo>
                        <a:lnTo>
                          <a:pt x="165" y="27"/>
                        </a:lnTo>
                        <a:lnTo>
                          <a:pt x="171" y="35"/>
                        </a:lnTo>
                        <a:lnTo>
                          <a:pt x="177" y="42"/>
                        </a:lnTo>
                        <a:lnTo>
                          <a:pt x="182" y="50"/>
                        </a:lnTo>
                        <a:lnTo>
                          <a:pt x="186" y="59"/>
                        </a:lnTo>
                        <a:lnTo>
                          <a:pt x="189" y="67"/>
                        </a:lnTo>
                        <a:lnTo>
                          <a:pt x="191" y="77"/>
                        </a:lnTo>
                        <a:lnTo>
                          <a:pt x="193" y="86"/>
                        </a:lnTo>
                        <a:lnTo>
                          <a:pt x="193" y="96"/>
                        </a:lnTo>
                        <a:lnTo>
                          <a:pt x="193" y="267"/>
                        </a:lnTo>
                        <a:lnTo>
                          <a:pt x="0" y="267"/>
                        </a:lnTo>
                        <a:lnTo>
                          <a:pt x="0" y="96"/>
                        </a:lnTo>
                        <a:lnTo>
                          <a:pt x="0" y="86"/>
                        </a:lnTo>
                        <a:lnTo>
                          <a:pt x="1" y="77"/>
                        </a:lnTo>
                        <a:lnTo>
                          <a:pt x="5" y="67"/>
                        </a:lnTo>
                        <a:lnTo>
                          <a:pt x="8" y="59"/>
                        </a:lnTo>
                        <a:lnTo>
                          <a:pt x="12" y="50"/>
                        </a:lnTo>
                        <a:lnTo>
                          <a:pt x="16" y="42"/>
                        </a:lnTo>
                        <a:lnTo>
                          <a:pt x="21" y="35"/>
                        </a:lnTo>
                        <a:lnTo>
                          <a:pt x="28" y="27"/>
                        </a:lnTo>
                        <a:lnTo>
                          <a:pt x="35" y="21"/>
                        </a:lnTo>
                        <a:lnTo>
                          <a:pt x="43" y="16"/>
                        </a:lnTo>
                        <a:lnTo>
                          <a:pt x="51" y="11"/>
                        </a:lnTo>
                        <a:lnTo>
                          <a:pt x="59" y="7"/>
                        </a:lnTo>
                        <a:lnTo>
                          <a:pt x="68" y="4"/>
                        </a:lnTo>
                        <a:lnTo>
                          <a:pt x="77" y="1"/>
                        </a:lnTo>
                        <a:lnTo>
                          <a:pt x="87" y="0"/>
                        </a:lnTo>
                        <a:lnTo>
                          <a:pt x="96" y="0"/>
                        </a:lnTo>
                        <a:close/>
                      </a:path>
                    </a:pathLst>
                  </a:custGeom>
                  <a:solidFill>
                    <a:schemeClr val="bg1"/>
                  </a:solidFill>
                  <a:ln w="9525">
                    <a:noFill/>
                    <a:round/>
                    <a:headEnd/>
                    <a:tailEnd/>
                  </a:ln>
                </p:spPr>
                <p:txBody>
                  <a:bodyPr/>
                  <a:lstStyle/>
                  <a:p>
                    <a:pPr>
                      <a:defRPr/>
                    </a:pPr>
                    <a:endParaRPr lang="en-US"/>
                  </a:p>
                </p:txBody>
              </p:sp>
              <p:sp>
                <p:nvSpPr>
                  <p:cNvPr id="715180" name="Freeform 1452"/>
                  <p:cNvSpPr>
                    <a:spLocks noChangeAspect="1"/>
                  </p:cNvSpPr>
                  <p:nvPr/>
                </p:nvSpPr>
                <p:spPr bwMode="auto">
                  <a:xfrm>
                    <a:off x="4586" y="1661"/>
                    <a:ext cx="57" cy="79"/>
                  </a:xfrm>
                  <a:custGeom>
                    <a:avLst/>
                    <a:gdLst/>
                    <a:ahLst/>
                    <a:cxnLst>
                      <a:cxn ang="0">
                        <a:pos x="97" y="0"/>
                      </a:cxn>
                      <a:cxn ang="0">
                        <a:pos x="106" y="1"/>
                      </a:cxn>
                      <a:cxn ang="0">
                        <a:pos x="117" y="2"/>
                      </a:cxn>
                      <a:cxn ang="0">
                        <a:pos x="125" y="4"/>
                      </a:cxn>
                      <a:cxn ang="0">
                        <a:pos x="135" y="7"/>
                      </a:cxn>
                      <a:cxn ang="0">
                        <a:pos x="143" y="11"/>
                      </a:cxn>
                      <a:cxn ang="0">
                        <a:pos x="150" y="17"/>
                      </a:cxn>
                      <a:cxn ang="0">
                        <a:pos x="158" y="22"/>
                      </a:cxn>
                      <a:cxn ang="0">
                        <a:pos x="165" y="28"/>
                      </a:cxn>
                      <a:cxn ang="0">
                        <a:pos x="171" y="34"/>
                      </a:cxn>
                      <a:cxn ang="0">
                        <a:pos x="177" y="42"/>
                      </a:cxn>
                      <a:cxn ang="0">
                        <a:pos x="182" y="50"/>
                      </a:cxn>
                      <a:cxn ang="0">
                        <a:pos x="186" y="59"/>
                      </a:cxn>
                      <a:cxn ang="0">
                        <a:pos x="189" y="67"/>
                      </a:cxn>
                      <a:cxn ang="0">
                        <a:pos x="191" y="75"/>
                      </a:cxn>
                      <a:cxn ang="0">
                        <a:pos x="192" y="85"/>
                      </a:cxn>
                      <a:cxn ang="0">
                        <a:pos x="194" y="94"/>
                      </a:cxn>
                      <a:cxn ang="0">
                        <a:pos x="194" y="266"/>
                      </a:cxn>
                      <a:cxn ang="0">
                        <a:pos x="0" y="266"/>
                      </a:cxn>
                      <a:cxn ang="0">
                        <a:pos x="0" y="94"/>
                      </a:cxn>
                      <a:cxn ang="0">
                        <a:pos x="1" y="85"/>
                      </a:cxn>
                      <a:cxn ang="0">
                        <a:pos x="2" y="75"/>
                      </a:cxn>
                      <a:cxn ang="0">
                        <a:pos x="4" y="67"/>
                      </a:cxn>
                      <a:cxn ang="0">
                        <a:pos x="7" y="59"/>
                      </a:cxn>
                      <a:cxn ang="0">
                        <a:pos x="11" y="50"/>
                      </a:cxn>
                      <a:cxn ang="0">
                        <a:pos x="17" y="42"/>
                      </a:cxn>
                      <a:cxn ang="0">
                        <a:pos x="22" y="34"/>
                      </a:cxn>
                      <a:cxn ang="0">
                        <a:pos x="28" y="28"/>
                      </a:cxn>
                      <a:cxn ang="0">
                        <a:pos x="36" y="22"/>
                      </a:cxn>
                      <a:cxn ang="0">
                        <a:pos x="43" y="17"/>
                      </a:cxn>
                      <a:cxn ang="0">
                        <a:pos x="50" y="11"/>
                      </a:cxn>
                      <a:cxn ang="0">
                        <a:pos x="59" y="7"/>
                      </a:cxn>
                      <a:cxn ang="0">
                        <a:pos x="68" y="4"/>
                      </a:cxn>
                      <a:cxn ang="0">
                        <a:pos x="77" y="2"/>
                      </a:cxn>
                      <a:cxn ang="0">
                        <a:pos x="87" y="1"/>
                      </a:cxn>
                      <a:cxn ang="0">
                        <a:pos x="97" y="0"/>
                      </a:cxn>
                    </a:cxnLst>
                    <a:rect l="0" t="0" r="r" b="b"/>
                    <a:pathLst>
                      <a:path w="194" h="266">
                        <a:moveTo>
                          <a:pt x="97" y="0"/>
                        </a:moveTo>
                        <a:lnTo>
                          <a:pt x="106" y="1"/>
                        </a:lnTo>
                        <a:lnTo>
                          <a:pt x="117" y="2"/>
                        </a:lnTo>
                        <a:lnTo>
                          <a:pt x="125" y="4"/>
                        </a:lnTo>
                        <a:lnTo>
                          <a:pt x="135" y="7"/>
                        </a:lnTo>
                        <a:lnTo>
                          <a:pt x="143" y="11"/>
                        </a:lnTo>
                        <a:lnTo>
                          <a:pt x="150" y="17"/>
                        </a:lnTo>
                        <a:lnTo>
                          <a:pt x="158" y="22"/>
                        </a:lnTo>
                        <a:lnTo>
                          <a:pt x="165" y="28"/>
                        </a:lnTo>
                        <a:lnTo>
                          <a:pt x="171" y="34"/>
                        </a:lnTo>
                        <a:lnTo>
                          <a:pt x="177" y="42"/>
                        </a:lnTo>
                        <a:lnTo>
                          <a:pt x="182" y="50"/>
                        </a:lnTo>
                        <a:lnTo>
                          <a:pt x="186" y="59"/>
                        </a:lnTo>
                        <a:lnTo>
                          <a:pt x="189" y="67"/>
                        </a:lnTo>
                        <a:lnTo>
                          <a:pt x="191" y="75"/>
                        </a:lnTo>
                        <a:lnTo>
                          <a:pt x="192" y="85"/>
                        </a:lnTo>
                        <a:lnTo>
                          <a:pt x="194" y="94"/>
                        </a:lnTo>
                        <a:lnTo>
                          <a:pt x="194" y="266"/>
                        </a:lnTo>
                        <a:lnTo>
                          <a:pt x="0" y="266"/>
                        </a:lnTo>
                        <a:lnTo>
                          <a:pt x="0" y="94"/>
                        </a:lnTo>
                        <a:lnTo>
                          <a:pt x="1" y="85"/>
                        </a:lnTo>
                        <a:lnTo>
                          <a:pt x="2" y="75"/>
                        </a:lnTo>
                        <a:lnTo>
                          <a:pt x="4" y="67"/>
                        </a:lnTo>
                        <a:lnTo>
                          <a:pt x="7" y="59"/>
                        </a:lnTo>
                        <a:lnTo>
                          <a:pt x="11" y="50"/>
                        </a:lnTo>
                        <a:lnTo>
                          <a:pt x="17" y="42"/>
                        </a:lnTo>
                        <a:lnTo>
                          <a:pt x="22" y="34"/>
                        </a:lnTo>
                        <a:lnTo>
                          <a:pt x="28" y="28"/>
                        </a:lnTo>
                        <a:lnTo>
                          <a:pt x="36" y="22"/>
                        </a:lnTo>
                        <a:lnTo>
                          <a:pt x="43" y="17"/>
                        </a:lnTo>
                        <a:lnTo>
                          <a:pt x="50" y="11"/>
                        </a:lnTo>
                        <a:lnTo>
                          <a:pt x="59" y="7"/>
                        </a:lnTo>
                        <a:lnTo>
                          <a:pt x="68" y="4"/>
                        </a:lnTo>
                        <a:lnTo>
                          <a:pt x="77" y="2"/>
                        </a:lnTo>
                        <a:lnTo>
                          <a:pt x="87" y="1"/>
                        </a:lnTo>
                        <a:lnTo>
                          <a:pt x="97" y="0"/>
                        </a:lnTo>
                        <a:close/>
                      </a:path>
                    </a:pathLst>
                  </a:custGeom>
                  <a:solidFill>
                    <a:schemeClr val="bg1"/>
                  </a:solidFill>
                  <a:ln w="9525">
                    <a:noFill/>
                    <a:round/>
                    <a:headEnd/>
                    <a:tailEnd/>
                  </a:ln>
                </p:spPr>
                <p:txBody>
                  <a:bodyPr/>
                  <a:lstStyle/>
                  <a:p>
                    <a:pPr>
                      <a:defRPr/>
                    </a:pPr>
                    <a:endParaRPr lang="en-US"/>
                  </a:p>
                </p:txBody>
              </p:sp>
              <p:sp>
                <p:nvSpPr>
                  <p:cNvPr id="715181" name="Freeform 1453"/>
                  <p:cNvSpPr>
                    <a:spLocks noChangeAspect="1"/>
                  </p:cNvSpPr>
                  <p:nvPr/>
                </p:nvSpPr>
                <p:spPr bwMode="auto">
                  <a:xfrm>
                    <a:off x="4586" y="1783"/>
                    <a:ext cx="57" cy="86"/>
                  </a:xfrm>
                  <a:custGeom>
                    <a:avLst/>
                    <a:gdLst/>
                    <a:ahLst/>
                    <a:cxnLst>
                      <a:cxn ang="0">
                        <a:pos x="97" y="0"/>
                      </a:cxn>
                      <a:cxn ang="0">
                        <a:pos x="106" y="0"/>
                      </a:cxn>
                      <a:cxn ang="0">
                        <a:pos x="117" y="1"/>
                      </a:cxn>
                      <a:cxn ang="0">
                        <a:pos x="125" y="4"/>
                      </a:cxn>
                      <a:cxn ang="0">
                        <a:pos x="135" y="7"/>
                      </a:cxn>
                      <a:cxn ang="0">
                        <a:pos x="143" y="11"/>
                      </a:cxn>
                      <a:cxn ang="0">
                        <a:pos x="150" y="16"/>
                      </a:cxn>
                      <a:cxn ang="0">
                        <a:pos x="158" y="21"/>
                      </a:cxn>
                      <a:cxn ang="0">
                        <a:pos x="165" y="27"/>
                      </a:cxn>
                      <a:cxn ang="0">
                        <a:pos x="171" y="35"/>
                      </a:cxn>
                      <a:cxn ang="0">
                        <a:pos x="177" y="42"/>
                      </a:cxn>
                      <a:cxn ang="0">
                        <a:pos x="182" y="50"/>
                      </a:cxn>
                      <a:cxn ang="0">
                        <a:pos x="186" y="59"/>
                      </a:cxn>
                      <a:cxn ang="0">
                        <a:pos x="189" y="67"/>
                      </a:cxn>
                      <a:cxn ang="0">
                        <a:pos x="191" y="77"/>
                      </a:cxn>
                      <a:cxn ang="0">
                        <a:pos x="192" y="86"/>
                      </a:cxn>
                      <a:cxn ang="0">
                        <a:pos x="194" y="96"/>
                      </a:cxn>
                      <a:cxn ang="0">
                        <a:pos x="194" y="267"/>
                      </a:cxn>
                      <a:cxn ang="0">
                        <a:pos x="0" y="267"/>
                      </a:cxn>
                      <a:cxn ang="0">
                        <a:pos x="0" y="96"/>
                      </a:cxn>
                      <a:cxn ang="0">
                        <a:pos x="1" y="86"/>
                      </a:cxn>
                      <a:cxn ang="0">
                        <a:pos x="2" y="77"/>
                      </a:cxn>
                      <a:cxn ang="0">
                        <a:pos x="4" y="67"/>
                      </a:cxn>
                      <a:cxn ang="0">
                        <a:pos x="7" y="59"/>
                      </a:cxn>
                      <a:cxn ang="0">
                        <a:pos x="11" y="50"/>
                      </a:cxn>
                      <a:cxn ang="0">
                        <a:pos x="17" y="42"/>
                      </a:cxn>
                      <a:cxn ang="0">
                        <a:pos x="22" y="35"/>
                      </a:cxn>
                      <a:cxn ang="0">
                        <a:pos x="28" y="27"/>
                      </a:cxn>
                      <a:cxn ang="0">
                        <a:pos x="36" y="21"/>
                      </a:cxn>
                      <a:cxn ang="0">
                        <a:pos x="43" y="16"/>
                      </a:cxn>
                      <a:cxn ang="0">
                        <a:pos x="50" y="11"/>
                      </a:cxn>
                      <a:cxn ang="0">
                        <a:pos x="59" y="7"/>
                      </a:cxn>
                      <a:cxn ang="0">
                        <a:pos x="68" y="4"/>
                      </a:cxn>
                      <a:cxn ang="0">
                        <a:pos x="77" y="1"/>
                      </a:cxn>
                      <a:cxn ang="0">
                        <a:pos x="87" y="0"/>
                      </a:cxn>
                      <a:cxn ang="0">
                        <a:pos x="97" y="0"/>
                      </a:cxn>
                    </a:cxnLst>
                    <a:rect l="0" t="0" r="r" b="b"/>
                    <a:pathLst>
                      <a:path w="194" h="267">
                        <a:moveTo>
                          <a:pt x="97" y="0"/>
                        </a:moveTo>
                        <a:lnTo>
                          <a:pt x="106" y="0"/>
                        </a:lnTo>
                        <a:lnTo>
                          <a:pt x="117" y="1"/>
                        </a:lnTo>
                        <a:lnTo>
                          <a:pt x="125" y="4"/>
                        </a:lnTo>
                        <a:lnTo>
                          <a:pt x="135" y="7"/>
                        </a:lnTo>
                        <a:lnTo>
                          <a:pt x="143" y="11"/>
                        </a:lnTo>
                        <a:lnTo>
                          <a:pt x="150" y="16"/>
                        </a:lnTo>
                        <a:lnTo>
                          <a:pt x="158" y="21"/>
                        </a:lnTo>
                        <a:lnTo>
                          <a:pt x="165" y="27"/>
                        </a:lnTo>
                        <a:lnTo>
                          <a:pt x="171" y="35"/>
                        </a:lnTo>
                        <a:lnTo>
                          <a:pt x="177" y="42"/>
                        </a:lnTo>
                        <a:lnTo>
                          <a:pt x="182" y="50"/>
                        </a:lnTo>
                        <a:lnTo>
                          <a:pt x="186" y="59"/>
                        </a:lnTo>
                        <a:lnTo>
                          <a:pt x="189" y="67"/>
                        </a:lnTo>
                        <a:lnTo>
                          <a:pt x="191" y="77"/>
                        </a:lnTo>
                        <a:lnTo>
                          <a:pt x="192" y="86"/>
                        </a:lnTo>
                        <a:lnTo>
                          <a:pt x="194" y="96"/>
                        </a:lnTo>
                        <a:lnTo>
                          <a:pt x="194" y="267"/>
                        </a:lnTo>
                        <a:lnTo>
                          <a:pt x="0" y="267"/>
                        </a:lnTo>
                        <a:lnTo>
                          <a:pt x="0" y="96"/>
                        </a:lnTo>
                        <a:lnTo>
                          <a:pt x="1" y="86"/>
                        </a:lnTo>
                        <a:lnTo>
                          <a:pt x="2" y="77"/>
                        </a:lnTo>
                        <a:lnTo>
                          <a:pt x="4" y="67"/>
                        </a:lnTo>
                        <a:lnTo>
                          <a:pt x="7" y="59"/>
                        </a:lnTo>
                        <a:lnTo>
                          <a:pt x="11" y="50"/>
                        </a:lnTo>
                        <a:lnTo>
                          <a:pt x="17" y="42"/>
                        </a:lnTo>
                        <a:lnTo>
                          <a:pt x="22" y="35"/>
                        </a:lnTo>
                        <a:lnTo>
                          <a:pt x="28" y="27"/>
                        </a:lnTo>
                        <a:lnTo>
                          <a:pt x="36" y="21"/>
                        </a:lnTo>
                        <a:lnTo>
                          <a:pt x="43" y="16"/>
                        </a:lnTo>
                        <a:lnTo>
                          <a:pt x="50" y="11"/>
                        </a:lnTo>
                        <a:lnTo>
                          <a:pt x="59" y="7"/>
                        </a:lnTo>
                        <a:lnTo>
                          <a:pt x="68" y="4"/>
                        </a:lnTo>
                        <a:lnTo>
                          <a:pt x="77" y="1"/>
                        </a:lnTo>
                        <a:lnTo>
                          <a:pt x="87" y="0"/>
                        </a:lnTo>
                        <a:lnTo>
                          <a:pt x="97" y="0"/>
                        </a:lnTo>
                        <a:close/>
                      </a:path>
                    </a:pathLst>
                  </a:custGeom>
                  <a:solidFill>
                    <a:schemeClr val="bg1"/>
                  </a:solidFill>
                  <a:ln w="9525">
                    <a:noFill/>
                    <a:round/>
                    <a:headEnd/>
                    <a:tailEnd/>
                  </a:ln>
                </p:spPr>
                <p:txBody>
                  <a:bodyPr/>
                  <a:lstStyle/>
                  <a:p>
                    <a:pPr>
                      <a:defRPr/>
                    </a:pPr>
                    <a:endParaRPr lang="en-US"/>
                  </a:p>
                </p:txBody>
              </p:sp>
              <p:sp>
                <p:nvSpPr>
                  <p:cNvPr id="715182" name="Freeform 1454"/>
                  <p:cNvSpPr>
                    <a:spLocks noChangeAspect="1"/>
                  </p:cNvSpPr>
                  <p:nvPr/>
                </p:nvSpPr>
                <p:spPr bwMode="auto">
                  <a:xfrm>
                    <a:off x="1955" y="1661"/>
                    <a:ext cx="57" cy="79"/>
                  </a:xfrm>
                  <a:custGeom>
                    <a:avLst/>
                    <a:gdLst/>
                    <a:ahLst/>
                    <a:cxnLst>
                      <a:cxn ang="0">
                        <a:pos x="97" y="0"/>
                      </a:cxn>
                      <a:cxn ang="0">
                        <a:pos x="107" y="1"/>
                      </a:cxn>
                      <a:cxn ang="0">
                        <a:pos x="117" y="2"/>
                      </a:cxn>
                      <a:cxn ang="0">
                        <a:pos x="126" y="4"/>
                      </a:cxn>
                      <a:cxn ang="0">
                        <a:pos x="135" y="7"/>
                      </a:cxn>
                      <a:cxn ang="0">
                        <a:pos x="143" y="11"/>
                      </a:cxn>
                      <a:cxn ang="0">
                        <a:pos x="151" y="17"/>
                      </a:cxn>
                      <a:cxn ang="0">
                        <a:pos x="159" y="22"/>
                      </a:cxn>
                      <a:cxn ang="0">
                        <a:pos x="166" y="28"/>
                      </a:cxn>
                      <a:cxn ang="0">
                        <a:pos x="172" y="34"/>
                      </a:cxn>
                      <a:cxn ang="0">
                        <a:pos x="177" y="42"/>
                      </a:cxn>
                      <a:cxn ang="0">
                        <a:pos x="182" y="50"/>
                      </a:cxn>
                      <a:cxn ang="0">
                        <a:pos x="187" y="59"/>
                      </a:cxn>
                      <a:cxn ang="0">
                        <a:pos x="190" y="67"/>
                      </a:cxn>
                      <a:cxn ang="0">
                        <a:pos x="192" y="75"/>
                      </a:cxn>
                      <a:cxn ang="0">
                        <a:pos x="193" y="85"/>
                      </a:cxn>
                      <a:cxn ang="0">
                        <a:pos x="194" y="94"/>
                      </a:cxn>
                      <a:cxn ang="0">
                        <a:pos x="194" y="266"/>
                      </a:cxn>
                      <a:cxn ang="0">
                        <a:pos x="0" y="266"/>
                      </a:cxn>
                      <a:cxn ang="0">
                        <a:pos x="0" y="94"/>
                      </a:cxn>
                      <a:cxn ang="0">
                        <a:pos x="1" y="85"/>
                      </a:cxn>
                      <a:cxn ang="0">
                        <a:pos x="2" y="75"/>
                      </a:cxn>
                      <a:cxn ang="0">
                        <a:pos x="4" y="67"/>
                      </a:cxn>
                      <a:cxn ang="0">
                        <a:pos x="9" y="59"/>
                      </a:cxn>
                      <a:cxn ang="0">
                        <a:pos x="13" y="50"/>
                      </a:cxn>
                      <a:cxn ang="0">
                        <a:pos x="17" y="42"/>
                      </a:cxn>
                      <a:cxn ang="0">
                        <a:pos x="23" y="34"/>
                      </a:cxn>
                      <a:cxn ang="0">
                        <a:pos x="30" y="28"/>
                      </a:cxn>
                      <a:cxn ang="0">
                        <a:pos x="36" y="22"/>
                      </a:cxn>
                      <a:cxn ang="0">
                        <a:pos x="43" y="17"/>
                      </a:cxn>
                      <a:cxn ang="0">
                        <a:pos x="52" y="11"/>
                      </a:cxn>
                      <a:cxn ang="0">
                        <a:pos x="60" y="7"/>
                      </a:cxn>
                      <a:cxn ang="0">
                        <a:pos x="69" y="4"/>
                      </a:cxn>
                      <a:cxn ang="0">
                        <a:pos x="78" y="2"/>
                      </a:cxn>
                      <a:cxn ang="0">
                        <a:pos x="88" y="1"/>
                      </a:cxn>
                      <a:cxn ang="0">
                        <a:pos x="97" y="0"/>
                      </a:cxn>
                    </a:cxnLst>
                    <a:rect l="0" t="0" r="r" b="b"/>
                    <a:pathLst>
                      <a:path w="194" h="266">
                        <a:moveTo>
                          <a:pt x="97" y="0"/>
                        </a:moveTo>
                        <a:lnTo>
                          <a:pt x="107" y="1"/>
                        </a:lnTo>
                        <a:lnTo>
                          <a:pt x="117" y="2"/>
                        </a:lnTo>
                        <a:lnTo>
                          <a:pt x="126" y="4"/>
                        </a:lnTo>
                        <a:lnTo>
                          <a:pt x="135" y="7"/>
                        </a:lnTo>
                        <a:lnTo>
                          <a:pt x="143" y="11"/>
                        </a:lnTo>
                        <a:lnTo>
                          <a:pt x="151" y="17"/>
                        </a:lnTo>
                        <a:lnTo>
                          <a:pt x="159" y="22"/>
                        </a:lnTo>
                        <a:lnTo>
                          <a:pt x="166" y="28"/>
                        </a:lnTo>
                        <a:lnTo>
                          <a:pt x="172" y="34"/>
                        </a:lnTo>
                        <a:lnTo>
                          <a:pt x="177" y="42"/>
                        </a:lnTo>
                        <a:lnTo>
                          <a:pt x="182" y="50"/>
                        </a:lnTo>
                        <a:lnTo>
                          <a:pt x="187" y="59"/>
                        </a:lnTo>
                        <a:lnTo>
                          <a:pt x="190" y="67"/>
                        </a:lnTo>
                        <a:lnTo>
                          <a:pt x="192" y="75"/>
                        </a:lnTo>
                        <a:lnTo>
                          <a:pt x="193" y="85"/>
                        </a:lnTo>
                        <a:lnTo>
                          <a:pt x="194" y="94"/>
                        </a:lnTo>
                        <a:lnTo>
                          <a:pt x="194" y="266"/>
                        </a:lnTo>
                        <a:lnTo>
                          <a:pt x="0" y="266"/>
                        </a:lnTo>
                        <a:lnTo>
                          <a:pt x="0" y="94"/>
                        </a:lnTo>
                        <a:lnTo>
                          <a:pt x="1" y="85"/>
                        </a:lnTo>
                        <a:lnTo>
                          <a:pt x="2" y="75"/>
                        </a:lnTo>
                        <a:lnTo>
                          <a:pt x="4" y="67"/>
                        </a:lnTo>
                        <a:lnTo>
                          <a:pt x="9" y="59"/>
                        </a:lnTo>
                        <a:lnTo>
                          <a:pt x="13" y="50"/>
                        </a:lnTo>
                        <a:lnTo>
                          <a:pt x="17" y="42"/>
                        </a:lnTo>
                        <a:lnTo>
                          <a:pt x="23" y="34"/>
                        </a:lnTo>
                        <a:lnTo>
                          <a:pt x="30" y="28"/>
                        </a:lnTo>
                        <a:lnTo>
                          <a:pt x="36" y="22"/>
                        </a:lnTo>
                        <a:lnTo>
                          <a:pt x="43" y="17"/>
                        </a:lnTo>
                        <a:lnTo>
                          <a:pt x="52" y="11"/>
                        </a:lnTo>
                        <a:lnTo>
                          <a:pt x="60" y="7"/>
                        </a:lnTo>
                        <a:lnTo>
                          <a:pt x="69" y="4"/>
                        </a:lnTo>
                        <a:lnTo>
                          <a:pt x="78" y="2"/>
                        </a:lnTo>
                        <a:lnTo>
                          <a:pt x="88" y="1"/>
                        </a:lnTo>
                        <a:lnTo>
                          <a:pt x="97" y="0"/>
                        </a:lnTo>
                        <a:close/>
                      </a:path>
                    </a:pathLst>
                  </a:custGeom>
                  <a:solidFill>
                    <a:schemeClr val="bg1"/>
                  </a:solidFill>
                  <a:ln w="9525">
                    <a:noFill/>
                    <a:round/>
                    <a:headEnd/>
                    <a:tailEnd/>
                  </a:ln>
                </p:spPr>
                <p:txBody>
                  <a:bodyPr/>
                  <a:lstStyle/>
                  <a:p>
                    <a:pPr>
                      <a:defRPr/>
                    </a:pPr>
                    <a:endParaRPr lang="en-US"/>
                  </a:p>
                </p:txBody>
              </p:sp>
              <p:sp>
                <p:nvSpPr>
                  <p:cNvPr id="715183" name="Freeform 1455"/>
                  <p:cNvSpPr>
                    <a:spLocks noChangeAspect="1"/>
                  </p:cNvSpPr>
                  <p:nvPr/>
                </p:nvSpPr>
                <p:spPr bwMode="auto">
                  <a:xfrm>
                    <a:off x="1955" y="1783"/>
                    <a:ext cx="57" cy="86"/>
                  </a:xfrm>
                  <a:custGeom>
                    <a:avLst/>
                    <a:gdLst/>
                    <a:ahLst/>
                    <a:cxnLst>
                      <a:cxn ang="0">
                        <a:pos x="97" y="0"/>
                      </a:cxn>
                      <a:cxn ang="0">
                        <a:pos x="107" y="0"/>
                      </a:cxn>
                      <a:cxn ang="0">
                        <a:pos x="117" y="1"/>
                      </a:cxn>
                      <a:cxn ang="0">
                        <a:pos x="126" y="4"/>
                      </a:cxn>
                      <a:cxn ang="0">
                        <a:pos x="135" y="7"/>
                      </a:cxn>
                      <a:cxn ang="0">
                        <a:pos x="143" y="11"/>
                      </a:cxn>
                      <a:cxn ang="0">
                        <a:pos x="151" y="16"/>
                      </a:cxn>
                      <a:cxn ang="0">
                        <a:pos x="159" y="21"/>
                      </a:cxn>
                      <a:cxn ang="0">
                        <a:pos x="166" y="27"/>
                      </a:cxn>
                      <a:cxn ang="0">
                        <a:pos x="172" y="35"/>
                      </a:cxn>
                      <a:cxn ang="0">
                        <a:pos x="177" y="42"/>
                      </a:cxn>
                      <a:cxn ang="0">
                        <a:pos x="182" y="50"/>
                      </a:cxn>
                      <a:cxn ang="0">
                        <a:pos x="187" y="59"/>
                      </a:cxn>
                      <a:cxn ang="0">
                        <a:pos x="190" y="67"/>
                      </a:cxn>
                      <a:cxn ang="0">
                        <a:pos x="192" y="77"/>
                      </a:cxn>
                      <a:cxn ang="0">
                        <a:pos x="193" y="86"/>
                      </a:cxn>
                      <a:cxn ang="0">
                        <a:pos x="194" y="96"/>
                      </a:cxn>
                      <a:cxn ang="0">
                        <a:pos x="194" y="267"/>
                      </a:cxn>
                      <a:cxn ang="0">
                        <a:pos x="0" y="267"/>
                      </a:cxn>
                      <a:cxn ang="0">
                        <a:pos x="0" y="96"/>
                      </a:cxn>
                      <a:cxn ang="0">
                        <a:pos x="1" y="86"/>
                      </a:cxn>
                      <a:cxn ang="0">
                        <a:pos x="2" y="77"/>
                      </a:cxn>
                      <a:cxn ang="0">
                        <a:pos x="4" y="67"/>
                      </a:cxn>
                      <a:cxn ang="0">
                        <a:pos x="9" y="59"/>
                      </a:cxn>
                      <a:cxn ang="0">
                        <a:pos x="13" y="50"/>
                      </a:cxn>
                      <a:cxn ang="0">
                        <a:pos x="17" y="42"/>
                      </a:cxn>
                      <a:cxn ang="0">
                        <a:pos x="23" y="35"/>
                      </a:cxn>
                      <a:cxn ang="0">
                        <a:pos x="30" y="27"/>
                      </a:cxn>
                      <a:cxn ang="0">
                        <a:pos x="36" y="21"/>
                      </a:cxn>
                      <a:cxn ang="0">
                        <a:pos x="43" y="16"/>
                      </a:cxn>
                      <a:cxn ang="0">
                        <a:pos x="52" y="11"/>
                      </a:cxn>
                      <a:cxn ang="0">
                        <a:pos x="60" y="7"/>
                      </a:cxn>
                      <a:cxn ang="0">
                        <a:pos x="69" y="4"/>
                      </a:cxn>
                      <a:cxn ang="0">
                        <a:pos x="78" y="1"/>
                      </a:cxn>
                      <a:cxn ang="0">
                        <a:pos x="88" y="0"/>
                      </a:cxn>
                      <a:cxn ang="0">
                        <a:pos x="97" y="0"/>
                      </a:cxn>
                    </a:cxnLst>
                    <a:rect l="0" t="0" r="r" b="b"/>
                    <a:pathLst>
                      <a:path w="194" h="267">
                        <a:moveTo>
                          <a:pt x="97" y="0"/>
                        </a:moveTo>
                        <a:lnTo>
                          <a:pt x="107" y="0"/>
                        </a:lnTo>
                        <a:lnTo>
                          <a:pt x="117" y="1"/>
                        </a:lnTo>
                        <a:lnTo>
                          <a:pt x="126" y="4"/>
                        </a:lnTo>
                        <a:lnTo>
                          <a:pt x="135" y="7"/>
                        </a:lnTo>
                        <a:lnTo>
                          <a:pt x="143" y="11"/>
                        </a:lnTo>
                        <a:lnTo>
                          <a:pt x="151" y="16"/>
                        </a:lnTo>
                        <a:lnTo>
                          <a:pt x="159" y="21"/>
                        </a:lnTo>
                        <a:lnTo>
                          <a:pt x="166" y="27"/>
                        </a:lnTo>
                        <a:lnTo>
                          <a:pt x="172" y="35"/>
                        </a:lnTo>
                        <a:lnTo>
                          <a:pt x="177" y="42"/>
                        </a:lnTo>
                        <a:lnTo>
                          <a:pt x="182" y="50"/>
                        </a:lnTo>
                        <a:lnTo>
                          <a:pt x="187" y="59"/>
                        </a:lnTo>
                        <a:lnTo>
                          <a:pt x="190" y="67"/>
                        </a:lnTo>
                        <a:lnTo>
                          <a:pt x="192" y="77"/>
                        </a:lnTo>
                        <a:lnTo>
                          <a:pt x="193" y="86"/>
                        </a:lnTo>
                        <a:lnTo>
                          <a:pt x="194" y="96"/>
                        </a:lnTo>
                        <a:lnTo>
                          <a:pt x="194" y="267"/>
                        </a:lnTo>
                        <a:lnTo>
                          <a:pt x="0" y="267"/>
                        </a:lnTo>
                        <a:lnTo>
                          <a:pt x="0" y="96"/>
                        </a:lnTo>
                        <a:lnTo>
                          <a:pt x="1" y="86"/>
                        </a:lnTo>
                        <a:lnTo>
                          <a:pt x="2" y="77"/>
                        </a:lnTo>
                        <a:lnTo>
                          <a:pt x="4" y="67"/>
                        </a:lnTo>
                        <a:lnTo>
                          <a:pt x="9" y="59"/>
                        </a:lnTo>
                        <a:lnTo>
                          <a:pt x="13" y="50"/>
                        </a:lnTo>
                        <a:lnTo>
                          <a:pt x="17" y="42"/>
                        </a:lnTo>
                        <a:lnTo>
                          <a:pt x="23" y="35"/>
                        </a:lnTo>
                        <a:lnTo>
                          <a:pt x="30" y="27"/>
                        </a:lnTo>
                        <a:lnTo>
                          <a:pt x="36" y="21"/>
                        </a:lnTo>
                        <a:lnTo>
                          <a:pt x="43" y="16"/>
                        </a:lnTo>
                        <a:lnTo>
                          <a:pt x="52" y="11"/>
                        </a:lnTo>
                        <a:lnTo>
                          <a:pt x="60" y="7"/>
                        </a:lnTo>
                        <a:lnTo>
                          <a:pt x="69" y="4"/>
                        </a:lnTo>
                        <a:lnTo>
                          <a:pt x="78" y="1"/>
                        </a:lnTo>
                        <a:lnTo>
                          <a:pt x="88" y="0"/>
                        </a:lnTo>
                        <a:lnTo>
                          <a:pt x="97" y="0"/>
                        </a:lnTo>
                        <a:close/>
                      </a:path>
                    </a:pathLst>
                  </a:custGeom>
                  <a:solidFill>
                    <a:schemeClr val="bg1"/>
                  </a:solidFill>
                  <a:ln w="9525">
                    <a:noFill/>
                    <a:round/>
                    <a:headEnd/>
                    <a:tailEnd/>
                  </a:ln>
                </p:spPr>
                <p:txBody>
                  <a:bodyPr/>
                  <a:lstStyle/>
                  <a:p>
                    <a:pPr>
                      <a:defRPr/>
                    </a:pPr>
                    <a:endParaRPr lang="en-US"/>
                  </a:p>
                </p:txBody>
              </p:sp>
              <p:sp>
                <p:nvSpPr>
                  <p:cNvPr id="715184" name="Freeform 1456"/>
                  <p:cNvSpPr>
                    <a:spLocks noChangeAspect="1"/>
                  </p:cNvSpPr>
                  <p:nvPr/>
                </p:nvSpPr>
                <p:spPr bwMode="auto">
                  <a:xfrm>
                    <a:off x="4686" y="1661"/>
                    <a:ext cx="57" cy="79"/>
                  </a:xfrm>
                  <a:custGeom>
                    <a:avLst/>
                    <a:gdLst/>
                    <a:ahLst/>
                    <a:cxnLst>
                      <a:cxn ang="0">
                        <a:pos x="96" y="0"/>
                      </a:cxn>
                      <a:cxn ang="0">
                        <a:pos x="106" y="1"/>
                      </a:cxn>
                      <a:cxn ang="0">
                        <a:pos x="115" y="2"/>
                      </a:cxn>
                      <a:cxn ang="0">
                        <a:pos x="125" y="4"/>
                      </a:cxn>
                      <a:cxn ang="0">
                        <a:pos x="133" y="7"/>
                      </a:cxn>
                      <a:cxn ang="0">
                        <a:pos x="142" y="11"/>
                      </a:cxn>
                      <a:cxn ang="0">
                        <a:pos x="150" y="17"/>
                      </a:cxn>
                      <a:cxn ang="0">
                        <a:pos x="158" y="22"/>
                      </a:cxn>
                      <a:cxn ang="0">
                        <a:pos x="165" y="28"/>
                      </a:cxn>
                      <a:cxn ang="0">
                        <a:pos x="171" y="34"/>
                      </a:cxn>
                      <a:cxn ang="0">
                        <a:pos x="177" y="42"/>
                      </a:cxn>
                      <a:cxn ang="0">
                        <a:pos x="181" y="50"/>
                      </a:cxn>
                      <a:cxn ang="0">
                        <a:pos x="185" y="59"/>
                      </a:cxn>
                      <a:cxn ang="0">
                        <a:pos x="188"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5" y="42"/>
                      </a:cxn>
                      <a:cxn ang="0">
                        <a:pos x="22" y="34"/>
                      </a:cxn>
                      <a:cxn ang="0">
                        <a:pos x="28" y="28"/>
                      </a:cxn>
                      <a:cxn ang="0">
                        <a:pos x="34" y="22"/>
                      </a:cxn>
                      <a:cxn ang="0">
                        <a:pos x="42" y="17"/>
                      </a:cxn>
                      <a:cxn ang="0">
                        <a:pos x="50" y="11"/>
                      </a:cxn>
                      <a:cxn ang="0">
                        <a:pos x="59" y="7"/>
                      </a:cxn>
                      <a:cxn ang="0">
                        <a:pos x="67" y="4"/>
                      </a:cxn>
                      <a:cxn ang="0">
                        <a:pos x="76" y="2"/>
                      </a:cxn>
                      <a:cxn ang="0">
                        <a:pos x="86" y="1"/>
                      </a:cxn>
                      <a:cxn ang="0">
                        <a:pos x="96" y="0"/>
                      </a:cxn>
                    </a:cxnLst>
                    <a:rect l="0" t="0" r="r" b="b"/>
                    <a:pathLst>
                      <a:path w="193" h="266">
                        <a:moveTo>
                          <a:pt x="96" y="0"/>
                        </a:moveTo>
                        <a:lnTo>
                          <a:pt x="106" y="1"/>
                        </a:lnTo>
                        <a:lnTo>
                          <a:pt x="115" y="2"/>
                        </a:lnTo>
                        <a:lnTo>
                          <a:pt x="125" y="4"/>
                        </a:lnTo>
                        <a:lnTo>
                          <a:pt x="133" y="7"/>
                        </a:lnTo>
                        <a:lnTo>
                          <a:pt x="142" y="11"/>
                        </a:lnTo>
                        <a:lnTo>
                          <a:pt x="150" y="17"/>
                        </a:lnTo>
                        <a:lnTo>
                          <a:pt x="158" y="22"/>
                        </a:lnTo>
                        <a:lnTo>
                          <a:pt x="165" y="28"/>
                        </a:lnTo>
                        <a:lnTo>
                          <a:pt x="171" y="34"/>
                        </a:lnTo>
                        <a:lnTo>
                          <a:pt x="177" y="42"/>
                        </a:lnTo>
                        <a:lnTo>
                          <a:pt x="181" y="50"/>
                        </a:lnTo>
                        <a:lnTo>
                          <a:pt x="185" y="59"/>
                        </a:lnTo>
                        <a:lnTo>
                          <a:pt x="188"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5" y="42"/>
                        </a:lnTo>
                        <a:lnTo>
                          <a:pt x="22" y="34"/>
                        </a:lnTo>
                        <a:lnTo>
                          <a:pt x="28" y="28"/>
                        </a:lnTo>
                        <a:lnTo>
                          <a:pt x="34" y="22"/>
                        </a:lnTo>
                        <a:lnTo>
                          <a:pt x="42" y="17"/>
                        </a:lnTo>
                        <a:lnTo>
                          <a:pt x="50" y="11"/>
                        </a:lnTo>
                        <a:lnTo>
                          <a:pt x="59" y="7"/>
                        </a:lnTo>
                        <a:lnTo>
                          <a:pt x="67" y="4"/>
                        </a:lnTo>
                        <a:lnTo>
                          <a:pt x="76"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715185" name="Freeform 1457"/>
                  <p:cNvSpPr>
                    <a:spLocks noChangeAspect="1"/>
                  </p:cNvSpPr>
                  <p:nvPr/>
                </p:nvSpPr>
                <p:spPr bwMode="auto">
                  <a:xfrm>
                    <a:off x="4686" y="1783"/>
                    <a:ext cx="57" cy="86"/>
                  </a:xfrm>
                  <a:custGeom>
                    <a:avLst/>
                    <a:gdLst/>
                    <a:ahLst/>
                    <a:cxnLst>
                      <a:cxn ang="0">
                        <a:pos x="96" y="0"/>
                      </a:cxn>
                      <a:cxn ang="0">
                        <a:pos x="106" y="0"/>
                      </a:cxn>
                      <a:cxn ang="0">
                        <a:pos x="115" y="1"/>
                      </a:cxn>
                      <a:cxn ang="0">
                        <a:pos x="125" y="4"/>
                      </a:cxn>
                      <a:cxn ang="0">
                        <a:pos x="133" y="7"/>
                      </a:cxn>
                      <a:cxn ang="0">
                        <a:pos x="142" y="11"/>
                      </a:cxn>
                      <a:cxn ang="0">
                        <a:pos x="150" y="16"/>
                      </a:cxn>
                      <a:cxn ang="0">
                        <a:pos x="158" y="21"/>
                      </a:cxn>
                      <a:cxn ang="0">
                        <a:pos x="165" y="27"/>
                      </a:cxn>
                      <a:cxn ang="0">
                        <a:pos x="171" y="35"/>
                      </a:cxn>
                      <a:cxn ang="0">
                        <a:pos x="177" y="42"/>
                      </a:cxn>
                      <a:cxn ang="0">
                        <a:pos x="181" y="50"/>
                      </a:cxn>
                      <a:cxn ang="0">
                        <a:pos x="185" y="59"/>
                      </a:cxn>
                      <a:cxn ang="0">
                        <a:pos x="188"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5" y="42"/>
                      </a:cxn>
                      <a:cxn ang="0">
                        <a:pos x="22" y="35"/>
                      </a:cxn>
                      <a:cxn ang="0">
                        <a:pos x="28" y="27"/>
                      </a:cxn>
                      <a:cxn ang="0">
                        <a:pos x="34" y="21"/>
                      </a:cxn>
                      <a:cxn ang="0">
                        <a:pos x="42" y="16"/>
                      </a:cxn>
                      <a:cxn ang="0">
                        <a:pos x="50" y="11"/>
                      </a:cxn>
                      <a:cxn ang="0">
                        <a:pos x="59" y="7"/>
                      </a:cxn>
                      <a:cxn ang="0">
                        <a:pos x="67" y="4"/>
                      </a:cxn>
                      <a:cxn ang="0">
                        <a:pos x="76" y="1"/>
                      </a:cxn>
                      <a:cxn ang="0">
                        <a:pos x="86" y="0"/>
                      </a:cxn>
                      <a:cxn ang="0">
                        <a:pos x="96" y="0"/>
                      </a:cxn>
                    </a:cxnLst>
                    <a:rect l="0" t="0" r="r" b="b"/>
                    <a:pathLst>
                      <a:path w="193" h="267">
                        <a:moveTo>
                          <a:pt x="96" y="0"/>
                        </a:moveTo>
                        <a:lnTo>
                          <a:pt x="106" y="0"/>
                        </a:lnTo>
                        <a:lnTo>
                          <a:pt x="115" y="1"/>
                        </a:lnTo>
                        <a:lnTo>
                          <a:pt x="125" y="4"/>
                        </a:lnTo>
                        <a:lnTo>
                          <a:pt x="133" y="7"/>
                        </a:lnTo>
                        <a:lnTo>
                          <a:pt x="142" y="11"/>
                        </a:lnTo>
                        <a:lnTo>
                          <a:pt x="150" y="16"/>
                        </a:lnTo>
                        <a:lnTo>
                          <a:pt x="158" y="21"/>
                        </a:lnTo>
                        <a:lnTo>
                          <a:pt x="165" y="27"/>
                        </a:lnTo>
                        <a:lnTo>
                          <a:pt x="171" y="35"/>
                        </a:lnTo>
                        <a:lnTo>
                          <a:pt x="177" y="42"/>
                        </a:lnTo>
                        <a:lnTo>
                          <a:pt x="181" y="50"/>
                        </a:lnTo>
                        <a:lnTo>
                          <a:pt x="185" y="59"/>
                        </a:lnTo>
                        <a:lnTo>
                          <a:pt x="188"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5" y="42"/>
                        </a:lnTo>
                        <a:lnTo>
                          <a:pt x="22" y="35"/>
                        </a:lnTo>
                        <a:lnTo>
                          <a:pt x="28" y="27"/>
                        </a:lnTo>
                        <a:lnTo>
                          <a:pt x="34" y="21"/>
                        </a:lnTo>
                        <a:lnTo>
                          <a:pt x="42" y="16"/>
                        </a:lnTo>
                        <a:lnTo>
                          <a:pt x="50" y="11"/>
                        </a:lnTo>
                        <a:lnTo>
                          <a:pt x="59" y="7"/>
                        </a:lnTo>
                        <a:lnTo>
                          <a:pt x="67" y="4"/>
                        </a:lnTo>
                        <a:lnTo>
                          <a:pt x="76"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715186" name="Freeform 1458"/>
                  <p:cNvSpPr>
                    <a:spLocks noChangeAspect="1"/>
                  </p:cNvSpPr>
                  <p:nvPr/>
                </p:nvSpPr>
                <p:spPr bwMode="auto">
                  <a:xfrm>
                    <a:off x="1319" y="1661"/>
                    <a:ext cx="57" cy="79"/>
                  </a:xfrm>
                  <a:custGeom>
                    <a:avLst/>
                    <a:gdLst/>
                    <a:ahLst/>
                    <a:cxnLst>
                      <a:cxn ang="0">
                        <a:pos x="97" y="0"/>
                      </a:cxn>
                      <a:cxn ang="0">
                        <a:pos x="106" y="1"/>
                      </a:cxn>
                      <a:cxn ang="0">
                        <a:pos x="116" y="2"/>
                      </a:cxn>
                      <a:cxn ang="0">
                        <a:pos x="125" y="4"/>
                      </a:cxn>
                      <a:cxn ang="0">
                        <a:pos x="134" y="7"/>
                      </a:cxn>
                      <a:cxn ang="0">
                        <a:pos x="143" y="11"/>
                      </a:cxn>
                      <a:cxn ang="0">
                        <a:pos x="150" y="17"/>
                      </a:cxn>
                      <a:cxn ang="0">
                        <a:pos x="158" y="22"/>
                      </a:cxn>
                      <a:cxn ang="0">
                        <a:pos x="165" y="28"/>
                      </a:cxn>
                      <a:cxn ang="0">
                        <a:pos x="171" y="34"/>
                      </a:cxn>
                      <a:cxn ang="0">
                        <a:pos x="177" y="42"/>
                      </a:cxn>
                      <a:cxn ang="0">
                        <a:pos x="182" y="50"/>
                      </a:cxn>
                      <a:cxn ang="0">
                        <a:pos x="185" y="59"/>
                      </a:cxn>
                      <a:cxn ang="0">
                        <a:pos x="189" y="67"/>
                      </a:cxn>
                      <a:cxn ang="0">
                        <a:pos x="191" y="75"/>
                      </a:cxn>
                      <a:cxn ang="0">
                        <a:pos x="192" y="85"/>
                      </a:cxn>
                      <a:cxn ang="0">
                        <a:pos x="193" y="94"/>
                      </a:cxn>
                      <a:cxn ang="0">
                        <a:pos x="193" y="266"/>
                      </a:cxn>
                      <a:cxn ang="0">
                        <a:pos x="0" y="266"/>
                      </a:cxn>
                      <a:cxn ang="0">
                        <a:pos x="0" y="94"/>
                      </a:cxn>
                      <a:cxn ang="0">
                        <a:pos x="0" y="85"/>
                      </a:cxn>
                      <a:cxn ang="0">
                        <a:pos x="2" y="75"/>
                      </a:cxn>
                      <a:cxn ang="0">
                        <a:pos x="4" y="67"/>
                      </a:cxn>
                      <a:cxn ang="0">
                        <a:pos x="7" y="59"/>
                      </a:cxn>
                      <a:cxn ang="0">
                        <a:pos x="11" y="50"/>
                      </a:cxn>
                      <a:cxn ang="0">
                        <a:pos x="17" y="42"/>
                      </a:cxn>
                      <a:cxn ang="0">
                        <a:pos x="22" y="34"/>
                      </a:cxn>
                      <a:cxn ang="0">
                        <a:pos x="28" y="28"/>
                      </a:cxn>
                      <a:cxn ang="0">
                        <a:pos x="34" y="22"/>
                      </a:cxn>
                      <a:cxn ang="0">
                        <a:pos x="42" y="17"/>
                      </a:cxn>
                      <a:cxn ang="0">
                        <a:pos x="50" y="11"/>
                      </a:cxn>
                      <a:cxn ang="0">
                        <a:pos x="59" y="7"/>
                      </a:cxn>
                      <a:cxn ang="0">
                        <a:pos x="67" y="4"/>
                      </a:cxn>
                      <a:cxn ang="0">
                        <a:pos x="77" y="2"/>
                      </a:cxn>
                      <a:cxn ang="0">
                        <a:pos x="86" y="1"/>
                      </a:cxn>
                      <a:cxn ang="0">
                        <a:pos x="97" y="0"/>
                      </a:cxn>
                    </a:cxnLst>
                    <a:rect l="0" t="0" r="r" b="b"/>
                    <a:pathLst>
                      <a:path w="193" h="266">
                        <a:moveTo>
                          <a:pt x="97" y="0"/>
                        </a:moveTo>
                        <a:lnTo>
                          <a:pt x="106" y="1"/>
                        </a:lnTo>
                        <a:lnTo>
                          <a:pt x="116" y="2"/>
                        </a:lnTo>
                        <a:lnTo>
                          <a:pt x="125" y="4"/>
                        </a:lnTo>
                        <a:lnTo>
                          <a:pt x="134" y="7"/>
                        </a:lnTo>
                        <a:lnTo>
                          <a:pt x="143" y="11"/>
                        </a:lnTo>
                        <a:lnTo>
                          <a:pt x="150" y="17"/>
                        </a:lnTo>
                        <a:lnTo>
                          <a:pt x="158" y="22"/>
                        </a:lnTo>
                        <a:lnTo>
                          <a:pt x="165" y="28"/>
                        </a:lnTo>
                        <a:lnTo>
                          <a:pt x="171" y="34"/>
                        </a:lnTo>
                        <a:lnTo>
                          <a:pt x="177" y="42"/>
                        </a:lnTo>
                        <a:lnTo>
                          <a:pt x="182" y="50"/>
                        </a:lnTo>
                        <a:lnTo>
                          <a:pt x="185" y="59"/>
                        </a:lnTo>
                        <a:lnTo>
                          <a:pt x="189" y="67"/>
                        </a:lnTo>
                        <a:lnTo>
                          <a:pt x="191" y="75"/>
                        </a:lnTo>
                        <a:lnTo>
                          <a:pt x="192" y="85"/>
                        </a:lnTo>
                        <a:lnTo>
                          <a:pt x="193" y="94"/>
                        </a:lnTo>
                        <a:lnTo>
                          <a:pt x="193" y="266"/>
                        </a:lnTo>
                        <a:lnTo>
                          <a:pt x="0" y="266"/>
                        </a:lnTo>
                        <a:lnTo>
                          <a:pt x="0" y="94"/>
                        </a:lnTo>
                        <a:lnTo>
                          <a:pt x="0" y="85"/>
                        </a:lnTo>
                        <a:lnTo>
                          <a:pt x="2" y="75"/>
                        </a:lnTo>
                        <a:lnTo>
                          <a:pt x="4" y="67"/>
                        </a:lnTo>
                        <a:lnTo>
                          <a:pt x="7" y="59"/>
                        </a:lnTo>
                        <a:lnTo>
                          <a:pt x="11" y="50"/>
                        </a:lnTo>
                        <a:lnTo>
                          <a:pt x="17" y="42"/>
                        </a:lnTo>
                        <a:lnTo>
                          <a:pt x="22" y="34"/>
                        </a:lnTo>
                        <a:lnTo>
                          <a:pt x="28" y="28"/>
                        </a:lnTo>
                        <a:lnTo>
                          <a:pt x="34" y="22"/>
                        </a:lnTo>
                        <a:lnTo>
                          <a:pt x="42" y="17"/>
                        </a:lnTo>
                        <a:lnTo>
                          <a:pt x="50" y="11"/>
                        </a:lnTo>
                        <a:lnTo>
                          <a:pt x="59" y="7"/>
                        </a:lnTo>
                        <a:lnTo>
                          <a:pt x="67" y="4"/>
                        </a:lnTo>
                        <a:lnTo>
                          <a:pt x="77" y="2"/>
                        </a:lnTo>
                        <a:lnTo>
                          <a:pt x="86" y="1"/>
                        </a:lnTo>
                        <a:lnTo>
                          <a:pt x="97" y="0"/>
                        </a:lnTo>
                        <a:close/>
                      </a:path>
                    </a:pathLst>
                  </a:custGeom>
                  <a:solidFill>
                    <a:schemeClr val="bg1"/>
                  </a:solidFill>
                  <a:ln w="9525">
                    <a:noFill/>
                    <a:round/>
                    <a:headEnd/>
                    <a:tailEnd/>
                  </a:ln>
                </p:spPr>
                <p:txBody>
                  <a:bodyPr/>
                  <a:lstStyle/>
                  <a:p>
                    <a:pPr>
                      <a:defRPr/>
                    </a:pPr>
                    <a:endParaRPr lang="en-US"/>
                  </a:p>
                </p:txBody>
              </p:sp>
              <p:sp>
                <p:nvSpPr>
                  <p:cNvPr id="715187" name="Freeform 1459"/>
                  <p:cNvSpPr>
                    <a:spLocks noChangeAspect="1"/>
                  </p:cNvSpPr>
                  <p:nvPr/>
                </p:nvSpPr>
                <p:spPr bwMode="auto">
                  <a:xfrm>
                    <a:off x="1319" y="1783"/>
                    <a:ext cx="57" cy="86"/>
                  </a:xfrm>
                  <a:custGeom>
                    <a:avLst/>
                    <a:gdLst/>
                    <a:ahLst/>
                    <a:cxnLst>
                      <a:cxn ang="0">
                        <a:pos x="97" y="0"/>
                      </a:cxn>
                      <a:cxn ang="0">
                        <a:pos x="106" y="0"/>
                      </a:cxn>
                      <a:cxn ang="0">
                        <a:pos x="116" y="1"/>
                      </a:cxn>
                      <a:cxn ang="0">
                        <a:pos x="125" y="4"/>
                      </a:cxn>
                      <a:cxn ang="0">
                        <a:pos x="134" y="7"/>
                      </a:cxn>
                      <a:cxn ang="0">
                        <a:pos x="143" y="11"/>
                      </a:cxn>
                      <a:cxn ang="0">
                        <a:pos x="150" y="16"/>
                      </a:cxn>
                      <a:cxn ang="0">
                        <a:pos x="158" y="21"/>
                      </a:cxn>
                      <a:cxn ang="0">
                        <a:pos x="165" y="27"/>
                      </a:cxn>
                      <a:cxn ang="0">
                        <a:pos x="171" y="35"/>
                      </a:cxn>
                      <a:cxn ang="0">
                        <a:pos x="177" y="42"/>
                      </a:cxn>
                      <a:cxn ang="0">
                        <a:pos x="182" y="50"/>
                      </a:cxn>
                      <a:cxn ang="0">
                        <a:pos x="185" y="59"/>
                      </a:cxn>
                      <a:cxn ang="0">
                        <a:pos x="189" y="67"/>
                      </a:cxn>
                      <a:cxn ang="0">
                        <a:pos x="191" y="77"/>
                      </a:cxn>
                      <a:cxn ang="0">
                        <a:pos x="192" y="86"/>
                      </a:cxn>
                      <a:cxn ang="0">
                        <a:pos x="193" y="96"/>
                      </a:cxn>
                      <a:cxn ang="0">
                        <a:pos x="193" y="267"/>
                      </a:cxn>
                      <a:cxn ang="0">
                        <a:pos x="0" y="267"/>
                      </a:cxn>
                      <a:cxn ang="0">
                        <a:pos x="0" y="96"/>
                      </a:cxn>
                      <a:cxn ang="0">
                        <a:pos x="0" y="86"/>
                      </a:cxn>
                      <a:cxn ang="0">
                        <a:pos x="2" y="77"/>
                      </a:cxn>
                      <a:cxn ang="0">
                        <a:pos x="4" y="67"/>
                      </a:cxn>
                      <a:cxn ang="0">
                        <a:pos x="7" y="59"/>
                      </a:cxn>
                      <a:cxn ang="0">
                        <a:pos x="11" y="50"/>
                      </a:cxn>
                      <a:cxn ang="0">
                        <a:pos x="17" y="42"/>
                      </a:cxn>
                      <a:cxn ang="0">
                        <a:pos x="22" y="35"/>
                      </a:cxn>
                      <a:cxn ang="0">
                        <a:pos x="28" y="27"/>
                      </a:cxn>
                      <a:cxn ang="0">
                        <a:pos x="34" y="21"/>
                      </a:cxn>
                      <a:cxn ang="0">
                        <a:pos x="42" y="16"/>
                      </a:cxn>
                      <a:cxn ang="0">
                        <a:pos x="50" y="11"/>
                      </a:cxn>
                      <a:cxn ang="0">
                        <a:pos x="59" y="7"/>
                      </a:cxn>
                      <a:cxn ang="0">
                        <a:pos x="67" y="4"/>
                      </a:cxn>
                      <a:cxn ang="0">
                        <a:pos x="77" y="1"/>
                      </a:cxn>
                      <a:cxn ang="0">
                        <a:pos x="86" y="0"/>
                      </a:cxn>
                      <a:cxn ang="0">
                        <a:pos x="97" y="0"/>
                      </a:cxn>
                    </a:cxnLst>
                    <a:rect l="0" t="0" r="r" b="b"/>
                    <a:pathLst>
                      <a:path w="193" h="267">
                        <a:moveTo>
                          <a:pt x="97" y="0"/>
                        </a:moveTo>
                        <a:lnTo>
                          <a:pt x="106" y="0"/>
                        </a:lnTo>
                        <a:lnTo>
                          <a:pt x="116" y="1"/>
                        </a:lnTo>
                        <a:lnTo>
                          <a:pt x="125" y="4"/>
                        </a:lnTo>
                        <a:lnTo>
                          <a:pt x="134" y="7"/>
                        </a:lnTo>
                        <a:lnTo>
                          <a:pt x="143" y="11"/>
                        </a:lnTo>
                        <a:lnTo>
                          <a:pt x="150" y="16"/>
                        </a:lnTo>
                        <a:lnTo>
                          <a:pt x="158" y="21"/>
                        </a:lnTo>
                        <a:lnTo>
                          <a:pt x="165" y="27"/>
                        </a:lnTo>
                        <a:lnTo>
                          <a:pt x="171" y="35"/>
                        </a:lnTo>
                        <a:lnTo>
                          <a:pt x="177" y="42"/>
                        </a:lnTo>
                        <a:lnTo>
                          <a:pt x="182" y="50"/>
                        </a:lnTo>
                        <a:lnTo>
                          <a:pt x="185" y="59"/>
                        </a:lnTo>
                        <a:lnTo>
                          <a:pt x="189" y="67"/>
                        </a:lnTo>
                        <a:lnTo>
                          <a:pt x="191" y="77"/>
                        </a:lnTo>
                        <a:lnTo>
                          <a:pt x="192" y="86"/>
                        </a:lnTo>
                        <a:lnTo>
                          <a:pt x="193" y="96"/>
                        </a:lnTo>
                        <a:lnTo>
                          <a:pt x="193" y="267"/>
                        </a:lnTo>
                        <a:lnTo>
                          <a:pt x="0" y="267"/>
                        </a:lnTo>
                        <a:lnTo>
                          <a:pt x="0" y="96"/>
                        </a:lnTo>
                        <a:lnTo>
                          <a:pt x="0" y="86"/>
                        </a:lnTo>
                        <a:lnTo>
                          <a:pt x="2" y="77"/>
                        </a:lnTo>
                        <a:lnTo>
                          <a:pt x="4" y="67"/>
                        </a:lnTo>
                        <a:lnTo>
                          <a:pt x="7" y="59"/>
                        </a:lnTo>
                        <a:lnTo>
                          <a:pt x="11" y="50"/>
                        </a:lnTo>
                        <a:lnTo>
                          <a:pt x="17" y="42"/>
                        </a:lnTo>
                        <a:lnTo>
                          <a:pt x="22" y="35"/>
                        </a:lnTo>
                        <a:lnTo>
                          <a:pt x="28" y="27"/>
                        </a:lnTo>
                        <a:lnTo>
                          <a:pt x="34" y="21"/>
                        </a:lnTo>
                        <a:lnTo>
                          <a:pt x="42" y="16"/>
                        </a:lnTo>
                        <a:lnTo>
                          <a:pt x="50" y="11"/>
                        </a:lnTo>
                        <a:lnTo>
                          <a:pt x="59" y="7"/>
                        </a:lnTo>
                        <a:lnTo>
                          <a:pt x="67" y="4"/>
                        </a:lnTo>
                        <a:lnTo>
                          <a:pt x="77" y="1"/>
                        </a:lnTo>
                        <a:lnTo>
                          <a:pt x="86" y="0"/>
                        </a:lnTo>
                        <a:lnTo>
                          <a:pt x="97" y="0"/>
                        </a:lnTo>
                        <a:close/>
                      </a:path>
                    </a:pathLst>
                  </a:custGeom>
                  <a:solidFill>
                    <a:schemeClr val="bg1"/>
                  </a:solidFill>
                  <a:ln w="9525">
                    <a:noFill/>
                    <a:round/>
                    <a:headEnd/>
                    <a:tailEnd/>
                  </a:ln>
                </p:spPr>
                <p:txBody>
                  <a:bodyPr/>
                  <a:lstStyle/>
                  <a:p>
                    <a:pPr>
                      <a:defRPr/>
                    </a:pPr>
                    <a:endParaRPr lang="en-US"/>
                  </a:p>
                </p:txBody>
              </p:sp>
              <p:sp>
                <p:nvSpPr>
                  <p:cNvPr id="715188" name="Freeform 1460"/>
                  <p:cNvSpPr>
                    <a:spLocks noChangeAspect="1"/>
                  </p:cNvSpPr>
                  <p:nvPr/>
                </p:nvSpPr>
                <p:spPr bwMode="auto">
                  <a:xfrm>
                    <a:off x="4050" y="1661"/>
                    <a:ext cx="64" cy="79"/>
                  </a:xfrm>
                  <a:custGeom>
                    <a:avLst/>
                    <a:gdLst/>
                    <a:ahLst/>
                    <a:cxnLst>
                      <a:cxn ang="0">
                        <a:pos x="96" y="0"/>
                      </a:cxn>
                      <a:cxn ang="0">
                        <a:pos x="106" y="1"/>
                      </a:cxn>
                      <a:cxn ang="0">
                        <a:pos x="116" y="2"/>
                      </a:cxn>
                      <a:cxn ang="0">
                        <a:pos x="125" y="4"/>
                      </a:cxn>
                      <a:cxn ang="0">
                        <a:pos x="134" y="7"/>
                      </a:cxn>
                      <a:cxn ang="0">
                        <a:pos x="142" y="11"/>
                      </a:cxn>
                      <a:cxn ang="0">
                        <a:pos x="151" y="17"/>
                      </a:cxn>
                      <a:cxn ang="0">
                        <a:pos x="158" y="22"/>
                      </a:cxn>
                      <a:cxn ang="0">
                        <a:pos x="164" y="28"/>
                      </a:cxn>
                      <a:cxn ang="0">
                        <a:pos x="171" y="34"/>
                      </a:cxn>
                      <a:cxn ang="0">
                        <a:pos x="177" y="42"/>
                      </a:cxn>
                      <a:cxn ang="0">
                        <a:pos x="181" y="50"/>
                      </a:cxn>
                      <a:cxn ang="0">
                        <a:pos x="185" y="59"/>
                      </a:cxn>
                      <a:cxn ang="0">
                        <a:pos x="189" y="67"/>
                      </a:cxn>
                      <a:cxn ang="0">
                        <a:pos x="191" y="75"/>
                      </a:cxn>
                      <a:cxn ang="0">
                        <a:pos x="193" y="85"/>
                      </a:cxn>
                      <a:cxn ang="0">
                        <a:pos x="193" y="94"/>
                      </a:cxn>
                      <a:cxn ang="0">
                        <a:pos x="193" y="266"/>
                      </a:cxn>
                      <a:cxn ang="0">
                        <a:pos x="0" y="266"/>
                      </a:cxn>
                      <a:cxn ang="0">
                        <a:pos x="0" y="94"/>
                      </a:cxn>
                      <a:cxn ang="0">
                        <a:pos x="0" y="85"/>
                      </a:cxn>
                      <a:cxn ang="0">
                        <a:pos x="1" y="75"/>
                      </a:cxn>
                      <a:cxn ang="0">
                        <a:pos x="4" y="67"/>
                      </a:cxn>
                      <a:cxn ang="0">
                        <a:pos x="7" y="59"/>
                      </a:cxn>
                      <a:cxn ang="0">
                        <a:pos x="12" y="50"/>
                      </a:cxn>
                      <a:cxn ang="0">
                        <a:pos x="16" y="42"/>
                      </a:cxn>
                      <a:cxn ang="0">
                        <a:pos x="21" y="34"/>
                      </a:cxn>
                      <a:cxn ang="0">
                        <a:pos x="27" y="28"/>
                      </a:cxn>
                      <a:cxn ang="0">
                        <a:pos x="35" y="22"/>
                      </a:cxn>
                      <a:cxn ang="0">
                        <a:pos x="42" y="17"/>
                      </a:cxn>
                      <a:cxn ang="0">
                        <a:pos x="51" y="11"/>
                      </a:cxn>
                      <a:cxn ang="0">
                        <a:pos x="59" y="7"/>
                      </a:cxn>
                      <a:cxn ang="0">
                        <a:pos x="67" y="4"/>
                      </a:cxn>
                      <a:cxn ang="0">
                        <a:pos x="77" y="2"/>
                      </a:cxn>
                      <a:cxn ang="0">
                        <a:pos x="86" y="1"/>
                      </a:cxn>
                      <a:cxn ang="0">
                        <a:pos x="96" y="0"/>
                      </a:cxn>
                    </a:cxnLst>
                    <a:rect l="0" t="0" r="r" b="b"/>
                    <a:pathLst>
                      <a:path w="193" h="266">
                        <a:moveTo>
                          <a:pt x="96" y="0"/>
                        </a:moveTo>
                        <a:lnTo>
                          <a:pt x="106" y="1"/>
                        </a:lnTo>
                        <a:lnTo>
                          <a:pt x="116" y="2"/>
                        </a:lnTo>
                        <a:lnTo>
                          <a:pt x="125" y="4"/>
                        </a:lnTo>
                        <a:lnTo>
                          <a:pt x="134" y="7"/>
                        </a:lnTo>
                        <a:lnTo>
                          <a:pt x="142" y="11"/>
                        </a:lnTo>
                        <a:lnTo>
                          <a:pt x="151" y="17"/>
                        </a:lnTo>
                        <a:lnTo>
                          <a:pt x="158" y="22"/>
                        </a:lnTo>
                        <a:lnTo>
                          <a:pt x="164" y="28"/>
                        </a:lnTo>
                        <a:lnTo>
                          <a:pt x="171" y="34"/>
                        </a:lnTo>
                        <a:lnTo>
                          <a:pt x="177" y="42"/>
                        </a:lnTo>
                        <a:lnTo>
                          <a:pt x="181" y="50"/>
                        </a:lnTo>
                        <a:lnTo>
                          <a:pt x="185" y="59"/>
                        </a:lnTo>
                        <a:lnTo>
                          <a:pt x="189" y="67"/>
                        </a:lnTo>
                        <a:lnTo>
                          <a:pt x="191" y="75"/>
                        </a:lnTo>
                        <a:lnTo>
                          <a:pt x="193" y="85"/>
                        </a:lnTo>
                        <a:lnTo>
                          <a:pt x="193" y="94"/>
                        </a:lnTo>
                        <a:lnTo>
                          <a:pt x="193" y="266"/>
                        </a:lnTo>
                        <a:lnTo>
                          <a:pt x="0" y="266"/>
                        </a:lnTo>
                        <a:lnTo>
                          <a:pt x="0" y="94"/>
                        </a:lnTo>
                        <a:lnTo>
                          <a:pt x="0" y="85"/>
                        </a:lnTo>
                        <a:lnTo>
                          <a:pt x="1" y="75"/>
                        </a:lnTo>
                        <a:lnTo>
                          <a:pt x="4" y="67"/>
                        </a:lnTo>
                        <a:lnTo>
                          <a:pt x="7" y="59"/>
                        </a:lnTo>
                        <a:lnTo>
                          <a:pt x="12" y="50"/>
                        </a:lnTo>
                        <a:lnTo>
                          <a:pt x="16" y="42"/>
                        </a:lnTo>
                        <a:lnTo>
                          <a:pt x="21" y="34"/>
                        </a:lnTo>
                        <a:lnTo>
                          <a:pt x="27" y="28"/>
                        </a:lnTo>
                        <a:lnTo>
                          <a:pt x="35" y="22"/>
                        </a:lnTo>
                        <a:lnTo>
                          <a:pt x="42" y="17"/>
                        </a:lnTo>
                        <a:lnTo>
                          <a:pt x="51" y="11"/>
                        </a:lnTo>
                        <a:lnTo>
                          <a:pt x="59" y="7"/>
                        </a:lnTo>
                        <a:lnTo>
                          <a:pt x="67" y="4"/>
                        </a:lnTo>
                        <a:lnTo>
                          <a:pt x="77" y="2"/>
                        </a:lnTo>
                        <a:lnTo>
                          <a:pt x="86" y="1"/>
                        </a:lnTo>
                        <a:lnTo>
                          <a:pt x="96" y="0"/>
                        </a:lnTo>
                        <a:close/>
                      </a:path>
                    </a:pathLst>
                  </a:custGeom>
                  <a:solidFill>
                    <a:schemeClr val="bg1"/>
                  </a:solidFill>
                  <a:ln w="9525">
                    <a:noFill/>
                    <a:round/>
                    <a:headEnd/>
                    <a:tailEnd/>
                  </a:ln>
                </p:spPr>
                <p:txBody>
                  <a:bodyPr/>
                  <a:lstStyle/>
                  <a:p>
                    <a:pPr>
                      <a:defRPr/>
                    </a:pPr>
                    <a:endParaRPr lang="en-US"/>
                  </a:p>
                </p:txBody>
              </p:sp>
              <p:sp>
                <p:nvSpPr>
                  <p:cNvPr id="715189" name="Freeform 1461"/>
                  <p:cNvSpPr>
                    <a:spLocks noChangeAspect="1"/>
                  </p:cNvSpPr>
                  <p:nvPr/>
                </p:nvSpPr>
                <p:spPr bwMode="auto">
                  <a:xfrm>
                    <a:off x="4050" y="1783"/>
                    <a:ext cx="64" cy="86"/>
                  </a:xfrm>
                  <a:custGeom>
                    <a:avLst/>
                    <a:gdLst/>
                    <a:ahLst/>
                    <a:cxnLst>
                      <a:cxn ang="0">
                        <a:pos x="96" y="0"/>
                      </a:cxn>
                      <a:cxn ang="0">
                        <a:pos x="106" y="0"/>
                      </a:cxn>
                      <a:cxn ang="0">
                        <a:pos x="116" y="1"/>
                      </a:cxn>
                      <a:cxn ang="0">
                        <a:pos x="125" y="4"/>
                      </a:cxn>
                      <a:cxn ang="0">
                        <a:pos x="134" y="7"/>
                      </a:cxn>
                      <a:cxn ang="0">
                        <a:pos x="142" y="11"/>
                      </a:cxn>
                      <a:cxn ang="0">
                        <a:pos x="151" y="16"/>
                      </a:cxn>
                      <a:cxn ang="0">
                        <a:pos x="158" y="21"/>
                      </a:cxn>
                      <a:cxn ang="0">
                        <a:pos x="164" y="27"/>
                      </a:cxn>
                      <a:cxn ang="0">
                        <a:pos x="171" y="35"/>
                      </a:cxn>
                      <a:cxn ang="0">
                        <a:pos x="177" y="42"/>
                      </a:cxn>
                      <a:cxn ang="0">
                        <a:pos x="181" y="50"/>
                      </a:cxn>
                      <a:cxn ang="0">
                        <a:pos x="185" y="59"/>
                      </a:cxn>
                      <a:cxn ang="0">
                        <a:pos x="189" y="67"/>
                      </a:cxn>
                      <a:cxn ang="0">
                        <a:pos x="191" y="77"/>
                      </a:cxn>
                      <a:cxn ang="0">
                        <a:pos x="193" y="86"/>
                      </a:cxn>
                      <a:cxn ang="0">
                        <a:pos x="193" y="96"/>
                      </a:cxn>
                      <a:cxn ang="0">
                        <a:pos x="193" y="267"/>
                      </a:cxn>
                      <a:cxn ang="0">
                        <a:pos x="0" y="267"/>
                      </a:cxn>
                      <a:cxn ang="0">
                        <a:pos x="0" y="96"/>
                      </a:cxn>
                      <a:cxn ang="0">
                        <a:pos x="0" y="86"/>
                      </a:cxn>
                      <a:cxn ang="0">
                        <a:pos x="1" y="77"/>
                      </a:cxn>
                      <a:cxn ang="0">
                        <a:pos x="4" y="67"/>
                      </a:cxn>
                      <a:cxn ang="0">
                        <a:pos x="7" y="59"/>
                      </a:cxn>
                      <a:cxn ang="0">
                        <a:pos x="12" y="50"/>
                      </a:cxn>
                      <a:cxn ang="0">
                        <a:pos x="16" y="42"/>
                      </a:cxn>
                      <a:cxn ang="0">
                        <a:pos x="21" y="35"/>
                      </a:cxn>
                      <a:cxn ang="0">
                        <a:pos x="27" y="27"/>
                      </a:cxn>
                      <a:cxn ang="0">
                        <a:pos x="35" y="21"/>
                      </a:cxn>
                      <a:cxn ang="0">
                        <a:pos x="42" y="16"/>
                      </a:cxn>
                      <a:cxn ang="0">
                        <a:pos x="51" y="11"/>
                      </a:cxn>
                      <a:cxn ang="0">
                        <a:pos x="59" y="7"/>
                      </a:cxn>
                      <a:cxn ang="0">
                        <a:pos x="67" y="4"/>
                      </a:cxn>
                      <a:cxn ang="0">
                        <a:pos x="77" y="1"/>
                      </a:cxn>
                      <a:cxn ang="0">
                        <a:pos x="86" y="0"/>
                      </a:cxn>
                      <a:cxn ang="0">
                        <a:pos x="96" y="0"/>
                      </a:cxn>
                    </a:cxnLst>
                    <a:rect l="0" t="0" r="r" b="b"/>
                    <a:pathLst>
                      <a:path w="193" h="267">
                        <a:moveTo>
                          <a:pt x="96" y="0"/>
                        </a:moveTo>
                        <a:lnTo>
                          <a:pt x="106" y="0"/>
                        </a:lnTo>
                        <a:lnTo>
                          <a:pt x="116" y="1"/>
                        </a:lnTo>
                        <a:lnTo>
                          <a:pt x="125" y="4"/>
                        </a:lnTo>
                        <a:lnTo>
                          <a:pt x="134" y="7"/>
                        </a:lnTo>
                        <a:lnTo>
                          <a:pt x="142" y="11"/>
                        </a:lnTo>
                        <a:lnTo>
                          <a:pt x="151" y="16"/>
                        </a:lnTo>
                        <a:lnTo>
                          <a:pt x="158" y="21"/>
                        </a:lnTo>
                        <a:lnTo>
                          <a:pt x="164" y="27"/>
                        </a:lnTo>
                        <a:lnTo>
                          <a:pt x="171" y="35"/>
                        </a:lnTo>
                        <a:lnTo>
                          <a:pt x="177" y="42"/>
                        </a:lnTo>
                        <a:lnTo>
                          <a:pt x="181" y="50"/>
                        </a:lnTo>
                        <a:lnTo>
                          <a:pt x="185" y="59"/>
                        </a:lnTo>
                        <a:lnTo>
                          <a:pt x="189" y="67"/>
                        </a:lnTo>
                        <a:lnTo>
                          <a:pt x="191" y="77"/>
                        </a:lnTo>
                        <a:lnTo>
                          <a:pt x="193" y="86"/>
                        </a:lnTo>
                        <a:lnTo>
                          <a:pt x="193" y="96"/>
                        </a:lnTo>
                        <a:lnTo>
                          <a:pt x="193" y="267"/>
                        </a:lnTo>
                        <a:lnTo>
                          <a:pt x="0" y="267"/>
                        </a:lnTo>
                        <a:lnTo>
                          <a:pt x="0" y="96"/>
                        </a:lnTo>
                        <a:lnTo>
                          <a:pt x="0" y="86"/>
                        </a:lnTo>
                        <a:lnTo>
                          <a:pt x="1" y="77"/>
                        </a:lnTo>
                        <a:lnTo>
                          <a:pt x="4" y="67"/>
                        </a:lnTo>
                        <a:lnTo>
                          <a:pt x="7" y="59"/>
                        </a:lnTo>
                        <a:lnTo>
                          <a:pt x="12" y="50"/>
                        </a:lnTo>
                        <a:lnTo>
                          <a:pt x="16" y="42"/>
                        </a:lnTo>
                        <a:lnTo>
                          <a:pt x="21" y="35"/>
                        </a:lnTo>
                        <a:lnTo>
                          <a:pt x="27" y="27"/>
                        </a:lnTo>
                        <a:lnTo>
                          <a:pt x="35" y="21"/>
                        </a:lnTo>
                        <a:lnTo>
                          <a:pt x="42" y="16"/>
                        </a:lnTo>
                        <a:lnTo>
                          <a:pt x="51" y="11"/>
                        </a:lnTo>
                        <a:lnTo>
                          <a:pt x="59" y="7"/>
                        </a:lnTo>
                        <a:lnTo>
                          <a:pt x="67" y="4"/>
                        </a:lnTo>
                        <a:lnTo>
                          <a:pt x="77" y="1"/>
                        </a:lnTo>
                        <a:lnTo>
                          <a:pt x="86" y="0"/>
                        </a:lnTo>
                        <a:lnTo>
                          <a:pt x="96" y="0"/>
                        </a:lnTo>
                        <a:close/>
                      </a:path>
                    </a:pathLst>
                  </a:custGeom>
                  <a:solidFill>
                    <a:schemeClr val="bg1"/>
                  </a:solidFill>
                  <a:ln w="9525">
                    <a:noFill/>
                    <a:round/>
                    <a:headEnd/>
                    <a:tailEnd/>
                  </a:ln>
                </p:spPr>
                <p:txBody>
                  <a:bodyPr/>
                  <a:lstStyle/>
                  <a:p>
                    <a:pPr>
                      <a:defRPr/>
                    </a:pPr>
                    <a:endParaRPr lang="en-US"/>
                  </a:p>
                </p:txBody>
              </p:sp>
              <p:sp>
                <p:nvSpPr>
                  <p:cNvPr id="715190" name="Freeform 1462"/>
                  <p:cNvSpPr>
                    <a:spLocks noChangeAspect="1"/>
                  </p:cNvSpPr>
                  <p:nvPr/>
                </p:nvSpPr>
                <p:spPr bwMode="auto">
                  <a:xfrm>
                    <a:off x="789" y="1947"/>
                    <a:ext cx="43" cy="79"/>
                  </a:xfrm>
                  <a:custGeom>
                    <a:avLst/>
                    <a:gdLst/>
                    <a:ahLst/>
                    <a:cxnLst>
                      <a:cxn ang="0">
                        <a:pos x="79" y="0"/>
                      </a:cxn>
                      <a:cxn ang="0">
                        <a:pos x="88" y="1"/>
                      </a:cxn>
                      <a:cxn ang="0">
                        <a:pos x="98" y="2"/>
                      </a:cxn>
                      <a:cxn ang="0">
                        <a:pos x="106" y="4"/>
                      </a:cxn>
                      <a:cxn ang="0">
                        <a:pos x="114" y="7"/>
                      </a:cxn>
                      <a:cxn ang="0">
                        <a:pos x="121" y="12"/>
                      </a:cxn>
                      <a:cxn ang="0">
                        <a:pos x="127" y="16"/>
                      </a:cxn>
                      <a:cxn ang="0">
                        <a:pos x="133" y="22"/>
                      </a:cxn>
                      <a:cxn ang="0">
                        <a:pos x="138" y="28"/>
                      </a:cxn>
                      <a:cxn ang="0">
                        <a:pos x="142"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4" y="7"/>
                        </a:lnTo>
                        <a:lnTo>
                          <a:pt x="121" y="12"/>
                        </a:lnTo>
                        <a:lnTo>
                          <a:pt x="127" y="16"/>
                        </a:lnTo>
                        <a:lnTo>
                          <a:pt x="133" y="22"/>
                        </a:lnTo>
                        <a:lnTo>
                          <a:pt x="138" y="28"/>
                        </a:lnTo>
                        <a:lnTo>
                          <a:pt x="142"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715191" name="Freeform 1463"/>
                  <p:cNvSpPr>
                    <a:spLocks noChangeAspect="1"/>
                  </p:cNvSpPr>
                  <p:nvPr/>
                </p:nvSpPr>
                <p:spPr bwMode="auto">
                  <a:xfrm>
                    <a:off x="3521" y="1947"/>
                    <a:ext cx="50" cy="79"/>
                  </a:xfrm>
                  <a:custGeom>
                    <a:avLst/>
                    <a:gdLst/>
                    <a:ahLst/>
                    <a:cxnLst>
                      <a:cxn ang="0">
                        <a:pos x="80" y="0"/>
                      </a:cxn>
                      <a:cxn ang="0">
                        <a:pos x="90" y="1"/>
                      </a:cxn>
                      <a:cxn ang="0">
                        <a:pos x="99" y="2"/>
                      </a:cxn>
                      <a:cxn ang="0">
                        <a:pos x="107" y="4"/>
                      </a:cxn>
                      <a:cxn ang="0">
                        <a:pos x="115" y="7"/>
                      </a:cxn>
                      <a:cxn ang="0">
                        <a:pos x="121" y="12"/>
                      </a:cxn>
                      <a:cxn ang="0">
                        <a:pos x="128" y="16"/>
                      </a:cxn>
                      <a:cxn ang="0">
                        <a:pos x="134" y="22"/>
                      </a:cxn>
                      <a:cxn ang="0">
                        <a:pos x="139" y="28"/>
                      </a:cxn>
                      <a:cxn ang="0">
                        <a:pos x="143" y="36"/>
                      </a:cxn>
                      <a:cxn ang="0">
                        <a:pos x="148" y="43"/>
                      </a:cxn>
                      <a:cxn ang="0">
                        <a:pos x="151" y="52"/>
                      </a:cxn>
                      <a:cxn ang="0">
                        <a:pos x="153"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9" y="52"/>
                      </a:cxn>
                      <a:cxn ang="0">
                        <a:pos x="12" y="43"/>
                      </a:cxn>
                      <a:cxn ang="0">
                        <a:pos x="16" y="36"/>
                      </a:cxn>
                      <a:cxn ang="0">
                        <a:pos x="20" y="28"/>
                      </a:cxn>
                      <a:cxn ang="0">
                        <a:pos x="25" y="22"/>
                      </a:cxn>
                      <a:cxn ang="0">
                        <a:pos x="32" y="16"/>
                      </a:cxn>
                      <a:cxn ang="0">
                        <a:pos x="38" y="12"/>
                      </a:cxn>
                      <a:cxn ang="0">
                        <a:pos x="44" y="7"/>
                      </a:cxn>
                      <a:cxn ang="0">
                        <a:pos x="53" y="4"/>
                      </a:cxn>
                      <a:cxn ang="0">
                        <a:pos x="61" y="2"/>
                      </a:cxn>
                      <a:cxn ang="0">
                        <a:pos x="71" y="1"/>
                      </a:cxn>
                      <a:cxn ang="0">
                        <a:pos x="80" y="0"/>
                      </a:cxn>
                    </a:cxnLst>
                    <a:rect l="0" t="0" r="r" b="b"/>
                    <a:pathLst>
                      <a:path w="158" h="262">
                        <a:moveTo>
                          <a:pt x="80" y="0"/>
                        </a:moveTo>
                        <a:lnTo>
                          <a:pt x="90" y="1"/>
                        </a:lnTo>
                        <a:lnTo>
                          <a:pt x="99" y="2"/>
                        </a:lnTo>
                        <a:lnTo>
                          <a:pt x="107" y="4"/>
                        </a:lnTo>
                        <a:lnTo>
                          <a:pt x="115" y="7"/>
                        </a:lnTo>
                        <a:lnTo>
                          <a:pt x="121" y="12"/>
                        </a:lnTo>
                        <a:lnTo>
                          <a:pt x="128" y="16"/>
                        </a:lnTo>
                        <a:lnTo>
                          <a:pt x="134" y="22"/>
                        </a:lnTo>
                        <a:lnTo>
                          <a:pt x="139" y="28"/>
                        </a:lnTo>
                        <a:lnTo>
                          <a:pt x="143" y="36"/>
                        </a:lnTo>
                        <a:lnTo>
                          <a:pt x="148" y="43"/>
                        </a:lnTo>
                        <a:lnTo>
                          <a:pt x="151" y="52"/>
                        </a:lnTo>
                        <a:lnTo>
                          <a:pt x="153"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9" y="52"/>
                        </a:lnTo>
                        <a:lnTo>
                          <a:pt x="12" y="43"/>
                        </a:lnTo>
                        <a:lnTo>
                          <a:pt x="16" y="36"/>
                        </a:lnTo>
                        <a:lnTo>
                          <a:pt x="20" y="28"/>
                        </a:lnTo>
                        <a:lnTo>
                          <a:pt x="25" y="22"/>
                        </a:lnTo>
                        <a:lnTo>
                          <a:pt x="32" y="16"/>
                        </a:lnTo>
                        <a:lnTo>
                          <a:pt x="38" y="12"/>
                        </a:lnTo>
                        <a:lnTo>
                          <a:pt x="44" y="7"/>
                        </a:lnTo>
                        <a:lnTo>
                          <a:pt x="53" y="4"/>
                        </a:lnTo>
                        <a:lnTo>
                          <a:pt x="61" y="2"/>
                        </a:lnTo>
                        <a:lnTo>
                          <a:pt x="71" y="1"/>
                        </a:lnTo>
                        <a:lnTo>
                          <a:pt x="80" y="0"/>
                        </a:lnTo>
                        <a:close/>
                      </a:path>
                    </a:pathLst>
                  </a:custGeom>
                  <a:solidFill>
                    <a:schemeClr val="bg1"/>
                  </a:solidFill>
                  <a:ln w="9525">
                    <a:noFill/>
                    <a:round/>
                    <a:headEnd/>
                    <a:tailEnd/>
                  </a:ln>
                </p:spPr>
                <p:txBody>
                  <a:bodyPr/>
                  <a:lstStyle/>
                  <a:p>
                    <a:pPr>
                      <a:defRPr/>
                    </a:pPr>
                    <a:endParaRPr lang="en-US"/>
                  </a:p>
                </p:txBody>
              </p:sp>
              <p:sp>
                <p:nvSpPr>
                  <p:cNvPr id="715192" name="Freeform 1464"/>
                  <p:cNvSpPr>
                    <a:spLocks noChangeAspect="1"/>
                  </p:cNvSpPr>
                  <p:nvPr/>
                </p:nvSpPr>
                <p:spPr bwMode="auto">
                  <a:xfrm>
                    <a:off x="1433" y="1947"/>
                    <a:ext cx="43" cy="79"/>
                  </a:xfrm>
                  <a:custGeom>
                    <a:avLst/>
                    <a:gdLst/>
                    <a:ahLst/>
                    <a:cxnLst>
                      <a:cxn ang="0">
                        <a:pos x="80" y="0"/>
                      </a:cxn>
                      <a:cxn ang="0">
                        <a:pos x="89" y="1"/>
                      </a:cxn>
                      <a:cxn ang="0">
                        <a:pos x="97" y="2"/>
                      </a:cxn>
                      <a:cxn ang="0">
                        <a:pos x="106" y="4"/>
                      </a:cxn>
                      <a:cxn ang="0">
                        <a:pos x="113" y="7"/>
                      </a:cxn>
                      <a:cxn ang="0">
                        <a:pos x="121" y="12"/>
                      </a:cxn>
                      <a:cxn ang="0">
                        <a:pos x="127" y="16"/>
                      </a:cxn>
                      <a:cxn ang="0">
                        <a:pos x="132" y="22"/>
                      </a:cxn>
                      <a:cxn ang="0">
                        <a:pos x="137" y="28"/>
                      </a:cxn>
                      <a:cxn ang="0">
                        <a:pos x="142" y="36"/>
                      </a:cxn>
                      <a:cxn ang="0">
                        <a:pos x="146" y="43"/>
                      </a:cxn>
                      <a:cxn ang="0">
                        <a:pos x="149" y="52"/>
                      </a:cxn>
                      <a:cxn ang="0">
                        <a:pos x="152" y="61"/>
                      </a:cxn>
                      <a:cxn ang="0">
                        <a:pos x="154" y="72"/>
                      </a:cxn>
                      <a:cxn ang="0">
                        <a:pos x="155" y="82"/>
                      </a:cxn>
                      <a:cxn ang="0">
                        <a:pos x="156" y="94"/>
                      </a:cxn>
                      <a:cxn ang="0">
                        <a:pos x="157" y="105"/>
                      </a:cxn>
                      <a:cxn ang="0">
                        <a:pos x="157"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7" h="262">
                        <a:moveTo>
                          <a:pt x="80" y="0"/>
                        </a:moveTo>
                        <a:lnTo>
                          <a:pt x="89" y="1"/>
                        </a:lnTo>
                        <a:lnTo>
                          <a:pt x="97" y="2"/>
                        </a:lnTo>
                        <a:lnTo>
                          <a:pt x="106" y="4"/>
                        </a:lnTo>
                        <a:lnTo>
                          <a:pt x="113" y="7"/>
                        </a:lnTo>
                        <a:lnTo>
                          <a:pt x="121" y="12"/>
                        </a:lnTo>
                        <a:lnTo>
                          <a:pt x="127" y="16"/>
                        </a:lnTo>
                        <a:lnTo>
                          <a:pt x="132" y="22"/>
                        </a:lnTo>
                        <a:lnTo>
                          <a:pt x="137" y="28"/>
                        </a:lnTo>
                        <a:lnTo>
                          <a:pt x="142" y="36"/>
                        </a:lnTo>
                        <a:lnTo>
                          <a:pt x="146" y="43"/>
                        </a:lnTo>
                        <a:lnTo>
                          <a:pt x="149" y="52"/>
                        </a:lnTo>
                        <a:lnTo>
                          <a:pt x="152" y="61"/>
                        </a:lnTo>
                        <a:lnTo>
                          <a:pt x="154" y="72"/>
                        </a:lnTo>
                        <a:lnTo>
                          <a:pt x="155" y="82"/>
                        </a:lnTo>
                        <a:lnTo>
                          <a:pt x="156" y="94"/>
                        </a:lnTo>
                        <a:lnTo>
                          <a:pt x="157" y="105"/>
                        </a:lnTo>
                        <a:lnTo>
                          <a:pt x="157"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715193" name="Freeform 1465"/>
                  <p:cNvSpPr>
                    <a:spLocks noChangeAspect="1"/>
                  </p:cNvSpPr>
                  <p:nvPr/>
                </p:nvSpPr>
                <p:spPr bwMode="auto">
                  <a:xfrm>
                    <a:off x="4164" y="1947"/>
                    <a:ext cx="50" cy="79"/>
                  </a:xfrm>
                  <a:custGeom>
                    <a:avLst/>
                    <a:gdLst/>
                    <a:ahLst/>
                    <a:cxnLst>
                      <a:cxn ang="0">
                        <a:pos x="78" y="0"/>
                      </a:cxn>
                      <a:cxn ang="0">
                        <a:pos x="87" y="1"/>
                      </a:cxn>
                      <a:cxn ang="0">
                        <a:pos x="96" y="2"/>
                      </a:cxn>
                      <a:cxn ang="0">
                        <a:pos x="104" y="4"/>
                      </a:cxn>
                      <a:cxn ang="0">
                        <a:pos x="113" y="7"/>
                      </a:cxn>
                      <a:cxn ang="0">
                        <a:pos x="119" y="12"/>
                      </a:cxn>
                      <a:cxn ang="0">
                        <a:pos x="125" y="16"/>
                      </a:cxn>
                      <a:cxn ang="0">
                        <a:pos x="132" y="22"/>
                      </a:cxn>
                      <a:cxn ang="0">
                        <a:pos x="137" y="28"/>
                      </a:cxn>
                      <a:cxn ang="0">
                        <a:pos x="141" y="36"/>
                      </a:cxn>
                      <a:cxn ang="0">
                        <a:pos x="145" y="43"/>
                      </a:cxn>
                      <a:cxn ang="0">
                        <a:pos x="148" y="52"/>
                      </a:cxn>
                      <a:cxn ang="0">
                        <a:pos x="151" y="61"/>
                      </a:cxn>
                      <a:cxn ang="0">
                        <a:pos x="153" y="72"/>
                      </a:cxn>
                      <a:cxn ang="0">
                        <a:pos x="154" y="82"/>
                      </a:cxn>
                      <a:cxn ang="0">
                        <a:pos x="155" y="94"/>
                      </a:cxn>
                      <a:cxn ang="0">
                        <a:pos x="156" y="105"/>
                      </a:cxn>
                      <a:cxn ang="0">
                        <a:pos x="156" y="262"/>
                      </a:cxn>
                      <a:cxn ang="0">
                        <a:pos x="0" y="262"/>
                      </a:cxn>
                      <a:cxn ang="0">
                        <a:pos x="0" y="105"/>
                      </a:cxn>
                      <a:cxn ang="0">
                        <a:pos x="0" y="94"/>
                      </a:cxn>
                      <a:cxn ang="0">
                        <a:pos x="1" y="82"/>
                      </a:cxn>
                      <a:cxn ang="0">
                        <a:pos x="2" y="72"/>
                      </a:cxn>
                      <a:cxn ang="0">
                        <a:pos x="5" y="61"/>
                      </a:cxn>
                      <a:cxn ang="0">
                        <a:pos x="7" y="52"/>
                      </a:cxn>
                      <a:cxn ang="0">
                        <a:pos x="10" y="43"/>
                      </a:cxn>
                      <a:cxn ang="0">
                        <a:pos x="15" y="36"/>
                      </a:cxn>
                      <a:cxn ang="0">
                        <a:pos x="19" y="28"/>
                      </a:cxn>
                      <a:cxn ang="0">
                        <a:pos x="24" y="22"/>
                      </a:cxn>
                      <a:cxn ang="0">
                        <a:pos x="30" y="16"/>
                      </a:cxn>
                      <a:cxn ang="0">
                        <a:pos x="37" y="12"/>
                      </a:cxn>
                      <a:cxn ang="0">
                        <a:pos x="43" y="7"/>
                      </a:cxn>
                      <a:cxn ang="0">
                        <a:pos x="52" y="4"/>
                      </a:cxn>
                      <a:cxn ang="0">
                        <a:pos x="59" y="2"/>
                      </a:cxn>
                      <a:cxn ang="0">
                        <a:pos x="68" y="1"/>
                      </a:cxn>
                      <a:cxn ang="0">
                        <a:pos x="78" y="0"/>
                      </a:cxn>
                    </a:cxnLst>
                    <a:rect l="0" t="0" r="r" b="b"/>
                    <a:pathLst>
                      <a:path w="156" h="262">
                        <a:moveTo>
                          <a:pt x="78" y="0"/>
                        </a:moveTo>
                        <a:lnTo>
                          <a:pt x="87" y="1"/>
                        </a:lnTo>
                        <a:lnTo>
                          <a:pt x="96" y="2"/>
                        </a:lnTo>
                        <a:lnTo>
                          <a:pt x="104" y="4"/>
                        </a:lnTo>
                        <a:lnTo>
                          <a:pt x="113" y="7"/>
                        </a:lnTo>
                        <a:lnTo>
                          <a:pt x="119" y="12"/>
                        </a:lnTo>
                        <a:lnTo>
                          <a:pt x="125" y="16"/>
                        </a:lnTo>
                        <a:lnTo>
                          <a:pt x="132" y="22"/>
                        </a:lnTo>
                        <a:lnTo>
                          <a:pt x="137" y="28"/>
                        </a:lnTo>
                        <a:lnTo>
                          <a:pt x="141" y="36"/>
                        </a:lnTo>
                        <a:lnTo>
                          <a:pt x="145" y="43"/>
                        </a:lnTo>
                        <a:lnTo>
                          <a:pt x="148" y="52"/>
                        </a:lnTo>
                        <a:lnTo>
                          <a:pt x="151" y="61"/>
                        </a:lnTo>
                        <a:lnTo>
                          <a:pt x="153" y="72"/>
                        </a:lnTo>
                        <a:lnTo>
                          <a:pt x="154" y="82"/>
                        </a:lnTo>
                        <a:lnTo>
                          <a:pt x="155" y="94"/>
                        </a:lnTo>
                        <a:lnTo>
                          <a:pt x="156" y="105"/>
                        </a:lnTo>
                        <a:lnTo>
                          <a:pt x="156" y="262"/>
                        </a:lnTo>
                        <a:lnTo>
                          <a:pt x="0" y="262"/>
                        </a:lnTo>
                        <a:lnTo>
                          <a:pt x="0" y="105"/>
                        </a:lnTo>
                        <a:lnTo>
                          <a:pt x="0" y="94"/>
                        </a:lnTo>
                        <a:lnTo>
                          <a:pt x="1" y="82"/>
                        </a:lnTo>
                        <a:lnTo>
                          <a:pt x="2" y="72"/>
                        </a:lnTo>
                        <a:lnTo>
                          <a:pt x="5" y="61"/>
                        </a:lnTo>
                        <a:lnTo>
                          <a:pt x="7" y="52"/>
                        </a:lnTo>
                        <a:lnTo>
                          <a:pt x="10" y="43"/>
                        </a:lnTo>
                        <a:lnTo>
                          <a:pt x="15" y="36"/>
                        </a:lnTo>
                        <a:lnTo>
                          <a:pt x="19" y="28"/>
                        </a:lnTo>
                        <a:lnTo>
                          <a:pt x="24" y="22"/>
                        </a:lnTo>
                        <a:lnTo>
                          <a:pt x="30" y="16"/>
                        </a:lnTo>
                        <a:lnTo>
                          <a:pt x="37" y="12"/>
                        </a:lnTo>
                        <a:lnTo>
                          <a:pt x="43" y="7"/>
                        </a:lnTo>
                        <a:lnTo>
                          <a:pt x="52" y="4"/>
                        </a:lnTo>
                        <a:lnTo>
                          <a:pt x="59" y="2"/>
                        </a:lnTo>
                        <a:lnTo>
                          <a:pt x="68" y="1"/>
                        </a:lnTo>
                        <a:lnTo>
                          <a:pt x="78" y="0"/>
                        </a:lnTo>
                        <a:close/>
                      </a:path>
                    </a:pathLst>
                  </a:custGeom>
                  <a:solidFill>
                    <a:schemeClr val="bg1"/>
                  </a:solidFill>
                  <a:ln w="9525">
                    <a:noFill/>
                    <a:round/>
                    <a:headEnd/>
                    <a:tailEnd/>
                  </a:ln>
                </p:spPr>
                <p:txBody>
                  <a:bodyPr/>
                  <a:lstStyle/>
                  <a:p>
                    <a:pPr>
                      <a:defRPr/>
                    </a:pPr>
                    <a:endParaRPr lang="en-US"/>
                  </a:p>
                </p:txBody>
              </p:sp>
              <p:sp>
                <p:nvSpPr>
                  <p:cNvPr id="715194" name="Freeform 1466"/>
                  <p:cNvSpPr>
                    <a:spLocks noChangeAspect="1"/>
                  </p:cNvSpPr>
                  <p:nvPr/>
                </p:nvSpPr>
                <p:spPr bwMode="auto">
                  <a:xfrm>
                    <a:off x="639" y="1940"/>
                    <a:ext cx="29" cy="86"/>
                  </a:xfrm>
                  <a:custGeom>
                    <a:avLst/>
                    <a:gdLst/>
                    <a:ahLst/>
                    <a:cxnLst>
                      <a:cxn ang="0">
                        <a:pos x="55" y="0"/>
                      </a:cxn>
                      <a:cxn ang="0">
                        <a:pos x="66" y="1"/>
                      </a:cxn>
                      <a:cxn ang="0">
                        <a:pos x="77" y="2"/>
                      </a:cxn>
                      <a:cxn ang="0">
                        <a:pos x="82" y="3"/>
                      </a:cxn>
                      <a:cxn ang="0">
                        <a:pos x="87" y="5"/>
                      </a:cxn>
                      <a:cxn ang="0">
                        <a:pos x="91" y="7"/>
                      </a:cxn>
                      <a:cxn ang="0">
                        <a:pos x="96" y="10"/>
                      </a:cxn>
                      <a:cxn ang="0">
                        <a:pos x="100" y="15"/>
                      </a:cxn>
                      <a:cxn ang="0">
                        <a:pos x="104" y="19"/>
                      </a:cxn>
                      <a:cxn ang="0">
                        <a:pos x="107" y="24"/>
                      </a:cxn>
                      <a:cxn ang="0">
                        <a:pos x="110" y="30"/>
                      </a:cxn>
                      <a:cxn ang="0">
                        <a:pos x="113" y="39"/>
                      </a:cxn>
                      <a:cxn ang="0">
                        <a:pos x="114" y="47"/>
                      </a:cxn>
                      <a:cxn ang="0">
                        <a:pos x="115"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2" y="15"/>
                      </a:cxn>
                      <a:cxn ang="0">
                        <a:pos x="17" y="10"/>
                      </a:cxn>
                      <a:cxn ang="0">
                        <a:pos x="20" y="7"/>
                      </a:cxn>
                      <a:cxn ang="0">
                        <a:pos x="24" y="5"/>
                      </a:cxn>
                      <a:cxn ang="0">
                        <a:pos x="29" y="3"/>
                      </a:cxn>
                      <a:cxn ang="0">
                        <a:pos x="34" y="2"/>
                      </a:cxn>
                      <a:cxn ang="0">
                        <a:pos x="44" y="1"/>
                      </a:cxn>
                      <a:cxn ang="0">
                        <a:pos x="55" y="0"/>
                      </a:cxn>
                    </a:cxnLst>
                    <a:rect l="0" t="0" r="r" b="b"/>
                    <a:pathLst>
                      <a:path w="116" h="277">
                        <a:moveTo>
                          <a:pt x="55" y="0"/>
                        </a:moveTo>
                        <a:lnTo>
                          <a:pt x="66" y="1"/>
                        </a:lnTo>
                        <a:lnTo>
                          <a:pt x="77" y="2"/>
                        </a:lnTo>
                        <a:lnTo>
                          <a:pt x="82" y="3"/>
                        </a:lnTo>
                        <a:lnTo>
                          <a:pt x="87" y="5"/>
                        </a:lnTo>
                        <a:lnTo>
                          <a:pt x="91" y="7"/>
                        </a:lnTo>
                        <a:lnTo>
                          <a:pt x="96" y="10"/>
                        </a:lnTo>
                        <a:lnTo>
                          <a:pt x="100" y="15"/>
                        </a:lnTo>
                        <a:lnTo>
                          <a:pt x="104" y="19"/>
                        </a:lnTo>
                        <a:lnTo>
                          <a:pt x="107" y="24"/>
                        </a:lnTo>
                        <a:lnTo>
                          <a:pt x="110" y="30"/>
                        </a:lnTo>
                        <a:lnTo>
                          <a:pt x="113" y="39"/>
                        </a:lnTo>
                        <a:lnTo>
                          <a:pt x="114" y="47"/>
                        </a:lnTo>
                        <a:lnTo>
                          <a:pt x="115" y="57"/>
                        </a:lnTo>
                        <a:lnTo>
                          <a:pt x="116" y="67"/>
                        </a:lnTo>
                        <a:lnTo>
                          <a:pt x="116" y="277"/>
                        </a:lnTo>
                        <a:lnTo>
                          <a:pt x="0" y="277"/>
                        </a:lnTo>
                        <a:lnTo>
                          <a:pt x="0" y="67"/>
                        </a:lnTo>
                        <a:lnTo>
                          <a:pt x="0" y="57"/>
                        </a:lnTo>
                        <a:lnTo>
                          <a:pt x="1" y="47"/>
                        </a:lnTo>
                        <a:lnTo>
                          <a:pt x="2" y="39"/>
                        </a:lnTo>
                        <a:lnTo>
                          <a:pt x="4" y="30"/>
                        </a:lnTo>
                        <a:lnTo>
                          <a:pt x="6" y="24"/>
                        </a:lnTo>
                        <a:lnTo>
                          <a:pt x="9" y="19"/>
                        </a:lnTo>
                        <a:lnTo>
                          <a:pt x="12" y="15"/>
                        </a:lnTo>
                        <a:lnTo>
                          <a:pt x="17" y="10"/>
                        </a:lnTo>
                        <a:lnTo>
                          <a:pt x="20" y="7"/>
                        </a:lnTo>
                        <a:lnTo>
                          <a:pt x="24" y="5"/>
                        </a:lnTo>
                        <a:lnTo>
                          <a:pt x="29" y="3"/>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715195" name="Freeform 1467"/>
                  <p:cNvSpPr>
                    <a:spLocks noChangeAspect="1"/>
                  </p:cNvSpPr>
                  <p:nvPr/>
                </p:nvSpPr>
                <p:spPr bwMode="auto">
                  <a:xfrm>
                    <a:off x="4865" y="1940"/>
                    <a:ext cx="36" cy="72"/>
                  </a:xfrm>
                  <a:custGeom>
                    <a:avLst/>
                    <a:gdLst/>
                    <a:ahLst/>
                    <a:cxnLst>
                      <a:cxn ang="0">
                        <a:pos x="56" y="0"/>
                      </a:cxn>
                      <a:cxn ang="0">
                        <a:pos x="66" y="1"/>
                      </a:cxn>
                      <a:cxn ang="0">
                        <a:pos x="77" y="3"/>
                      </a:cxn>
                      <a:cxn ang="0">
                        <a:pos x="82" y="5"/>
                      </a:cxn>
                      <a:cxn ang="0">
                        <a:pos x="88" y="7"/>
                      </a:cxn>
                      <a:cxn ang="0">
                        <a:pos x="92" y="9"/>
                      </a:cxn>
                      <a:cxn ang="0">
                        <a:pos x="97" y="13"/>
                      </a:cxn>
                      <a:cxn ang="0">
                        <a:pos x="101" y="17"/>
                      </a:cxn>
                      <a:cxn ang="0">
                        <a:pos x="104" y="22"/>
                      </a:cxn>
                      <a:cxn ang="0">
                        <a:pos x="108" y="27"/>
                      </a:cxn>
                      <a:cxn ang="0">
                        <a:pos x="111" y="34"/>
                      </a:cxn>
                      <a:cxn ang="0">
                        <a:pos x="113" y="40"/>
                      </a:cxn>
                      <a:cxn ang="0">
                        <a:pos x="115" y="47"/>
                      </a:cxn>
                      <a:cxn ang="0">
                        <a:pos x="116" y="57"/>
                      </a:cxn>
                      <a:cxn ang="0">
                        <a:pos x="116" y="66"/>
                      </a:cxn>
                      <a:cxn ang="0">
                        <a:pos x="116" y="234"/>
                      </a:cxn>
                      <a:cxn ang="0">
                        <a:pos x="0" y="234"/>
                      </a:cxn>
                      <a:cxn ang="0">
                        <a:pos x="0" y="66"/>
                      </a:cxn>
                      <a:cxn ang="0">
                        <a:pos x="0" y="57"/>
                      </a:cxn>
                      <a:cxn ang="0">
                        <a:pos x="1" y="47"/>
                      </a:cxn>
                      <a:cxn ang="0">
                        <a:pos x="2" y="40"/>
                      </a:cxn>
                      <a:cxn ang="0">
                        <a:pos x="4" y="34"/>
                      </a:cxn>
                      <a:cxn ang="0">
                        <a:pos x="8" y="27"/>
                      </a:cxn>
                      <a:cxn ang="0">
                        <a:pos x="10" y="22"/>
                      </a:cxn>
                      <a:cxn ang="0">
                        <a:pos x="13" y="17"/>
                      </a:cxn>
                      <a:cxn ang="0">
                        <a:pos x="17" y="13"/>
                      </a:cxn>
                      <a:cxn ang="0">
                        <a:pos x="21" y="9"/>
                      </a:cxn>
                      <a:cxn ang="0">
                        <a:pos x="25" y="7"/>
                      </a:cxn>
                      <a:cxn ang="0">
                        <a:pos x="30" y="5"/>
                      </a:cxn>
                      <a:cxn ang="0">
                        <a:pos x="35" y="3"/>
                      </a:cxn>
                      <a:cxn ang="0">
                        <a:pos x="44" y="1"/>
                      </a:cxn>
                      <a:cxn ang="0">
                        <a:pos x="56" y="0"/>
                      </a:cxn>
                    </a:cxnLst>
                    <a:rect l="0" t="0" r="r" b="b"/>
                    <a:pathLst>
                      <a:path w="116" h="234">
                        <a:moveTo>
                          <a:pt x="56" y="0"/>
                        </a:moveTo>
                        <a:lnTo>
                          <a:pt x="66" y="1"/>
                        </a:lnTo>
                        <a:lnTo>
                          <a:pt x="77" y="3"/>
                        </a:lnTo>
                        <a:lnTo>
                          <a:pt x="82" y="5"/>
                        </a:lnTo>
                        <a:lnTo>
                          <a:pt x="88" y="7"/>
                        </a:lnTo>
                        <a:lnTo>
                          <a:pt x="92" y="9"/>
                        </a:lnTo>
                        <a:lnTo>
                          <a:pt x="97" y="13"/>
                        </a:lnTo>
                        <a:lnTo>
                          <a:pt x="101" y="17"/>
                        </a:lnTo>
                        <a:lnTo>
                          <a:pt x="104" y="22"/>
                        </a:lnTo>
                        <a:lnTo>
                          <a:pt x="108" y="27"/>
                        </a:lnTo>
                        <a:lnTo>
                          <a:pt x="111" y="34"/>
                        </a:lnTo>
                        <a:lnTo>
                          <a:pt x="113" y="40"/>
                        </a:lnTo>
                        <a:lnTo>
                          <a:pt x="115" y="47"/>
                        </a:lnTo>
                        <a:lnTo>
                          <a:pt x="116" y="57"/>
                        </a:lnTo>
                        <a:lnTo>
                          <a:pt x="116" y="66"/>
                        </a:lnTo>
                        <a:lnTo>
                          <a:pt x="116" y="234"/>
                        </a:lnTo>
                        <a:lnTo>
                          <a:pt x="0" y="234"/>
                        </a:lnTo>
                        <a:lnTo>
                          <a:pt x="0" y="66"/>
                        </a:lnTo>
                        <a:lnTo>
                          <a:pt x="0" y="57"/>
                        </a:lnTo>
                        <a:lnTo>
                          <a:pt x="1" y="47"/>
                        </a:lnTo>
                        <a:lnTo>
                          <a:pt x="2" y="40"/>
                        </a:lnTo>
                        <a:lnTo>
                          <a:pt x="4" y="34"/>
                        </a:lnTo>
                        <a:lnTo>
                          <a:pt x="8" y="27"/>
                        </a:lnTo>
                        <a:lnTo>
                          <a:pt x="10" y="22"/>
                        </a:lnTo>
                        <a:lnTo>
                          <a:pt x="13" y="17"/>
                        </a:lnTo>
                        <a:lnTo>
                          <a:pt x="17" y="13"/>
                        </a:lnTo>
                        <a:lnTo>
                          <a:pt x="21" y="9"/>
                        </a:lnTo>
                        <a:lnTo>
                          <a:pt x="25" y="7"/>
                        </a:lnTo>
                        <a:lnTo>
                          <a:pt x="30" y="5"/>
                        </a:lnTo>
                        <a:lnTo>
                          <a:pt x="35" y="3"/>
                        </a:lnTo>
                        <a:lnTo>
                          <a:pt x="44" y="1"/>
                        </a:lnTo>
                        <a:lnTo>
                          <a:pt x="56" y="0"/>
                        </a:lnTo>
                        <a:close/>
                      </a:path>
                    </a:pathLst>
                  </a:custGeom>
                  <a:solidFill>
                    <a:schemeClr val="bg1"/>
                  </a:solidFill>
                  <a:ln w="9525">
                    <a:noFill/>
                    <a:round/>
                    <a:headEnd/>
                    <a:tailEnd/>
                  </a:ln>
                </p:spPr>
                <p:txBody>
                  <a:bodyPr/>
                  <a:lstStyle/>
                  <a:p>
                    <a:pPr>
                      <a:defRPr/>
                    </a:pPr>
                    <a:endParaRPr lang="en-US"/>
                  </a:p>
                </p:txBody>
              </p:sp>
              <p:sp>
                <p:nvSpPr>
                  <p:cNvPr id="715196" name="Freeform 1468"/>
                  <p:cNvSpPr>
                    <a:spLocks noChangeAspect="1"/>
                  </p:cNvSpPr>
                  <p:nvPr/>
                </p:nvSpPr>
                <p:spPr bwMode="auto">
                  <a:xfrm>
                    <a:off x="5001" y="1940"/>
                    <a:ext cx="36" cy="72"/>
                  </a:xfrm>
                  <a:custGeom>
                    <a:avLst/>
                    <a:gdLst/>
                    <a:ahLst/>
                    <a:cxnLst>
                      <a:cxn ang="0">
                        <a:pos x="55" y="0"/>
                      </a:cxn>
                      <a:cxn ang="0">
                        <a:pos x="66" y="1"/>
                      </a:cxn>
                      <a:cxn ang="0">
                        <a:pos x="78" y="3"/>
                      </a:cxn>
                      <a:cxn ang="0">
                        <a:pos x="82" y="5"/>
                      </a:cxn>
                      <a:cxn ang="0">
                        <a:pos x="87" y="7"/>
                      </a:cxn>
                      <a:cxn ang="0">
                        <a:pos x="92" y="9"/>
                      </a:cxn>
                      <a:cxn ang="0">
                        <a:pos x="97" y="13"/>
                      </a:cxn>
                      <a:cxn ang="0">
                        <a:pos x="101" y="17"/>
                      </a:cxn>
                      <a:cxn ang="0">
                        <a:pos x="104" y="22"/>
                      </a:cxn>
                      <a:cxn ang="0">
                        <a:pos x="108" y="27"/>
                      </a:cxn>
                      <a:cxn ang="0">
                        <a:pos x="110" y="34"/>
                      </a:cxn>
                      <a:cxn ang="0">
                        <a:pos x="112" y="40"/>
                      </a:cxn>
                      <a:cxn ang="0">
                        <a:pos x="114" y="47"/>
                      </a:cxn>
                      <a:cxn ang="0">
                        <a:pos x="115" y="57"/>
                      </a:cxn>
                      <a:cxn ang="0">
                        <a:pos x="115" y="66"/>
                      </a:cxn>
                      <a:cxn ang="0">
                        <a:pos x="115" y="234"/>
                      </a:cxn>
                      <a:cxn ang="0">
                        <a:pos x="0" y="234"/>
                      </a:cxn>
                      <a:cxn ang="0">
                        <a:pos x="0" y="66"/>
                      </a:cxn>
                      <a:cxn ang="0">
                        <a:pos x="1" y="57"/>
                      </a:cxn>
                      <a:cxn ang="0">
                        <a:pos x="1" y="47"/>
                      </a:cxn>
                      <a:cxn ang="0">
                        <a:pos x="3" y="40"/>
                      </a:cxn>
                      <a:cxn ang="0">
                        <a:pos x="4" y="34"/>
                      </a:cxn>
                      <a:cxn ang="0">
                        <a:pos x="7" y="27"/>
                      </a:cxn>
                      <a:cxn ang="0">
                        <a:pos x="9" y="22"/>
                      </a:cxn>
                      <a:cxn ang="0">
                        <a:pos x="12" y="17"/>
                      </a:cxn>
                      <a:cxn ang="0">
                        <a:pos x="15" y="13"/>
                      </a:cxn>
                      <a:cxn ang="0">
                        <a:pos x="20" y="9"/>
                      </a:cxn>
                      <a:cxn ang="0">
                        <a:pos x="24" y="7"/>
                      </a:cxn>
                      <a:cxn ang="0">
                        <a:pos x="29" y="5"/>
                      </a:cxn>
                      <a:cxn ang="0">
                        <a:pos x="33" y="3"/>
                      </a:cxn>
                      <a:cxn ang="0">
                        <a:pos x="44" y="1"/>
                      </a:cxn>
                      <a:cxn ang="0">
                        <a:pos x="55" y="0"/>
                      </a:cxn>
                    </a:cxnLst>
                    <a:rect l="0" t="0" r="r" b="b"/>
                    <a:pathLst>
                      <a:path w="115" h="234">
                        <a:moveTo>
                          <a:pt x="55" y="0"/>
                        </a:moveTo>
                        <a:lnTo>
                          <a:pt x="66" y="1"/>
                        </a:lnTo>
                        <a:lnTo>
                          <a:pt x="78" y="3"/>
                        </a:lnTo>
                        <a:lnTo>
                          <a:pt x="82" y="5"/>
                        </a:lnTo>
                        <a:lnTo>
                          <a:pt x="87" y="7"/>
                        </a:lnTo>
                        <a:lnTo>
                          <a:pt x="92" y="9"/>
                        </a:lnTo>
                        <a:lnTo>
                          <a:pt x="97" y="13"/>
                        </a:lnTo>
                        <a:lnTo>
                          <a:pt x="101" y="17"/>
                        </a:lnTo>
                        <a:lnTo>
                          <a:pt x="104" y="22"/>
                        </a:lnTo>
                        <a:lnTo>
                          <a:pt x="108" y="27"/>
                        </a:lnTo>
                        <a:lnTo>
                          <a:pt x="110" y="34"/>
                        </a:lnTo>
                        <a:lnTo>
                          <a:pt x="112" y="40"/>
                        </a:lnTo>
                        <a:lnTo>
                          <a:pt x="114" y="47"/>
                        </a:lnTo>
                        <a:lnTo>
                          <a:pt x="115" y="57"/>
                        </a:lnTo>
                        <a:lnTo>
                          <a:pt x="115" y="66"/>
                        </a:lnTo>
                        <a:lnTo>
                          <a:pt x="115" y="234"/>
                        </a:lnTo>
                        <a:lnTo>
                          <a:pt x="0" y="234"/>
                        </a:lnTo>
                        <a:lnTo>
                          <a:pt x="0" y="66"/>
                        </a:lnTo>
                        <a:lnTo>
                          <a:pt x="1" y="57"/>
                        </a:lnTo>
                        <a:lnTo>
                          <a:pt x="1" y="47"/>
                        </a:lnTo>
                        <a:lnTo>
                          <a:pt x="3" y="40"/>
                        </a:lnTo>
                        <a:lnTo>
                          <a:pt x="4" y="34"/>
                        </a:lnTo>
                        <a:lnTo>
                          <a:pt x="7" y="27"/>
                        </a:lnTo>
                        <a:lnTo>
                          <a:pt x="9" y="22"/>
                        </a:lnTo>
                        <a:lnTo>
                          <a:pt x="12" y="17"/>
                        </a:lnTo>
                        <a:lnTo>
                          <a:pt x="15" y="13"/>
                        </a:lnTo>
                        <a:lnTo>
                          <a:pt x="20" y="9"/>
                        </a:lnTo>
                        <a:lnTo>
                          <a:pt x="24" y="7"/>
                        </a:lnTo>
                        <a:lnTo>
                          <a:pt x="29" y="5"/>
                        </a:lnTo>
                        <a:lnTo>
                          <a:pt x="33" y="3"/>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715197" name="Freeform 1469"/>
                  <p:cNvSpPr>
                    <a:spLocks noChangeAspect="1"/>
                  </p:cNvSpPr>
                  <p:nvPr/>
                </p:nvSpPr>
                <p:spPr bwMode="auto">
                  <a:xfrm>
                    <a:off x="5137" y="1940"/>
                    <a:ext cx="36" cy="72"/>
                  </a:xfrm>
                  <a:custGeom>
                    <a:avLst/>
                    <a:gdLst/>
                    <a:ahLst/>
                    <a:cxnLst>
                      <a:cxn ang="0">
                        <a:pos x="53" y="0"/>
                      </a:cxn>
                      <a:cxn ang="0">
                        <a:pos x="64" y="1"/>
                      </a:cxn>
                      <a:cxn ang="0">
                        <a:pos x="75" y="3"/>
                      </a:cxn>
                      <a:cxn ang="0">
                        <a:pos x="80" y="5"/>
                      </a:cxn>
                      <a:cxn ang="0">
                        <a:pos x="85" y="7"/>
                      </a:cxn>
                      <a:cxn ang="0">
                        <a:pos x="90" y="9"/>
                      </a:cxn>
                      <a:cxn ang="0">
                        <a:pos x="95" y="13"/>
                      </a:cxn>
                      <a:cxn ang="0">
                        <a:pos x="99" y="17"/>
                      </a:cxn>
                      <a:cxn ang="0">
                        <a:pos x="102" y="22"/>
                      </a:cxn>
                      <a:cxn ang="0">
                        <a:pos x="106" y="27"/>
                      </a:cxn>
                      <a:cxn ang="0">
                        <a:pos x="109" y="34"/>
                      </a:cxn>
                      <a:cxn ang="0">
                        <a:pos x="111" y="40"/>
                      </a:cxn>
                      <a:cxn ang="0">
                        <a:pos x="113" y="47"/>
                      </a:cxn>
                      <a:cxn ang="0">
                        <a:pos x="114" y="57"/>
                      </a:cxn>
                      <a:cxn ang="0">
                        <a:pos x="114" y="66"/>
                      </a:cxn>
                      <a:cxn ang="0">
                        <a:pos x="114" y="234"/>
                      </a:cxn>
                      <a:cxn ang="0">
                        <a:pos x="0" y="234"/>
                      </a:cxn>
                      <a:cxn ang="0">
                        <a:pos x="0" y="66"/>
                      </a:cxn>
                      <a:cxn ang="0">
                        <a:pos x="0" y="57"/>
                      </a:cxn>
                      <a:cxn ang="0">
                        <a:pos x="1" y="47"/>
                      </a:cxn>
                      <a:cxn ang="0">
                        <a:pos x="2" y="40"/>
                      </a:cxn>
                      <a:cxn ang="0">
                        <a:pos x="4" y="34"/>
                      </a:cxn>
                      <a:cxn ang="0">
                        <a:pos x="7" y="27"/>
                      </a:cxn>
                      <a:cxn ang="0">
                        <a:pos x="9" y="22"/>
                      </a:cxn>
                      <a:cxn ang="0">
                        <a:pos x="12" y="17"/>
                      </a:cxn>
                      <a:cxn ang="0">
                        <a:pos x="16" y="13"/>
                      </a:cxn>
                      <a:cxn ang="0">
                        <a:pos x="19" y="9"/>
                      </a:cxn>
                      <a:cxn ang="0">
                        <a:pos x="23" y="7"/>
                      </a:cxn>
                      <a:cxn ang="0">
                        <a:pos x="28" y="5"/>
                      </a:cxn>
                      <a:cxn ang="0">
                        <a:pos x="33" y="3"/>
                      </a:cxn>
                      <a:cxn ang="0">
                        <a:pos x="42" y="1"/>
                      </a:cxn>
                      <a:cxn ang="0">
                        <a:pos x="53" y="0"/>
                      </a:cxn>
                    </a:cxnLst>
                    <a:rect l="0" t="0" r="r" b="b"/>
                    <a:pathLst>
                      <a:path w="114" h="234">
                        <a:moveTo>
                          <a:pt x="53" y="0"/>
                        </a:moveTo>
                        <a:lnTo>
                          <a:pt x="64" y="1"/>
                        </a:lnTo>
                        <a:lnTo>
                          <a:pt x="75" y="3"/>
                        </a:lnTo>
                        <a:lnTo>
                          <a:pt x="80" y="5"/>
                        </a:lnTo>
                        <a:lnTo>
                          <a:pt x="85" y="7"/>
                        </a:lnTo>
                        <a:lnTo>
                          <a:pt x="90" y="9"/>
                        </a:lnTo>
                        <a:lnTo>
                          <a:pt x="95" y="13"/>
                        </a:lnTo>
                        <a:lnTo>
                          <a:pt x="99" y="17"/>
                        </a:lnTo>
                        <a:lnTo>
                          <a:pt x="102" y="22"/>
                        </a:lnTo>
                        <a:lnTo>
                          <a:pt x="106" y="27"/>
                        </a:lnTo>
                        <a:lnTo>
                          <a:pt x="109" y="34"/>
                        </a:lnTo>
                        <a:lnTo>
                          <a:pt x="111" y="40"/>
                        </a:lnTo>
                        <a:lnTo>
                          <a:pt x="113" y="47"/>
                        </a:lnTo>
                        <a:lnTo>
                          <a:pt x="114" y="57"/>
                        </a:lnTo>
                        <a:lnTo>
                          <a:pt x="114" y="66"/>
                        </a:lnTo>
                        <a:lnTo>
                          <a:pt x="114" y="234"/>
                        </a:lnTo>
                        <a:lnTo>
                          <a:pt x="0" y="234"/>
                        </a:lnTo>
                        <a:lnTo>
                          <a:pt x="0" y="66"/>
                        </a:lnTo>
                        <a:lnTo>
                          <a:pt x="0" y="57"/>
                        </a:lnTo>
                        <a:lnTo>
                          <a:pt x="1" y="47"/>
                        </a:lnTo>
                        <a:lnTo>
                          <a:pt x="2" y="40"/>
                        </a:lnTo>
                        <a:lnTo>
                          <a:pt x="4" y="34"/>
                        </a:lnTo>
                        <a:lnTo>
                          <a:pt x="7" y="27"/>
                        </a:lnTo>
                        <a:lnTo>
                          <a:pt x="9" y="22"/>
                        </a:lnTo>
                        <a:lnTo>
                          <a:pt x="12" y="17"/>
                        </a:lnTo>
                        <a:lnTo>
                          <a:pt x="16" y="13"/>
                        </a:lnTo>
                        <a:lnTo>
                          <a:pt x="19" y="9"/>
                        </a:lnTo>
                        <a:lnTo>
                          <a:pt x="23" y="7"/>
                        </a:lnTo>
                        <a:lnTo>
                          <a:pt x="28" y="5"/>
                        </a:lnTo>
                        <a:lnTo>
                          <a:pt x="33" y="3"/>
                        </a:lnTo>
                        <a:lnTo>
                          <a:pt x="42" y="1"/>
                        </a:lnTo>
                        <a:lnTo>
                          <a:pt x="53" y="0"/>
                        </a:lnTo>
                        <a:close/>
                      </a:path>
                    </a:pathLst>
                  </a:custGeom>
                  <a:solidFill>
                    <a:schemeClr val="bg1"/>
                  </a:solidFill>
                  <a:ln w="9525">
                    <a:noFill/>
                    <a:round/>
                    <a:headEnd/>
                    <a:tailEnd/>
                  </a:ln>
                </p:spPr>
                <p:txBody>
                  <a:bodyPr/>
                  <a:lstStyle/>
                  <a:p>
                    <a:pPr>
                      <a:defRPr/>
                    </a:pPr>
                    <a:endParaRPr lang="en-US"/>
                  </a:p>
                </p:txBody>
              </p:sp>
              <p:sp>
                <p:nvSpPr>
                  <p:cNvPr id="715198" name="Freeform 1470"/>
                  <p:cNvSpPr>
                    <a:spLocks noChangeAspect="1"/>
                  </p:cNvSpPr>
                  <p:nvPr/>
                </p:nvSpPr>
                <p:spPr bwMode="auto">
                  <a:xfrm>
                    <a:off x="503" y="1940"/>
                    <a:ext cx="36" cy="86"/>
                  </a:xfrm>
                  <a:custGeom>
                    <a:avLst/>
                    <a:gdLst/>
                    <a:ahLst/>
                    <a:cxnLst>
                      <a:cxn ang="0">
                        <a:pos x="54" y="0"/>
                      </a:cxn>
                      <a:cxn ang="0">
                        <a:pos x="65" y="1"/>
                      </a:cxn>
                      <a:cxn ang="0">
                        <a:pos x="77" y="2"/>
                      </a:cxn>
                      <a:cxn ang="0">
                        <a:pos x="82" y="3"/>
                      </a:cxn>
                      <a:cxn ang="0">
                        <a:pos x="86" y="5"/>
                      </a:cxn>
                      <a:cxn ang="0">
                        <a:pos x="92" y="7"/>
                      </a:cxn>
                      <a:cxn ang="0">
                        <a:pos x="96" y="10"/>
                      </a:cxn>
                      <a:cxn ang="0">
                        <a:pos x="100" y="15"/>
                      </a:cxn>
                      <a:cxn ang="0">
                        <a:pos x="104" y="19"/>
                      </a:cxn>
                      <a:cxn ang="0">
                        <a:pos x="107" y="24"/>
                      </a:cxn>
                      <a:cxn ang="0">
                        <a:pos x="111" y="30"/>
                      </a:cxn>
                      <a:cxn ang="0">
                        <a:pos x="113" y="39"/>
                      </a:cxn>
                      <a:cxn ang="0">
                        <a:pos x="115" y="47"/>
                      </a:cxn>
                      <a:cxn ang="0">
                        <a:pos x="116" y="57"/>
                      </a:cxn>
                      <a:cxn ang="0">
                        <a:pos x="116" y="67"/>
                      </a:cxn>
                      <a:cxn ang="0">
                        <a:pos x="116" y="277"/>
                      </a:cxn>
                      <a:cxn ang="0">
                        <a:pos x="0" y="277"/>
                      </a:cxn>
                      <a:cxn ang="0">
                        <a:pos x="0" y="67"/>
                      </a:cxn>
                      <a:cxn ang="0">
                        <a:pos x="0" y="57"/>
                      </a:cxn>
                      <a:cxn ang="0">
                        <a:pos x="1" y="47"/>
                      </a:cxn>
                      <a:cxn ang="0">
                        <a:pos x="2" y="39"/>
                      </a:cxn>
                      <a:cxn ang="0">
                        <a:pos x="4" y="30"/>
                      </a:cxn>
                      <a:cxn ang="0">
                        <a:pos x="6" y="24"/>
                      </a:cxn>
                      <a:cxn ang="0">
                        <a:pos x="9" y="19"/>
                      </a:cxn>
                      <a:cxn ang="0">
                        <a:pos x="13" y="15"/>
                      </a:cxn>
                      <a:cxn ang="0">
                        <a:pos x="16" y="10"/>
                      </a:cxn>
                      <a:cxn ang="0">
                        <a:pos x="20" y="7"/>
                      </a:cxn>
                      <a:cxn ang="0">
                        <a:pos x="23" y="5"/>
                      </a:cxn>
                      <a:cxn ang="0">
                        <a:pos x="28" y="3"/>
                      </a:cxn>
                      <a:cxn ang="0">
                        <a:pos x="33" y="2"/>
                      </a:cxn>
                      <a:cxn ang="0">
                        <a:pos x="43" y="1"/>
                      </a:cxn>
                      <a:cxn ang="0">
                        <a:pos x="54" y="0"/>
                      </a:cxn>
                    </a:cxnLst>
                    <a:rect l="0" t="0" r="r" b="b"/>
                    <a:pathLst>
                      <a:path w="116" h="277">
                        <a:moveTo>
                          <a:pt x="54" y="0"/>
                        </a:moveTo>
                        <a:lnTo>
                          <a:pt x="65" y="1"/>
                        </a:lnTo>
                        <a:lnTo>
                          <a:pt x="77" y="2"/>
                        </a:lnTo>
                        <a:lnTo>
                          <a:pt x="82" y="3"/>
                        </a:lnTo>
                        <a:lnTo>
                          <a:pt x="86" y="5"/>
                        </a:lnTo>
                        <a:lnTo>
                          <a:pt x="92" y="7"/>
                        </a:lnTo>
                        <a:lnTo>
                          <a:pt x="96" y="10"/>
                        </a:lnTo>
                        <a:lnTo>
                          <a:pt x="100" y="15"/>
                        </a:lnTo>
                        <a:lnTo>
                          <a:pt x="104" y="19"/>
                        </a:lnTo>
                        <a:lnTo>
                          <a:pt x="107" y="24"/>
                        </a:lnTo>
                        <a:lnTo>
                          <a:pt x="111" y="30"/>
                        </a:lnTo>
                        <a:lnTo>
                          <a:pt x="113" y="39"/>
                        </a:lnTo>
                        <a:lnTo>
                          <a:pt x="115" y="47"/>
                        </a:lnTo>
                        <a:lnTo>
                          <a:pt x="116" y="57"/>
                        </a:lnTo>
                        <a:lnTo>
                          <a:pt x="116" y="67"/>
                        </a:lnTo>
                        <a:lnTo>
                          <a:pt x="116" y="277"/>
                        </a:lnTo>
                        <a:lnTo>
                          <a:pt x="0" y="277"/>
                        </a:lnTo>
                        <a:lnTo>
                          <a:pt x="0" y="67"/>
                        </a:lnTo>
                        <a:lnTo>
                          <a:pt x="0" y="57"/>
                        </a:lnTo>
                        <a:lnTo>
                          <a:pt x="1" y="47"/>
                        </a:lnTo>
                        <a:lnTo>
                          <a:pt x="2" y="39"/>
                        </a:lnTo>
                        <a:lnTo>
                          <a:pt x="4" y="30"/>
                        </a:lnTo>
                        <a:lnTo>
                          <a:pt x="6" y="24"/>
                        </a:lnTo>
                        <a:lnTo>
                          <a:pt x="9" y="19"/>
                        </a:lnTo>
                        <a:lnTo>
                          <a:pt x="13" y="15"/>
                        </a:lnTo>
                        <a:lnTo>
                          <a:pt x="16" y="10"/>
                        </a:lnTo>
                        <a:lnTo>
                          <a:pt x="20" y="7"/>
                        </a:lnTo>
                        <a:lnTo>
                          <a:pt x="23" y="5"/>
                        </a:lnTo>
                        <a:lnTo>
                          <a:pt x="28" y="3"/>
                        </a:lnTo>
                        <a:lnTo>
                          <a:pt x="33" y="2"/>
                        </a:lnTo>
                        <a:lnTo>
                          <a:pt x="43" y="1"/>
                        </a:lnTo>
                        <a:lnTo>
                          <a:pt x="54" y="0"/>
                        </a:lnTo>
                        <a:close/>
                      </a:path>
                    </a:pathLst>
                  </a:custGeom>
                  <a:solidFill>
                    <a:schemeClr val="bg1"/>
                  </a:solidFill>
                  <a:ln w="9525">
                    <a:noFill/>
                    <a:round/>
                    <a:headEnd/>
                    <a:tailEnd/>
                  </a:ln>
                </p:spPr>
                <p:txBody>
                  <a:bodyPr/>
                  <a:lstStyle/>
                  <a:p>
                    <a:pPr>
                      <a:defRPr/>
                    </a:pPr>
                    <a:endParaRPr lang="en-US"/>
                  </a:p>
                </p:txBody>
              </p:sp>
              <p:sp>
                <p:nvSpPr>
                  <p:cNvPr id="715199" name="Freeform 1471"/>
                  <p:cNvSpPr>
                    <a:spLocks noChangeAspect="1"/>
                  </p:cNvSpPr>
                  <p:nvPr/>
                </p:nvSpPr>
                <p:spPr bwMode="auto">
                  <a:xfrm>
                    <a:off x="368" y="1940"/>
                    <a:ext cx="36" cy="86"/>
                  </a:xfrm>
                  <a:custGeom>
                    <a:avLst/>
                    <a:gdLst/>
                    <a:ahLst/>
                    <a:cxnLst>
                      <a:cxn ang="0">
                        <a:pos x="55" y="0"/>
                      </a:cxn>
                      <a:cxn ang="0">
                        <a:pos x="66" y="1"/>
                      </a:cxn>
                      <a:cxn ang="0">
                        <a:pos x="77" y="2"/>
                      </a:cxn>
                      <a:cxn ang="0">
                        <a:pos x="82" y="4"/>
                      </a:cxn>
                      <a:cxn ang="0">
                        <a:pos x="87" y="6"/>
                      </a:cxn>
                      <a:cxn ang="0">
                        <a:pos x="92" y="8"/>
                      </a:cxn>
                      <a:cxn ang="0">
                        <a:pos x="96" y="12"/>
                      </a:cxn>
                      <a:cxn ang="0">
                        <a:pos x="100" y="16"/>
                      </a:cxn>
                      <a:cxn ang="0">
                        <a:pos x="104" y="20"/>
                      </a:cxn>
                      <a:cxn ang="0">
                        <a:pos x="107" y="26"/>
                      </a:cxn>
                      <a:cxn ang="0">
                        <a:pos x="110" y="33"/>
                      </a:cxn>
                      <a:cxn ang="0">
                        <a:pos x="113" y="40"/>
                      </a:cxn>
                      <a:cxn ang="0">
                        <a:pos x="114" y="48"/>
                      </a:cxn>
                      <a:cxn ang="0">
                        <a:pos x="115" y="59"/>
                      </a:cxn>
                      <a:cxn ang="0">
                        <a:pos x="116" y="69"/>
                      </a:cxn>
                      <a:cxn ang="0">
                        <a:pos x="116" y="277"/>
                      </a:cxn>
                      <a:cxn ang="0">
                        <a:pos x="0" y="277"/>
                      </a:cxn>
                      <a:cxn ang="0">
                        <a:pos x="0" y="69"/>
                      </a:cxn>
                      <a:cxn ang="0">
                        <a:pos x="0" y="59"/>
                      </a:cxn>
                      <a:cxn ang="0">
                        <a:pos x="1" y="48"/>
                      </a:cxn>
                      <a:cxn ang="0">
                        <a:pos x="2" y="40"/>
                      </a:cxn>
                      <a:cxn ang="0">
                        <a:pos x="4" y="33"/>
                      </a:cxn>
                      <a:cxn ang="0">
                        <a:pos x="6" y="26"/>
                      </a:cxn>
                      <a:cxn ang="0">
                        <a:pos x="9" y="20"/>
                      </a:cxn>
                      <a:cxn ang="0">
                        <a:pos x="13" y="16"/>
                      </a:cxn>
                      <a:cxn ang="0">
                        <a:pos x="17" y="12"/>
                      </a:cxn>
                      <a:cxn ang="0">
                        <a:pos x="20" y="8"/>
                      </a:cxn>
                      <a:cxn ang="0">
                        <a:pos x="24" y="6"/>
                      </a:cxn>
                      <a:cxn ang="0">
                        <a:pos x="29" y="4"/>
                      </a:cxn>
                      <a:cxn ang="0">
                        <a:pos x="34" y="2"/>
                      </a:cxn>
                      <a:cxn ang="0">
                        <a:pos x="44" y="1"/>
                      </a:cxn>
                      <a:cxn ang="0">
                        <a:pos x="55" y="0"/>
                      </a:cxn>
                    </a:cxnLst>
                    <a:rect l="0" t="0" r="r" b="b"/>
                    <a:pathLst>
                      <a:path w="116" h="277">
                        <a:moveTo>
                          <a:pt x="55" y="0"/>
                        </a:moveTo>
                        <a:lnTo>
                          <a:pt x="66" y="1"/>
                        </a:lnTo>
                        <a:lnTo>
                          <a:pt x="77" y="2"/>
                        </a:lnTo>
                        <a:lnTo>
                          <a:pt x="82" y="4"/>
                        </a:lnTo>
                        <a:lnTo>
                          <a:pt x="87" y="6"/>
                        </a:lnTo>
                        <a:lnTo>
                          <a:pt x="92" y="8"/>
                        </a:lnTo>
                        <a:lnTo>
                          <a:pt x="96" y="12"/>
                        </a:lnTo>
                        <a:lnTo>
                          <a:pt x="100" y="16"/>
                        </a:lnTo>
                        <a:lnTo>
                          <a:pt x="104" y="20"/>
                        </a:lnTo>
                        <a:lnTo>
                          <a:pt x="107" y="26"/>
                        </a:lnTo>
                        <a:lnTo>
                          <a:pt x="110" y="33"/>
                        </a:lnTo>
                        <a:lnTo>
                          <a:pt x="113" y="40"/>
                        </a:lnTo>
                        <a:lnTo>
                          <a:pt x="114" y="48"/>
                        </a:lnTo>
                        <a:lnTo>
                          <a:pt x="115" y="59"/>
                        </a:lnTo>
                        <a:lnTo>
                          <a:pt x="116" y="69"/>
                        </a:lnTo>
                        <a:lnTo>
                          <a:pt x="116" y="277"/>
                        </a:lnTo>
                        <a:lnTo>
                          <a:pt x="0" y="277"/>
                        </a:lnTo>
                        <a:lnTo>
                          <a:pt x="0" y="69"/>
                        </a:lnTo>
                        <a:lnTo>
                          <a:pt x="0" y="59"/>
                        </a:lnTo>
                        <a:lnTo>
                          <a:pt x="1" y="48"/>
                        </a:lnTo>
                        <a:lnTo>
                          <a:pt x="2" y="40"/>
                        </a:lnTo>
                        <a:lnTo>
                          <a:pt x="4" y="33"/>
                        </a:lnTo>
                        <a:lnTo>
                          <a:pt x="6" y="26"/>
                        </a:lnTo>
                        <a:lnTo>
                          <a:pt x="9" y="20"/>
                        </a:lnTo>
                        <a:lnTo>
                          <a:pt x="13" y="16"/>
                        </a:lnTo>
                        <a:lnTo>
                          <a:pt x="17" y="12"/>
                        </a:lnTo>
                        <a:lnTo>
                          <a:pt x="20" y="8"/>
                        </a:lnTo>
                        <a:lnTo>
                          <a:pt x="24" y="6"/>
                        </a:lnTo>
                        <a:lnTo>
                          <a:pt x="29" y="4"/>
                        </a:lnTo>
                        <a:lnTo>
                          <a:pt x="34" y="2"/>
                        </a:lnTo>
                        <a:lnTo>
                          <a:pt x="44" y="1"/>
                        </a:lnTo>
                        <a:lnTo>
                          <a:pt x="55" y="0"/>
                        </a:lnTo>
                        <a:close/>
                      </a:path>
                    </a:pathLst>
                  </a:custGeom>
                  <a:solidFill>
                    <a:schemeClr val="bg1"/>
                  </a:solidFill>
                  <a:ln w="9525">
                    <a:noFill/>
                    <a:round/>
                    <a:headEnd/>
                    <a:tailEnd/>
                  </a:ln>
                </p:spPr>
                <p:txBody>
                  <a:bodyPr/>
                  <a:lstStyle/>
                  <a:p>
                    <a:pPr>
                      <a:defRPr/>
                    </a:pPr>
                    <a:endParaRPr lang="en-US"/>
                  </a:p>
                </p:txBody>
              </p:sp>
              <p:sp>
                <p:nvSpPr>
                  <p:cNvPr id="715200" name="Freeform 1472"/>
                  <p:cNvSpPr>
                    <a:spLocks noChangeAspect="1"/>
                  </p:cNvSpPr>
                  <p:nvPr/>
                </p:nvSpPr>
                <p:spPr bwMode="auto">
                  <a:xfrm>
                    <a:off x="897" y="1947"/>
                    <a:ext cx="50" cy="79"/>
                  </a:xfrm>
                  <a:custGeom>
                    <a:avLst/>
                    <a:gdLst/>
                    <a:ahLst/>
                    <a:cxnLst>
                      <a:cxn ang="0">
                        <a:pos x="79" y="0"/>
                      </a:cxn>
                      <a:cxn ang="0">
                        <a:pos x="88" y="1"/>
                      </a:cxn>
                      <a:cxn ang="0">
                        <a:pos x="97" y="2"/>
                      </a:cxn>
                      <a:cxn ang="0">
                        <a:pos x="105" y="4"/>
                      </a:cxn>
                      <a:cxn ang="0">
                        <a:pos x="113" y="7"/>
                      </a:cxn>
                      <a:cxn ang="0">
                        <a:pos x="120" y="12"/>
                      </a:cxn>
                      <a:cxn ang="0">
                        <a:pos x="126" y="16"/>
                      </a:cxn>
                      <a:cxn ang="0">
                        <a:pos x="133" y="22"/>
                      </a:cxn>
                      <a:cxn ang="0">
                        <a:pos x="138" y="28"/>
                      </a:cxn>
                      <a:cxn ang="0">
                        <a:pos x="142" y="36"/>
                      </a:cxn>
                      <a:cxn ang="0">
                        <a:pos x="146" y="43"/>
                      </a:cxn>
                      <a:cxn ang="0">
                        <a:pos x="149"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5"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7" y="2"/>
                        </a:lnTo>
                        <a:lnTo>
                          <a:pt x="105" y="4"/>
                        </a:lnTo>
                        <a:lnTo>
                          <a:pt x="113" y="7"/>
                        </a:lnTo>
                        <a:lnTo>
                          <a:pt x="120" y="12"/>
                        </a:lnTo>
                        <a:lnTo>
                          <a:pt x="126" y="16"/>
                        </a:lnTo>
                        <a:lnTo>
                          <a:pt x="133" y="22"/>
                        </a:lnTo>
                        <a:lnTo>
                          <a:pt x="138" y="28"/>
                        </a:lnTo>
                        <a:lnTo>
                          <a:pt x="142" y="36"/>
                        </a:lnTo>
                        <a:lnTo>
                          <a:pt x="146" y="43"/>
                        </a:lnTo>
                        <a:lnTo>
                          <a:pt x="149"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5"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715201" name="Freeform 1473"/>
                  <p:cNvSpPr>
                    <a:spLocks noChangeAspect="1"/>
                  </p:cNvSpPr>
                  <p:nvPr/>
                </p:nvSpPr>
                <p:spPr bwMode="auto">
                  <a:xfrm>
                    <a:off x="3628" y="1947"/>
                    <a:ext cx="50" cy="79"/>
                  </a:xfrm>
                  <a:custGeom>
                    <a:avLst/>
                    <a:gdLst/>
                    <a:ahLst/>
                    <a:cxnLst>
                      <a:cxn ang="0">
                        <a:pos x="78" y="0"/>
                      </a:cxn>
                      <a:cxn ang="0">
                        <a:pos x="88" y="1"/>
                      </a:cxn>
                      <a:cxn ang="0">
                        <a:pos x="97" y="2"/>
                      </a:cxn>
                      <a:cxn ang="0">
                        <a:pos x="105" y="4"/>
                      </a:cxn>
                      <a:cxn ang="0">
                        <a:pos x="113" y="7"/>
                      </a:cxn>
                      <a:cxn ang="0">
                        <a:pos x="120" y="12"/>
                      </a:cxn>
                      <a:cxn ang="0">
                        <a:pos x="127" y="16"/>
                      </a:cxn>
                      <a:cxn ang="0">
                        <a:pos x="132" y="22"/>
                      </a:cxn>
                      <a:cxn ang="0">
                        <a:pos x="137" y="28"/>
                      </a:cxn>
                      <a:cxn ang="0">
                        <a:pos x="141" y="36"/>
                      </a:cxn>
                      <a:cxn ang="0">
                        <a:pos x="146" y="43"/>
                      </a:cxn>
                      <a:cxn ang="0">
                        <a:pos x="149" y="52"/>
                      </a:cxn>
                      <a:cxn ang="0">
                        <a:pos x="152" y="61"/>
                      </a:cxn>
                      <a:cxn ang="0">
                        <a:pos x="153" y="72"/>
                      </a:cxn>
                      <a:cxn ang="0">
                        <a:pos x="155" y="82"/>
                      </a:cxn>
                      <a:cxn ang="0">
                        <a:pos x="156" y="94"/>
                      </a:cxn>
                      <a:cxn ang="0">
                        <a:pos x="156" y="105"/>
                      </a:cxn>
                      <a:cxn ang="0">
                        <a:pos x="156" y="262"/>
                      </a:cxn>
                      <a:cxn ang="0">
                        <a:pos x="0" y="262"/>
                      </a:cxn>
                      <a:cxn ang="0">
                        <a:pos x="0" y="105"/>
                      </a:cxn>
                      <a:cxn ang="0">
                        <a:pos x="1" y="94"/>
                      </a:cxn>
                      <a:cxn ang="0">
                        <a:pos x="1" y="82"/>
                      </a:cxn>
                      <a:cxn ang="0">
                        <a:pos x="3" y="72"/>
                      </a:cxn>
                      <a:cxn ang="0">
                        <a:pos x="5" y="61"/>
                      </a:cxn>
                      <a:cxn ang="0">
                        <a:pos x="8" y="52"/>
                      </a:cxn>
                      <a:cxn ang="0">
                        <a:pos x="12" y="43"/>
                      </a:cxn>
                      <a:cxn ang="0">
                        <a:pos x="15" y="36"/>
                      </a:cxn>
                      <a:cxn ang="0">
                        <a:pos x="20" y="28"/>
                      </a:cxn>
                      <a:cxn ang="0">
                        <a:pos x="25" y="22"/>
                      </a:cxn>
                      <a:cxn ang="0">
                        <a:pos x="31" y="16"/>
                      </a:cxn>
                      <a:cxn ang="0">
                        <a:pos x="37" y="12"/>
                      </a:cxn>
                      <a:cxn ang="0">
                        <a:pos x="44" y="7"/>
                      </a:cxn>
                      <a:cxn ang="0">
                        <a:pos x="52" y="4"/>
                      </a:cxn>
                      <a:cxn ang="0">
                        <a:pos x="60" y="2"/>
                      </a:cxn>
                      <a:cxn ang="0">
                        <a:pos x="69" y="1"/>
                      </a:cxn>
                      <a:cxn ang="0">
                        <a:pos x="78" y="0"/>
                      </a:cxn>
                    </a:cxnLst>
                    <a:rect l="0" t="0" r="r" b="b"/>
                    <a:pathLst>
                      <a:path w="156" h="262">
                        <a:moveTo>
                          <a:pt x="78" y="0"/>
                        </a:moveTo>
                        <a:lnTo>
                          <a:pt x="88" y="1"/>
                        </a:lnTo>
                        <a:lnTo>
                          <a:pt x="97" y="2"/>
                        </a:lnTo>
                        <a:lnTo>
                          <a:pt x="105" y="4"/>
                        </a:lnTo>
                        <a:lnTo>
                          <a:pt x="113" y="7"/>
                        </a:lnTo>
                        <a:lnTo>
                          <a:pt x="120" y="12"/>
                        </a:lnTo>
                        <a:lnTo>
                          <a:pt x="127" y="16"/>
                        </a:lnTo>
                        <a:lnTo>
                          <a:pt x="132" y="22"/>
                        </a:lnTo>
                        <a:lnTo>
                          <a:pt x="137" y="28"/>
                        </a:lnTo>
                        <a:lnTo>
                          <a:pt x="141" y="36"/>
                        </a:lnTo>
                        <a:lnTo>
                          <a:pt x="146" y="43"/>
                        </a:lnTo>
                        <a:lnTo>
                          <a:pt x="149" y="52"/>
                        </a:lnTo>
                        <a:lnTo>
                          <a:pt x="152" y="61"/>
                        </a:lnTo>
                        <a:lnTo>
                          <a:pt x="153" y="72"/>
                        </a:lnTo>
                        <a:lnTo>
                          <a:pt x="155" y="82"/>
                        </a:lnTo>
                        <a:lnTo>
                          <a:pt x="156" y="94"/>
                        </a:lnTo>
                        <a:lnTo>
                          <a:pt x="156" y="105"/>
                        </a:lnTo>
                        <a:lnTo>
                          <a:pt x="156" y="262"/>
                        </a:lnTo>
                        <a:lnTo>
                          <a:pt x="0" y="262"/>
                        </a:lnTo>
                        <a:lnTo>
                          <a:pt x="0" y="105"/>
                        </a:lnTo>
                        <a:lnTo>
                          <a:pt x="1" y="94"/>
                        </a:lnTo>
                        <a:lnTo>
                          <a:pt x="1" y="82"/>
                        </a:lnTo>
                        <a:lnTo>
                          <a:pt x="3" y="72"/>
                        </a:lnTo>
                        <a:lnTo>
                          <a:pt x="5" y="61"/>
                        </a:lnTo>
                        <a:lnTo>
                          <a:pt x="8" y="52"/>
                        </a:lnTo>
                        <a:lnTo>
                          <a:pt x="12" y="43"/>
                        </a:lnTo>
                        <a:lnTo>
                          <a:pt x="15" y="36"/>
                        </a:lnTo>
                        <a:lnTo>
                          <a:pt x="20" y="28"/>
                        </a:lnTo>
                        <a:lnTo>
                          <a:pt x="25" y="22"/>
                        </a:lnTo>
                        <a:lnTo>
                          <a:pt x="31" y="16"/>
                        </a:lnTo>
                        <a:lnTo>
                          <a:pt x="37" y="12"/>
                        </a:lnTo>
                        <a:lnTo>
                          <a:pt x="44" y="7"/>
                        </a:lnTo>
                        <a:lnTo>
                          <a:pt x="52" y="4"/>
                        </a:lnTo>
                        <a:lnTo>
                          <a:pt x="60" y="2"/>
                        </a:lnTo>
                        <a:lnTo>
                          <a:pt x="69" y="1"/>
                        </a:lnTo>
                        <a:lnTo>
                          <a:pt x="78" y="0"/>
                        </a:lnTo>
                        <a:close/>
                      </a:path>
                    </a:pathLst>
                  </a:custGeom>
                  <a:solidFill>
                    <a:schemeClr val="bg1"/>
                  </a:solidFill>
                  <a:ln w="9525">
                    <a:noFill/>
                    <a:round/>
                    <a:headEnd/>
                    <a:tailEnd/>
                  </a:ln>
                </p:spPr>
                <p:txBody>
                  <a:bodyPr/>
                  <a:lstStyle/>
                  <a:p>
                    <a:pPr>
                      <a:defRPr/>
                    </a:pPr>
                    <a:endParaRPr lang="en-US"/>
                  </a:p>
                </p:txBody>
              </p:sp>
              <p:sp>
                <p:nvSpPr>
                  <p:cNvPr id="715202" name="Freeform 1474"/>
                  <p:cNvSpPr>
                    <a:spLocks noChangeAspect="1"/>
                  </p:cNvSpPr>
                  <p:nvPr/>
                </p:nvSpPr>
                <p:spPr bwMode="auto">
                  <a:xfrm>
                    <a:off x="1540"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715203" name="Freeform 1475"/>
                  <p:cNvSpPr>
                    <a:spLocks noChangeAspect="1"/>
                  </p:cNvSpPr>
                  <p:nvPr/>
                </p:nvSpPr>
                <p:spPr bwMode="auto">
                  <a:xfrm>
                    <a:off x="4271" y="1947"/>
                    <a:ext cx="50" cy="79"/>
                  </a:xfrm>
                  <a:custGeom>
                    <a:avLst/>
                    <a:gdLst/>
                    <a:ahLst/>
                    <a:cxnLst>
                      <a:cxn ang="0">
                        <a:pos x="80" y="0"/>
                      </a:cxn>
                      <a:cxn ang="0">
                        <a:pos x="89" y="1"/>
                      </a:cxn>
                      <a:cxn ang="0">
                        <a:pos x="98" y="2"/>
                      </a:cxn>
                      <a:cxn ang="0">
                        <a:pos x="106" y="4"/>
                      </a:cxn>
                      <a:cxn ang="0">
                        <a:pos x="115" y="7"/>
                      </a:cxn>
                      <a:cxn ang="0">
                        <a:pos x="121" y="12"/>
                      </a:cxn>
                      <a:cxn ang="0">
                        <a:pos x="127" y="16"/>
                      </a:cxn>
                      <a:cxn ang="0">
                        <a:pos x="134" y="22"/>
                      </a:cxn>
                      <a:cxn ang="0">
                        <a:pos x="139" y="28"/>
                      </a:cxn>
                      <a:cxn ang="0">
                        <a:pos x="143" y="36"/>
                      </a:cxn>
                      <a:cxn ang="0">
                        <a:pos x="147" y="43"/>
                      </a:cxn>
                      <a:cxn ang="0">
                        <a:pos x="150" y="52"/>
                      </a:cxn>
                      <a:cxn ang="0">
                        <a:pos x="152" y="61"/>
                      </a:cxn>
                      <a:cxn ang="0">
                        <a:pos x="155" y="72"/>
                      </a:cxn>
                      <a:cxn ang="0">
                        <a:pos x="156" y="82"/>
                      </a:cxn>
                      <a:cxn ang="0">
                        <a:pos x="157" y="94"/>
                      </a:cxn>
                      <a:cxn ang="0">
                        <a:pos x="158" y="105"/>
                      </a:cxn>
                      <a:cxn ang="0">
                        <a:pos x="158" y="262"/>
                      </a:cxn>
                      <a:cxn ang="0">
                        <a:pos x="0" y="262"/>
                      </a:cxn>
                      <a:cxn ang="0">
                        <a:pos x="0" y="105"/>
                      </a:cxn>
                      <a:cxn ang="0">
                        <a:pos x="1" y="94"/>
                      </a:cxn>
                      <a:cxn ang="0">
                        <a:pos x="1" y="82"/>
                      </a:cxn>
                      <a:cxn ang="0">
                        <a:pos x="3" y="72"/>
                      </a:cxn>
                      <a:cxn ang="0">
                        <a:pos x="5" y="61"/>
                      </a:cxn>
                      <a:cxn ang="0">
                        <a:pos x="7" y="52"/>
                      </a:cxn>
                      <a:cxn ang="0">
                        <a:pos x="11" y="43"/>
                      </a:cxn>
                      <a:cxn ang="0">
                        <a:pos x="15"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5" y="7"/>
                        </a:lnTo>
                        <a:lnTo>
                          <a:pt x="121" y="12"/>
                        </a:lnTo>
                        <a:lnTo>
                          <a:pt x="127" y="16"/>
                        </a:lnTo>
                        <a:lnTo>
                          <a:pt x="134" y="22"/>
                        </a:lnTo>
                        <a:lnTo>
                          <a:pt x="139" y="28"/>
                        </a:lnTo>
                        <a:lnTo>
                          <a:pt x="143" y="36"/>
                        </a:lnTo>
                        <a:lnTo>
                          <a:pt x="147" y="43"/>
                        </a:lnTo>
                        <a:lnTo>
                          <a:pt x="150" y="52"/>
                        </a:lnTo>
                        <a:lnTo>
                          <a:pt x="152" y="61"/>
                        </a:lnTo>
                        <a:lnTo>
                          <a:pt x="155" y="72"/>
                        </a:lnTo>
                        <a:lnTo>
                          <a:pt x="156" y="82"/>
                        </a:lnTo>
                        <a:lnTo>
                          <a:pt x="157" y="94"/>
                        </a:lnTo>
                        <a:lnTo>
                          <a:pt x="158" y="105"/>
                        </a:lnTo>
                        <a:lnTo>
                          <a:pt x="158" y="262"/>
                        </a:lnTo>
                        <a:lnTo>
                          <a:pt x="0" y="262"/>
                        </a:lnTo>
                        <a:lnTo>
                          <a:pt x="0" y="105"/>
                        </a:lnTo>
                        <a:lnTo>
                          <a:pt x="1" y="94"/>
                        </a:lnTo>
                        <a:lnTo>
                          <a:pt x="1" y="82"/>
                        </a:lnTo>
                        <a:lnTo>
                          <a:pt x="3" y="72"/>
                        </a:lnTo>
                        <a:lnTo>
                          <a:pt x="5" y="61"/>
                        </a:lnTo>
                        <a:lnTo>
                          <a:pt x="7" y="52"/>
                        </a:lnTo>
                        <a:lnTo>
                          <a:pt x="11" y="43"/>
                        </a:lnTo>
                        <a:lnTo>
                          <a:pt x="15"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715204" name="Freeform 1476"/>
                  <p:cNvSpPr>
                    <a:spLocks noChangeAspect="1"/>
                  </p:cNvSpPr>
                  <p:nvPr/>
                </p:nvSpPr>
                <p:spPr bwMode="auto">
                  <a:xfrm>
                    <a:off x="1004" y="1947"/>
                    <a:ext cx="50" cy="79"/>
                  </a:xfrm>
                  <a:custGeom>
                    <a:avLst/>
                    <a:gdLst/>
                    <a:ahLst/>
                    <a:cxnLst>
                      <a:cxn ang="0">
                        <a:pos x="79" y="0"/>
                      </a:cxn>
                      <a:cxn ang="0">
                        <a:pos x="89" y="1"/>
                      </a:cxn>
                      <a:cxn ang="0">
                        <a:pos x="98" y="2"/>
                      </a:cxn>
                      <a:cxn ang="0">
                        <a:pos x="106" y="4"/>
                      </a:cxn>
                      <a:cxn ang="0">
                        <a:pos x="113" y="7"/>
                      </a:cxn>
                      <a:cxn ang="0">
                        <a:pos x="121" y="12"/>
                      </a:cxn>
                      <a:cxn ang="0">
                        <a:pos x="127" y="16"/>
                      </a:cxn>
                      <a:cxn ang="0">
                        <a:pos x="133" y="22"/>
                      </a:cxn>
                      <a:cxn ang="0">
                        <a:pos x="138" y="28"/>
                      </a:cxn>
                      <a:cxn ang="0">
                        <a:pos x="143"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9" y="1"/>
                        </a:lnTo>
                        <a:lnTo>
                          <a:pt x="98" y="2"/>
                        </a:lnTo>
                        <a:lnTo>
                          <a:pt x="106" y="4"/>
                        </a:lnTo>
                        <a:lnTo>
                          <a:pt x="113" y="7"/>
                        </a:lnTo>
                        <a:lnTo>
                          <a:pt x="121" y="12"/>
                        </a:lnTo>
                        <a:lnTo>
                          <a:pt x="127" y="16"/>
                        </a:lnTo>
                        <a:lnTo>
                          <a:pt x="133" y="22"/>
                        </a:lnTo>
                        <a:lnTo>
                          <a:pt x="138" y="28"/>
                        </a:lnTo>
                        <a:lnTo>
                          <a:pt x="143"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715205" name="Freeform 1477"/>
                  <p:cNvSpPr>
                    <a:spLocks noChangeAspect="1"/>
                  </p:cNvSpPr>
                  <p:nvPr/>
                </p:nvSpPr>
                <p:spPr bwMode="auto">
                  <a:xfrm>
                    <a:off x="373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6"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6"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715206" name="Freeform 1478"/>
                  <p:cNvSpPr>
                    <a:spLocks noChangeAspect="1"/>
                  </p:cNvSpPr>
                  <p:nvPr/>
                </p:nvSpPr>
                <p:spPr bwMode="auto">
                  <a:xfrm>
                    <a:off x="1647" y="1947"/>
                    <a:ext cx="43" cy="79"/>
                  </a:xfrm>
                  <a:custGeom>
                    <a:avLst/>
                    <a:gdLst/>
                    <a:ahLst/>
                    <a:cxnLst>
                      <a:cxn ang="0">
                        <a:pos x="79" y="0"/>
                      </a:cxn>
                      <a:cxn ang="0">
                        <a:pos x="89" y="1"/>
                      </a:cxn>
                      <a:cxn ang="0">
                        <a:pos x="98" y="2"/>
                      </a:cxn>
                      <a:cxn ang="0">
                        <a:pos x="107" y="4"/>
                      </a:cxn>
                      <a:cxn ang="0">
                        <a:pos x="114" y="7"/>
                      </a:cxn>
                      <a:cxn ang="0">
                        <a:pos x="122" y="12"/>
                      </a:cxn>
                      <a:cxn ang="0">
                        <a:pos x="128" y="16"/>
                      </a:cxn>
                      <a:cxn ang="0">
                        <a:pos x="133" y="22"/>
                      </a:cxn>
                      <a:cxn ang="0">
                        <a:pos x="138" y="28"/>
                      </a:cxn>
                      <a:cxn ang="0">
                        <a:pos x="143"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1" y="16"/>
                      </a:cxn>
                      <a:cxn ang="0">
                        <a:pos x="37" y="12"/>
                      </a:cxn>
                      <a:cxn ang="0">
                        <a:pos x="45" y="7"/>
                      </a:cxn>
                      <a:cxn ang="0">
                        <a:pos x="52" y="4"/>
                      </a:cxn>
                      <a:cxn ang="0">
                        <a:pos x="60" y="2"/>
                      </a:cxn>
                      <a:cxn ang="0">
                        <a:pos x="70" y="1"/>
                      </a:cxn>
                      <a:cxn ang="0">
                        <a:pos x="79" y="0"/>
                      </a:cxn>
                    </a:cxnLst>
                    <a:rect l="0" t="0" r="r" b="b"/>
                    <a:pathLst>
                      <a:path w="157" h="262">
                        <a:moveTo>
                          <a:pt x="79" y="0"/>
                        </a:moveTo>
                        <a:lnTo>
                          <a:pt x="89" y="1"/>
                        </a:lnTo>
                        <a:lnTo>
                          <a:pt x="98" y="2"/>
                        </a:lnTo>
                        <a:lnTo>
                          <a:pt x="107" y="4"/>
                        </a:lnTo>
                        <a:lnTo>
                          <a:pt x="114" y="7"/>
                        </a:lnTo>
                        <a:lnTo>
                          <a:pt x="122" y="12"/>
                        </a:lnTo>
                        <a:lnTo>
                          <a:pt x="128" y="16"/>
                        </a:lnTo>
                        <a:lnTo>
                          <a:pt x="133" y="22"/>
                        </a:lnTo>
                        <a:lnTo>
                          <a:pt x="138" y="28"/>
                        </a:lnTo>
                        <a:lnTo>
                          <a:pt x="143"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1" y="16"/>
                        </a:lnTo>
                        <a:lnTo>
                          <a:pt x="37" y="12"/>
                        </a:lnTo>
                        <a:lnTo>
                          <a:pt x="45"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715207" name="Freeform 1479"/>
                  <p:cNvSpPr>
                    <a:spLocks noChangeAspect="1"/>
                  </p:cNvSpPr>
                  <p:nvPr/>
                </p:nvSpPr>
                <p:spPr bwMode="auto">
                  <a:xfrm>
                    <a:off x="4379" y="1947"/>
                    <a:ext cx="43" cy="79"/>
                  </a:xfrm>
                  <a:custGeom>
                    <a:avLst/>
                    <a:gdLst/>
                    <a:ahLst/>
                    <a:cxnLst>
                      <a:cxn ang="0">
                        <a:pos x="80" y="0"/>
                      </a:cxn>
                      <a:cxn ang="0">
                        <a:pos x="89"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8" y="105"/>
                      </a:cxn>
                      <a:cxn ang="0">
                        <a:pos x="158" y="262"/>
                      </a:cxn>
                      <a:cxn ang="0">
                        <a:pos x="0" y="262"/>
                      </a:cxn>
                      <a:cxn ang="0">
                        <a:pos x="0" y="105"/>
                      </a:cxn>
                      <a:cxn ang="0">
                        <a:pos x="0" y="94"/>
                      </a:cxn>
                      <a:cxn ang="0">
                        <a:pos x="1" y="82"/>
                      </a:cxn>
                      <a:cxn ang="0">
                        <a:pos x="3" y="72"/>
                      </a:cxn>
                      <a:cxn ang="0">
                        <a:pos x="5" y="61"/>
                      </a:cxn>
                      <a:cxn ang="0">
                        <a:pos x="7" y="52"/>
                      </a:cxn>
                      <a:cxn ang="0">
                        <a:pos x="11" y="43"/>
                      </a:cxn>
                      <a:cxn ang="0">
                        <a:pos x="14" y="36"/>
                      </a:cxn>
                      <a:cxn ang="0">
                        <a:pos x="20" y="28"/>
                      </a:cxn>
                      <a:cxn ang="0">
                        <a:pos x="25" y="22"/>
                      </a:cxn>
                      <a:cxn ang="0">
                        <a:pos x="30" y="16"/>
                      </a:cxn>
                      <a:cxn ang="0">
                        <a:pos x="38" y="12"/>
                      </a:cxn>
                      <a:cxn ang="0">
                        <a:pos x="44" y="7"/>
                      </a:cxn>
                      <a:cxn ang="0">
                        <a:pos x="52" y="4"/>
                      </a:cxn>
                      <a:cxn ang="0">
                        <a:pos x="61" y="2"/>
                      </a:cxn>
                      <a:cxn ang="0">
                        <a:pos x="69" y="1"/>
                      </a:cxn>
                      <a:cxn ang="0">
                        <a:pos x="80" y="0"/>
                      </a:cxn>
                    </a:cxnLst>
                    <a:rect l="0" t="0" r="r" b="b"/>
                    <a:pathLst>
                      <a:path w="158" h="262">
                        <a:moveTo>
                          <a:pt x="80" y="0"/>
                        </a:moveTo>
                        <a:lnTo>
                          <a:pt x="89" y="1"/>
                        </a:lnTo>
                        <a:lnTo>
                          <a:pt x="98" y="2"/>
                        </a:lnTo>
                        <a:lnTo>
                          <a:pt x="106" y="4"/>
                        </a:lnTo>
                        <a:lnTo>
                          <a:pt x="113" y="7"/>
                        </a:lnTo>
                        <a:lnTo>
                          <a:pt x="121" y="12"/>
                        </a:lnTo>
                        <a:lnTo>
                          <a:pt x="127" y="16"/>
                        </a:lnTo>
                        <a:lnTo>
                          <a:pt x="132" y="22"/>
                        </a:lnTo>
                        <a:lnTo>
                          <a:pt x="138" y="28"/>
                        </a:lnTo>
                        <a:lnTo>
                          <a:pt x="142" y="36"/>
                        </a:lnTo>
                        <a:lnTo>
                          <a:pt x="146" y="43"/>
                        </a:lnTo>
                        <a:lnTo>
                          <a:pt x="149" y="52"/>
                        </a:lnTo>
                        <a:lnTo>
                          <a:pt x="152" y="61"/>
                        </a:lnTo>
                        <a:lnTo>
                          <a:pt x="155" y="72"/>
                        </a:lnTo>
                        <a:lnTo>
                          <a:pt x="156" y="82"/>
                        </a:lnTo>
                        <a:lnTo>
                          <a:pt x="157" y="94"/>
                        </a:lnTo>
                        <a:lnTo>
                          <a:pt x="158" y="105"/>
                        </a:lnTo>
                        <a:lnTo>
                          <a:pt x="158" y="262"/>
                        </a:lnTo>
                        <a:lnTo>
                          <a:pt x="0" y="262"/>
                        </a:lnTo>
                        <a:lnTo>
                          <a:pt x="0" y="105"/>
                        </a:lnTo>
                        <a:lnTo>
                          <a:pt x="0" y="94"/>
                        </a:lnTo>
                        <a:lnTo>
                          <a:pt x="1" y="82"/>
                        </a:lnTo>
                        <a:lnTo>
                          <a:pt x="3" y="72"/>
                        </a:lnTo>
                        <a:lnTo>
                          <a:pt x="5" y="61"/>
                        </a:lnTo>
                        <a:lnTo>
                          <a:pt x="7" y="52"/>
                        </a:lnTo>
                        <a:lnTo>
                          <a:pt x="11" y="43"/>
                        </a:lnTo>
                        <a:lnTo>
                          <a:pt x="14" y="36"/>
                        </a:lnTo>
                        <a:lnTo>
                          <a:pt x="20" y="28"/>
                        </a:lnTo>
                        <a:lnTo>
                          <a:pt x="25" y="22"/>
                        </a:lnTo>
                        <a:lnTo>
                          <a:pt x="30" y="16"/>
                        </a:lnTo>
                        <a:lnTo>
                          <a:pt x="38" y="12"/>
                        </a:lnTo>
                        <a:lnTo>
                          <a:pt x="44" y="7"/>
                        </a:lnTo>
                        <a:lnTo>
                          <a:pt x="52" y="4"/>
                        </a:lnTo>
                        <a:lnTo>
                          <a:pt x="61" y="2"/>
                        </a:lnTo>
                        <a:lnTo>
                          <a:pt x="69" y="1"/>
                        </a:lnTo>
                        <a:lnTo>
                          <a:pt x="80" y="0"/>
                        </a:lnTo>
                        <a:close/>
                      </a:path>
                    </a:pathLst>
                  </a:custGeom>
                  <a:solidFill>
                    <a:schemeClr val="bg1"/>
                  </a:solidFill>
                  <a:ln w="9525">
                    <a:noFill/>
                    <a:round/>
                    <a:headEnd/>
                    <a:tailEnd/>
                  </a:ln>
                </p:spPr>
                <p:txBody>
                  <a:bodyPr/>
                  <a:lstStyle/>
                  <a:p>
                    <a:pPr>
                      <a:defRPr/>
                    </a:pPr>
                    <a:endParaRPr lang="en-US"/>
                  </a:p>
                </p:txBody>
              </p:sp>
              <p:sp>
                <p:nvSpPr>
                  <p:cNvPr id="715208" name="Freeform 1480"/>
                  <p:cNvSpPr>
                    <a:spLocks noChangeAspect="1"/>
                  </p:cNvSpPr>
                  <p:nvPr/>
                </p:nvSpPr>
                <p:spPr bwMode="auto">
                  <a:xfrm>
                    <a:off x="1111" y="1947"/>
                    <a:ext cx="50" cy="79"/>
                  </a:xfrm>
                  <a:custGeom>
                    <a:avLst/>
                    <a:gdLst/>
                    <a:ahLst/>
                    <a:cxnLst>
                      <a:cxn ang="0">
                        <a:pos x="79" y="0"/>
                      </a:cxn>
                      <a:cxn ang="0">
                        <a:pos x="88" y="1"/>
                      </a:cxn>
                      <a:cxn ang="0">
                        <a:pos x="98" y="2"/>
                      </a:cxn>
                      <a:cxn ang="0">
                        <a:pos x="106" y="4"/>
                      </a:cxn>
                      <a:cxn ang="0">
                        <a:pos x="113" y="7"/>
                      </a:cxn>
                      <a:cxn ang="0">
                        <a:pos x="120" y="12"/>
                      </a:cxn>
                      <a:cxn ang="0">
                        <a:pos x="126" y="16"/>
                      </a:cxn>
                      <a:cxn ang="0">
                        <a:pos x="132" y="22"/>
                      </a:cxn>
                      <a:cxn ang="0">
                        <a:pos x="138" y="28"/>
                      </a:cxn>
                      <a:cxn ang="0">
                        <a:pos x="142" y="36"/>
                      </a:cxn>
                      <a:cxn ang="0">
                        <a:pos x="146" y="43"/>
                      </a:cxn>
                      <a:cxn ang="0">
                        <a:pos x="149" y="52"/>
                      </a:cxn>
                      <a:cxn ang="0">
                        <a:pos x="152"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4" y="36"/>
                      </a:cxn>
                      <a:cxn ang="0">
                        <a:pos x="20" y="28"/>
                      </a:cxn>
                      <a:cxn ang="0">
                        <a:pos x="25" y="22"/>
                      </a:cxn>
                      <a:cxn ang="0">
                        <a:pos x="30" y="16"/>
                      </a:cxn>
                      <a:cxn ang="0">
                        <a:pos x="37"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0" y="12"/>
                        </a:lnTo>
                        <a:lnTo>
                          <a:pt x="126" y="16"/>
                        </a:lnTo>
                        <a:lnTo>
                          <a:pt x="132" y="22"/>
                        </a:lnTo>
                        <a:lnTo>
                          <a:pt x="138" y="28"/>
                        </a:lnTo>
                        <a:lnTo>
                          <a:pt x="142" y="36"/>
                        </a:lnTo>
                        <a:lnTo>
                          <a:pt x="146" y="43"/>
                        </a:lnTo>
                        <a:lnTo>
                          <a:pt x="149" y="52"/>
                        </a:lnTo>
                        <a:lnTo>
                          <a:pt x="152"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4" y="36"/>
                        </a:lnTo>
                        <a:lnTo>
                          <a:pt x="20" y="28"/>
                        </a:lnTo>
                        <a:lnTo>
                          <a:pt x="25" y="22"/>
                        </a:lnTo>
                        <a:lnTo>
                          <a:pt x="30" y="16"/>
                        </a:lnTo>
                        <a:lnTo>
                          <a:pt x="37"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715209" name="Freeform 1481"/>
                  <p:cNvSpPr>
                    <a:spLocks noChangeAspect="1"/>
                  </p:cNvSpPr>
                  <p:nvPr/>
                </p:nvSpPr>
                <p:spPr bwMode="auto">
                  <a:xfrm>
                    <a:off x="3842" y="1947"/>
                    <a:ext cx="50" cy="79"/>
                  </a:xfrm>
                  <a:custGeom>
                    <a:avLst/>
                    <a:gdLst/>
                    <a:ahLst/>
                    <a:cxnLst>
                      <a:cxn ang="0">
                        <a:pos x="79" y="0"/>
                      </a:cxn>
                      <a:cxn ang="0">
                        <a:pos x="89" y="1"/>
                      </a:cxn>
                      <a:cxn ang="0">
                        <a:pos x="97" y="2"/>
                      </a:cxn>
                      <a:cxn ang="0">
                        <a:pos x="105" y="4"/>
                      </a:cxn>
                      <a:cxn ang="0">
                        <a:pos x="113" y="7"/>
                      </a:cxn>
                      <a:cxn ang="0">
                        <a:pos x="120" y="12"/>
                      </a:cxn>
                      <a:cxn ang="0">
                        <a:pos x="126" y="16"/>
                      </a:cxn>
                      <a:cxn ang="0">
                        <a:pos x="133" y="22"/>
                      </a:cxn>
                      <a:cxn ang="0">
                        <a:pos x="137" y="28"/>
                      </a:cxn>
                      <a:cxn ang="0">
                        <a:pos x="142" y="36"/>
                      </a:cxn>
                      <a:cxn ang="0">
                        <a:pos x="145" y="43"/>
                      </a:cxn>
                      <a:cxn ang="0">
                        <a:pos x="150" y="52"/>
                      </a:cxn>
                      <a:cxn ang="0">
                        <a:pos x="152"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19" y="28"/>
                      </a:cxn>
                      <a:cxn ang="0">
                        <a:pos x="24" y="22"/>
                      </a:cxn>
                      <a:cxn ang="0">
                        <a:pos x="31" y="16"/>
                      </a:cxn>
                      <a:cxn ang="0">
                        <a:pos x="37" y="12"/>
                      </a:cxn>
                      <a:cxn ang="0">
                        <a:pos x="44" y="7"/>
                      </a:cxn>
                      <a:cxn ang="0">
                        <a:pos x="52" y="4"/>
                      </a:cxn>
                      <a:cxn ang="0">
                        <a:pos x="60" y="2"/>
                      </a:cxn>
                      <a:cxn ang="0">
                        <a:pos x="70" y="1"/>
                      </a:cxn>
                      <a:cxn ang="0">
                        <a:pos x="79" y="0"/>
                      </a:cxn>
                    </a:cxnLst>
                    <a:rect l="0" t="0" r="r" b="b"/>
                    <a:pathLst>
                      <a:path w="157" h="262">
                        <a:moveTo>
                          <a:pt x="79" y="0"/>
                        </a:moveTo>
                        <a:lnTo>
                          <a:pt x="89" y="1"/>
                        </a:lnTo>
                        <a:lnTo>
                          <a:pt x="97" y="2"/>
                        </a:lnTo>
                        <a:lnTo>
                          <a:pt x="105" y="4"/>
                        </a:lnTo>
                        <a:lnTo>
                          <a:pt x="113" y="7"/>
                        </a:lnTo>
                        <a:lnTo>
                          <a:pt x="120" y="12"/>
                        </a:lnTo>
                        <a:lnTo>
                          <a:pt x="126" y="16"/>
                        </a:lnTo>
                        <a:lnTo>
                          <a:pt x="133" y="22"/>
                        </a:lnTo>
                        <a:lnTo>
                          <a:pt x="137" y="28"/>
                        </a:lnTo>
                        <a:lnTo>
                          <a:pt x="142" y="36"/>
                        </a:lnTo>
                        <a:lnTo>
                          <a:pt x="145" y="43"/>
                        </a:lnTo>
                        <a:lnTo>
                          <a:pt x="150" y="52"/>
                        </a:lnTo>
                        <a:lnTo>
                          <a:pt x="152"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19" y="28"/>
                        </a:lnTo>
                        <a:lnTo>
                          <a:pt x="24" y="22"/>
                        </a:lnTo>
                        <a:lnTo>
                          <a:pt x="31" y="16"/>
                        </a:lnTo>
                        <a:lnTo>
                          <a:pt x="37" y="12"/>
                        </a:lnTo>
                        <a:lnTo>
                          <a:pt x="44" y="7"/>
                        </a:lnTo>
                        <a:lnTo>
                          <a:pt x="52" y="4"/>
                        </a:lnTo>
                        <a:lnTo>
                          <a:pt x="60"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715210" name="Freeform 1482"/>
                  <p:cNvSpPr>
                    <a:spLocks noChangeAspect="1"/>
                  </p:cNvSpPr>
                  <p:nvPr/>
                </p:nvSpPr>
                <p:spPr bwMode="auto">
                  <a:xfrm>
                    <a:off x="1755" y="1947"/>
                    <a:ext cx="43" cy="79"/>
                  </a:xfrm>
                  <a:custGeom>
                    <a:avLst/>
                    <a:gdLst/>
                    <a:ahLst/>
                    <a:cxnLst>
                      <a:cxn ang="0">
                        <a:pos x="77" y="0"/>
                      </a:cxn>
                      <a:cxn ang="0">
                        <a:pos x="88" y="1"/>
                      </a:cxn>
                      <a:cxn ang="0">
                        <a:pos x="96" y="2"/>
                      </a:cxn>
                      <a:cxn ang="0">
                        <a:pos x="105" y="4"/>
                      </a:cxn>
                      <a:cxn ang="0">
                        <a:pos x="112" y="7"/>
                      </a:cxn>
                      <a:cxn ang="0">
                        <a:pos x="119" y="12"/>
                      </a:cxn>
                      <a:cxn ang="0">
                        <a:pos x="126" y="16"/>
                      </a:cxn>
                      <a:cxn ang="0">
                        <a:pos x="132" y="22"/>
                      </a:cxn>
                      <a:cxn ang="0">
                        <a:pos x="136" y="28"/>
                      </a:cxn>
                      <a:cxn ang="0">
                        <a:pos x="142" y="36"/>
                      </a:cxn>
                      <a:cxn ang="0">
                        <a:pos x="145" y="43"/>
                      </a:cxn>
                      <a:cxn ang="0">
                        <a:pos x="148" y="52"/>
                      </a:cxn>
                      <a:cxn ang="0">
                        <a:pos x="151" y="61"/>
                      </a:cxn>
                      <a:cxn ang="0">
                        <a:pos x="153" y="72"/>
                      </a:cxn>
                      <a:cxn ang="0">
                        <a:pos x="154" y="82"/>
                      </a:cxn>
                      <a:cxn ang="0">
                        <a:pos x="155" y="94"/>
                      </a:cxn>
                      <a:cxn ang="0">
                        <a:pos x="155" y="105"/>
                      </a:cxn>
                      <a:cxn ang="0">
                        <a:pos x="155" y="262"/>
                      </a:cxn>
                      <a:cxn ang="0">
                        <a:pos x="0" y="262"/>
                      </a:cxn>
                      <a:cxn ang="0">
                        <a:pos x="0" y="105"/>
                      </a:cxn>
                      <a:cxn ang="0">
                        <a:pos x="0" y="94"/>
                      </a:cxn>
                      <a:cxn ang="0">
                        <a:pos x="1" y="82"/>
                      </a:cxn>
                      <a:cxn ang="0">
                        <a:pos x="3" y="72"/>
                      </a:cxn>
                      <a:cxn ang="0">
                        <a:pos x="5" y="61"/>
                      </a:cxn>
                      <a:cxn ang="0">
                        <a:pos x="8" y="52"/>
                      </a:cxn>
                      <a:cxn ang="0">
                        <a:pos x="11" y="43"/>
                      </a:cxn>
                      <a:cxn ang="0">
                        <a:pos x="15" y="36"/>
                      </a:cxn>
                      <a:cxn ang="0">
                        <a:pos x="19" y="28"/>
                      </a:cxn>
                      <a:cxn ang="0">
                        <a:pos x="25" y="22"/>
                      </a:cxn>
                      <a:cxn ang="0">
                        <a:pos x="30" y="16"/>
                      </a:cxn>
                      <a:cxn ang="0">
                        <a:pos x="36" y="12"/>
                      </a:cxn>
                      <a:cxn ang="0">
                        <a:pos x="44" y="7"/>
                      </a:cxn>
                      <a:cxn ang="0">
                        <a:pos x="51" y="4"/>
                      </a:cxn>
                      <a:cxn ang="0">
                        <a:pos x="59" y="2"/>
                      </a:cxn>
                      <a:cxn ang="0">
                        <a:pos x="68" y="1"/>
                      </a:cxn>
                      <a:cxn ang="0">
                        <a:pos x="77" y="0"/>
                      </a:cxn>
                    </a:cxnLst>
                    <a:rect l="0" t="0" r="r" b="b"/>
                    <a:pathLst>
                      <a:path w="155" h="262">
                        <a:moveTo>
                          <a:pt x="77" y="0"/>
                        </a:moveTo>
                        <a:lnTo>
                          <a:pt x="88" y="1"/>
                        </a:lnTo>
                        <a:lnTo>
                          <a:pt x="96" y="2"/>
                        </a:lnTo>
                        <a:lnTo>
                          <a:pt x="105" y="4"/>
                        </a:lnTo>
                        <a:lnTo>
                          <a:pt x="112" y="7"/>
                        </a:lnTo>
                        <a:lnTo>
                          <a:pt x="119" y="12"/>
                        </a:lnTo>
                        <a:lnTo>
                          <a:pt x="126" y="16"/>
                        </a:lnTo>
                        <a:lnTo>
                          <a:pt x="132" y="22"/>
                        </a:lnTo>
                        <a:lnTo>
                          <a:pt x="136" y="28"/>
                        </a:lnTo>
                        <a:lnTo>
                          <a:pt x="142" y="36"/>
                        </a:lnTo>
                        <a:lnTo>
                          <a:pt x="145" y="43"/>
                        </a:lnTo>
                        <a:lnTo>
                          <a:pt x="148" y="52"/>
                        </a:lnTo>
                        <a:lnTo>
                          <a:pt x="151" y="61"/>
                        </a:lnTo>
                        <a:lnTo>
                          <a:pt x="153" y="72"/>
                        </a:lnTo>
                        <a:lnTo>
                          <a:pt x="154" y="82"/>
                        </a:lnTo>
                        <a:lnTo>
                          <a:pt x="155" y="94"/>
                        </a:lnTo>
                        <a:lnTo>
                          <a:pt x="155" y="105"/>
                        </a:lnTo>
                        <a:lnTo>
                          <a:pt x="155" y="262"/>
                        </a:lnTo>
                        <a:lnTo>
                          <a:pt x="0" y="262"/>
                        </a:lnTo>
                        <a:lnTo>
                          <a:pt x="0" y="105"/>
                        </a:lnTo>
                        <a:lnTo>
                          <a:pt x="0" y="94"/>
                        </a:lnTo>
                        <a:lnTo>
                          <a:pt x="1" y="82"/>
                        </a:lnTo>
                        <a:lnTo>
                          <a:pt x="3" y="72"/>
                        </a:lnTo>
                        <a:lnTo>
                          <a:pt x="5" y="61"/>
                        </a:lnTo>
                        <a:lnTo>
                          <a:pt x="8" y="52"/>
                        </a:lnTo>
                        <a:lnTo>
                          <a:pt x="11" y="43"/>
                        </a:lnTo>
                        <a:lnTo>
                          <a:pt x="15" y="36"/>
                        </a:lnTo>
                        <a:lnTo>
                          <a:pt x="19" y="28"/>
                        </a:lnTo>
                        <a:lnTo>
                          <a:pt x="25" y="22"/>
                        </a:lnTo>
                        <a:lnTo>
                          <a:pt x="30" y="16"/>
                        </a:lnTo>
                        <a:lnTo>
                          <a:pt x="36" y="12"/>
                        </a:lnTo>
                        <a:lnTo>
                          <a:pt x="44" y="7"/>
                        </a:lnTo>
                        <a:lnTo>
                          <a:pt x="51" y="4"/>
                        </a:lnTo>
                        <a:lnTo>
                          <a:pt x="59" y="2"/>
                        </a:lnTo>
                        <a:lnTo>
                          <a:pt x="68" y="1"/>
                        </a:lnTo>
                        <a:lnTo>
                          <a:pt x="77" y="0"/>
                        </a:lnTo>
                        <a:close/>
                      </a:path>
                    </a:pathLst>
                  </a:custGeom>
                  <a:solidFill>
                    <a:schemeClr val="bg1"/>
                  </a:solidFill>
                  <a:ln w="9525">
                    <a:noFill/>
                    <a:round/>
                    <a:headEnd/>
                    <a:tailEnd/>
                  </a:ln>
                </p:spPr>
                <p:txBody>
                  <a:bodyPr/>
                  <a:lstStyle/>
                  <a:p>
                    <a:pPr>
                      <a:defRPr/>
                    </a:pPr>
                    <a:endParaRPr lang="en-US"/>
                  </a:p>
                </p:txBody>
              </p:sp>
              <p:sp>
                <p:nvSpPr>
                  <p:cNvPr id="715211" name="Freeform 1483"/>
                  <p:cNvSpPr>
                    <a:spLocks noChangeAspect="1"/>
                  </p:cNvSpPr>
                  <p:nvPr/>
                </p:nvSpPr>
                <p:spPr bwMode="auto">
                  <a:xfrm>
                    <a:off x="4486"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20" y="28"/>
                      </a:cxn>
                      <a:cxn ang="0">
                        <a:pos x="25" y="22"/>
                      </a:cxn>
                      <a:cxn ang="0">
                        <a:pos x="31" y="16"/>
                      </a:cxn>
                      <a:cxn ang="0">
                        <a:pos x="38" y="12"/>
                      </a:cxn>
                      <a:cxn ang="0">
                        <a:pos x="44" y="7"/>
                      </a:cxn>
                      <a:cxn ang="0">
                        <a:pos x="52" y="4"/>
                      </a:cxn>
                      <a:cxn ang="0">
                        <a:pos x="61"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20" y="28"/>
                        </a:lnTo>
                        <a:lnTo>
                          <a:pt x="25" y="22"/>
                        </a:lnTo>
                        <a:lnTo>
                          <a:pt x="31" y="16"/>
                        </a:lnTo>
                        <a:lnTo>
                          <a:pt x="38" y="12"/>
                        </a:lnTo>
                        <a:lnTo>
                          <a:pt x="44" y="7"/>
                        </a:lnTo>
                        <a:lnTo>
                          <a:pt x="52"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715212" name="Freeform 1484"/>
                  <p:cNvSpPr>
                    <a:spLocks noChangeAspect="1"/>
                  </p:cNvSpPr>
                  <p:nvPr/>
                </p:nvSpPr>
                <p:spPr bwMode="auto">
                  <a:xfrm>
                    <a:off x="1218" y="1947"/>
                    <a:ext cx="50" cy="79"/>
                  </a:xfrm>
                  <a:custGeom>
                    <a:avLst/>
                    <a:gdLst/>
                    <a:ahLst/>
                    <a:cxnLst>
                      <a:cxn ang="0">
                        <a:pos x="80" y="0"/>
                      </a:cxn>
                      <a:cxn ang="0">
                        <a:pos x="89" y="1"/>
                      </a:cxn>
                      <a:cxn ang="0">
                        <a:pos x="99" y="2"/>
                      </a:cxn>
                      <a:cxn ang="0">
                        <a:pos x="106" y="4"/>
                      </a:cxn>
                      <a:cxn ang="0">
                        <a:pos x="114" y="7"/>
                      </a:cxn>
                      <a:cxn ang="0">
                        <a:pos x="121" y="12"/>
                      </a:cxn>
                      <a:cxn ang="0">
                        <a:pos x="128"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2" y="82"/>
                      </a:cxn>
                      <a:cxn ang="0">
                        <a:pos x="3" y="72"/>
                      </a:cxn>
                      <a:cxn ang="0">
                        <a:pos x="5" y="61"/>
                      </a:cxn>
                      <a:cxn ang="0">
                        <a:pos x="8" y="52"/>
                      </a:cxn>
                      <a:cxn ang="0">
                        <a:pos x="11" y="43"/>
                      </a:cxn>
                      <a:cxn ang="0">
                        <a:pos x="15" y="36"/>
                      </a:cxn>
                      <a:cxn ang="0">
                        <a:pos x="21" y="28"/>
                      </a:cxn>
                      <a:cxn ang="0">
                        <a:pos x="26" y="22"/>
                      </a:cxn>
                      <a:cxn ang="0">
                        <a:pos x="31" y="16"/>
                      </a:cxn>
                      <a:cxn ang="0">
                        <a:pos x="37" y="12"/>
                      </a:cxn>
                      <a:cxn ang="0">
                        <a:pos x="45" y="7"/>
                      </a:cxn>
                      <a:cxn ang="0">
                        <a:pos x="53"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8"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2" y="82"/>
                        </a:lnTo>
                        <a:lnTo>
                          <a:pt x="3" y="72"/>
                        </a:lnTo>
                        <a:lnTo>
                          <a:pt x="5" y="61"/>
                        </a:lnTo>
                        <a:lnTo>
                          <a:pt x="8" y="52"/>
                        </a:lnTo>
                        <a:lnTo>
                          <a:pt x="11" y="43"/>
                        </a:lnTo>
                        <a:lnTo>
                          <a:pt x="15" y="36"/>
                        </a:lnTo>
                        <a:lnTo>
                          <a:pt x="21" y="28"/>
                        </a:lnTo>
                        <a:lnTo>
                          <a:pt x="26" y="22"/>
                        </a:lnTo>
                        <a:lnTo>
                          <a:pt x="31" y="16"/>
                        </a:lnTo>
                        <a:lnTo>
                          <a:pt x="37" y="12"/>
                        </a:lnTo>
                        <a:lnTo>
                          <a:pt x="45" y="7"/>
                        </a:lnTo>
                        <a:lnTo>
                          <a:pt x="53"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715213" name="Freeform 1485"/>
                  <p:cNvSpPr>
                    <a:spLocks noChangeAspect="1"/>
                  </p:cNvSpPr>
                  <p:nvPr/>
                </p:nvSpPr>
                <p:spPr bwMode="auto">
                  <a:xfrm>
                    <a:off x="3950"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8" y="52"/>
                      </a:cxn>
                      <a:cxn ang="0">
                        <a:pos x="12" y="43"/>
                      </a:cxn>
                      <a:cxn ang="0">
                        <a:pos x="16" y="36"/>
                      </a:cxn>
                      <a:cxn ang="0">
                        <a:pos x="20" y="28"/>
                      </a:cxn>
                      <a:cxn ang="0">
                        <a:pos x="25" y="22"/>
                      </a:cxn>
                      <a:cxn ang="0">
                        <a:pos x="32" y="16"/>
                      </a:cxn>
                      <a:cxn ang="0">
                        <a:pos x="38" y="12"/>
                      </a:cxn>
                      <a:cxn ang="0">
                        <a:pos x="45"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8" y="52"/>
                        </a:lnTo>
                        <a:lnTo>
                          <a:pt x="12" y="43"/>
                        </a:lnTo>
                        <a:lnTo>
                          <a:pt x="16" y="36"/>
                        </a:lnTo>
                        <a:lnTo>
                          <a:pt x="20" y="28"/>
                        </a:lnTo>
                        <a:lnTo>
                          <a:pt x="25" y="22"/>
                        </a:lnTo>
                        <a:lnTo>
                          <a:pt x="32" y="16"/>
                        </a:lnTo>
                        <a:lnTo>
                          <a:pt x="38" y="12"/>
                        </a:lnTo>
                        <a:lnTo>
                          <a:pt x="45"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715214" name="Freeform 1486"/>
                  <p:cNvSpPr>
                    <a:spLocks noChangeAspect="1"/>
                  </p:cNvSpPr>
                  <p:nvPr/>
                </p:nvSpPr>
                <p:spPr bwMode="auto">
                  <a:xfrm>
                    <a:off x="1855" y="1947"/>
                    <a:ext cx="50" cy="79"/>
                  </a:xfrm>
                  <a:custGeom>
                    <a:avLst/>
                    <a:gdLst/>
                    <a:ahLst/>
                    <a:cxnLst>
                      <a:cxn ang="0">
                        <a:pos x="79" y="0"/>
                      </a:cxn>
                      <a:cxn ang="0">
                        <a:pos x="90" y="1"/>
                      </a:cxn>
                      <a:cxn ang="0">
                        <a:pos x="98" y="2"/>
                      </a:cxn>
                      <a:cxn ang="0">
                        <a:pos x="107" y="4"/>
                      </a:cxn>
                      <a:cxn ang="0">
                        <a:pos x="114" y="7"/>
                      </a:cxn>
                      <a:cxn ang="0">
                        <a:pos x="121" y="12"/>
                      </a:cxn>
                      <a:cxn ang="0">
                        <a:pos x="128" y="16"/>
                      </a:cxn>
                      <a:cxn ang="0">
                        <a:pos x="134" y="22"/>
                      </a:cxn>
                      <a:cxn ang="0">
                        <a:pos x="138" y="28"/>
                      </a:cxn>
                      <a:cxn ang="0">
                        <a:pos x="144" y="36"/>
                      </a:cxn>
                      <a:cxn ang="0">
                        <a:pos x="147" y="43"/>
                      </a:cxn>
                      <a:cxn ang="0">
                        <a:pos x="150"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6" y="61"/>
                      </a:cxn>
                      <a:cxn ang="0">
                        <a:pos x="8" y="52"/>
                      </a:cxn>
                      <a:cxn ang="0">
                        <a:pos x="11" y="43"/>
                      </a:cxn>
                      <a:cxn ang="0">
                        <a:pos x="15" y="36"/>
                      </a:cxn>
                      <a:cxn ang="0">
                        <a:pos x="20" y="28"/>
                      </a:cxn>
                      <a:cxn ang="0">
                        <a:pos x="26" y="22"/>
                      </a:cxn>
                      <a:cxn ang="0">
                        <a:pos x="31" y="16"/>
                      </a:cxn>
                      <a:cxn ang="0">
                        <a:pos x="37" y="12"/>
                      </a:cxn>
                      <a:cxn ang="0">
                        <a:pos x="45" y="7"/>
                      </a:cxn>
                      <a:cxn ang="0">
                        <a:pos x="53" y="4"/>
                      </a:cxn>
                      <a:cxn ang="0">
                        <a:pos x="61" y="2"/>
                      </a:cxn>
                      <a:cxn ang="0">
                        <a:pos x="70" y="1"/>
                      </a:cxn>
                      <a:cxn ang="0">
                        <a:pos x="79" y="0"/>
                      </a:cxn>
                    </a:cxnLst>
                    <a:rect l="0" t="0" r="r" b="b"/>
                    <a:pathLst>
                      <a:path w="157" h="262">
                        <a:moveTo>
                          <a:pt x="79" y="0"/>
                        </a:moveTo>
                        <a:lnTo>
                          <a:pt x="90" y="1"/>
                        </a:lnTo>
                        <a:lnTo>
                          <a:pt x="98" y="2"/>
                        </a:lnTo>
                        <a:lnTo>
                          <a:pt x="107" y="4"/>
                        </a:lnTo>
                        <a:lnTo>
                          <a:pt x="114" y="7"/>
                        </a:lnTo>
                        <a:lnTo>
                          <a:pt x="121" y="12"/>
                        </a:lnTo>
                        <a:lnTo>
                          <a:pt x="128" y="16"/>
                        </a:lnTo>
                        <a:lnTo>
                          <a:pt x="134" y="22"/>
                        </a:lnTo>
                        <a:lnTo>
                          <a:pt x="138" y="28"/>
                        </a:lnTo>
                        <a:lnTo>
                          <a:pt x="144" y="36"/>
                        </a:lnTo>
                        <a:lnTo>
                          <a:pt x="147" y="43"/>
                        </a:lnTo>
                        <a:lnTo>
                          <a:pt x="150"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6" y="61"/>
                        </a:lnTo>
                        <a:lnTo>
                          <a:pt x="8" y="52"/>
                        </a:lnTo>
                        <a:lnTo>
                          <a:pt x="11" y="43"/>
                        </a:lnTo>
                        <a:lnTo>
                          <a:pt x="15" y="36"/>
                        </a:lnTo>
                        <a:lnTo>
                          <a:pt x="20" y="28"/>
                        </a:lnTo>
                        <a:lnTo>
                          <a:pt x="26" y="22"/>
                        </a:lnTo>
                        <a:lnTo>
                          <a:pt x="31" y="16"/>
                        </a:lnTo>
                        <a:lnTo>
                          <a:pt x="37"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715215" name="Freeform 1487"/>
                  <p:cNvSpPr>
                    <a:spLocks noChangeAspect="1"/>
                  </p:cNvSpPr>
                  <p:nvPr/>
                </p:nvSpPr>
                <p:spPr bwMode="auto">
                  <a:xfrm>
                    <a:off x="4593" y="1947"/>
                    <a:ext cx="43" cy="79"/>
                  </a:xfrm>
                  <a:custGeom>
                    <a:avLst/>
                    <a:gdLst/>
                    <a:ahLst/>
                    <a:cxnLst>
                      <a:cxn ang="0">
                        <a:pos x="79" y="0"/>
                      </a:cxn>
                      <a:cxn ang="0">
                        <a:pos x="88" y="1"/>
                      </a:cxn>
                      <a:cxn ang="0">
                        <a:pos x="98" y="2"/>
                      </a:cxn>
                      <a:cxn ang="0">
                        <a:pos x="106" y="4"/>
                      </a:cxn>
                      <a:cxn ang="0">
                        <a:pos x="113" y="7"/>
                      </a:cxn>
                      <a:cxn ang="0">
                        <a:pos x="121" y="12"/>
                      </a:cxn>
                      <a:cxn ang="0">
                        <a:pos x="127" y="16"/>
                      </a:cxn>
                      <a:cxn ang="0">
                        <a:pos x="132" y="22"/>
                      </a:cxn>
                      <a:cxn ang="0">
                        <a:pos x="138" y="28"/>
                      </a:cxn>
                      <a:cxn ang="0">
                        <a:pos x="142" y="36"/>
                      </a:cxn>
                      <a:cxn ang="0">
                        <a:pos x="146" y="43"/>
                      </a:cxn>
                      <a:cxn ang="0">
                        <a:pos x="149" y="52"/>
                      </a:cxn>
                      <a:cxn ang="0">
                        <a:pos x="151" y="61"/>
                      </a:cxn>
                      <a:cxn ang="0">
                        <a:pos x="153"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0" y="43"/>
                      </a:cxn>
                      <a:cxn ang="0">
                        <a:pos x="14" y="36"/>
                      </a:cxn>
                      <a:cxn ang="0">
                        <a:pos x="19" y="28"/>
                      </a:cxn>
                      <a:cxn ang="0">
                        <a:pos x="24" y="22"/>
                      </a:cxn>
                      <a:cxn ang="0">
                        <a:pos x="30" y="16"/>
                      </a:cxn>
                      <a:cxn ang="0">
                        <a:pos x="37" y="12"/>
                      </a:cxn>
                      <a:cxn ang="0">
                        <a:pos x="44" y="7"/>
                      </a:cxn>
                      <a:cxn ang="0">
                        <a:pos x="51" y="4"/>
                      </a:cxn>
                      <a:cxn ang="0">
                        <a:pos x="60" y="2"/>
                      </a:cxn>
                      <a:cxn ang="0">
                        <a:pos x="69" y="1"/>
                      </a:cxn>
                      <a:cxn ang="0">
                        <a:pos x="79" y="0"/>
                      </a:cxn>
                    </a:cxnLst>
                    <a:rect l="0" t="0" r="r" b="b"/>
                    <a:pathLst>
                      <a:path w="157" h="262">
                        <a:moveTo>
                          <a:pt x="79" y="0"/>
                        </a:moveTo>
                        <a:lnTo>
                          <a:pt x="88" y="1"/>
                        </a:lnTo>
                        <a:lnTo>
                          <a:pt x="98" y="2"/>
                        </a:lnTo>
                        <a:lnTo>
                          <a:pt x="106" y="4"/>
                        </a:lnTo>
                        <a:lnTo>
                          <a:pt x="113" y="7"/>
                        </a:lnTo>
                        <a:lnTo>
                          <a:pt x="121" y="12"/>
                        </a:lnTo>
                        <a:lnTo>
                          <a:pt x="127" y="16"/>
                        </a:lnTo>
                        <a:lnTo>
                          <a:pt x="132" y="22"/>
                        </a:lnTo>
                        <a:lnTo>
                          <a:pt x="138" y="28"/>
                        </a:lnTo>
                        <a:lnTo>
                          <a:pt x="142" y="36"/>
                        </a:lnTo>
                        <a:lnTo>
                          <a:pt x="146" y="43"/>
                        </a:lnTo>
                        <a:lnTo>
                          <a:pt x="149" y="52"/>
                        </a:lnTo>
                        <a:lnTo>
                          <a:pt x="151" y="61"/>
                        </a:lnTo>
                        <a:lnTo>
                          <a:pt x="153"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0" y="43"/>
                        </a:lnTo>
                        <a:lnTo>
                          <a:pt x="14" y="36"/>
                        </a:lnTo>
                        <a:lnTo>
                          <a:pt x="19" y="28"/>
                        </a:lnTo>
                        <a:lnTo>
                          <a:pt x="24" y="22"/>
                        </a:lnTo>
                        <a:lnTo>
                          <a:pt x="30" y="16"/>
                        </a:lnTo>
                        <a:lnTo>
                          <a:pt x="37" y="12"/>
                        </a:lnTo>
                        <a:lnTo>
                          <a:pt x="44" y="7"/>
                        </a:lnTo>
                        <a:lnTo>
                          <a:pt x="51" y="4"/>
                        </a:lnTo>
                        <a:lnTo>
                          <a:pt x="60"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715216" name="Freeform 1488"/>
                  <p:cNvSpPr>
                    <a:spLocks noChangeAspect="1"/>
                  </p:cNvSpPr>
                  <p:nvPr/>
                </p:nvSpPr>
                <p:spPr bwMode="auto">
                  <a:xfrm>
                    <a:off x="1955" y="1947"/>
                    <a:ext cx="50" cy="79"/>
                  </a:xfrm>
                  <a:custGeom>
                    <a:avLst/>
                    <a:gdLst/>
                    <a:ahLst/>
                    <a:cxnLst>
                      <a:cxn ang="0">
                        <a:pos x="79" y="0"/>
                      </a:cxn>
                      <a:cxn ang="0">
                        <a:pos x="89" y="1"/>
                      </a:cxn>
                      <a:cxn ang="0">
                        <a:pos x="98" y="2"/>
                      </a:cxn>
                      <a:cxn ang="0">
                        <a:pos x="106" y="4"/>
                      </a:cxn>
                      <a:cxn ang="0">
                        <a:pos x="114" y="7"/>
                      </a:cxn>
                      <a:cxn ang="0">
                        <a:pos x="121" y="12"/>
                      </a:cxn>
                      <a:cxn ang="0">
                        <a:pos x="128" y="16"/>
                      </a:cxn>
                      <a:cxn ang="0">
                        <a:pos x="133" y="22"/>
                      </a:cxn>
                      <a:cxn ang="0">
                        <a:pos x="138" y="28"/>
                      </a:cxn>
                      <a:cxn ang="0">
                        <a:pos x="142" y="36"/>
                      </a:cxn>
                      <a:cxn ang="0">
                        <a:pos x="147" y="43"/>
                      </a:cxn>
                      <a:cxn ang="0">
                        <a:pos x="150" y="52"/>
                      </a:cxn>
                      <a:cxn ang="0">
                        <a:pos x="153" y="61"/>
                      </a:cxn>
                      <a:cxn ang="0">
                        <a:pos x="154" y="72"/>
                      </a:cxn>
                      <a:cxn ang="0">
                        <a:pos x="156" y="82"/>
                      </a:cxn>
                      <a:cxn ang="0">
                        <a:pos x="157" y="94"/>
                      </a:cxn>
                      <a:cxn ang="0">
                        <a:pos x="157" y="105"/>
                      </a:cxn>
                      <a:cxn ang="0">
                        <a:pos x="157" y="262"/>
                      </a:cxn>
                      <a:cxn ang="0">
                        <a:pos x="0" y="262"/>
                      </a:cxn>
                      <a:cxn ang="0">
                        <a:pos x="0" y="105"/>
                      </a:cxn>
                      <a:cxn ang="0">
                        <a:pos x="0" y="94"/>
                      </a:cxn>
                      <a:cxn ang="0">
                        <a:pos x="1" y="82"/>
                      </a:cxn>
                      <a:cxn ang="0">
                        <a:pos x="2" y="72"/>
                      </a:cxn>
                      <a:cxn ang="0">
                        <a:pos x="4" y="61"/>
                      </a:cxn>
                      <a:cxn ang="0">
                        <a:pos x="7" y="52"/>
                      </a:cxn>
                      <a:cxn ang="0">
                        <a:pos x="11" y="43"/>
                      </a:cxn>
                      <a:cxn ang="0">
                        <a:pos x="15" y="36"/>
                      </a:cxn>
                      <a:cxn ang="0">
                        <a:pos x="20" y="28"/>
                      </a:cxn>
                      <a:cxn ang="0">
                        <a:pos x="25" y="22"/>
                      </a:cxn>
                      <a:cxn ang="0">
                        <a:pos x="32" y="16"/>
                      </a:cxn>
                      <a:cxn ang="0">
                        <a:pos x="38" y="12"/>
                      </a:cxn>
                      <a:cxn ang="0">
                        <a:pos x="45" y="7"/>
                      </a:cxn>
                      <a:cxn ang="0">
                        <a:pos x="53" y="4"/>
                      </a:cxn>
                      <a:cxn ang="0">
                        <a:pos x="61" y="2"/>
                      </a:cxn>
                      <a:cxn ang="0">
                        <a:pos x="70" y="1"/>
                      </a:cxn>
                      <a:cxn ang="0">
                        <a:pos x="79" y="0"/>
                      </a:cxn>
                    </a:cxnLst>
                    <a:rect l="0" t="0" r="r" b="b"/>
                    <a:pathLst>
                      <a:path w="157" h="262">
                        <a:moveTo>
                          <a:pt x="79" y="0"/>
                        </a:moveTo>
                        <a:lnTo>
                          <a:pt x="89" y="1"/>
                        </a:lnTo>
                        <a:lnTo>
                          <a:pt x="98" y="2"/>
                        </a:lnTo>
                        <a:lnTo>
                          <a:pt x="106" y="4"/>
                        </a:lnTo>
                        <a:lnTo>
                          <a:pt x="114" y="7"/>
                        </a:lnTo>
                        <a:lnTo>
                          <a:pt x="121" y="12"/>
                        </a:lnTo>
                        <a:lnTo>
                          <a:pt x="128" y="16"/>
                        </a:lnTo>
                        <a:lnTo>
                          <a:pt x="133" y="22"/>
                        </a:lnTo>
                        <a:lnTo>
                          <a:pt x="138" y="28"/>
                        </a:lnTo>
                        <a:lnTo>
                          <a:pt x="142" y="36"/>
                        </a:lnTo>
                        <a:lnTo>
                          <a:pt x="147" y="43"/>
                        </a:lnTo>
                        <a:lnTo>
                          <a:pt x="150" y="52"/>
                        </a:lnTo>
                        <a:lnTo>
                          <a:pt x="153" y="61"/>
                        </a:lnTo>
                        <a:lnTo>
                          <a:pt x="154" y="72"/>
                        </a:lnTo>
                        <a:lnTo>
                          <a:pt x="156" y="82"/>
                        </a:lnTo>
                        <a:lnTo>
                          <a:pt x="157" y="94"/>
                        </a:lnTo>
                        <a:lnTo>
                          <a:pt x="157" y="105"/>
                        </a:lnTo>
                        <a:lnTo>
                          <a:pt x="157" y="262"/>
                        </a:lnTo>
                        <a:lnTo>
                          <a:pt x="0" y="262"/>
                        </a:lnTo>
                        <a:lnTo>
                          <a:pt x="0" y="105"/>
                        </a:lnTo>
                        <a:lnTo>
                          <a:pt x="0" y="94"/>
                        </a:lnTo>
                        <a:lnTo>
                          <a:pt x="1" y="82"/>
                        </a:lnTo>
                        <a:lnTo>
                          <a:pt x="2" y="72"/>
                        </a:lnTo>
                        <a:lnTo>
                          <a:pt x="4" y="61"/>
                        </a:lnTo>
                        <a:lnTo>
                          <a:pt x="7" y="52"/>
                        </a:lnTo>
                        <a:lnTo>
                          <a:pt x="11" y="43"/>
                        </a:lnTo>
                        <a:lnTo>
                          <a:pt x="15" y="36"/>
                        </a:lnTo>
                        <a:lnTo>
                          <a:pt x="20" y="28"/>
                        </a:lnTo>
                        <a:lnTo>
                          <a:pt x="25" y="22"/>
                        </a:lnTo>
                        <a:lnTo>
                          <a:pt x="32" y="16"/>
                        </a:lnTo>
                        <a:lnTo>
                          <a:pt x="38" y="12"/>
                        </a:lnTo>
                        <a:lnTo>
                          <a:pt x="45" y="7"/>
                        </a:lnTo>
                        <a:lnTo>
                          <a:pt x="53" y="4"/>
                        </a:lnTo>
                        <a:lnTo>
                          <a:pt x="61" y="2"/>
                        </a:lnTo>
                        <a:lnTo>
                          <a:pt x="70" y="1"/>
                        </a:lnTo>
                        <a:lnTo>
                          <a:pt x="79" y="0"/>
                        </a:lnTo>
                        <a:close/>
                      </a:path>
                    </a:pathLst>
                  </a:custGeom>
                  <a:solidFill>
                    <a:schemeClr val="bg1"/>
                  </a:solidFill>
                  <a:ln w="9525">
                    <a:noFill/>
                    <a:round/>
                    <a:headEnd/>
                    <a:tailEnd/>
                  </a:ln>
                </p:spPr>
                <p:txBody>
                  <a:bodyPr/>
                  <a:lstStyle/>
                  <a:p>
                    <a:pPr>
                      <a:defRPr/>
                    </a:pPr>
                    <a:endParaRPr lang="en-US"/>
                  </a:p>
                </p:txBody>
              </p:sp>
              <p:sp>
                <p:nvSpPr>
                  <p:cNvPr id="715217" name="Freeform 1489"/>
                  <p:cNvSpPr>
                    <a:spLocks noChangeAspect="1"/>
                  </p:cNvSpPr>
                  <p:nvPr/>
                </p:nvSpPr>
                <p:spPr bwMode="auto">
                  <a:xfrm>
                    <a:off x="4693" y="1947"/>
                    <a:ext cx="43" cy="79"/>
                  </a:xfrm>
                  <a:custGeom>
                    <a:avLst/>
                    <a:gdLst/>
                    <a:ahLst/>
                    <a:cxnLst>
                      <a:cxn ang="0">
                        <a:pos x="80" y="0"/>
                      </a:cxn>
                      <a:cxn ang="0">
                        <a:pos x="90" y="1"/>
                      </a:cxn>
                      <a:cxn ang="0">
                        <a:pos x="98" y="2"/>
                      </a:cxn>
                      <a:cxn ang="0">
                        <a:pos x="107" y="4"/>
                      </a:cxn>
                      <a:cxn ang="0">
                        <a:pos x="115" y="7"/>
                      </a:cxn>
                      <a:cxn ang="0">
                        <a:pos x="122" y="12"/>
                      </a:cxn>
                      <a:cxn ang="0">
                        <a:pos x="128" y="16"/>
                      </a:cxn>
                      <a:cxn ang="0">
                        <a:pos x="134" y="22"/>
                      </a:cxn>
                      <a:cxn ang="0">
                        <a:pos x="139" y="28"/>
                      </a:cxn>
                      <a:cxn ang="0">
                        <a:pos x="144" y="36"/>
                      </a:cxn>
                      <a:cxn ang="0">
                        <a:pos x="148" y="43"/>
                      </a:cxn>
                      <a:cxn ang="0">
                        <a:pos x="151"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2" y="82"/>
                      </a:cxn>
                      <a:cxn ang="0">
                        <a:pos x="4" y="72"/>
                      </a:cxn>
                      <a:cxn ang="0">
                        <a:pos x="6" y="61"/>
                      </a:cxn>
                      <a:cxn ang="0">
                        <a:pos x="8" y="52"/>
                      </a:cxn>
                      <a:cxn ang="0">
                        <a:pos x="12" y="43"/>
                      </a:cxn>
                      <a:cxn ang="0">
                        <a:pos x="15" y="36"/>
                      </a:cxn>
                      <a:cxn ang="0">
                        <a:pos x="20" y="28"/>
                      </a:cxn>
                      <a:cxn ang="0">
                        <a:pos x="26" y="22"/>
                      </a:cxn>
                      <a:cxn ang="0">
                        <a:pos x="31" y="16"/>
                      </a:cxn>
                      <a:cxn ang="0">
                        <a:pos x="38" y="12"/>
                      </a:cxn>
                      <a:cxn ang="0">
                        <a:pos x="45" y="7"/>
                      </a:cxn>
                      <a:cxn ang="0">
                        <a:pos x="53" y="4"/>
                      </a:cxn>
                      <a:cxn ang="0">
                        <a:pos x="62" y="2"/>
                      </a:cxn>
                      <a:cxn ang="0">
                        <a:pos x="70" y="1"/>
                      </a:cxn>
                      <a:cxn ang="0">
                        <a:pos x="80" y="0"/>
                      </a:cxn>
                    </a:cxnLst>
                    <a:rect l="0" t="0" r="r" b="b"/>
                    <a:pathLst>
                      <a:path w="157" h="262">
                        <a:moveTo>
                          <a:pt x="80" y="0"/>
                        </a:moveTo>
                        <a:lnTo>
                          <a:pt x="90" y="1"/>
                        </a:lnTo>
                        <a:lnTo>
                          <a:pt x="98" y="2"/>
                        </a:lnTo>
                        <a:lnTo>
                          <a:pt x="107" y="4"/>
                        </a:lnTo>
                        <a:lnTo>
                          <a:pt x="115" y="7"/>
                        </a:lnTo>
                        <a:lnTo>
                          <a:pt x="122" y="12"/>
                        </a:lnTo>
                        <a:lnTo>
                          <a:pt x="128" y="16"/>
                        </a:lnTo>
                        <a:lnTo>
                          <a:pt x="134" y="22"/>
                        </a:lnTo>
                        <a:lnTo>
                          <a:pt x="139" y="28"/>
                        </a:lnTo>
                        <a:lnTo>
                          <a:pt x="144" y="36"/>
                        </a:lnTo>
                        <a:lnTo>
                          <a:pt x="148" y="43"/>
                        </a:lnTo>
                        <a:lnTo>
                          <a:pt x="151" y="52"/>
                        </a:lnTo>
                        <a:lnTo>
                          <a:pt x="153" y="61"/>
                        </a:lnTo>
                        <a:lnTo>
                          <a:pt x="155" y="72"/>
                        </a:lnTo>
                        <a:lnTo>
                          <a:pt x="156" y="82"/>
                        </a:lnTo>
                        <a:lnTo>
                          <a:pt x="157" y="94"/>
                        </a:lnTo>
                        <a:lnTo>
                          <a:pt x="157" y="105"/>
                        </a:lnTo>
                        <a:lnTo>
                          <a:pt x="157" y="262"/>
                        </a:lnTo>
                        <a:lnTo>
                          <a:pt x="0" y="262"/>
                        </a:lnTo>
                        <a:lnTo>
                          <a:pt x="0" y="105"/>
                        </a:lnTo>
                        <a:lnTo>
                          <a:pt x="0" y="94"/>
                        </a:lnTo>
                        <a:lnTo>
                          <a:pt x="2" y="82"/>
                        </a:lnTo>
                        <a:lnTo>
                          <a:pt x="4" y="72"/>
                        </a:lnTo>
                        <a:lnTo>
                          <a:pt x="6" y="61"/>
                        </a:lnTo>
                        <a:lnTo>
                          <a:pt x="8" y="52"/>
                        </a:lnTo>
                        <a:lnTo>
                          <a:pt x="12" y="43"/>
                        </a:lnTo>
                        <a:lnTo>
                          <a:pt x="15" y="36"/>
                        </a:lnTo>
                        <a:lnTo>
                          <a:pt x="20" y="28"/>
                        </a:lnTo>
                        <a:lnTo>
                          <a:pt x="26" y="22"/>
                        </a:lnTo>
                        <a:lnTo>
                          <a:pt x="31" y="16"/>
                        </a:lnTo>
                        <a:lnTo>
                          <a:pt x="38" y="12"/>
                        </a:lnTo>
                        <a:lnTo>
                          <a:pt x="45" y="7"/>
                        </a:lnTo>
                        <a:lnTo>
                          <a:pt x="53" y="4"/>
                        </a:lnTo>
                        <a:lnTo>
                          <a:pt x="62"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715218" name="Freeform 1490"/>
                  <p:cNvSpPr>
                    <a:spLocks noChangeAspect="1"/>
                  </p:cNvSpPr>
                  <p:nvPr/>
                </p:nvSpPr>
                <p:spPr bwMode="auto">
                  <a:xfrm>
                    <a:off x="1326" y="1947"/>
                    <a:ext cx="50" cy="79"/>
                  </a:xfrm>
                  <a:custGeom>
                    <a:avLst/>
                    <a:gdLst/>
                    <a:ahLst/>
                    <a:cxnLst>
                      <a:cxn ang="0">
                        <a:pos x="80" y="0"/>
                      </a:cxn>
                      <a:cxn ang="0">
                        <a:pos x="89" y="1"/>
                      </a:cxn>
                      <a:cxn ang="0">
                        <a:pos x="99" y="2"/>
                      </a:cxn>
                      <a:cxn ang="0">
                        <a:pos x="106" y="4"/>
                      </a:cxn>
                      <a:cxn ang="0">
                        <a:pos x="114" y="7"/>
                      </a:cxn>
                      <a:cxn ang="0">
                        <a:pos x="121" y="12"/>
                      </a:cxn>
                      <a:cxn ang="0">
                        <a:pos x="127" y="16"/>
                      </a:cxn>
                      <a:cxn ang="0">
                        <a:pos x="133" y="22"/>
                      </a:cxn>
                      <a:cxn ang="0">
                        <a:pos x="139" y="28"/>
                      </a:cxn>
                      <a:cxn ang="0">
                        <a:pos x="143" y="36"/>
                      </a:cxn>
                      <a:cxn ang="0">
                        <a:pos x="147" y="43"/>
                      </a:cxn>
                      <a:cxn ang="0">
                        <a:pos x="150" y="52"/>
                      </a:cxn>
                      <a:cxn ang="0">
                        <a:pos x="152" y="61"/>
                      </a:cxn>
                      <a:cxn ang="0">
                        <a:pos x="154" y="72"/>
                      </a:cxn>
                      <a:cxn ang="0">
                        <a:pos x="156" y="82"/>
                      </a:cxn>
                      <a:cxn ang="0">
                        <a:pos x="156" y="94"/>
                      </a:cxn>
                      <a:cxn ang="0">
                        <a:pos x="158" y="105"/>
                      </a:cxn>
                      <a:cxn ang="0">
                        <a:pos x="158" y="262"/>
                      </a:cxn>
                      <a:cxn ang="0">
                        <a:pos x="0" y="262"/>
                      </a:cxn>
                      <a:cxn ang="0">
                        <a:pos x="0" y="105"/>
                      </a:cxn>
                      <a:cxn ang="0">
                        <a:pos x="1" y="94"/>
                      </a:cxn>
                      <a:cxn ang="0">
                        <a:pos x="1" y="82"/>
                      </a:cxn>
                      <a:cxn ang="0">
                        <a:pos x="3" y="72"/>
                      </a:cxn>
                      <a:cxn ang="0">
                        <a:pos x="5" y="61"/>
                      </a:cxn>
                      <a:cxn ang="0">
                        <a:pos x="8" y="52"/>
                      </a:cxn>
                      <a:cxn ang="0">
                        <a:pos x="11" y="43"/>
                      </a:cxn>
                      <a:cxn ang="0">
                        <a:pos x="15" y="36"/>
                      </a:cxn>
                      <a:cxn ang="0">
                        <a:pos x="20" y="28"/>
                      </a:cxn>
                      <a:cxn ang="0">
                        <a:pos x="25" y="22"/>
                      </a:cxn>
                      <a:cxn ang="0">
                        <a:pos x="31" y="16"/>
                      </a:cxn>
                      <a:cxn ang="0">
                        <a:pos x="37" y="12"/>
                      </a:cxn>
                      <a:cxn ang="0">
                        <a:pos x="45" y="7"/>
                      </a:cxn>
                      <a:cxn ang="0">
                        <a:pos x="52" y="4"/>
                      </a:cxn>
                      <a:cxn ang="0">
                        <a:pos x="61" y="2"/>
                      </a:cxn>
                      <a:cxn ang="0">
                        <a:pos x="70" y="1"/>
                      </a:cxn>
                      <a:cxn ang="0">
                        <a:pos x="80" y="0"/>
                      </a:cxn>
                    </a:cxnLst>
                    <a:rect l="0" t="0" r="r" b="b"/>
                    <a:pathLst>
                      <a:path w="158" h="262">
                        <a:moveTo>
                          <a:pt x="80" y="0"/>
                        </a:moveTo>
                        <a:lnTo>
                          <a:pt x="89" y="1"/>
                        </a:lnTo>
                        <a:lnTo>
                          <a:pt x="99" y="2"/>
                        </a:lnTo>
                        <a:lnTo>
                          <a:pt x="106" y="4"/>
                        </a:lnTo>
                        <a:lnTo>
                          <a:pt x="114" y="7"/>
                        </a:lnTo>
                        <a:lnTo>
                          <a:pt x="121" y="12"/>
                        </a:lnTo>
                        <a:lnTo>
                          <a:pt x="127" y="16"/>
                        </a:lnTo>
                        <a:lnTo>
                          <a:pt x="133" y="22"/>
                        </a:lnTo>
                        <a:lnTo>
                          <a:pt x="139" y="28"/>
                        </a:lnTo>
                        <a:lnTo>
                          <a:pt x="143" y="36"/>
                        </a:lnTo>
                        <a:lnTo>
                          <a:pt x="147" y="43"/>
                        </a:lnTo>
                        <a:lnTo>
                          <a:pt x="150" y="52"/>
                        </a:lnTo>
                        <a:lnTo>
                          <a:pt x="152" y="61"/>
                        </a:lnTo>
                        <a:lnTo>
                          <a:pt x="154" y="72"/>
                        </a:lnTo>
                        <a:lnTo>
                          <a:pt x="156" y="82"/>
                        </a:lnTo>
                        <a:lnTo>
                          <a:pt x="156" y="94"/>
                        </a:lnTo>
                        <a:lnTo>
                          <a:pt x="158" y="105"/>
                        </a:lnTo>
                        <a:lnTo>
                          <a:pt x="158" y="262"/>
                        </a:lnTo>
                        <a:lnTo>
                          <a:pt x="0" y="262"/>
                        </a:lnTo>
                        <a:lnTo>
                          <a:pt x="0" y="105"/>
                        </a:lnTo>
                        <a:lnTo>
                          <a:pt x="1" y="94"/>
                        </a:lnTo>
                        <a:lnTo>
                          <a:pt x="1" y="82"/>
                        </a:lnTo>
                        <a:lnTo>
                          <a:pt x="3" y="72"/>
                        </a:lnTo>
                        <a:lnTo>
                          <a:pt x="5" y="61"/>
                        </a:lnTo>
                        <a:lnTo>
                          <a:pt x="8" y="52"/>
                        </a:lnTo>
                        <a:lnTo>
                          <a:pt x="11" y="43"/>
                        </a:lnTo>
                        <a:lnTo>
                          <a:pt x="15" y="36"/>
                        </a:lnTo>
                        <a:lnTo>
                          <a:pt x="20" y="28"/>
                        </a:lnTo>
                        <a:lnTo>
                          <a:pt x="25" y="22"/>
                        </a:lnTo>
                        <a:lnTo>
                          <a:pt x="31" y="16"/>
                        </a:lnTo>
                        <a:lnTo>
                          <a:pt x="37" y="12"/>
                        </a:lnTo>
                        <a:lnTo>
                          <a:pt x="45" y="7"/>
                        </a:lnTo>
                        <a:lnTo>
                          <a:pt x="52" y="4"/>
                        </a:lnTo>
                        <a:lnTo>
                          <a:pt x="61" y="2"/>
                        </a:lnTo>
                        <a:lnTo>
                          <a:pt x="70" y="1"/>
                        </a:lnTo>
                        <a:lnTo>
                          <a:pt x="80" y="0"/>
                        </a:lnTo>
                        <a:close/>
                      </a:path>
                    </a:pathLst>
                  </a:custGeom>
                  <a:solidFill>
                    <a:schemeClr val="bg1"/>
                  </a:solidFill>
                  <a:ln w="9525">
                    <a:noFill/>
                    <a:round/>
                    <a:headEnd/>
                    <a:tailEnd/>
                  </a:ln>
                </p:spPr>
                <p:txBody>
                  <a:bodyPr/>
                  <a:lstStyle/>
                  <a:p>
                    <a:pPr>
                      <a:defRPr/>
                    </a:pPr>
                    <a:endParaRPr lang="en-US"/>
                  </a:p>
                </p:txBody>
              </p:sp>
              <p:sp>
                <p:nvSpPr>
                  <p:cNvPr id="715219" name="Freeform 1491"/>
                  <p:cNvSpPr>
                    <a:spLocks noChangeAspect="1"/>
                  </p:cNvSpPr>
                  <p:nvPr/>
                </p:nvSpPr>
                <p:spPr bwMode="auto">
                  <a:xfrm>
                    <a:off x="4057" y="1947"/>
                    <a:ext cx="50" cy="79"/>
                  </a:xfrm>
                  <a:custGeom>
                    <a:avLst/>
                    <a:gdLst/>
                    <a:ahLst/>
                    <a:cxnLst>
                      <a:cxn ang="0">
                        <a:pos x="79" y="0"/>
                      </a:cxn>
                      <a:cxn ang="0">
                        <a:pos x="89" y="1"/>
                      </a:cxn>
                      <a:cxn ang="0">
                        <a:pos x="98" y="2"/>
                      </a:cxn>
                      <a:cxn ang="0">
                        <a:pos x="106" y="4"/>
                      </a:cxn>
                      <a:cxn ang="0">
                        <a:pos x="114" y="7"/>
                      </a:cxn>
                      <a:cxn ang="0">
                        <a:pos x="121" y="12"/>
                      </a:cxn>
                      <a:cxn ang="0">
                        <a:pos x="127" y="16"/>
                      </a:cxn>
                      <a:cxn ang="0">
                        <a:pos x="134" y="22"/>
                      </a:cxn>
                      <a:cxn ang="0">
                        <a:pos x="138" y="28"/>
                      </a:cxn>
                      <a:cxn ang="0">
                        <a:pos x="143" y="36"/>
                      </a:cxn>
                      <a:cxn ang="0">
                        <a:pos x="146" y="43"/>
                      </a:cxn>
                      <a:cxn ang="0">
                        <a:pos x="149" y="52"/>
                      </a:cxn>
                      <a:cxn ang="0">
                        <a:pos x="153" y="61"/>
                      </a:cxn>
                      <a:cxn ang="0">
                        <a:pos x="155" y="72"/>
                      </a:cxn>
                      <a:cxn ang="0">
                        <a:pos x="156" y="82"/>
                      </a:cxn>
                      <a:cxn ang="0">
                        <a:pos x="157" y="94"/>
                      </a:cxn>
                      <a:cxn ang="0">
                        <a:pos x="157" y="105"/>
                      </a:cxn>
                      <a:cxn ang="0">
                        <a:pos x="157" y="262"/>
                      </a:cxn>
                      <a:cxn ang="0">
                        <a:pos x="0" y="262"/>
                      </a:cxn>
                      <a:cxn ang="0">
                        <a:pos x="0" y="105"/>
                      </a:cxn>
                      <a:cxn ang="0">
                        <a:pos x="0" y="94"/>
                      </a:cxn>
                      <a:cxn ang="0">
                        <a:pos x="1" y="82"/>
                      </a:cxn>
                      <a:cxn ang="0">
                        <a:pos x="3" y="72"/>
                      </a:cxn>
                      <a:cxn ang="0">
                        <a:pos x="5" y="61"/>
                      </a:cxn>
                      <a:cxn ang="0">
                        <a:pos x="7" y="52"/>
                      </a:cxn>
                      <a:cxn ang="0">
                        <a:pos x="10" y="43"/>
                      </a:cxn>
                      <a:cxn ang="0">
                        <a:pos x="15" y="36"/>
                      </a:cxn>
                      <a:cxn ang="0">
                        <a:pos x="20" y="28"/>
                      </a:cxn>
                      <a:cxn ang="0">
                        <a:pos x="25" y="22"/>
                      </a:cxn>
                      <a:cxn ang="0">
                        <a:pos x="30" y="16"/>
                      </a:cxn>
                      <a:cxn ang="0">
                        <a:pos x="37" y="12"/>
                      </a:cxn>
                      <a:cxn ang="0">
                        <a:pos x="44" y="7"/>
                      </a:cxn>
                      <a:cxn ang="0">
                        <a:pos x="53" y="4"/>
                      </a:cxn>
                      <a:cxn ang="0">
                        <a:pos x="61" y="2"/>
                      </a:cxn>
                      <a:cxn ang="0">
                        <a:pos x="69" y="1"/>
                      </a:cxn>
                      <a:cxn ang="0">
                        <a:pos x="79" y="0"/>
                      </a:cxn>
                    </a:cxnLst>
                    <a:rect l="0" t="0" r="r" b="b"/>
                    <a:pathLst>
                      <a:path w="157" h="262">
                        <a:moveTo>
                          <a:pt x="79" y="0"/>
                        </a:moveTo>
                        <a:lnTo>
                          <a:pt x="89" y="1"/>
                        </a:lnTo>
                        <a:lnTo>
                          <a:pt x="98" y="2"/>
                        </a:lnTo>
                        <a:lnTo>
                          <a:pt x="106" y="4"/>
                        </a:lnTo>
                        <a:lnTo>
                          <a:pt x="114" y="7"/>
                        </a:lnTo>
                        <a:lnTo>
                          <a:pt x="121" y="12"/>
                        </a:lnTo>
                        <a:lnTo>
                          <a:pt x="127" y="16"/>
                        </a:lnTo>
                        <a:lnTo>
                          <a:pt x="134" y="22"/>
                        </a:lnTo>
                        <a:lnTo>
                          <a:pt x="138" y="28"/>
                        </a:lnTo>
                        <a:lnTo>
                          <a:pt x="143" y="36"/>
                        </a:lnTo>
                        <a:lnTo>
                          <a:pt x="146" y="43"/>
                        </a:lnTo>
                        <a:lnTo>
                          <a:pt x="149" y="52"/>
                        </a:lnTo>
                        <a:lnTo>
                          <a:pt x="153" y="61"/>
                        </a:lnTo>
                        <a:lnTo>
                          <a:pt x="155" y="72"/>
                        </a:lnTo>
                        <a:lnTo>
                          <a:pt x="156" y="82"/>
                        </a:lnTo>
                        <a:lnTo>
                          <a:pt x="157" y="94"/>
                        </a:lnTo>
                        <a:lnTo>
                          <a:pt x="157" y="105"/>
                        </a:lnTo>
                        <a:lnTo>
                          <a:pt x="157" y="262"/>
                        </a:lnTo>
                        <a:lnTo>
                          <a:pt x="0" y="262"/>
                        </a:lnTo>
                        <a:lnTo>
                          <a:pt x="0" y="105"/>
                        </a:lnTo>
                        <a:lnTo>
                          <a:pt x="0" y="94"/>
                        </a:lnTo>
                        <a:lnTo>
                          <a:pt x="1" y="82"/>
                        </a:lnTo>
                        <a:lnTo>
                          <a:pt x="3" y="72"/>
                        </a:lnTo>
                        <a:lnTo>
                          <a:pt x="5" y="61"/>
                        </a:lnTo>
                        <a:lnTo>
                          <a:pt x="7" y="52"/>
                        </a:lnTo>
                        <a:lnTo>
                          <a:pt x="10" y="43"/>
                        </a:lnTo>
                        <a:lnTo>
                          <a:pt x="15" y="36"/>
                        </a:lnTo>
                        <a:lnTo>
                          <a:pt x="20" y="28"/>
                        </a:lnTo>
                        <a:lnTo>
                          <a:pt x="25" y="22"/>
                        </a:lnTo>
                        <a:lnTo>
                          <a:pt x="30" y="16"/>
                        </a:lnTo>
                        <a:lnTo>
                          <a:pt x="37" y="12"/>
                        </a:lnTo>
                        <a:lnTo>
                          <a:pt x="44" y="7"/>
                        </a:lnTo>
                        <a:lnTo>
                          <a:pt x="53" y="4"/>
                        </a:lnTo>
                        <a:lnTo>
                          <a:pt x="61" y="2"/>
                        </a:lnTo>
                        <a:lnTo>
                          <a:pt x="69" y="1"/>
                        </a:lnTo>
                        <a:lnTo>
                          <a:pt x="79" y="0"/>
                        </a:lnTo>
                        <a:close/>
                      </a:path>
                    </a:pathLst>
                  </a:custGeom>
                  <a:solidFill>
                    <a:schemeClr val="bg1"/>
                  </a:solidFill>
                  <a:ln w="9525">
                    <a:noFill/>
                    <a:round/>
                    <a:headEnd/>
                    <a:tailEnd/>
                  </a:ln>
                </p:spPr>
                <p:txBody>
                  <a:bodyPr/>
                  <a:lstStyle/>
                  <a:p>
                    <a:pPr>
                      <a:defRPr/>
                    </a:pPr>
                    <a:endParaRPr lang="en-US"/>
                  </a:p>
                </p:txBody>
              </p:sp>
              <p:sp>
                <p:nvSpPr>
                  <p:cNvPr id="715220" name="Rectangle 1492"/>
                  <p:cNvSpPr>
                    <a:spLocks noChangeAspect="1" noChangeArrowheads="1"/>
                  </p:cNvSpPr>
                  <p:nvPr/>
                </p:nvSpPr>
                <p:spPr bwMode="auto">
                  <a:xfrm>
                    <a:off x="747" y="1589"/>
                    <a:ext cx="1323" cy="7"/>
                  </a:xfrm>
                  <a:prstGeom prst="rect">
                    <a:avLst/>
                  </a:prstGeom>
                  <a:solidFill>
                    <a:schemeClr val="bg1"/>
                  </a:solidFill>
                  <a:ln w="9525">
                    <a:noFill/>
                    <a:miter lim="800000"/>
                    <a:headEnd/>
                    <a:tailEnd/>
                  </a:ln>
                </p:spPr>
                <p:txBody>
                  <a:bodyPr/>
                  <a:lstStyle/>
                  <a:p>
                    <a:pPr>
                      <a:defRPr/>
                    </a:pPr>
                    <a:endParaRPr lang="en-US"/>
                  </a:p>
                </p:txBody>
              </p:sp>
              <p:sp>
                <p:nvSpPr>
                  <p:cNvPr id="715221" name="Rectangle 1493"/>
                  <p:cNvSpPr>
                    <a:spLocks noChangeAspect="1" noChangeArrowheads="1"/>
                  </p:cNvSpPr>
                  <p:nvPr/>
                </p:nvSpPr>
                <p:spPr bwMode="auto">
                  <a:xfrm>
                    <a:off x="3471" y="1589"/>
                    <a:ext cx="1323" cy="7"/>
                  </a:xfrm>
                  <a:prstGeom prst="rect">
                    <a:avLst/>
                  </a:prstGeom>
                  <a:solidFill>
                    <a:schemeClr val="bg1"/>
                  </a:solidFill>
                  <a:ln w="9525">
                    <a:noFill/>
                    <a:miter lim="800000"/>
                    <a:headEnd/>
                    <a:tailEnd/>
                  </a:ln>
                </p:spPr>
                <p:txBody>
                  <a:bodyPr/>
                  <a:lstStyle/>
                  <a:p>
                    <a:pPr>
                      <a:defRPr/>
                    </a:pPr>
                    <a:endParaRPr lang="en-US"/>
                  </a:p>
                </p:txBody>
              </p:sp>
              <p:sp>
                <p:nvSpPr>
                  <p:cNvPr id="715222" name="Freeform 1494"/>
                  <p:cNvSpPr>
                    <a:spLocks noChangeAspect="1"/>
                  </p:cNvSpPr>
                  <p:nvPr/>
                </p:nvSpPr>
                <p:spPr bwMode="auto">
                  <a:xfrm>
                    <a:off x="2298" y="1496"/>
                    <a:ext cx="7" cy="14"/>
                  </a:xfrm>
                  <a:custGeom>
                    <a:avLst/>
                    <a:gdLst/>
                    <a:ahLst/>
                    <a:cxnLst>
                      <a:cxn ang="0">
                        <a:pos x="25" y="0"/>
                      </a:cxn>
                      <a:cxn ang="0">
                        <a:pos x="18" y="1"/>
                      </a:cxn>
                      <a:cxn ang="0">
                        <a:pos x="14" y="2"/>
                      </a:cxn>
                      <a:cxn ang="0">
                        <a:pos x="10" y="5"/>
                      </a:cxn>
                      <a:cxn ang="0">
                        <a:pos x="7" y="7"/>
                      </a:cxn>
                      <a:cxn ang="0">
                        <a:pos x="5" y="12"/>
                      </a:cxn>
                      <a:cxn ang="0">
                        <a:pos x="3" y="15"/>
                      </a:cxn>
                      <a:cxn ang="0">
                        <a:pos x="2" y="19"/>
                      </a:cxn>
                      <a:cxn ang="0">
                        <a:pos x="0" y="23"/>
                      </a:cxn>
                      <a:cxn ang="0">
                        <a:pos x="2" y="29"/>
                      </a:cxn>
                      <a:cxn ang="0">
                        <a:pos x="3" y="33"/>
                      </a:cxn>
                      <a:cxn ang="0">
                        <a:pos x="5" y="36"/>
                      </a:cxn>
                      <a:cxn ang="0">
                        <a:pos x="7" y="40"/>
                      </a:cxn>
                      <a:cxn ang="0">
                        <a:pos x="10" y="42"/>
                      </a:cxn>
                      <a:cxn ang="0">
                        <a:pos x="14" y="45"/>
                      </a:cxn>
                      <a:cxn ang="0">
                        <a:pos x="18" y="46"/>
                      </a:cxn>
                      <a:cxn ang="0">
                        <a:pos x="25" y="47"/>
                      </a:cxn>
                      <a:cxn ang="0">
                        <a:pos x="25" y="0"/>
                      </a:cxn>
                    </a:cxnLst>
                    <a:rect l="0" t="0" r="r" b="b"/>
                    <a:pathLst>
                      <a:path w="25" h="47">
                        <a:moveTo>
                          <a:pt x="25" y="0"/>
                        </a:moveTo>
                        <a:lnTo>
                          <a:pt x="18" y="1"/>
                        </a:lnTo>
                        <a:lnTo>
                          <a:pt x="14" y="2"/>
                        </a:lnTo>
                        <a:lnTo>
                          <a:pt x="10" y="5"/>
                        </a:lnTo>
                        <a:lnTo>
                          <a:pt x="7" y="7"/>
                        </a:lnTo>
                        <a:lnTo>
                          <a:pt x="5" y="12"/>
                        </a:lnTo>
                        <a:lnTo>
                          <a:pt x="3" y="15"/>
                        </a:lnTo>
                        <a:lnTo>
                          <a:pt x="2" y="19"/>
                        </a:lnTo>
                        <a:lnTo>
                          <a:pt x="0" y="23"/>
                        </a:lnTo>
                        <a:lnTo>
                          <a:pt x="2" y="29"/>
                        </a:lnTo>
                        <a:lnTo>
                          <a:pt x="3" y="33"/>
                        </a:lnTo>
                        <a:lnTo>
                          <a:pt x="5" y="36"/>
                        </a:lnTo>
                        <a:lnTo>
                          <a:pt x="7" y="40"/>
                        </a:lnTo>
                        <a:lnTo>
                          <a:pt x="10" y="42"/>
                        </a:lnTo>
                        <a:lnTo>
                          <a:pt x="14" y="45"/>
                        </a:lnTo>
                        <a:lnTo>
                          <a:pt x="18" y="46"/>
                        </a:lnTo>
                        <a:lnTo>
                          <a:pt x="25" y="47"/>
                        </a:lnTo>
                        <a:lnTo>
                          <a:pt x="25" y="0"/>
                        </a:lnTo>
                        <a:close/>
                      </a:path>
                    </a:pathLst>
                  </a:custGeom>
                  <a:solidFill>
                    <a:schemeClr val="bg1"/>
                  </a:solidFill>
                  <a:ln w="9525">
                    <a:noFill/>
                    <a:round/>
                    <a:headEnd/>
                    <a:tailEnd/>
                  </a:ln>
                </p:spPr>
                <p:txBody>
                  <a:bodyPr/>
                  <a:lstStyle/>
                  <a:p>
                    <a:pPr>
                      <a:defRPr/>
                    </a:pPr>
                    <a:endParaRPr lang="en-US"/>
                  </a:p>
                </p:txBody>
              </p:sp>
              <p:sp>
                <p:nvSpPr>
                  <p:cNvPr id="715223" name="Rectangle 1495"/>
                  <p:cNvSpPr>
                    <a:spLocks noChangeAspect="1" noChangeArrowheads="1"/>
                  </p:cNvSpPr>
                  <p:nvPr/>
                </p:nvSpPr>
                <p:spPr bwMode="auto">
                  <a:xfrm>
                    <a:off x="2305" y="1496"/>
                    <a:ext cx="922" cy="14"/>
                  </a:xfrm>
                  <a:prstGeom prst="rect">
                    <a:avLst/>
                  </a:prstGeom>
                  <a:solidFill>
                    <a:schemeClr val="bg1"/>
                  </a:solidFill>
                  <a:ln w="9525">
                    <a:noFill/>
                    <a:miter lim="800000"/>
                    <a:headEnd/>
                    <a:tailEnd/>
                  </a:ln>
                </p:spPr>
                <p:txBody>
                  <a:bodyPr/>
                  <a:lstStyle/>
                  <a:p>
                    <a:pPr>
                      <a:defRPr/>
                    </a:pPr>
                    <a:endParaRPr lang="en-US"/>
                  </a:p>
                </p:txBody>
              </p:sp>
              <p:sp>
                <p:nvSpPr>
                  <p:cNvPr id="715224" name="Freeform 1496"/>
                  <p:cNvSpPr>
                    <a:spLocks noChangeAspect="1"/>
                  </p:cNvSpPr>
                  <p:nvPr/>
                </p:nvSpPr>
                <p:spPr bwMode="auto">
                  <a:xfrm>
                    <a:off x="3235" y="1496"/>
                    <a:ext cx="7" cy="14"/>
                  </a:xfrm>
                  <a:custGeom>
                    <a:avLst/>
                    <a:gdLst/>
                    <a:ahLst/>
                    <a:cxnLst>
                      <a:cxn ang="0">
                        <a:pos x="0" y="47"/>
                      </a:cxn>
                      <a:cxn ang="0">
                        <a:pos x="5" y="46"/>
                      </a:cxn>
                      <a:cxn ang="0">
                        <a:pos x="9" y="45"/>
                      </a:cxn>
                      <a:cxn ang="0">
                        <a:pos x="13" y="42"/>
                      </a:cxn>
                      <a:cxn ang="0">
                        <a:pos x="16" y="40"/>
                      </a:cxn>
                      <a:cxn ang="0">
                        <a:pos x="20" y="36"/>
                      </a:cxn>
                      <a:cxn ang="0">
                        <a:pos x="21" y="33"/>
                      </a:cxn>
                      <a:cxn ang="0">
                        <a:pos x="22" y="29"/>
                      </a:cxn>
                      <a:cxn ang="0">
                        <a:pos x="23" y="23"/>
                      </a:cxn>
                      <a:cxn ang="0">
                        <a:pos x="22" y="19"/>
                      </a:cxn>
                      <a:cxn ang="0">
                        <a:pos x="21" y="15"/>
                      </a:cxn>
                      <a:cxn ang="0">
                        <a:pos x="20" y="12"/>
                      </a:cxn>
                      <a:cxn ang="0">
                        <a:pos x="16" y="7"/>
                      </a:cxn>
                      <a:cxn ang="0">
                        <a:pos x="13" y="5"/>
                      </a:cxn>
                      <a:cxn ang="0">
                        <a:pos x="9" y="2"/>
                      </a:cxn>
                      <a:cxn ang="0">
                        <a:pos x="5" y="1"/>
                      </a:cxn>
                      <a:cxn ang="0">
                        <a:pos x="0" y="0"/>
                      </a:cxn>
                      <a:cxn ang="0">
                        <a:pos x="0" y="47"/>
                      </a:cxn>
                    </a:cxnLst>
                    <a:rect l="0" t="0" r="r" b="b"/>
                    <a:pathLst>
                      <a:path w="23" h="47">
                        <a:moveTo>
                          <a:pt x="0" y="47"/>
                        </a:moveTo>
                        <a:lnTo>
                          <a:pt x="5" y="46"/>
                        </a:lnTo>
                        <a:lnTo>
                          <a:pt x="9" y="45"/>
                        </a:lnTo>
                        <a:lnTo>
                          <a:pt x="13" y="42"/>
                        </a:lnTo>
                        <a:lnTo>
                          <a:pt x="16" y="40"/>
                        </a:lnTo>
                        <a:lnTo>
                          <a:pt x="20" y="36"/>
                        </a:lnTo>
                        <a:lnTo>
                          <a:pt x="21" y="33"/>
                        </a:lnTo>
                        <a:lnTo>
                          <a:pt x="22" y="29"/>
                        </a:lnTo>
                        <a:lnTo>
                          <a:pt x="23" y="23"/>
                        </a:lnTo>
                        <a:lnTo>
                          <a:pt x="22" y="19"/>
                        </a:lnTo>
                        <a:lnTo>
                          <a:pt x="21" y="15"/>
                        </a:lnTo>
                        <a:lnTo>
                          <a:pt x="20" y="12"/>
                        </a:lnTo>
                        <a:lnTo>
                          <a:pt x="16" y="7"/>
                        </a:lnTo>
                        <a:lnTo>
                          <a:pt x="13" y="5"/>
                        </a:lnTo>
                        <a:lnTo>
                          <a:pt x="9" y="2"/>
                        </a:lnTo>
                        <a:lnTo>
                          <a:pt x="5" y="1"/>
                        </a:lnTo>
                        <a:lnTo>
                          <a:pt x="0" y="0"/>
                        </a:lnTo>
                        <a:lnTo>
                          <a:pt x="0" y="47"/>
                        </a:lnTo>
                        <a:close/>
                      </a:path>
                    </a:pathLst>
                  </a:custGeom>
                  <a:solidFill>
                    <a:schemeClr val="bg1"/>
                  </a:solidFill>
                  <a:ln w="9525">
                    <a:noFill/>
                    <a:round/>
                    <a:headEnd/>
                    <a:tailEnd/>
                  </a:ln>
                </p:spPr>
                <p:txBody>
                  <a:bodyPr/>
                  <a:lstStyle/>
                  <a:p>
                    <a:pPr>
                      <a:defRPr/>
                    </a:pPr>
                    <a:endParaRPr lang="en-US"/>
                  </a:p>
                </p:txBody>
              </p:sp>
              <p:sp>
                <p:nvSpPr>
                  <p:cNvPr id="715225" name="Freeform 1497"/>
                  <p:cNvSpPr>
                    <a:spLocks noChangeAspect="1"/>
                  </p:cNvSpPr>
                  <p:nvPr/>
                </p:nvSpPr>
                <p:spPr bwMode="auto">
                  <a:xfrm>
                    <a:off x="296" y="1425"/>
                    <a:ext cx="43" cy="143"/>
                  </a:xfrm>
                  <a:custGeom>
                    <a:avLst/>
                    <a:gdLst/>
                    <a:ahLst/>
                    <a:cxnLst>
                      <a:cxn ang="0">
                        <a:pos x="144" y="469"/>
                      </a:cxn>
                      <a:cxn ang="0">
                        <a:pos x="144" y="181"/>
                      </a:cxn>
                      <a:cxn ang="0">
                        <a:pos x="125" y="172"/>
                      </a:cxn>
                      <a:cxn ang="0">
                        <a:pos x="124" y="76"/>
                      </a:cxn>
                      <a:cxn ang="0">
                        <a:pos x="123" y="65"/>
                      </a:cxn>
                      <a:cxn ang="0">
                        <a:pos x="121" y="52"/>
                      </a:cxn>
                      <a:cxn ang="0">
                        <a:pos x="118" y="40"/>
                      </a:cxn>
                      <a:cxn ang="0">
                        <a:pos x="113" y="27"/>
                      </a:cxn>
                      <a:cxn ang="0">
                        <a:pos x="110" y="22"/>
                      </a:cxn>
                      <a:cxn ang="0">
                        <a:pos x="106" y="16"/>
                      </a:cxn>
                      <a:cxn ang="0">
                        <a:pos x="102" y="11"/>
                      </a:cxn>
                      <a:cxn ang="0">
                        <a:pos x="97" y="7"/>
                      </a:cxn>
                      <a:cxn ang="0">
                        <a:pos x="92" y="4"/>
                      </a:cxn>
                      <a:cxn ang="0">
                        <a:pos x="86" y="2"/>
                      </a:cxn>
                      <a:cxn ang="0">
                        <a:pos x="79" y="0"/>
                      </a:cxn>
                      <a:cxn ang="0">
                        <a:pos x="73" y="0"/>
                      </a:cxn>
                      <a:cxn ang="0">
                        <a:pos x="65" y="0"/>
                      </a:cxn>
                      <a:cxn ang="0">
                        <a:pos x="58" y="2"/>
                      </a:cxn>
                      <a:cxn ang="0">
                        <a:pos x="52" y="4"/>
                      </a:cxn>
                      <a:cxn ang="0">
                        <a:pos x="46" y="7"/>
                      </a:cxn>
                      <a:cxn ang="0">
                        <a:pos x="42" y="10"/>
                      </a:cxn>
                      <a:cxn ang="0">
                        <a:pos x="38" y="15"/>
                      </a:cxn>
                      <a:cxn ang="0">
                        <a:pos x="34" y="21"/>
                      </a:cxn>
                      <a:cxn ang="0">
                        <a:pos x="31" y="26"/>
                      </a:cxn>
                      <a:cxn ang="0">
                        <a:pos x="25" y="37"/>
                      </a:cxn>
                      <a:cxn ang="0">
                        <a:pos x="22" y="51"/>
                      </a:cxn>
                      <a:cxn ang="0">
                        <a:pos x="20" y="64"/>
                      </a:cxn>
                      <a:cxn ang="0">
                        <a:pos x="19" y="76"/>
                      </a:cxn>
                      <a:cxn ang="0">
                        <a:pos x="19" y="172"/>
                      </a:cxn>
                      <a:cxn ang="0">
                        <a:pos x="0" y="178"/>
                      </a:cxn>
                      <a:cxn ang="0">
                        <a:pos x="0" y="469"/>
                      </a:cxn>
                      <a:cxn ang="0">
                        <a:pos x="144" y="469"/>
                      </a:cxn>
                    </a:cxnLst>
                    <a:rect l="0" t="0" r="r" b="b"/>
                    <a:pathLst>
                      <a:path w="144" h="469">
                        <a:moveTo>
                          <a:pt x="144" y="469"/>
                        </a:moveTo>
                        <a:lnTo>
                          <a:pt x="144" y="181"/>
                        </a:lnTo>
                        <a:lnTo>
                          <a:pt x="125" y="172"/>
                        </a:lnTo>
                        <a:lnTo>
                          <a:pt x="124" y="76"/>
                        </a:lnTo>
                        <a:lnTo>
                          <a:pt x="123" y="65"/>
                        </a:lnTo>
                        <a:lnTo>
                          <a:pt x="121" y="52"/>
                        </a:lnTo>
                        <a:lnTo>
                          <a:pt x="118" y="40"/>
                        </a:lnTo>
                        <a:lnTo>
                          <a:pt x="113" y="27"/>
                        </a:lnTo>
                        <a:lnTo>
                          <a:pt x="110" y="22"/>
                        </a:lnTo>
                        <a:lnTo>
                          <a:pt x="106" y="16"/>
                        </a:lnTo>
                        <a:lnTo>
                          <a:pt x="102" y="11"/>
                        </a:lnTo>
                        <a:lnTo>
                          <a:pt x="97" y="7"/>
                        </a:lnTo>
                        <a:lnTo>
                          <a:pt x="92" y="4"/>
                        </a:lnTo>
                        <a:lnTo>
                          <a:pt x="86" y="2"/>
                        </a:lnTo>
                        <a:lnTo>
                          <a:pt x="79" y="0"/>
                        </a:lnTo>
                        <a:lnTo>
                          <a:pt x="73" y="0"/>
                        </a:lnTo>
                        <a:lnTo>
                          <a:pt x="65" y="0"/>
                        </a:lnTo>
                        <a:lnTo>
                          <a:pt x="58" y="2"/>
                        </a:lnTo>
                        <a:lnTo>
                          <a:pt x="52" y="4"/>
                        </a:lnTo>
                        <a:lnTo>
                          <a:pt x="46" y="7"/>
                        </a:lnTo>
                        <a:lnTo>
                          <a:pt x="42" y="10"/>
                        </a:lnTo>
                        <a:lnTo>
                          <a:pt x="38" y="15"/>
                        </a:lnTo>
                        <a:lnTo>
                          <a:pt x="34" y="21"/>
                        </a:lnTo>
                        <a:lnTo>
                          <a:pt x="31" y="26"/>
                        </a:lnTo>
                        <a:lnTo>
                          <a:pt x="25" y="37"/>
                        </a:lnTo>
                        <a:lnTo>
                          <a:pt x="22" y="51"/>
                        </a:lnTo>
                        <a:lnTo>
                          <a:pt x="20" y="64"/>
                        </a:lnTo>
                        <a:lnTo>
                          <a:pt x="19" y="76"/>
                        </a:lnTo>
                        <a:lnTo>
                          <a:pt x="19" y="172"/>
                        </a:lnTo>
                        <a:lnTo>
                          <a:pt x="0" y="178"/>
                        </a:lnTo>
                        <a:lnTo>
                          <a:pt x="0" y="469"/>
                        </a:lnTo>
                        <a:lnTo>
                          <a:pt x="144" y="469"/>
                        </a:lnTo>
                        <a:close/>
                      </a:path>
                    </a:pathLst>
                  </a:custGeom>
                  <a:solidFill>
                    <a:srgbClr val="8C2532"/>
                  </a:solidFill>
                  <a:ln w="9525">
                    <a:noFill/>
                    <a:round/>
                    <a:headEnd/>
                    <a:tailEnd/>
                  </a:ln>
                </p:spPr>
                <p:txBody>
                  <a:bodyPr/>
                  <a:lstStyle/>
                  <a:p>
                    <a:pPr>
                      <a:defRPr/>
                    </a:pPr>
                    <a:endParaRPr lang="en-US"/>
                  </a:p>
                </p:txBody>
              </p:sp>
              <p:sp>
                <p:nvSpPr>
                  <p:cNvPr id="715226" name="Freeform 1498"/>
                  <p:cNvSpPr>
                    <a:spLocks noChangeAspect="1"/>
                  </p:cNvSpPr>
                  <p:nvPr/>
                </p:nvSpPr>
                <p:spPr bwMode="auto">
                  <a:xfrm>
                    <a:off x="332" y="1475"/>
                    <a:ext cx="21" cy="93"/>
                  </a:xfrm>
                  <a:custGeom>
                    <a:avLst/>
                    <a:gdLst/>
                    <a:ahLst/>
                    <a:cxnLst>
                      <a:cxn ang="0">
                        <a:pos x="34" y="0"/>
                      </a:cxn>
                      <a:cxn ang="0">
                        <a:pos x="0" y="21"/>
                      </a:cxn>
                      <a:cxn ang="0">
                        <a:pos x="0" y="309"/>
                      </a:cxn>
                      <a:cxn ang="0">
                        <a:pos x="48" y="309"/>
                      </a:cxn>
                      <a:cxn ang="0">
                        <a:pos x="48" y="21"/>
                      </a:cxn>
                      <a:cxn ang="0">
                        <a:pos x="34" y="0"/>
                      </a:cxn>
                      <a:cxn ang="0">
                        <a:pos x="48" y="21"/>
                      </a:cxn>
                      <a:cxn ang="0">
                        <a:pos x="48" y="6"/>
                      </a:cxn>
                      <a:cxn ang="0">
                        <a:pos x="34" y="0"/>
                      </a:cxn>
                    </a:cxnLst>
                    <a:rect l="0" t="0" r="r" b="b"/>
                    <a:pathLst>
                      <a:path w="48" h="309">
                        <a:moveTo>
                          <a:pt x="34" y="0"/>
                        </a:moveTo>
                        <a:lnTo>
                          <a:pt x="0" y="21"/>
                        </a:lnTo>
                        <a:lnTo>
                          <a:pt x="0" y="309"/>
                        </a:lnTo>
                        <a:lnTo>
                          <a:pt x="48" y="309"/>
                        </a:lnTo>
                        <a:lnTo>
                          <a:pt x="48" y="21"/>
                        </a:lnTo>
                        <a:lnTo>
                          <a:pt x="34" y="0"/>
                        </a:lnTo>
                        <a:lnTo>
                          <a:pt x="48" y="21"/>
                        </a:lnTo>
                        <a:lnTo>
                          <a:pt x="48" y="6"/>
                        </a:lnTo>
                        <a:lnTo>
                          <a:pt x="34" y="0"/>
                        </a:lnTo>
                        <a:close/>
                      </a:path>
                    </a:pathLst>
                  </a:custGeom>
                  <a:solidFill>
                    <a:schemeClr val="bg1"/>
                  </a:solidFill>
                  <a:ln w="9525">
                    <a:noFill/>
                    <a:round/>
                    <a:headEnd/>
                    <a:tailEnd/>
                  </a:ln>
                </p:spPr>
                <p:txBody>
                  <a:bodyPr/>
                  <a:lstStyle/>
                  <a:p>
                    <a:pPr>
                      <a:defRPr/>
                    </a:pPr>
                    <a:endParaRPr lang="en-US"/>
                  </a:p>
                </p:txBody>
              </p:sp>
              <p:sp>
                <p:nvSpPr>
                  <p:cNvPr id="715227" name="Freeform 1499"/>
                  <p:cNvSpPr>
                    <a:spLocks noChangeAspect="1"/>
                  </p:cNvSpPr>
                  <p:nvPr/>
                </p:nvSpPr>
                <p:spPr bwMode="auto">
                  <a:xfrm>
                    <a:off x="332" y="1468"/>
                    <a:ext cx="14" cy="14"/>
                  </a:xfrm>
                  <a:custGeom>
                    <a:avLst/>
                    <a:gdLst/>
                    <a:ahLst/>
                    <a:cxnLst>
                      <a:cxn ang="0">
                        <a:pos x="0" y="21"/>
                      </a:cxn>
                      <a:cxn ang="0">
                        <a:pos x="14" y="42"/>
                      </a:cxn>
                      <a:cxn ang="0">
                        <a:pos x="33" y="51"/>
                      </a:cxn>
                      <a:cxn ang="0">
                        <a:pos x="53" y="9"/>
                      </a:cxn>
                      <a:cxn ang="0">
                        <a:pos x="33" y="0"/>
                      </a:cxn>
                      <a:cxn ang="0">
                        <a:pos x="0" y="21"/>
                      </a:cxn>
                      <a:cxn ang="0">
                        <a:pos x="0" y="21"/>
                      </a:cxn>
                      <a:cxn ang="0">
                        <a:pos x="1" y="36"/>
                      </a:cxn>
                      <a:cxn ang="0">
                        <a:pos x="14" y="42"/>
                      </a:cxn>
                      <a:cxn ang="0">
                        <a:pos x="0" y="21"/>
                      </a:cxn>
                    </a:cxnLst>
                    <a:rect l="0" t="0" r="r" b="b"/>
                    <a:pathLst>
                      <a:path w="53" h="51">
                        <a:moveTo>
                          <a:pt x="0" y="21"/>
                        </a:moveTo>
                        <a:lnTo>
                          <a:pt x="14" y="42"/>
                        </a:lnTo>
                        <a:lnTo>
                          <a:pt x="33" y="51"/>
                        </a:lnTo>
                        <a:lnTo>
                          <a:pt x="53" y="9"/>
                        </a:lnTo>
                        <a:lnTo>
                          <a:pt x="33" y="0"/>
                        </a:lnTo>
                        <a:lnTo>
                          <a:pt x="0" y="21"/>
                        </a:lnTo>
                        <a:lnTo>
                          <a:pt x="0" y="21"/>
                        </a:lnTo>
                        <a:lnTo>
                          <a:pt x="1"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715228" name="Freeform 1500"/>
                  <p:cNvSpPr>
                    <a:spLocks noChangeAspect="1"/>
                  </p:cNvSpPr>
                  <p:nvPr/>
                </p:nvSpPr>
                <p:spPr bwMode="auto">
                  <a:xfrm>
                    <a:off x="332" y="1446"/>
                    <a:ext cx="14" cy="29"/>
                  </a:xfrm>
                  <a:custGeom>
                    <a:avLst/>
                    <a:gdLst/>
                    <a:ahLst/>
                    <a:cxnLst>
                      <a:cxn ang="0">
                        <a:pos x="0" y="0"/>
                      </a:cxn>
                      <a:cxn ang="0">
                        <a:pos x="0" y="1"/>
                      </a:cxn>
                      <a:cxn ang="0">
                        <a:pos x="1" y="96"/>
                      </a:cxn>
                      <a:cxn ang="0">
                        <a:pos x="48" y="95"/>
                      </a:cxn>
                      <a:cxn ang="0">
                        <a:pos x="46" y="0"/>
                      </a:cxn>
                      <a:cxn ang="0">
                        <a:pos x="0" y="0"/>
                      </a:cxn>
                      <a:cxn ang="0">
                        <a:pos x="0" y="0"/>
                      </a:cxn>
                      <a:cxn ang="0">
                        <a:pos x="0" y="1"/>
                      </a:cxn>
                      <a:cxn ang="0">
                        <a:pos x="0" y="1"/>
                      </a:cxn>
                      <a:cxn ang="0">
                        <a:pos x="0" y="0"/>
                      </a:cxn>
                    </a:cxnLst>
                    <a:rect l="0" t="0" r="r" b="b"/>
                    <a:pathLst>
                      <a:path w="48" h="96">
                        <a:moveTo>
                          <a:pt x="0" y="0"/>
                        </a:moveTo>
                        <a:lnTo>
                          <a:pt x="0" y="1"/>
                        </a:lnTo>
                        <a:lnTo>
                          <a:pt x="1" y="96"/>
                        </a:lnTo>
                        <a:lnTo>
                          <a:pt x="48" y="95"/>
                        </a:lnTo>
                        <a:lnTo>
                          <a:pt x="46" y="0"/>
                        </a:lnTo>
                        <a:lnTo>
                          <a:pt x="0" y="0"/>
                        </a:lnTo>
                        <a:lnTo>
                          <a:pt x="0" y="0"/>
                        </a:lnTo>
                        <a:lnTo>
                          <a:pt x="0" y="1"/>
                        </a:lnTo>
                        <a:lnTo>
                          <a:pt x="0" y="1"/>
                        </a:lnTo>
                        <a:lnTo>
                          <a:pt x="0" y="0"/>
                        </a:lnTo>
                        <a:close/>
                      </a:path>
                    </a:pathLst>
                  </a:custGeom>
                  <a:solidFill>
                    <a:schemeClr val="bg1"/>
                  </a:solidFill>
                  <a:ln w="9525">
                    <a:noFill/>
                    <a:round/>
                    <a:headEnd/>
                    <a:tailEnd/>
                  </a:ln>
                </p:spPr>
                <p:txBody>
                  <a:bodyPr/>
                  <a:lstStyle/>
                  <a:p>
                    <a:pPr>
                      <a:defRPr/>
                    </a:pPr>
                    <a:endParaRPr lang="en-US"/>
                  </a:p>
                </p:txBody>
              </p:sp>
              <p:sp>
                <p:nvSpPr>
                  <p:cNvPr id="715229" name="Freeform 1501"/>
                  <p:cNvSpPr>
                    <a:spLocks noChangeAspect="1"/>
                  </p:cNvSpPr>
                  <p:nvPr/>
                </p:nvSpPr>
                <p:spPr bwMode="auto">
                  <a:xfrm>
                    <a:off x="318" y="1417"/>
                    <a:ext cx="21" cy="29"/>
                  </a:xfrm>
                  <a:custGeom>
                    <a:avLst/>
                    <a:gdLst/>
                    <a:ahLst/>
                    <a:cxnLst>
                      <a:cxn ang="0">
                        <a:pos x="0" y="47"/>
                      </a:cxn>
                      <a:cxn ang="0">
                        <a:pos x="0" y="47"/>
                      </a:cxn>
                      <a:cxn ang="0">
                        <a:pos x="3" y="47"/>
                      </a:cxn>
                      <a:cxn ang="0">
                        <a:pos x="6" y="48"/>
                      </a:cxn>
                      <a:cxn ang="0">
                        <a:pos x="8" y="49"/>
                      </a:cxn>
                      <a:cxn ang="0">
                        <a:pos x="10" y="50"/>
                      </a:cxn>
                      <a:cxn ang="0">
                        <a:pos x="12" y="52"/>
                      </a:cxn>
                      <a:cxn ang="0">
                        <a:pos x="16" y="54"/>
                      </a:cxn>
                      <a:cxn ang="0">
                        <a:pos x="18" y="57"/>
                      </a:cxn>
                      <a:cxn ang="0">
                        <a:pos x="19" y="60"/>
                      </a:cxn>
                      <a:cxn ang="0">
                        <a:pos x="23" y="71"/>
                      </a:cxn>
                      <a:cxn ang="0">
                        <a:pos x="26" y="81"/>
                      </a:cxn>
                      <a:cxn ang="0">
                        <a:pos x="27" y="92"/>
                      </a:cxn>
                      <a:cxn ang="0">
                        <a:pos x="28" y="100"/>
                      </a:cxn>
                      <a:cxn ang="0">
                        <a:pos x="74" y="100"/>
                      </a:cxn>
                      <a:cxn ang="0">
                        <a:pos x="73" y="87"/>
                      </a:cxn>
                      <a:cxn ang="0">
                        <a:pos x="71" y="72"/>
                      </a:cxn>
                      <a:cxn ang="0">
                        <a:pos x="67" y="56"/>
                      </a:cxn>
                      <a:cxn ang="0">
                        <a:pos x="61" y="41"/>
                      </a:cxn>
                      <a:cxn ang="0">
                        <a:pos x="57" y="33"/>
                      </a:cxn>
                      <a:cxn ang="0">
                        <a:pos x="51" y="26"/>
                      </a:cxn>
                      <a:cxn ang="0">
                        <a:pos x="45" y="18"/>
                      </a:cxn>
                      <a:cxn ang="0">
                        <a:pos x="38" y="13"/>
                      </a:cxn>
                      <a:cxn ang="0">
                        <a:pos x="29" y="8"/>
                      </a:cxn>
                      <a:cxn ang="0">
                        <a:pos x="20" y="4"/>
                      </a:cxn>
                      <a:cxn ang="0">
                        <a:pos x="10" y="0"/>
                      </a:cxn>
                      <a:cxn ang="0">
                        <a:pos x="0" y="0"/>
                      </a:cxn>
                      <a:cxn ang="0">
                        <a:pos x="0" y="0"/>
                      </a:cxn>
                      <a:cxn ang="0">
                        <a:pos x="0" y="47"/>
                      </a:cxn>
                      <a:cxn ang="0">
                        <a:pos x="0" y="47"/>
                      </a:cxn>
                      <a:cxn ang="0">
                        <a:pos x="0" y="47"/>
                      </a:cxn>
                    </a:cxnLst>
                    <a:rect l="0" t="0" r="r" b="b"/>
                    <a:pathLst>
                      <a:path w="74" h="100">
                        <a:moveTo>
                          <a:pt x="0" y="47"/>
                        </a:moveTo>
                        <a:lnTo>
                          <a:pt x="0" y="47"/>
                        </a:lnTo>
                        <a:lnTo>
                          <a:pt x="3" y="47"/>
                        </a:lnTo>
                        <a:lnTo>
                          <a:pt x="6" y="48"/>
                        </a:lnTo>
                        <a:lnTo>
                          <a:pt x="8" y="49"/>
                        </a:lnTo>
                        <a:lnTo>
                          <a:pt x="10" y="50"/>
                        </a:lnTo>
                        <a:lnTo>
                          <a:pt x="12" y="52"/>
                        </a:lnTo>
                        <a:lnTo>
                          <a:pt x="16" y="54"/>
                        </a:lnTo>
                        <a:lnTo>
                          <a:pt x="18" y="57"/>
                        </a:lnTo>
                        <a:lnTo>
                          <a:pt x="19" y="60"/>
                        </a:lnTo>
                        <a:lnTo>
                          <a:pt x="23" y="71"/>
                        </a:lnTo>
                        <a:lnTo>
                          <a:pt x="26" y="81"/>
                        </a:lnTo>
                        <a:lnTo>
                          <a:pt x="27" y="92"/>
                        </a:lnTo>
                        <a:lnTo>
                          <a:pt x="28" y="100"/>
                        </a:lnTo>
                        <a:lnTo>
                          <a:pt x="74" y="100"/>
                        </a:lnTo>
                        <a:lnTo>
                          <a:pt x="73" y="87"/>
                        </a:lnTo>
                        <a:lnTo>
                          <a:pt x="71" y="72"/>
                        </a:lnTo>
                        <a:lnTo>
                          <a:pt x="67" y="56"/>
                        </a:lnTo>
                        <a:lnTo>
                          <a:pt x="61" y="41"/>
                        </a:lnTo>
                        <a:lnTo>
                          <a:pt x="57" y="33"/>
                        </a:lnTo>
                        <a:lnTo>
                          <a:pt x="51" y="26"/>
                        </a:lnTo>
                        <a:lnTo>
                          <a:pt x="45" y="18"/>
                        </a:lnTo>
                        <a:lnTo>
                          <a:pt x="38" y="13"/>
                        </a:lnTo>
                        <a:lnTo>
                          <a:pt x="29" y="8"/>
                        </a:lnTo>
                        <a:lnTo>
                          <a:pt x="20"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715230" name="Freeform 1502"/>
                  <p:cNvSpPr>
                    <a:spLocks noChangeAspect="1"/>
                  </p:cNvSpPr>
                  <p:nvPr/>
                </p:nvSpPr>
                <p:spPr bwMode="auto">
                  <a:xfrm>
                    <a:off x="296" y="1417"/>
                    <a:ext cx="14" cy="29"/>
                  </a:xfrm>
                  <a:custGeom>
                    <a:avLst/>
                    <a:gdLst/>
                    <a:ahLst/>
                    <a:cxnLst>
                      <a:cxn ang="0">
                        <a:pos x="46" y="100"/>
                      </a:cxn>
                      <a:cxn ang="0">
                        <a:pos x="46" y="100"/>
                      </a:cxn>
                      <a:cxn ang="0">
                        <a:pos x="46" y="90"/>
                      </a:cxn>
                      <a:cxn ang="0">
                        <a:pos x="48" y="79"/>
                      </a:cxn>
                      <a:cxn ang="0">
                        <a:pos x="50" y="70"/>
                      </a:cxn>
                      <a:cxn ang="0">
                        <a:pos x="55" y="59"/>
                      </a:cxn>
                      <a:cxn ang="0">
                        <a:pos x="57" y="57"/>
                      </a:cxn>
                      <a:cxn ang="0">
                        <a:pos x="59" y="54"/>
                      </a:cxn>
                      <a:cxn ang="0">
                        <a:pos x="61" y="52"/>
                      </a:cxn>
                      <a:cxn ang="0">
                        <a:pos x="63" y="50"/>
                      </a:cxn>
                      <a:cxn ang="0">
                        <a:pos x="66" y="49"/>
                      </a:cxn>
                      <a:cxn ang="0">
                        <a:pos x="68" y="48"/>
                      </a:cxn>
                      <a:cxn ang="0">
                        <a:pos x="73" y="47"/>
                      </a:cxn>
                      <a:cxn ang="0">
                        <a:pos x="77" y="47"/>
                      </a:cxn>
                      <a:cxn ang="0">
                        <a:pos x="77" y="0"/>
                      </a:cxn>
                      <a:cxn ang="0">
                        <a:pos x="66" y="0"/>
                      </a:cxn>
                      <a:cxn ang="0">
                        <a:pos x="56" y="2"/>
                      </a:cxn>
                      <a:cxn ang="0">
                        <a:pos x="46" y="7"/>
                      </a:cxn>
                      <a:cxn ang="0">
                        <a:pos x="38" y="12"/>
                      </a:cxn>
                      <a:cxn ang="0">
                        <a:pos x="30" y="17"/>
                      </a:cxn>
                      <a:cxn ang="0">
                        <a:pos x="23" y="24"/>
                      </a:cxn>
                      <a:cxn ang="0">
                        <a:pos x="18" y="31"/>
                      </a:cxn>
                      <a:cxn ang="0">
                        <a:pos x="14" y="39"/>
                      </a:cxn>
                      <a:cxn ang="0">
                        <a:pos x="7" y="54"/>
                      </a:cxn>
                      <a:cxn ang="0">
                        <a:pos x="3" y="70"/>
                      </a:cxn>
                      <a:cxn ang="0">
                        <a:pos x="0" y="86"/>
                      </a:cxn>
                      <a:cxn ang="0">
                        <a:pos x="0" y="100"/>
                      </a:cxn>
                      <a:cxn ang="0">
                        <a:pos x="0" y="100"/>
                      </a:cxn>
                      <a:cxn ang="0">
                        <a:pos x="46" y="100"/>
                      </a:cxn>
                      <a:cxn ang="0">
                        <a:pos x="46" y="100"/>
                      </a:cxn>
                      <a:cxn ang="0">
                        <a:pos x="46" y="100"/>
                      </a:cxn>
                    </a:cxnLst>
                    <a:rect l="0" t="0" r="r" b="b"/>
                    <a:pathLst>
                      <a:path w="77" h="100">
                        <a:moveTo>
                          <a:pt x="46" y="100"/>
                        </a:moveTo>
                        <a:lnTo>
                          <a:pt x="46" y="100"/>
                        </a:lnTo>
                        <a:lnTo>
                          <a:pt x="46" y="90"/>
                        </a:lnTo>
                        <a:lnTo>
                          <a:pt x="48" y="79"/>
                        </a:lnTo>
                        <a:lnTo>
                          <a:pt x="50" y="70"/>
                        </a:lnTo>
                        <a:lnTo>
                          <a:pt x="55" y="59"/>
                        </a:lnTo>
                        <a:lnTo>
                          <a:pt x="57" y="57"/>
                        </a:lnTo>
                        <a:lnTo>
                          <a:pt x="59" y="54"/>
                        </a:lnTo>
                        <a:lnTo>
                          <a:pt x="61" y="52"/>
                        </a:lnTo>
                        <a:lnTo>
                          <a:pt x="63" y="50"/>
                        </a:lnTo>
                        <a:lnTo>
                          <a:pt x="66" y="49"/>
                        </a:lnTo>
                        <a:lnTo>
                          <a:pt x="68" y="48"/>
                        </a:lnTo>
                        <a:lnTo>
                          <a:pt x="73" y="47"/>
                        </a:lnTo>
                        <a:lnTo>
                          <a:pt x="77" y="47"/>
                        </a:lnTo>
                        <a:lnTo>
                          <a:pt x="77" y="0"/>
                        </a:lnTo>
                        <a:lnTo>
                          <a:pt x="66" y="0"/>
                        </a:lnTo>
                        <a:lnTo>
                          <a:pt x="56" y="2"/>
                        </a:lnTo>
                        <a:lnTo>
                          <a:pt x="46" y="7"/>
                        </a:lnTo>
                        <a:lnTo>
                          <a:pt x="38" y="12"/>
                        </a:lnTo>
                        <a:lnTo>
                          <a:pt x="30" y="17"/>
                        </a:lnTo>
                        <a:lnTo>
                          <a:pt x="23" y="24"/>
                        </a:lnTo>
                        <a:lnTo>
                          <a:pt x="18" y="31"/>
                        </a:lnTo>
                        <a:lnTo>
                          <a:pt x="14" y="39"/>
                        </a:lnTo>
                        <a:lnTo>
                          <a:pt x="7" y="54"/>
                        </a:lnTo>
                        <a:lnTo>
                          <a:pt x="3" y="70"/>
                        </a:lnTo>
                        <a:lnTo>
                          <a:pt x="0"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715231" name="Freeform 1503"/>
                  <p:cNvSpPr>
                    <a:spLocks noChangeAspect="1"/>
                  </p:cNvSpPr>
                  <p:nvPr/>
                </p:nvSpPr>
                <p:spPr bwMode="auto">
                  <a:xfrm>
                    <a:off x="296" y="1446"/>
                    <a:ext cx="14" cy="36"/>
                  </a:xfrm>
                  <a:custGeom>
                    <a:avLst/>
                    <a:gdLst/>
                    <a:ahLst/>
                    <a:cxnLst>
                      <a:cxn ang="0">
                        <a:pos x="30" y="117"/>
                      </a:cxn>
                      <a:cxn ang="0">
                        <a:pos x="46" y="96"/>
                      </a:cxn>
                      <a:cxn ang="0">
                        <a:pos x="46" y="0"/>
                      </a:cxn>
                      <a:cxn ang="0">
                        <a:pos x="0" y="0"/>
                      </a:cxn>
                      <a:cxn ang="0">
                        <a:pos x="0" y="96"/>
                      </a:cxn>
                      <a:cxn ang="0">
                        <a:pos x="30" y="117"/>
                      </a:cxn>
                      <a:cxn ang="0">
                        <a:pos x="30" y="117"/>
                      </a:cxn>
                      <a:cxn ang="0">
                        <a:pos x="46" y="112"/>
                      </a:cxn>
                      <a:cxn ang="0">
                        <a:pos x="46" y="96"/>
                      </a:cxn>
                      <a:cxn ang="0">
                        <a:pos x="30" y="117"/>
                      </a:cxn>
                    </a:cxnLst>
                    <a:rect l="0" t="0" r="r" b="b"/>
                    <a:pathLst>
                      <a:path w="46" h="117">
                        <a:moveTo>
                          <a:pt x="30" y="117"/>
                        </a:moveTo>
                        <a:lnTo>
                          <a:pt x="46" y="96"/>
                        </a:lnTo>
                        <a:lnTo>
                          <a:pt x="46" y="0"/>
                        </a:lnTo>
                        <a:lnTo>
                          <a:pt x="0" y="0"/>
                        </a:lnTo>
                        <a:lnTo>
                          <a:pt x="0" y="96"/>
                        </a:lnTo>
                        <a:lnTo>
                          <a:pt x="30" y="117"/>
                        </a:lnTo>
                        <a:lnTo>
                          <a:pt x="30" y="117"/>
                        </a:lnTo>
                        <a:lnTo>
                          <a:pt x="46" y="112"/>
                        </a:lnTo>
                        <a:lnTo>
                          <a:pt x="46" y="96"/>
                        </a:lnTo>
                        <a:lnTo>
                          <a:pt x="30" y="117"/>
                        </a:lnTo>
                        <a:close/>
                      </a:path>
                    </a:pathLst>
                  </a:custGeom>
                  <a:solidFill>
                    <a:schemeClr val="bg1"/>
                  </a:solidFill>
                  <a:ln w="9525">
                    <a:noFill/>
                    <a:round/>
                    <a:headEnd/>
                    <a:tailEnd/>
                  </a:ln>
                </p:spPr>
                <p:txBody>
                  <a:bodyPr/>
                  <a:lstStyle/>
                  <a:p>
                    <a:pPr>
                      <a:defRPr/>
                    </a:pPr>
                    <a:endParaRPr lang="en-US"/>
                  </a:p>
                </p:txBody>
              </p:sp>
              <p:sp>
                <p:nvSpPr>
                  <p:cNvPr id="715232" name="Freeform 1504"/>
                  <p:cNvSpPr>
                    <a:spLocks noChangeAspect="1"/>
                  </p:cNvSpPr>
                  <p:nvPr/>
                </p:nvSpPr>
                <p:spPr bwMode="auto">
                  <a:xfrm>
                    <a:off x="289" y="1468"/>
                    <a:ext cx="14" cy="14"/>
                  </a:xfrm>
                  <a:custGeom>
                    <a:avLst/>
                    <a:gdLst/>
                    <a:ahLst/>
                    <a:cxnLst>
                      <a:cxn ang="0">
                        <a:pos x="0" y="28"/>
                      </a:cxn>
                      <a:cxn ang="0">
                        <a:pos x="30" y="51"/>
                      </a:cxn>
                      <a:cxn ang="0">
                        <a:pos x="49" y="43"/>
                      </a:cxn>
                      <a:cxn ang="0">
                        <a:pos x="34" y="0"/>
                      </a:cxn>
                      <a:cxn ang="0">
                        <a:pos x="15" y="7"/>
                      </a:cxn>
                      <a:cxn ang="0">
                        <a:pos x="0" y="28"/>
                      </a:cxn>
                      <a:cxn ang="0">
                        <a:pos x="15" y="7"/>
                      </a:cxn>
                      <a:cxn ang="0">
                        <a:pos x="0" y="13"/>
                      </a:cxn>
                      <a:cxn ang="0">
                        <a:pos x="0" y="28"/>
                      </a:cxn>
                    </a:cxnLst>
                    <a:rect l="0" t="0" r="r" b="b"/>
                    <a:pathLst>
                      <a:path w="49" h="51">
                        <a:moveTo>
                          <a:pt x="0" y="28"/>
                        </a:moveTo>
                        <a:lnTo>
                          <a:pt x="30" y="51"/>
                        </a:lnTo>
                        <a:lnTo>
                          <a:pt x="49"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715233" name="Freeform 1505"/>
                  <p:cNvSpPr>
                    <a:spLocks noChangeAspect="1"/>
                  </p:cNvSpPr>
                  <p:nvPr/>
                </p:nvSpPr>
                <p:spPr bwMode="auto">
                  <a:xfrm>
                    <a:off x="289" y="1475"/>
                    <a:ext cx="14"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715234" name="Freeform 1506"/>
                  <p:cNvSpPr>
                    <a:spLocks noChangeAspect="1"/>
                  </p:cNvSpPr>
                  <p:nvPr/>
                </p:nvSpPr>
                <p:spPr bwMode="auto">
                  <a:xfrm>
                    <a:off x="296" y="1561"/>
                    <a:ext cx="57" cy="14"/>
                  </a:xfrm>
                  <a:custGeom>
                    <a:avLst/>
                    <a:gdLst/>
                    <a:ahLst/>
                    <a:cxnLst>
                      <a:cxn ang="0">
                        <a:pos x="169" y="23"/>
                      </a:cxn>
                      <a:cxn ang="0">
                        <a:pos x="144" y="0"/>
                      </a:cxn>
                      <a:cxn ang="0">
                        <a:pos x="0" y="0"/>
                      </a:cxn>
                      <a:cxn ang="0">
                        <a:pos x="0" y="46"/>
                      </a:cxn>
                      <a:cxn ang="0">
                        <a:pos x="144" y="46"/>
                      </a:cxn>
                      <a:cxn ang="0">
                        <a:pos x="169" y="23"/>
                      </a:cxn>
                      <a:cxn ang="0">
                        <a:pos x="144" y="46"/>
                      </a:cxn>
                      <a:cxn ang="0">
                        <a:pos x="169" y="46"/>
                      </a:cxn>
                      <a:cxn ang="0">
                        <a:pos x="169" y="23"/>
                      </a:cxn>
                    </a:cxnLst>
                    <a:rect l="0" t="0" r="r" b="b"/>
                    <a:pathLst>
                      <a:path w="169" h="46">
                        <a:moveTo>
                          <a:pt x="169" y="23"/>
                        </a:moveTo>
                        <a:lnTo>
                          <a:pt x="144" y="0"/>
                        </a:lnTo>
                        <a:lnTo>
                          <a:pt x="0" y="0"/>
                        </a:lnTo>
                        <a:lnTo>
                          <a:pt x="0" y="46"/>
                        </a:lnTo>
                        <a:lnTo>
                          <a:pt x="144" y="46"/>
                        </a:lnTo>
                        <a:lnTo>
                          <a:pt x="169" y="23"/>
                        </a:lnTo>
                        <a:lnTo>
                          <a:pt x="144" y="46"/>
                        </a:lnTo>
                        <a:lnTo>
                          <a:pt x="169" y="46"/>
                        </a:lnTo>
                        <a:lnTo>
                          <a:pt x="169" y="23"/>
                        </a:lnTo>
                        <a:close/>
                      </a:path>
                    </a:pathLst>
                  </a:custGeom>
                  <a:solidFill>
                    <a:schemeClr val="bg1"/>
                  </a:solidFill>
                  <a:ln w="9525">
                    <a:noFill/>
                    <a:round/>
                    <a:headEnd/>
                    <a:tailEnd/>
                  </a:ln>
                </p:spPr>
                <p:txBody>
                  <a:bodyPr/>
                  <a:lstStyle/>
                  <a:p>
                    <a:pPr>
                      <a:defRPr/>
                    </a:pPr>
                    <a:endParaRPr lang="en-US"/>
                  </a:p>
                </p:txBody>
              </p:sp>
              <p:sp>
                <p:nvSpPr>
                  <p:cNvPr id="715235" name="Freeform 1507"/>
                  <p:cNvSpPr>
                    <a:spLocks noChangeAspect="1"/>
                  </p:cNvSpPr>
                  <p:nvPr/>
                </p:nvSpPr>
                <p:spPr bwMode="auto">
                  <a:xfrm>
                    <a:off x="5201" y="1425"/>
                    <a:ext cx="43" cy="143"/>
                  </a:xfrm>
                  <a:custGeom>
                    <a:avLst/>
                    <a:gdLst/>
                    <a:ahLst/>
                    <a:cxnLst>
                      <a:cxn ang="0">
                        <a:pos x="0" y="469"/>
                      </a:cxn>
                      <a:cxn ang="0">
                        <a:pos x="0" y="181"/>
                      </a:cxn>
                      <a:cxn ang="0">
                        <a:pos x="19" y="172"/>
                      </a:cxn>
                      <a:cxn ang="0">
                        <a:pos x="19" y="76"/>
                      </a:cxn>
                      <a:cxn ang="0">
                        <a:pos x="19" y="65"/>
                      </a:cxn>
                      <a:cxn ang="0">
                        <a:pos x="21" y="52"/>
                      </a:cxn>
                      <a:cxn ang="0">
                        <a:pos x="24" y="40"/>
                      </a:cxn>
                      <a:cxn ang="0">
                        <a:pos x="29" y="27"/>
                      </a:cxn>
                      <a:cxn ang="0">
                        <a:pos x="32" y="22"/>
                      </a:cxn>
                      <a:cxn ang="0">
                        <a:pos x="37" y="16"/>
                      </a:cxn>
                      <a:cxn ang="0">
                        <a:pos x="41" y="11"/>
                      </a:cxn>
                      <a:cxn ang="0">
                        <a:pos x="46" y="7"/>
                      </a:cxn>
                      <a:cxn ang="0">
                        <a:pos x="51" y="4"/>
                      </a:cxn>
                      <a:cxn ang="0">
                        <a:pos x="58" y="2"/>
                      </a:cxn>
                      <a:cxn ang="0">
                        <a:pos x="64" y="0"/>
                      </a:cxn>
                      <a:cxn ang="0">
                        <a:pos x="71" y="0"/>
                      </a:cxn>
                      <a:cxn ang="0">
                        <a:pos x="79" y="0"/>
                      </a:cxn>
                      <a:cxn ang="0">
                        <a:pos x="86" y="2"/>
                      </a:cxn>
                      <a:cxn ang="0">
                        <a:pos x="92" y="4"/>
                      </a:cxn>
                      <a:cxn ang="0">
                        <a:pos x="98" y="7"/>
                      </a:cxn>
                      <a:cxn ang="0">
                        <a:pos x="102" y="10"/>
                      </a:cxn>
                      <a:cxn ang="0">
                        <a:pos x="106" y="15"/>
                      </a:cxn>
                      <a:cxn ang="0">
                        <a:pos x="110" y="21"/>
                      </a:cxn>
                      <a:cxn ang="0">
                        <a:pos x="113" y="26"/>
                      </a:cxn>
                      <a:cxn ang="0">
                        <a:pos x="118" y="37"/>
                      </a:cxn>
                      <a:cxn ang="0">
                        <a:pos x="121"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9" y="172"/>
                        </a:lnTo>
                        <a:lnTo>
                          <a:pt x="19" y="76"/>
                        </a:lnTo>
                        <a:lnTo>
                          <a:pt x="19" y="65"/>
                        </a:lnTo>
                        <a:lnTo>
                          <a:pt x="21" y="52"/>
                        </a:lnTo>
                        <a:lnTo>
                          <a:pt x="24" y="40"/>
                        </a:lnTo>
                        <a:lnTo>
                          <a:pt x="29" y="27"/>
                        </a:lnTo>
                        <a:lnTo>
                          <a:pt x="32" y="22"/>
                        </a:lnTo>
                        <a:lnTo>
                          <a:pt x="37" y="16"/>
                        </a:lnTo>
                        <a:lnTo>
                          <a:pt x="41" y="11"/>
                        </a:lnTo>
                        <a:lnTo>
                          <a:pt x="46" y="7"/>
                        </a:lnTo>
                        <a:lnTo>
                          <a:pt x="51" y="4"/>
                        </a:lnTo>
                        <a:lnTo>
                          <a:pt x="58" y="2"/>
                        </a:lnTo>
                        <a:lnTo>
                          <a:pt x="64" y="0"/>
                        </a:lnTo>
                        <a:lnTo>
                          <a:pt x="71" y="0"/>
                        </a:lnTo>
                        <a:lnTo>
                          <a:pt x="79" y="0"/>
                        </a:lnTo>
                        <a:lnTo>
                          <a:pt x="86" y="2"/>
                        </a:lnTo>
                        <a:lnTo>
                          <a:pt x="92" y="4"/>
                        </a:lnTo>
                        <a:lnTo>
                          <a:pt x="98" y="7"/>
                        </a:lnTo>
                        <a:lnTo>
                          <a:pt x="102" y="10"/>
                        </a:lnTo>
                        <a:lnTo>
                          <a:pt x="106" y="15"/>
                        </a:lnTo>
                        <a:lnTo>
                          <a:pt x="110" y="21"/>
                        </a:lnTo>
                        <a:lnTo>
                          <a:pt x="113" y="26"/>
                        </a:lnTo>
                        <a:lnTo>
                          <a:pt x="118" y="37"/>
                        </a:lnTo>
                        <a:lnTo>
                          <a:pt x="121"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715236" name="Freeform 1508"/>
                  <p:cNvSpPr>
                    <a:spLocks noChangeAspect="1"/>
                  </p:cNvSpPr>
                  <p:nvPr/>
                </p:nvSpPr>
                <p:spPr bwMode="auto">
                  <a:xfrm>
                    <a:off x="5187" y="1475"/>
                    <a:ext cx="21" cy="93"/>
                  </a:xfrm>
                  <a:custGeom>
                    <a:avLst/>
                    <a:gdLst/>
                    <a:ahLst/>
                    <a:cxnLst>
                      <a:cxn ang="0">
                        <a:pos x="14" y="0"/>
                      </a:cxn>
                      <a:cxn ang="0">
                        <a:pos x="0" y="21"/>
                      </a:cxn>
                      <a:cxn ang="0">
                        <a:pos x="0" y="309"/>
                      </a:cxn>
                      <a:cxn ang="0">
                        <a:pos x="48" y="309"/>
                      </a:cxn>
                      <a:cxn ang="0">
                        <a:pos x="48" y="21"/>
                      </a:cxn>
                      <a:cxn ang="0">
                        <a:pos x="14" y="0"/>
                      </a:cxn>
                      <a:cxn ang="0">
                        <a:pos x="14" y="0"/>
                      </a:cxn>
                      <a:cxn ang="0">
                        <a:pos x="0" y="6"/>
                      </a:cxn>
                      <a:cxn ang="0">
                        <a:pos x="0" y="21"/>
                      </a:cxn>
                      <a:cxn ang="0">
                        <a:pos x="14" y="0"/>
                      </a:cxn>
                    </a:cxnLst>
                    <a:rect l="0" t="0" r="r" b="b"/>
                    <a:pathLst>
                      <a:path w="48" h="309">
                        <a:moveTo>
                          <a:pt x="14" y="0"/>
                        </a:moveTo>
                        <a:lnTo>
                          <a:pt x="0" y="21"/>
                        </a:lnTo>
                        <a:lnTo>
                          <a:pt x="0" y="309"/>
                        </a:lnTo>
                        <a:lnTo>
                          <a:pt x="48" y="309"/>
                        </a:lnTo>
                        <a:lnTo>
                          <a:pt x="48"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715237" name="Freeform 1509"/>
                  <p:cNvSpPr>
                    <a:spLocks noChangeAspect="1"/>
                  </p:cNvSpPr>
                  <p:nvPr/>
                </p:nvSpPr>
                <p:spPr bwMode="auto">
                  <a:xfrm>
                    <a:off x="5194" y="1468"/>
                    <a:ext cx="14" cy="14"/>
                  </a:xfrm>
                  <a:custGeom>
                    <a:avLst/>
                    <a:gdLst/>
                    <a:ahLst/>
                    <a:cxnLst>
                      <a:cxn ang="0">
                        <a:pos x="53" y="21"/>
                      </a:cxn>
                      <a:cxn ang="0">
                        <a:pos x="20" y="0"/>
                      </a:cxn>
                      <a:cxn ang="0">
                        <a:pos x="0" y="9"/>
                      </a:cxn>
                      <a:cxn ang="0">
                        <a:pos x="20" y="51"/>
                      </a:cxn>
                      <a:cxn ang="0">
                        <a:pos x="39" y="42"/>
                      </a:cxn>
                      <a:cxn ang="0">
                        <a:pos x="53" y="21"/>
                      </a:cxn>
                      <a:cxn ang="0">
                        <a:pos x="39" y="42"/>
                      </a:cxn>
                      <a:cxn ang="0">
                        <a:pos x="53" y="36"/>
                      </a:cxn>
                      <a:cxn ang="0">
                        <a:pos x="53" y="21"/>
                      </a:cxn>
                    </a:cxnLst>
                    <a:rect l="0" t="0" r="r" b="b"/>
                    <a:pathLst>
                      <a:path w="53" h="51">
                        <a:moveTo>
                          <a:pt x="53" y="21"/>
                        </a:moveTo>
                        <a:lnTo>
                          <a:pt x="20" y="0"/>
                        </a:lnTo>
                        <a:lnTo>
                          <a:pt x="0" y="9"/>
                        </a:lnTo>
                        <a:lnTo>
                          <a:pt x="20" y="51"/>
                        </a:lnTo>
                        <a:lnTo>
                          <a:pt x="39" y="42"/>
                        </a:lnTo>
                        <a:lnTo>
                          <a:pt x="53" y="21"/>
                        </a:lnTo>
                        <a:lnTo>
                          <a:pt x="39" y="42"/>
                        </a:lnTo>
                        <a:lnTo>
                          <a:pt x="53" y="36"/>
                        </a:lnTo>
                        <a:lnTo>
                          <a:pt x="53" y="21"/>
                        </a:lnTo>
                        <a:close/>
                      </a:path>
                    </a:pathLst>
                  </a:custGeom>
                  <a:solidFill>
                    <a:schemeClr val="bg1"/>
                  </a:solidFill>
                  <a:ln w="9525">
                    <a:noFill/>
                    <a:round/>
                    <a:headEnd/>
                    <a:tailEnd/>
                  </a:ln>
                </p:spPr>
                <p:txBody>
                  <a:bodyPr/>
                  <a:lstStyle/>
                  <a:p>
                    <a:pPr>
                      <a:defRPr/>
                    </a:pPr>
                    <a:endParaRPr lang="en-US"/>
                  </a:p>
                </p:txBody>
              </p:sp>
              <p:sp>
                <p:nvSpPr>
                  <p:cNvPr id="715238" name="Freeform 1510"/>
                  <p:cNvSpPr>
                    <a:spLocks noChangeAspect="1"/>
                  </p:cNvSpPr>
                  <p:nvPr/>
                </p:nvSpPr>
                <p:spPr bwMode="auto">
                  <a:xfrm>
                    <a:off x="5194" y="1446"/>
                    <a:ext cx="14" cy="29"/>
                  </a:xfrm>
                  <a:custGeom>
                    <a:avLst/>
                    <a:gdLst/>
                    <a:ahLst/>
                    <a:cxnLst>
                      <a:cxn ang="0">
                        <a:pos x="48" y="0"/>
                      </a:cxn>
                      <a:cxn ang="0">
                        <a:pos x="0" y="0"/>
                      </a:cxn>
                      <a:cxn ang="0">
                        <a:pos x="0" y="96"/>
                      </a:cxn>
                      <a:cxn ang="0">
                        <a:pos x="48" y="96"/>
                      </a:cxn>
                      <a:cxn ang="0">
                        <a:pos x="48" y="0"/>
                      </a:cxn>
                      <a:cxn ang="0">
                        <a:pos x="48" y="0"/>
                      </a:cxn>
                      <a:cxn ang="0">
                        <a:pos x="0" y="0"/>
                      </a:cxn>
                      <a:cxn ang="0">
                        <a:pos x="0" y="0"/>
                      </a:cxn>
                      <a:cxn ang="0">
                        <a:pos x="0" y="0"/>
                      </a:cxn>
                      <a:cxn ang="0">
                        <a:pos x="48" y="0"/>
                      </a:cxn>
                    </a:cxnLst>
                    <a:rect l="0" t="0" r="r" b="b"/>
                    <a:pathLst>
                      <a:path w="48" h="96">
                        <a:moveTo>
                          <a:pt x="48" y="0"/>
                        </a:moveTo>
                        <a:lnTo>
                          <a:pt x="0" y="0"/>
                        </a:lnTo>
                        <a:lnTo>
                          <a:pt x="0" y="96"/>
                        </a:lnTo>
                        <a:lnTo>
                          <a:pt x="48" y="96"/>
                        </a:lnTo>
                        <a:lnTo>
                          <a:pt x="48" y="0"/>
                        </a:lnTo>
                        <a:lnTo>
                          <a:pt x="48" y="0"/>
                        </a:lnTo>
                        <a:lnTo>
                          <a:pt x="0" y="0"/>
                        </a:lnTo>
                        <a:lnTo>
                          <a:pt x="0" y="0"/>
                        </a:lnTo>
                        <a:lnTo>
                          <a:pt x="0" y="0"/>
                        </a:lnTo>
                        <a:lnTo>
                          <a:pt x="48" y="0"/>
                        </a:lnTo>
                        <a:close/>
                      </a:path>
                    </a:pathLst>
                  </a:custGeom>
                  <a:solidFill>
                    <a:schemeClr val="bg1"/>
                  </a:solidFill>
                  <a:ln w="9525">
                    <a:noFill/>
                    <a:round/>
                    <a:headEnd/>
                    <a:tailEnd/>
                  </a:ln>
                </p:spPr>
                <p:txBody>
                  <a:bodyPr/>
                  <a:lstStyle/>
                  <a:p>
                    <a:pPr>
                      <a:defRPr/>
                    </a:pPr>
                    <a:endParaRPr lang="en-US"/>
                  </a:p>
                </p:txBody>
              </p:sp>
              <p:sp>
                <p:nvSpPr>
                  <p:cNvPr id="715239" name="Freeform 1511"/>
                  <p:cNvSpPr>
                    <a:spLocks noChangeAspect="1"/>
                  </p:cNvSpPr>
                  <p:nvPr/>
                </p:nvSpPr>
                <p:spPr bwMode="auto">
                  <a:xfrm>
                    <a:off x="5194" y="1417"/>
                    <a:ext cx="29" cy="29"/>
                  </a:xfrm>
                  <a:custGeom>
                    <a:avLst/>
                    <a:gdLst/>
                    <a:ahLst/>
                    <a:cxnLst>
                      <a:cxn ang="0">
                        <a:pos x="77" y="0"/>
                      </a:cxn>
                      <a:cxn ang="0">
                        <a:pos x="77" y="0"/>
                      </a:cxn>
                      <a:cxn ang="0">
                        <a:pos x="67" y="0"/>
                      </a:cxn>
                      <a:cxn ang="0">
                        <a:pos x="56" y="4"/>
                      </a:cxn>
                      <a:cxn ang="0">
                        <a:pos x="47" y="7"/>
                      </a:cxn>
                      <a:cxn ang="0">
                        <a:pos x="38" y="12"/>
                      </a:cxn>
                      <a:cxn ang="0">
                        <a:pos x="31" y="18"/>
                      </a:cxn>
                      <a:cxn ang="0">
                        <a:pos x="25" y="26"/>
                      </a:cxn>
                      <a:cxn ang="0">
                        <a:pos x="19" y="33"/>
                      </a:cxn>
                      <a:cxn ang="0">
                        <a:pos x="14" y="41"/>
                      </a:cxn>
                      <a:cxn ang="0">
                        <a:pos x="8" y="56"/>
                      </a:cxn>
                      <a:cxn ang="0">
                        <a:pos x="4" y="72"/>
                      </a:cxn>
                      <a:cxn ang="0">
                        <a:pos x="1" y="87"/>
                      </a:cxn>
                      <a:cxn ang="0">
                        <a:pos x="0" y="100"/>
                      </a:cxn>
                      <a:cxn ang="0">
                        <a:pos x="48" y="100"/>
                      </a:cxn>
                      <a:cxn ang="0">
                        <a:pos x="48" y="92"/>
                      </a:cxn>
                      <a:cxn ang="0">
                        <a:pos x="49" y="81"/>
                      </a:cxn>
                      <a:cxn ang="0">
                        <a:pos x="52" y="71"/>
                      </a:cxn>
                      <a:cxn ang="0">
                        <a:pos x="56" y="60"/>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5" y="26"/>
                        </a:lnTo>
                        <a:lnTo>
                          <a:pt x="19" y="33"/>
                        </a:lnTo>
                        <a:lnTo>
                          <a:pt x="14" y="41"/>
                        </a:lnTo>
                        <a:lnTo>
                          <a:pt x="8" y="56"/>
                        </a:lnTo>
                        <a:lnTo>
                          <a:pt x="4" y="72"/>
                        </a:lnTo>
                        <a:lnTo>
                          <a:pt x="1" y="87"/>
                        </a:lnTo>
                        <a:lnTo>
                          <a:pt x="0" y="100"/>
                        </a:lnTo>
                        <a:lnTo>
                          <a:pt x="48" y="100"/>
                        </a:lnTo>
                        <a:lnTo>
                          <a:pt x="48" y="92"/>
                        </a:lnTo>
                        <a:lnTo>
                          <a:pt x="49" y="81"/>
                        </a:lnTo>
                        <a:lnTo>
                          <a:pt x="52" y="71"/>
                        </a:lnTo>
                        <a:lnTo>
                          <a:pt x="56" y="60"/>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715240" name="Freeform 1512"/>
                  <p:cNvSpPr>
                    <a:spLocks noChangeAspect="1"/>
                  </p:cNvSpPr>
                  <p:nvPr/>
                </p:nvSpPr>
                <p:spPr bwMode="auto">
                  <a:xfrm>
                    <a:off x="5222" y="1417"/>
                    <a:ext cx="14" cy="29"/>
                  </a:xfrm>
                  <a:custGeom>
                    <a:avLst/>
                    <a:gdLst/>
                    <a:ahLst/>
                    <a:cxnLst>
                      <a:cxn ang="0">
                        <a:pos x="76" y="100"/>
                      </a:cxn>
                      <a:cxn ang="0">
                        <a:pos x="76" y="100"/>
                      </a:cxn>
                      <a:cxn ang="0">
                        <a:pos x="75" y="86"/>
                      </a:cxn>
                      <a:cxn ang="0">
                        <a:pos x="73" y="71"/>
                      </a:cxn>
                      <a:cxn ang="0">
                        <a:pos x="69" y="55"/>
                      </a:cxn>
                      <a:cxn ang="0">
                        <a:pos x="63" y="40"/>
                      </a:cxn>
                      <a:cxn ang="0">
                        <a:pos x="58" y="32"/>
                      </a:cxn>
                      <a:cxn ang="0">
                        <a:pos x="53" y="25"/>
                      </a:cxn>
                      <a:cxn ang="0">
                        <a:pos x="47" y="17"/>
                      </a:cxn>
                      <a:cxn ang="0">
                        <a:pos x="39" y="12"/>
                      </a:cxn>
                      <a:cxn ang="0">
                        <a:pos x="31" y="7"/>
                      </a:cxn>
                      <a:cxn ang="0">
                        <a:pos x="21" y="2"/>
                      </a:cxn>
                      <a:cxn ang="0">
                        <a:pos x="11" y="0"/>
                      </a:cxn>
                      <a:cxn ang="0">
                        <a:pos x="0" y="0"/>
                      </a:cxn>
                      <a:cxn ang="0">
                        <a:pos x="0" y="47"/>
                      </a:cxn>
                      <a:cxn ang="0">
                        <a:pos x="4" y="47"/>
                      </a:cxn>
                      <a:cxn ang="0">
                        <a:pos x="8" y="48"/>
                      </a:cxn>
                      <a:cxn ang="0">
                        <a:pos x="11" y="49"/>
                      </a:cxn>
                      <a:cxn ang="0">
                        <a:pos x="13" y="50"/>
                      </a:cxn>
                      <a:cxn ang="0">
                        <a:pos x="15" y="52"/>
                      </a:cxn>
                      <a:cxn ang="0">
                        <a:pos x="17" y="54"/>
                      </a:cxn>
                      <a:cxn ang="0">
                        <a:pos x="19" y="56"/>
                      </a:cxn>
                      <a:cxn ang="0">
                        <a:pos x="21" y="59"/>
                      </a:cxn>
                      <a:cxn ang="0">
                        <a:pos x="25" y="69"/>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1"/>
                        </a:lnTo>
                        <a:lnTo>
                          <a:pt x="69" y="55"/>
                        </a:lnTo>
                        <a:lnTo>
                          <a:pt x="63" y="40"/>
                        </a:lnTo>
                        <a:lnTo>
                          <a:pt x="58" y="32"/>
                        </a:lnTo>
                        <a:lnTo>
                          <a:pt x="53" y="25"/>
                        </a:lnTo>
                        <a:lnTo>
                          <a:pt x="47" y="17"/>
                        </a:lnTo>
                        <a:lnTo>
                          <a:pt x="39" y="12"/>
                        </a:lnTo>
                        <a:lnTo>
                          <a:pt x="31" y="7"/>
                        </a:lnTo>
                        <a:lnTo>
                          <a:pt x="21" y="2"/>
                        </a:lnTo>
                        <a:lnTo>
                          <a:pt x="11" y="0"/>
                        </a:lnTo>
                        <a:lnTo>
                          <a:pt x="0" y="0"/>
                        </a:lnTo>
                        <a:lnTo>
                          <a:pt x="0" y="47"/>
                        </a:lnTo>
                        <a:lnTo>
                          <a:pt x="4" y="47"/>
                        </a:lnTo>
                        <a:lnTo>
                          <a:pt x="8" y="48"/>
                        </a:lnTo>
                        <a:lnTo>
                          <a:pt x="11" y="49"/>
                        </a:lnTo>
                        <a:lnTo>
                          <a:pt x="13" y="50"/>
                        </a:lnTo>
                        <a:lnTo>
                          <a:pt x="15" y="52"/>
                        </a:lnTo>
                        <a:lnTo>
                          <a:pt x="17" y="54"/>
                        </a:lnTo>
                        <a:lnTo>
                          <a:pt x="19" y="56"/>
                        </a:lnTo>
                        <a:lnTo>
                          <a:pt x="21" y="59"/>
                        </a:lnTo>
                        <a:lnTo>
                          <a:pt x="25" y="69"/>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715241" name="Freeform 1513"/>
                  <p:cNvSpPr>
                    <a:spLocks noChangeAspect="1"/>
                  </p:cNvSpPr>
                  <p:nvPr/>
                </p:nvSpPr>
                <p:spPr bwMode="auto">
                  <a:xfrm>
                    <a:off x="5230" y="1446"/>
                    <a:ext cx="14" cy="36"/>
                  </a:xfrm>
                  <a:custGeom>
                    <a:avLst/>
                    <a:gdLst/>
                    <a:ahLst/>
                    <a:cxnLst>
                      <a:cxn ang="0">
                        <a:pos x="15" y="117"/>
                      </a:cxn>
                      <a:cxn ang="0">
                        <a:pos x="46" y="96"/>
                      </a:cxn>
                      <a:cxn ang="0">
                        <a:pos x="46" y="0"/>
                      </a:cxn>
                      <a:cxn ang="0">
                        <a:pos x="0" y="0"/>
                      </a:cxn>
                      <a:cxn ang="0">
                        <a:pos x="0" y="96"/>
                      </a:cxn>
                      <a:cxn ang="0">
                        <a:pos x="15" y="117"/>
                      </a:cxn>
                      <a:cxn ang="0">
                        <a:pos x="0" y="96"/>
                      </a:cxn>
                      <a:cxn ang="0">
                        <a:pos x="0" y="112"/>
                      </a:cxn>
                      <a:cxn ang="0">
                        <a:pos x="15" y="117"/>
                      </a:cxn>
                    </a:cxnLst>
                    <a:rect l="0" t="0" r="r" b="b"/>
                    <a:pathLst>
                      <a:path w="46" h="117">
                        <a:moveTo>
                          <a:pt x="15" y="117"/>
                        </a:moveTo>
                        <a:lnTo>
                          <a:pt x="46" y="96"/>
                        </a:lnTo>
                        <a:lnTo>
                          <a:pt x="46"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715242" name="Freeform 1514"/>
                  <p:cNvSpPr>
                    <a:spLocks noChangeAspect="1"/>
                  </p:cNvSpPr>
                  <p:nvPr/>
                </p:nvSpPr>
                <p:spPr bwMode="auto">
                  <a:xfrm>
                    <a:off x="5230" y="1468"/>
                    <a:ext cx="21" cy="14"/>
                  </a:xfrm>
                  <a:custGeom>
                    <a:avLst/>
                    <a:gdLst/>
                    <a:ahLst/>
                    <a:cxnLst>
                      <a:cxn ang="0">
                        <a:pos x="50" y="28"/>
                      </a:cxn>
                      <a:cxn ang="0">
                        <a:pos x="34" y="7"/>
                      </a:cxn>
                      <a:cxn ang="0">
                        <a:pos x="15" y="0"/>
                      </a:cxn>
                      <a:cxn ang="0">
                        <a:pos x="0" y="43"/>
                      </a:cxn>
                      <a:cxn ang="0">
                        <a:pos x="18" y="51"/>
                      </a:cxn>
                      <a:cxn ang="0">
                        <a:pos x="50" y="28"/>
                      </a:cxn>
                      <a:cxn ang="0">
                        <a:pos x="50" y="28"/>
                      </a:cxn>
                      <a:cxn ang="0">
                        <a:pos x="50" y="13"/>
                      </a:cxn>
                      <a:cxn ang="0">
                        <a:pos x="34" y="7"/>
                      </a:cxn>
                      <a:cxn ang="0">
                        <a:pos x="50" y="28"/>
                      </a:cxn>
                    </a:cxnLst>
                    <a:rect l="0" t="0" r="r" b="b"/>
                    <a:pathLst>
                      <a:path w="50" h="51">
                        <a:moveTo>
                          <a:pt x="50" y="28"/>
                        </a:moveTo>
                        <a:lnTo>
                          <a:pt x="34" y="7"/>
                        </a:lnTo>
                        <a:lnTo>
                          <a:pt x="15" y="0"/>
                        </a:lnTo>
                        <a:lnTo>
                          <a:pt x="0" y="43"/>
                        </a:lnTo>
                        <a:lnTo>
                          <a:pt x="18" y="51"/>
                        </a:lnTo>
                        <a:lnTo>
                          <a:pt x="50" y="28"/>
                        </a:lnTo>
                        <a:lnTo>
                          <a:pt x="50" y="28"/>
                        </a:lnTo>
                        <a:lnTo>
                          <a:pt x="50" y="13"/>
                        </a:lnTo>
                        <a:lnTo>
                          <a:pt x="34" y="7"/>
                        </a:lnTo>
                        <a:lnTo>
                          <a:pt x="50" y="28"/>
                        </a:lnTo>
                        <a:close/>
                      </a:path>
                    </a:pathLst>
                  </a:custGeom>
                  <a:solidFill>
                    <a:schemeClr val="bg1"/>
                  </a:solidFill>
                  <a:ln w="9525">
                    <a:noFill/>
                    <a:round/>
                    <a:headEnd/>
                    <a:tailEnd/>
                  </a:ln>
                </p:spPr>
                <p:txBody>
                  <a:bodyPr/>
                  <a:lstStyle/>
                  <a:p>
                    <a:pPr>
                      <a:defRPr/>
                    </a:pPr>
                    <a:endParaRPr lang="en-US"/>
                  </a:p>
                </p:txBody>
              </p:sp>
              <p:sp>
                <p:nvSpPr>
                  <p:cNvPr id="715243" name="Freeform 1515"/>
                  <p:cNvSpPr>
                    <a:spLocks noChangeAspect="1"/>
                  </p:cNvSpPr>
                  <p:nvPr/>
                </p:nvSpPr>
                <p:spPr bwMode="auto">
                  <a:xfrm>
                    <a:off x="5237"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715244" name="Freeform 1516"/>
                  <p:cNvSpPr>
                    <a:spLocks noChangeAspect="1"/>
                  </p:cNvSpPr>
                  <p:nvPr/>
                </p:nvSpPr>
                <p:spPr bwMode="auto">
                  <a:xfrm>
                    <a:off x="5187" y="1561"/>
                    <a:ext cx="57" cy="14"/>
                  </a:xfrm>
                  <a:custGeom>
                    <a:avLst/>
                    <a:gdLst/>
                    <a:ahLst/>
                    <a:cxnLst>
                      <a:cxn ang="0">
                        <a:pos x="0" y="23"/>
                      </a:cxn>
                      <a:cxn ang="0">
                        <a:pos x="25" y="46"/>
                      </a:cxn>
                      <a:cxn ang="0">
                        <a:pos x="168" y="46"/>
                      </a:cxn>
                      <a:cxn ang="0">
                        <a:pos x="168" y="0"/>
                      </a:cxn>
                      <a:cxn ang="0">
                        <a:pos x="25" y="0"/>
                      </a:cxn>
                      <a:cxn ang="0">
                        <a:pos x="0" y="23"/>
                      </a:cxn>
                      <a:cxn ang="0">
                        <a:pos x="0" y="23"/>
                      </a:cxn>
                      <a:cxn ang="0">
                        <a:pos x="0" y="46"/>
                      </a:cxn>
                      <a:cxn ang="0">
                        <a:pos x="25" y="46"/>
                      </a:cxn>
                      <a:cxn ang="0">
                        <a:pos x="0" y="23"/>
                      </a:cxn>
                    </a:cxnLst>
                    <a:rect l="0" t="0" r="r" b="b"/>
                    <a:pathLst>
                      <a:path w="168" h="46">
                        <a:moveTo>
                          <a:pt x="0" y="23"/>
                        </a:moveTo>
                        <a:lnTo>
                          <a:pt x="25" y="46"/>
                        </a:lnTo>
                        <a:lnTo>
                          <a:pt x="168" y="46"/>
                        </a:lnTo>
                        <a:lnTo>
                          <a:pt x="168" y="0"/>
                        </a:lnTo>
                        <a:lnTo>
                          <a:pt x="25" y="0"/>
                        </a:lnTo>
                        <a:lnTo>
                          <a:pt x="0" y="23"/>
                        </a:lnTo>
                        <a:lnTo>
                          <a:pt x="0" y="23"/>
                        </a:lnTo>
                        <a:lnTo>
                          <a:pt x="0" y="46"/>
                        </a:lnTo>
                        <a:lnTo>
                          <a:pt x="25" y="46"/>
                        </a:lnTo>
                        <a:lnTo>
                          <a:pt x="0" y="23"/>
                        </a:lnTo>
                        <a:close/>
                      </a:path>
                    </a:pathLst>
                  </a:custGeom>
                  <a:solidFill>
                    <a:schemeClr val="bg1"/>
                  </a:solidFill>
                  <a:ln w="9525">
                    <a:noFill/>
                    <a:round/>
                    <a:headEnd/>
                    <a:tailEnd/>
                  </a:ln>
                </p:spPr>
                <p:txBody>
                  <a:bodyPr/>
                  <a:lstStyle/>
                  <a:p>
                    <a:pPr>
                      <a:defRPr/>
                    </a:pPr>
                    <a:endParaRPr lang="en-US"/>
                  </a:p>
                </p:txBody>
              </p:sp>
              <p:sp>
                <p:nvSpPr>
                  <p:cNvPr id="715245" name="Freeform 1517"/>
                  <p:cNvSpPr>
                    <a:spLocks noChangeAspect="1"/>
                  </p:cNvSpPr>
                  <p:nvPr/>
                </p:nvSpPr>
                <p:spPr bwMode="auto">
                  <a:xfrm>
                    <a:off x="432" y="1425"/>
                    <a:ext cx="43" cy="143"/>
                  </a:xfrm>
                  <a:custGeom>
                    <a:avLst/>
                    <a:gdLst/>
                    <a:ahLst/>
                    <a:cxnLst>
                      <a:cxn ang="0">
                        <a:pos x="145" y="469"/>
                      </a:cxn>
                      <a:cxn ang="0">
                        <a:pos x="145" y="181"/>
                      </a:cxn>
                      <a:cxn ang="0">
                        <a:pos x="125" y="172"/>
                      </a:cxn>
                      <a:cxn ang="0">
                        <a:pos x="125" y="76"/>
                      </a:cxn>
                      <a:cxn ang="0">
                        <a:pos x="125" y="65"/>
                      </a:cxn>
                      <a:cxn ang="0">
                        <a:pos x="123" y="52"/>
                      </a:cxn>
                      <a:cxn ang="0">
                        <a:pos x="119" y="40"/>
                      </a:cxn>
                      <a:cxn ang="0">
                        <a:pos x="114" y="27"/>
                      </a:cxn>
                      <a:cxn ang="0">
                        <a:pos x="111" y="22"/>
                      </a:cxn>
                      <a:cxn ang="0">
                        <a:pos x="107" y="16"/>
                      </a:cxn>
                      <a:cxn ang="0">
                        <a:pos x="103" y="11"/>
                      </a:cxn>
                      <a:cxn ang="0">
                        <a:pos x="97" y="7"/>
                      </a:cxn>
                      <a:cxn ang="0">
                        <a:pos x="92" y="4"/>
                      </a:cxn>
                      <a:cxn ang="0">
                        <a:pos x="86" y="2"/>
                      </a:cxn>
                      <a:cxn ang="0">
                        <a:pos x="79" y="0"/>
                      </a:cxn>
                      <a:cxn ang="0">
                        <a:pos x="72" y="0"/>
                      </a:cxn>
                      <a:cxn ang="0">
                        <a:pos x="65" y="0"/>
                      </a:cxn>
                      <a:cxn ang="0">
                        <a:pos x="57" y="2"/>
                      </a:cxn>
                      <a:cxn ang="0">
                        <a:pos x="51" y="4"/>
                      </a:cxn>
                      <a:cxn ang="0">
                        <a:pos x="46" y="7"/>
                      </a:cxn>
                      <a:cxn ang="0">
                        <a:pos x="42" y="10"/>
                      </a:cxn>
                      <a:cxn ang="0">
                        <a:pos x="37" y="15"/>
                      </a:cxn>
                      <a:cxn ang="0">
                        <a:pos x="33" y="21"/>
                      </a:cxn>
                      <a:cxn ang="0">
                        <a:pos x="30" y="26"/>
                      </a:cxn>
                      <a:cxn ang="0">
                        <a:pos x="26" y="37"/>
                      </a:cxn>
                      <a:cxn ang="0">
                        <a:pos x="23"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5" y="172"/>
                        </a:lnTo>
                        <a:lnTo>
                          <a:pt x="125" y="76"/>
                        </a:lnTo>
                        <a:lnTo>
                          <a:pt x="125" y="65"/>
                        </a:lnTo>
                        <a:lnTo>
                          <a:pt x="123" y="52"/>
                        </a:lnTo>
                        <a:lnTo>
                          <a:pt x="119" y="40"/>
                        </a:lnTo>
                        <a:lnTo>
                          <a:pt x="114" y="27"/>
                        </a:lnTo>
                        <a:lnTo>
                          <a:pt x="111" y="22"/>
                        </a:lnTo>
                        <a:lnTo>
                          <a:pt x="107" y="16"/>
                        </a:lnTo>
                        <a:lnTo>
                          <a:pt x="103" y="11"/>
                        </a:lnTo>
                        <a:lnTo>
                          <a:pt x="97" y="7"/>
                        </a:lnTo>
                        <a:lnTo>
                          <a:pt x="92" y="4"/>
                        </a:lnTo>
                        <a:lnTo>
                          <a:pt x="86" y="2"/>
                        </a:lnTo>
                        <a:lnTo>
                          <a:pt x="79" y="0"/>
                        </a:lnTo>
                        <a:lnTo>
                          <a:pt x="72" y="0"/>
                        </a:lnTo>
                        <a:lnTo>
                          <a:pt x="65" y="0"/>
                        </a:lnTo>
                        <a:lnTo>
                          <a:pt x="57" y="2"/>
                        </a:lnTo>
                        <a:lnTo>
                          <a:pt x="51" y="4"/>
                        </a:lnTo>
                        <a:lnTo>
                          <a:pt x="46" y="7"/>
                        </a:lnTo>
                        <a:lnTo>
                          <a:pt x="42" y="10"/>
                        </a:lnTo>
                        <a:lnTo>
                          <a:pt x="37" y="15"/>
                        </a:lnTo>
                        <a:lnTo>
                          <a:pt x="33" y="21"/>
                        </a:lnTo>
                        <a:lnTo>
                          <a:pt x="30" y="26"/>
                        </a:lnTo>
                        <a:lnTo>
                          <a:pt x="26" y="37"/>
                        </a:lnTo>
                        <a:lnTo>
                          <a:pt x="23"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715246" name="Freeform 1518"/>
                  <p:cNvSpPr>
                    <a:spLocks noChangeAspect="1"/>
                  </p:cNvSpPr>
                  <p:nvPr/>
                </p:nvSpPr>
                <p:spPr bwMode="auto">
                  <a:xfrm>
                    <a:off x="468" y="1475"/>
                    <a:ext cx="14" cy="93"/>
                  </a:xfrm>
                  <a:custGeom>
                    <a:avLst/>
                    <a:gdLst/>
                    <a:ahLst/>
                    <a:cxnLst>
                      <a:cxn ang="0">
                        <a:pos x="33" y="0"/>
                      </a:cxn>
                      <a:cxn ang="0">
                        <a:pos x="0" y="21"/>
                      </a:cxn>
                      <a:cxn ang="0">
                        <a:pos x="0" y="309"/>
                      </a:cxn>
                      <a:cxn ang="0">
                        <a:pos x="47" y="309"/>
                      </a:cxn>
                      <a:cxn ang="0">
                        <a:pos x="47" y="21"/>
                      </a:cxn>
                      <a:cxn ang="0">
                        <a:pos x="33" y="0"/>
                      </a:cxn>
                      <a:cxn ang="0">
                        <a:pos x="47" y="21"/>
                      </a:cxn>
                      <a:cxn ang="0">
                        <a:pos x="47" y="6"/>
                      </a:cxn>
                      <a:cxn ang="0">
                        <a:pos x="33" y="0"/>
                      </a:cxn>
                    </a:cxnLst>
                    <a:rect l="0" t="0" r="r" b="b"/>
                    <a:pathLst>
                      <a:path w="47" h="309">
                        <a:moveTo>
                          <a:pt x="33" y="0"/>
                        </a:moveTo>
                        <a:lnTo>
                          <a:pt x="0" y="21"/>
                        </a:lnTo>
                        <a:lnTo>
                          <a:pt x="0" y="309"/>
                        </a:lnTo>
                        <a:lnTo>
                          <a:pt x="47" y="309"/>
                        </a:lnTo>
                        <a:lnTo>
                          <a:pt x="47" y="21"/>
                        </a:lnTo>
                        <a:lnTo>
                          <a:pt x="33" y="0"/>
                        </a:lnTo>
                        <a:lnTo>
                          <a:pt x="47" y="21"/>
                        </a:lnTo>
                        <a:lnTo>
                          <a:pt x="47" y="6"/>
                        </a:lnTo>
                        <a:lnTo>
                          <a:pt x="33" y="0"/>
                        </a:lnTo>
                        <a:close/>
                      </a:path>
                    </a:pathLst>
                  </a:custGeom>
                  <a:solidFill>
                    <a:schemeClr val="bg1"/>
                  </a:solidFill>
                  <a:ln w="9525">
                    <a:noFill/>
                    <a:round/>
                    <a:headEnd/>
                    <a:tailEnd/>
                  </a:ln>
                </p:spPr>
                <p:txBody>
                  <a:bodyPr/>
                  <a:lstStyle/>
                  <a:p>
                    <a:pPr>
                      <a:defRPr/>
                    </a:pPr>
                    <a:endParaRPr lang="en-US"/>
                  </a:p>
                </p:txBody>
              </p:sp>
              <p:sp>
                <p:nvSpPr>
                  <p:cNvPr id="715247" name="Freeform 1519"/>
                  <p:cNvSpPr>
                    <a:spLocks noChangeAspect="1"/>
                  </p:cNvSpPr>
                  <p:nvPr/>
                </p:nvSpPr>
                <p:spPr bwMode="auto">
                  <a:xfrm>
                    <a:off x="461" y="1468"/>
                    <a:ext cx="14" cy="14"/>
                  </a:xfrm>
                  <a:custGeom>
                    <a:avLst/>
                    <a:gdLst/>
                    <a:ahLst/>
                    <a:cxnLst>
                      <a:cxn ang="0">
                        <a:pos x="0" y="21"/>
                      </a:cxn>
                      <a:cxn ang="0">
                        <a:pos x="13" y="42"/>
                      </a:cxn>
                      <a:cxn ang="0">
                        <a:pos x="32" y="51"/>
                      </a:cxn>
                      <a:cxn ang="0">
                        <a:pos x="52" y="9"/>
                      </a:cxn>
                      <a:cxn ang="0">
                        <a:pos x="33" y="0"/>
                      </a:cxn>
                      <a:cxn ang="0">
                        <a:pos x="0" y="21"/>
                      </a:cxn>
                      <a:cxn ang="0">
                        <a:pos x="0" y="21"/>
                      </a:cxn>
                      <a:cxn ang="0">
                        <a:pos x="0" y="36"/>
                      </a:cxn>
                      <a:cxn ang="0">
                        <a:pos x="13" y="42"/>
                      </a:cxn>
                      <a:cxn ang="0">
                        <a:pos x="0" y="21"/>
                      </a:cxn>
                    </a:cxnLst>
                    <a:rect l="0" t="0" r="r" b="b"/>
                    <a:pathLst>
                      <a:path w="52" h="51">
                        <a:moveTo>
                          <a:pt x="0" y="21"/>
                        </a:moveTo>
                        <a:lnTo>
                          <a:pt x="13" y="42"/>
                        </a:lnTo>
                        <a:lnTo>
                          <a:pt x="32" y="51"/>
                        </a:lnTo>
                        <a:lnTo>
                          <a:pt x="52" y="9"/>
                        </a:lnTo>
                        <a:lnTo>
                          <a:pt x="33" y="0"/>
                        </a:lnTo>
                        <a:lnTo>
                          <a:pt x="0" y="21"/>
                        </a:lnTo>
                        <a:lnTo>
                          <a:pt x="0" y="21"/>
                        </a:lnTo>
                        <a:lnTo>
                          <a:pt x="0" y="36"/>
                        </a:lnTo>
                        <a:lnTo>
                          <a:pt x="13" y="42"/>
                        </a:lnTo>
                        <a:lnTo>
                          <a:pt x="0" y="21"/>
                        </a:lnTo>
                        <a:close/>
                      </a:path>
                    </a:pathLst>
                  </a:custGeom>
                  <a:solidFill>
                    <a:schemeClr val="bg1"/>
                  </a:solidFill>
                  <a:ln w="9525">
                    <a:noFill/>
                    <a:round/>
                    <a:headEnd/>
                    <a:tailEnd/>
                  </a:ln>
                </p:spPr>
                <p:txBody>
                  <a:bodyPr/>
                  <a:lstStyle/>
                  <a:p>
                    <a:pPr>
                      <a:defRPr/>
                    </a:pPr>
                    <a:endParaRPr lang="en-US"/>
                  </a:p>
                </p:txBody>
              </p:sp>
              <p:sp>
                <p:nvSpPr>
                  <p:cNvPr id="715248" name="Freeform 1520"/>
                  <p:cNvSpPr>
                    <a:spLocks noChangeAspect="1"/>
                  </p:cNvSpPr>
                  <p:nvPr/>
                </p:nvSpPr>
                <p:spPr bwMode="auto">
                  <a:xfrm>
                    <a:off x="461"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715249" name="Freeform 1521"/>
                  <p:cNvSpPr>
                    <a:spLocks noChangeAspect="1"/>
                  </p:cNvSpPr>
                  <p:nvPr/>
                </p:nvSpPr>
                <p:spPr bwMode="auto">
                  <a:xfrm>
                    <a:off x="453" y="1417"/>
                    <a:ext cx="14" cy="29"/>
                  </a:xfrm>
                  <a:custGeom>
                    <a:avLst/>
                    <a:gdLst/>
                    <a:ahLst/>
                    <a:cxnLst>
                      <a:cxn ang="0">
                        <a:pos x="0" y="47"/>
                      </a:cxn>
                      <a:cxn ang="0">
                        <a:pos x="0" y="47"/>
                      </a:cxn>
                      <a:cxn ang="0">
                        <a:pos x="3" y="47"/>
                      </a:cxn>
                      <a:cxn ang="0">
                        <a:pos x="6" y="48"/>
                      </a:cxn>
                      <a:cxn ang="0">
                        <a:pos x="10" y="49"/>
                      </a:cxn>
                      <a:cxn ang="0">
                        <a:pos x="12" y="50"/>
                      </a:cxn>
                      <a:cxn ang="0">
                        <a:pos x="15" y="52"/>
                      </a:cxn>
                      <a:cxn ang="0">
                        <a:pos x="17" y="55"/>
                      </a:cxn>
                      <a:cxn ang="0">
                        <a:pos x="19" y="58"/>
                      </a:cxn>
                      <a:cxn ang="0">
                        <a:pos x="21" y="60"/>
                      </a:cxn>
                      <a:cxn ang="0">
                        <a:pos x="25" y="71"/>
                      </a:cxn>
                      <a:cxn ang="0">
                        <a:pos x="28" y="81"/>
                      </a:cxn>
                      <a:cxn ang="0">
                        <a:pos x="30" y="92"/>
                      </a:cxn>
                      <a:cxn ang="0">
                        <a:pos x="30" y="100"/>
                      </a:cxn>
                      <a:cxn ang="0">
                        <a:pos x="77" y="100"/>
                      </a:cxn>
                      <a:cxn ang="0">
                        <a:pos x="76" y="87"/>
                      </a:cxn>
                      <a:cxn ang="0">
                        <a:pos x="74" y="72"/>
                      </a:cxn>
                      <a:cxn ang="0">
                        <a:pos x="70" y="56"/>
                      </a:cxn>
                      <a:cxn ang="0">
                        <a:pos x="63" y="41"/>
                      </a:cxn>
                      <a:cxn ang="0">
                        <a:pos x="58" y="33"/>
                      </a:cxn>
                      <a:cxn ang="0">
                        <a:pos x="53" y="26"/>
                      </a:cxn>
                      <a:cxn ang="0">
                        <a:pos x="46" y="18"/>
                      </a:cxn>
                      <a:cxn ang="0">
                        <a:pos x="39" y="12"/>
                      </a:cxn>
                      <a:cxn ang="0">
                        <a:pos x="31" y="7"/>
                      </a:cxn>
                      <a:cxn ang="0">
                        <a:pos x="21"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10" y="49"/>
                        </a:lnTo>
                        <a:lnTo>
                          <a:pt x="12" y="50"/>
                        </a:lnTo>
                        <a:lnTo>
                          <a:pt x="15" y="52"/>
                        </a:lnTo>
                        <a:lnTo>
                          <a:pt x="17" y="55"/>
                        </a:lnTo>
                        <a:lnTo>
                          <a:pt x="19" y="58"/>
                        </a:lnTo>
                        <a:lnTo>
                          <a:pt x="21" y="60"/>
                        </a:lnTo>
                        <a:lnTo>
                          <a:pt x="25" y="71"/>
                        </a:lnTo>
                        <a:lnTo>
                          <a:pt x="28" y="81"/>
                        </a:lnTo>
                        <a:lnTo>
                          <a:pt x="30" y="92"/>
                        </a:lnTo>
                        <a:lnTo>
                          <a:pt x="30" y="100"/>
                        </a:lnTo>
                        <a:lnTo>
                          <a:pt x="77" y="100"/>
                        </a:lnTo>
                        <a:lnTo>
                          <a:pt x="76" y="87"/>
                        </a:lnTo>
                        <a:lnTo>
                          <a:pt x="74" y="72"/>
                        </a:lnTo>
                        <a:lnTo>
                          <a:pt x="70" y="56"/>
                        </a:lnTo>
                        <a:lnTo>
                          <a:pt x="63" y="41"/>
                        </a:lnTo>
                        <a:lnTo>
                          <a:pt x="58" y="33"/>
                        </a:lnTo>
                        <a:lnTo>
                          <a:pt x="53" y="26"/>
                        </a:lnTo>
                        <a:lnTo>
                          <a:pt x="46" y="18"/>
                        </a:lnTo>
                        <a:lnTo>
                          <a:pt x="39" y="12"/>
                        </a:lnTo>
                        <a:lnTo>
                          <a:pt x="31" y="7"/>
                        </a:lnTo>
                        <a:lnTo>
                          <a:pt x="21"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715250" name="Freeform 1522"/>
                  <p:cNvSpPr>
                    <a:spLocks noChangeAspect="1"/>
                  </p:cNvSpPr>
                  <p:nvPr/>
                </p:nvSpPr>
                <p:spPr bwMode="auto">
                  <a:xfrm>
                    <a:off x="432" y="1417"/>
                    <a:ext cx="21" cy="29"/>
                  </a:xfrm>
                  <a:custGeom>
                    <a:avLst/>
                    <a:gdLst/>
                    <a:ahLst/>
                    <a:cxnLst>
                      <a:cxn ang="0">
                        <a:pos x="47" y="100"/>
                      </a:cxn>
                      <a:cxn ang="0">
                        <a:pos x="47" y="100"/>
                      </a:cxn>
                      <a:cxn ang="0">
                        <a:pos x="48" y="90"/>
                      </a:cxn>
                      <a:cxn ang="0">
                        <a:pos x="49" y="79"/>
                      </a:cxn>
                      <a:cxn ang="0">
                        <a:pos x="51" y="69"/>
                      </a:cxn>
                      <a:cxn ang="0">
                        <a:pos x="55" y="59"/>
                      </a:cxn>
                      <a:cxn ang="0">
                        <a:pos x="57" y="56"/>
                      </a:cxn>
                      <a:cxn ang="0">
                        <a:pos x="59" y="54"/>
                      </a:cxn>
                      <a:cxn ang="0">
                        <a:pos x="61" y="52"/>
                      </a:cxn>
                      <a:cxn ang="0">
                        <a:pos x="63" y="50"/>
                      </a:cxn>
                      <a:cxn ang="0">
                        <a:pos x="66" y="49"/>
                      </a:cxn>
                      <a:cxn ang="0">
                        <a:pos x="69" y="48"/>
                      </a:cxn>
                      <a:cxn ang="0">
                        <a:pos x="72" y="47"/>
                      </a:cxn>
                      <a:cxn ang="0">
                        <a:pos x="76" y="47"/>
                      </a:cxn>
                      <a:cxn ang="0">
                        <a:pos x="76" y="0"/>
                      </a:cxn>
                      <a:cxn ang="0">
                        <a:pos x="66" y="0"/>
                      </a:cxn>
                      <a:cxn ang="0">
                        <a:pos x="55" y="2"/>
                      </a:cxn>
                      <a:cxn ang="0">
                        <a:pos x="46" y="7"/>
                      </a:cxn>
                      <a:cxn ang="0">
                        <a:pos x="37" y="12"/>
                      </a:cxn>
                      <a:cxn ang="0">
                        <a:pos x="30" y="17"/>
                      </a:cxn>
                      <a:cxn ang="0">
                        <a:pos x="23" y="25"/>
                      </a:cxn>
                      <a:cxn ang="0">
                        <a:pos x="18" y="32"/>
                      </a:cxn>
                      <a:cxn ang="0">
                        <a:pos x="13" y="40"/>
                      </a:cxn>
                      <a:cxn ang="0">
                        <a:pos x="8" y="55"/>
                      </a:cxn>
                      <a:cxn ang="0">
                        <a:pos x="3" y="71"/>
                      </a:cxn>
                      <a:cxn ang="0">
                        <a:pos x="1" y="86"/>
                      </a:cxn>
                      <a:cxn ang="0">
                        <a:pos x="0" y="100"/>
                      </a:cxn>
                      <a:cxn ang="0">
                        <a:pos x="0" y="100"/>
                      </a:cxn>
                      <a:cxn ang="0">
                        <a:pos x="47" y="100"/>
                      </a:cxn>
                      <a:cxn ang="0">
                        <a:pos x="47" y="100"/>
                      </a:cxn>
                      <a:cxn ang="0">
                        <a:pos x="47" y="100"/>
                      </a:cxn>
                    </a:cxnLst>
                    <a:rect l="0" t="0" r="r" b="b"/>
                    <a:pathLst>
                      <a:path w="76" h="100">
                        <a:moveTo>
                          <a:pt x="47" y="100"/>
                        </a:moveTo>
                        <a:lnTo>
                          <a:pt x="47" y="100"/>
                        </a:lnTo>
                        <a:lnTo>
                          <a:pt x="48" y="90"/>
                        </a:lnTo>
                        <a:lnTo>
                          <a:pt x="49" y="79"/>
                        </a:lnTo>
                        <a:lnTo>
                          <a:pt x="51" y="69"/>
                        </a:lnTo>
                        <a:lnTo>
                          <a:pt x="55" y="59"/>
                        </a:lnTo>
                        <a:lnTo>
                          <a:pt x="57" y="56"/>
                        </a:lnTo>
                        <a:lnTo>
                          <a:pt x="59" y="54"/>
                        </a:lnTo>
                        <a:lnTo>
                          <a:pt x="61" y="52"/>
                        </a:lnTo>
                        <a:lnTo>
                          <a:pt x="63" y="50"/>
                        </a:lnTo>
                        <a:lnTo>
                          <a:pt x="66" y="49"/>
                        </a:lnTo>
                        <a:lnTo>
                          <a:pt x="69" y="48"/>
                        </a:lnTo>
                        <a:lnTo>
                          <a:pt x="72" y="47"/>
                        </a:lnTo>
                        <a:lnTo>
                          <a:pt x="76" y="47"/>
                        </a:lnTo>
                        <a:lnTo>
                          <a:pt x="76" y="0"/>
                        </a:lnTo>
                        <a:lnTo>
                          <a:pt x="66" y="0"/>
                        </a:lnTo>
                        <a:lnTo>
                          <a:pt x="55" y="2"/>
                        </a:lnTo>
                        <a:lnTo>
                          <a:pt x="46" y="7"/>
                        </a:lnTo>
                        <a:lnTo>
                          <a:pt x="37" y="12"/>
                        </a:lnTo>
                        <a:lnTo>
                          <a:pt x="30" y="17"/>
                        </a:lnTo>
                        <a:lnTo>
                          <a:pt x="23" y="25"/>
                        </a:lnTo>
                        <a:lnTo>
                          <a:pt x="18" y="32"/>
                        </a:lnTo>
                        <a:lnTo>
                          <a:pt x="13" y="40"/>
                        </a:lnTo>
                        <a:lnTo>
                          <a:pt x="8" y="55"/>
                        </a:lnTo>
                        <a:lnTo>
                          <a:pt x="3" y="71"/>
                        </a:lnTo>
                        <a:lnTo>
                          <a:pt x="1" y="86"/>
                        </a:lnTo>
                        <a:lnTo>
                          <a:pt x="0" y="100"/>
                        </a:lnTo>
                        <a:lnTo>
                          <a:pt x="0" y="100"/>
                        </a:lnTo>
                        <a:lnTo>
                          <a:pt x="47" y="100"/>
                        </a:lnTo>
                        <a:lnTo>
                          <a:pt x="47" y="100"/>
                        </a:lnTo>
                        <a:lnTo>
                          <a:pt x="47" y="100"/>
                        </a:lnTo>
                        <a:close/>
                      </a:path>
                    </a:pathLst>
                  </a:custGeom>
                  <a:solidFill>
                    <a:schemeClr val="bg1"/>
                  </a:solidFill>
                  <a:ln w="9525">
                    <a:noFill/>
                    <a:round/>
                    <a:headEnd/>
                    <a:tailEnd/>
                  </a:ln>
                </p:spPr>
                <p:txBody>
                  <a:bodyPr/>
                  <a:lstStyle/>
                  <a:p>
                    <a:pPr>
                      <a:defRPr/>
                    </a:pPr>
                    <a:endParaRPr lang="en-US"/>
                  </a:p>
                </p:txBody>
              </p:sp>
              <p:sp>
                <p:nvSpPr>
                  <p:cNvPr id="715251" name="Freeform 1523"/>
                  <p:cNvSpPr>
                    <a:spLocks noChangeAspect="1"/>
                  </p:cNvSpPr>
                  <p:nvPr/>
                </p:nvSpPr>
                <p:spPr bwMode="auto">
                  <a:xfrm>
                    <a:off x="432" y="1446"/>
                    <a:ext cx="14" cy="36"/>
                  </a:xfrm>
                  <a:custGeom>
                    <a:avLst/>
                    <a:gdLst/>
                    <a:ahLst/>
                    <a:cxnLst>
                      <a:cxn ang="0">
                        <a:pos x="32" y="117"/>
                      </a:cxn>
                      <a:cxn ang="0">
                        <a:pos x="47" y="96"/>
                      </a:cxn>
                      <a:cxn ang="0">
                        <a:pos x="47" y="0"/>
                      </a:cxn>
                      <a:cxn ang="0">
                        <a:pos x="0" y="0"/>
                      </a:cxn>
                      <a:cxn ang="0">
                        <a:pos x="0" y="96"/>
                      </a:cxn>
                      <a:cxn ang="0">
                        <a:pos x="32" y="117"/>
                      </a:cxn>
                      <a:cxn ang="0">
                        <a:pos x="32" y="117"/>
                      </a:cxn>
                      <a:cxn ang="0">
                        <a:pos x="47" y="112"/>
                      </a:cxn>
                      <a:cxn ang="0">
                        <a:pos x="47" y="96"/>
                      </a:cxn>
                      <a:cxn ang="0">
                        <a:pos x="32" y="117"/>
                      </a:cxn>
                    </a:cxnLst>
                    <a:rect l="0" t="0" r="r" b="b"/>
                    <a:pathLst>
                      <a:path w="47" h="117">
                        <a:moveTo>
                          <a:pt x="32" y="117"/>
                        </a:moveTo>
                        <a:lnTo>
                          <a:pt x="47" y="96"/>
                        </a:lnTo>
                        <a:lnTo>
                          <a:pt x="47" y="0"/>
                        </a:lnTo>
                        <a:lnTo>
                          <a:pt x="0" y="0"/>
                        </a:lnTo>
                        <a:lnTo>
                          <a:pt x="0" y="96"/>
                        </a:lnTo>
                        <a:lnTo>
                          <a:pt x="32" y="117"/>
                        </a:lnTo>
                        <a:lnTo>
                          <a:pt x="32" y="117"/>
                        </a:lnTo>
                        <a:lnTo>
                          <a:pt x="47" y="112"/>
                        </a:lnTo>
                        <a:lnTo>
                          <a:pt x="47" y="96"/>
                        </a:lnTo>
                        <a:lnTo>
                          <a:pt x="32" y="117"/>
                        </a:lnTo>
                        <a:close/>
                      </a:path>
                    </a:pathLst>
                  </a:custGeom>
                  <a:solidFill>
                    <a:schemeClr val="bg1"/>
                  </a:solidFill>
                  <a:ln w="9525">
                    <a:noFill/>
                    <a:round/>
                    <a:headEnd/>
                    <a:tailEnd/>
                  </a:ln>
                </p:spPr>
                <p:txBody>
                  <a:bodyPr/>
                  <a:lstStyle/>
                  <a:p>
                    <a:pPr>
                      <a:defRPr/>
                    </a:pPr>
                    <a:endParaRPr lang="en-US"/>
                  </a:p>
                </p:txBody>
              </p:sp>
              <p:sp>
                <p:nvSpPr>
                  <p:cNvPr id="715252" name="Freeform 1524"/>
                  <p:cNvSpPr>
                    <a:spLocks noChangeAspect="1"/>
                  </p:cNvSpPr>
                  <p:nvPr/>
                </p:nvSpPr>
                <p:spPr bwMode="auto">
                  <a:xfrm>
                    <a:off x="425" y="1468"/>
                    <a:ext cx="14"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715253" name="Freeform 1525"/>
                  <p:cNvSpPr>
                    <a:spLocks noChangeAspect="1"/>
                  </p:cNvSpPr>
                  <p:nvPr/>
                </p:nvSpPr>
                <p:spPr bwMode="auto">
                  <a:xfrm>
                    <a:off x="425" y="1475"/>
                    <a:ext cx="14" cy="100"/>
                  </a:xfrm>
                  <a:custGeom>
                    <a:avLst/>
                    <a:gdLst/>
                    <a:ahLst/>
                    <a:cxnLst>
                      <a:cxn ang="0">
                        <a:pos x="23" y="314"/>
                      </a:cxn>
                      <a:cxn ang="0">
                        <a:pos x="47" y="291"/>
                      </a:cxn>
                      <a:cxn ang="0">
                        <a:pos x="47" y="0"/>
                      </a:cxn>
                      <a:cxn ang="0">
                        <a:pos x="0" y="0"/>
                      </a:cxn>
                      <a:cxn ang="0">
                        <a:pos x="0" y="291"/>
                      </a:cxn>
                      <a:cxn ang="0">
                        <a:pos x="23" y="314"/>
                      </a:cxn>
                      <a:cxn ang="0">
                        <a:pos x="0" y="291"/>
                      </a:cxn>
                      <a:cxn ang="0">
                        <a:pos x="0" y="314"/>
                      </a:cxn>
                      <a:cxn ang="0">
                        <a:pos x="23" y="314"/>
                      </a:cxn>
                    </a:cxnLst>
                    <a:rect l="0" t="0" r="r" b="b"/>
                    <a:pathLst>
                      <a:path w="47" h="314">
                        <a:moveTo>
                          <a:pt x="23" y="314"/>
                        </a:moveTo>
                        <a:lnTo>
                          <a:pt x="47" y="291"/>
                        </a:lnTo>
                        <a:lnTo>
                          <a:pt x="47"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715254" name="Freeform 1526"/>
                  <p:cNvSpPr>
                    <a:spLocks noChangeAspect="1"/>
                  </p:cNvSpPr>
                  <p:nvPr/>
                </p:nvSpPr>
                <p:spPr bwMode="auto">
                  <a:xfrm>
                    <a:off x="432"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715255" name="Freeform 1527"/>
                  <p:cNvSpPr>
                    <a:spLocks noChangeAspect="1"/>
                  </p:cNvSpPr>
                  <p:nvPr/>
                </p:nvSpPr>
                <p:spPr bwMode="auto">
                  <a:xfrm>
                    <a:off x="5065" y="1425"/>
                    <a:ext cx="43" cy="143"/>
                  </a:xfrm>
                  <a:custGeom>
                    <a:avLst/>
                    <a:gdLst/>
                    <a:ahLst/>
                    <a:cxnLst>
                      <a:cxn ang="0">
                        <a:pos x="0" y="469"/>
                      </a:cxn>
                      <a:cxn ang="0">
                        <a:pos x="0" y="181"/>
                      </a:cxn>
                      <a:cxn ang="0">
                        <a:pos x="20" y="172"/>
                      </a:cxn>
                      <a:cxn ang="0">
                        <a:pos x="20" y="76"/>
                      </a:cxn>
                      <a:cxn ang="0">
                        <a:pos x="20" y="65"/>
                      </a:cxn>
                      <a:cxn ang="0">
                        <a:pos x="22" y="52"/>
                      </a:cxn>
                      <a:cxn ang="0">
                        <a:pos x="26" y="40"/>
                      </a:cxn>
                      <a:cxn ang="0">
                        <a:pos x="31" y="27"/>
                      </a:cxn>
                      <a:cxn ang="0">
                        <a:pos x="34" y="22"/>
                      </a:cxn>
                      <a:cxn ang="0">
                        <a:pos x="38" y="16"/>
                      </a:cxn>
                      <a:cxn ang="0">
                        <a:pos x="42" y="11"/>
                      </a:cxn>
                      <a:cxn ang="0">
                        <a:pos x="48" y="7"/>
                      </a:cxn>
                      <a:cxn ang="0">
                        <a:pos x="53" y="4"/>
                      </a:cxn>
                      <a:cxn ang="0">
                        <a:pos x="59" y="2"/>
                      </a:cxn>
                      <a:cxn ang="0">
                        <a:pos x="66" y="0"/>
                      </a:cxn>
                      <a:cxn ang="0">
                        <a:pos x="73" y="0"/>
                      </a:cxn>
                      <a:cxn ang="0">
                        <a:pos x="80" y="0"/>
                      </a:cxn>
                      <a:cxn ang="0">
                        <a:pos x="87" y="2"/>
                      </a:cxn>
                      <a:cxn ang="0">
                        <a:pos x="93" y="4"/>
                      </a:cxn>
                      <a:cxn ang="0">
                        <a:pos x="98" y="7"/>
                      </a:cxn>
                      <a:cxn ang="0">
                        <a:pos x="103" y="10"/>
                      </a:cxn>
                      <a:cxn ang="0">
                        <a:pos x="108" y="15"/>
                      </a:cxn>
                      <a:cxn ang="0">
                        <a:pos x="111" y="21"/>
                      </a:cxn>
                      <a:cxn ang="0">
                        <a:pos x="114" y="26"/>
                      </a:cxn>
                      <a:cxn ang="0">
                        <a:pos x="119" y="37"/>
                      </a:cxn>
                      <a:cxn ang="0">
                        <a:pos x="122" y="51"/>
                      </a:cxn>
                      <a:cxn ang="0">
                        <a:pos x="125" y="64"/>
                      </a:cxn>
                      <a:cxn ang="0">
                        <a:pos x="126" y="76"/>
                      </a:cxn>
                      <a:cxn ang="0">
                        <a:pos x="126" y="172"/>
                      </a:cxn>
                      <a:cxn ang="0">
                        <a:pos x="145" y="178"/>
                      </a:cxn>
                      <a:cxn ang="0">
                        <a:pos x="145" y="469"/>
                      </a:cxn>
                      <a:cxn ang="0">
                        <a:pos x="0" y="469"/>
                      </a:cxn>
                    </a:cxnLst>
                    <a:rect l="0" t="0" r="r" b="b"/>
                    <a:pathLst>
                      <a:path w="145" h="469">
                        <a:moveTo>
                          <a:pt x="0" y="469"/>
                        </a:moveTo>
                        <a:lnTo>
                          <a:pt x="0" y="181"/>
                        </a:lnTo>
                        <a:lnTo>
                          <a:pt x="20" y="172"/>
                        </a:lnTo>
                        <a:lnTo>
                          <a:pt x="20" y="76"/>
                        </a:lnTo>
                        <a:lnTo>
                          <a:pt x="20" y="65"/>
                        </a:lnTo>
                        <a:lnTo>
                          <a:pt x="22" y="52"/>
                        </a:lnTo>
                        <a:lnTo>
                          <a:pt x="26" y="40"/>
                        </a:lnTo>
                        <a:lnTo>
                          <a:pt x="31" y="27"/>
                        </a:lnTo>
                        <a:lnTo>
                          <a:pt x="34" y="22"/>
                        </a:lnTo>
                        <a:lnTo>
                          <a:pt x="38" y="16"/>
                        </a:lnTo>
                        <a:lnTo>
                          <a:pt x="42" y="11"/>
                        </a:lnTo>
                        <a:lnTo>
                          <a:pt x="48" y="7"/>
                        </a:lnTo>
                        <a:lnTo>
                          <a:pt x="53" y="4"/>
                        </a:lnTo>
                        <a:lnTo>
                          <a:pt x="59" y="2"/>
                        </a:lnTo>
                        <a:lnTo>
                          <a:pt x="66" y="0"/>
                        </a:lnTo>
                        <a:lnTo>
                          <a:pt x="73" y="0"/>
                        </a:lnTo>
                        <a:lnTo>
                          <a:pt x="80" y="0"/>
                        </a:lnTo>
                        <a:lnTo>
                          <a:pt x="87" y="2"/>
                        </a:lnTo>
                        <a:lnTo>
                          <a:pt x="93" y="4"/>
                        </a:lnTo>
                        <a:lnTo>
                          <a:pt x="98" y="7"/>
                        </a:lnTo>
                        <a:lnTo>
                          <a:pt x="103" y="10"/>
                        </a:lnTo>
                        <a:lnTo>
                          <a:pt x="108" y="15"/>
                        </a:lnTo>
                        <a:lnTo>
                          <a:pt x="111" y="21"/>
                        </a:lnTo>
                        <a:lnTo>
                          <a:pt x="114" y="26"/>
                        </a:lnTo>
                        <a:lnTo>
                          <a:pt x="119" y="37"/>
                        </a:lnTo>
                        <a:lnTo>
                          <a:pt x="122" y="51"/>
                        </a:lnTo>
                        <a:lnTo>
                          <a:pt x="125" y="64"/>
                        </a:lnTo>
                        <a:lnTo>
                          <a:pt x="126" y="76"/>
                        </a:lnTo>
                        <a:lnTo>
                          <a:pt x="126" y="172"/>
                        </a:lnTo>
                        <a:lnTo>
                          <a:pt x="145" y="178"/>
                        </a:lnTo>
                        <a:lnTo>
                          <a:pt x="145" y="469"/>
                        </a:lnTo>
                        <a:lnTo>
                          <a:pt x="0" y="469"/>
                        </a:lnTo>
                        <a:close/>
                      </a:path>
                    </a:pathLst>
                  </a:custGeom>
                  <a:solidFill>
                    <a:srgbClr val="8C2532"/>
                  </a:solidFill>
                  <a:ln w="9525">
                    <a:noFill/>
                    <a:round/>
                    <a:headEnd/>
                    <a:tailEnd/>
                  </a:ln>
                </p:spPr>
                <p:txBody>
                  <a:bodyPr/>
                  <a:lstStyle/>
                  <a:p>
                    <a:pPr>
                      <a:defRPr/>
                    </a:pPr>
                    <a:endParaRPr lang="en-US"/>
                  </a:p>
                </p:txBody>
              </p:sp>
              <p:sp>
                <p:nvSpPr>
                  <p:cNvPr id="715256" name="Freeform 1528"/>
                  <p:cNvSpPr>
                    <a:spLocks noChangeAspect="1"/>
                  </p:cNvSpPr>
                  <p:nvPr/>
                </p:nvSpPr>
                <p:spPr bwMode="auto">
                  <a:xfrm>
                    <a:off x="5058" y="1475"/>
                    <a:ext cx="14" cy="93"/>
                  </a:xfrm>
                  <a:custGeom>
                    <a:avLst/>
                    <a:gdLst/>
                    <a:ahLst/>
                    <a:cxnLst>
                      <a:cxn ang="0">
                        <a:pos x="14" y="0"/>
                      </a:cxn>
                      <a:cxn ang="0">
                        <a:pos x="0" y="21"/>
                      </a:cxn>
                      <a:cxn ang="0">
                        <a:pos x="0" y="309"/>
                      </a:cxn>
                      <a:cxn ang="0">
                        <a:pos x="47" y="309"/>
                      </a:cxn>
                      <a:cxn ang="0">
                        <a:pos x="47" y="21"/>
                      </a:cxn>
                      <a:cxn ang="0">
                        <a:pos x="14" y="0"/>
                      </a:cxn>
                      <a:cxn ang="0">
                        <a:pos x="14" y="0"/>
                      </a:cxn>
                      <a:cxn ang="0">
                        <a:pos x="0" y="6"/>
                      </a:cxn>
                      <a:cxn ang="0">
                        <a:pos x="0" y="21"/>
                      </a:cxn>
                      <a:cxn ang="0">
                        <a:pos x="14" y="0"/>
                      </a:cxn>
                    </a:cxnLst>
                    <a:rect l="0" t="0" r="r" b="b"/>
                    <a:pathLst>
                      <a:path w="47" h="309">
                        <a:moveTo>
                          <a:pt x="14" y="0"/>
                        </a:moveTo>
                        <a:lnTo>
                          <a:pt x="0" y="21"/>
                        </a:lnTo>
                        <a:lnTo>
                          <a:pt x="0" y="309"/>
                        </a:lnTo>
                        <a:lnTo>
                          <a:pt x="47" y="309"/>
                        </a:lnTo>
                        <a:lnTo>
                          <a:pt x="47" y="21"/>
                        </a:lnTo>
                        <a:lnTo>
                          <a:pt x="14" y="0"/>
                        </a:lnTo>
                        <a:lnTo>
                          <a:pt x="14" y="0"/>
                        </a:lnTo>
                        <a:lnTo>
                          <a:pt x="0" y="6"/>
                        </a:lnTo>
                        <a:lnTo>
                          <a:pt x="0" y="21"/>
                        </a:lnTo>
                        <a:lnTo>
                          <a:pt x="14" y="0"/>
                        </a:lnTo>
                        <a:close/>
                      </a:path>
                    </a:pathLst>
                  </a:custGeom>
                  <a:solidFill>
                    <a:schemeClr val="bg1"/>
                  </a:solidFill>
                  <a:ln w="9525">
                    <a:noFill/>
                    <a:round/>
                    <a:headEnd/>
                    <a:tailEnd/>
                  </a:ln>
                </p:spPr>
                <p:txBody>
                  <a:bodyPr/>
                  <a:lstStyle/>
                  <a:p>
                    <a:pPr>
                      <a:defRPr/>
                    </a:pPr>
                    <a:endParaRPr lang="en-US"/>
                  </a:p>
                </p:txBody>
              </p:sp>
              <p:sp>
                <p:nvSpPr>
                  <p:cNvPr id="715257" name="Freeform 1529"/>
                  <p:cNvSpPr>
                    <a:spLocks noChangeAspect="1"/>
                  </p:cNvSpPr>
                  <p:nvPr/>
                </p:nvSpPr>
                <p:spPr bwMode="auto">
                  <a:xfrm>
                    <a:off x="5065" y="1468"/>
                    <a:ext cx="14" cy="14"/>
                  </a:xfrm>
                  <a:custGeom>
                    <a:avLst/>
                    <a:gdLst/>
                    <a:ahLst/>
                    <a:cxnLst>
                      <a:cxn ang="0">
                        <a:pos x="52" y="21"/>
                      </a:cxn>
                      <a:cxn ang="0">
                        <a:pos x="19" y="0"/>
                      </a:cxn>
                      <a:cxn ang="0">
                        <a:pos x="0" y="9"/>
                      </a:cxn>
                      <a:cxn ang="0">
                        <a:pos x="20" y="51"/>
                      </a:cxn>
                      <a:cxn ang="0">
                        <a:pos x="39" y="42"/>
                      </a:cxn>
                      <a:cxn ang="0">
                        <a:pos x="52" y="21"/>
                      </a:cxn>
                      <a:cxn ang="0">
                        <a:pos x="39" y="42"/>
                      </a:cxn>
                      <a:cxn ang="0">
                        <a:pos x="52" y="36"/>
                      </a:cxn>
                      <a:cxn ang="0">
                        <a:pos x="52" y="21"/>
                      </a:cxn>
                    </a:cxnLst>
                    <a:rect l="0" t="0" r="r" b="b"/>
                    <a:pathLst>
                      <a:path w="52" h="51">
                        <a:moveTo>
                          <a:pt x="52" y="21"/>
                        </a:moveTo>
                        <a:lnTo>
                          <a:pt x="19" y="0"/>
                        </a:lnTo>
                        <a:lnTo>
                          <a:pt x="0" y="9"/>
                        </a:lnTo>
                        <a:lnTo>
                          <a:pt x="20" y="51"/>
                        </a:lnTo>
                        <a:lnTo>
                          <a:pt x="39" y="42"/>
                        </a:lnTo>
                        <a:lnTo>
                          <a:pt x="52" y="21"/>
                        </a:lnTo>
                        <a:lnTo>
                          <a:pt x="39"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715258" name="Freeform 1530"/>
                  <p:cNvSpPr>
                    <a:spLocks noChangeAspect="1"/>
                  </p:cNvSpPr>
                  <p:nvPr/>
                </p:nvSpPr>
                <p:spPr bwMode="auto">
                  <a:xfrm>
                    <a:off x="5065" y="1446"/>
                    <a:ext cx="14"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715259" name="Freeform 1531"/>
                  <p:cNvSpPr>
                    <a:spLocks noChangeAspect="1"/>
                  </p:cNvSpPr>
                  <p:nvPr/>
                </p:nvSpPr>
                <p:spPr bwMode="auto">
                  <a:xfrm>
                    <a:off x="5065" y="1417"/>
                    <a:ext cx="21" cy="29"/>
                  </a:xfrm>
                  <a:custGeom>
                    <a:avLst/>
                    <a:gdLst/>
                    <a:ahLst/>
                    <a:cxnLst>
                      <a:cxn ang="0">
                        <a:pos x="77" y="0"/>
                      </a:cxn>
                      <a:cxn ang="0">
                        <a:pos x="77" y="0"/>
                      </a:cxn>
                      <a:cxn ang="0">
                        <a:pos x="66" y="0"/>
                      </a:cxn>
                      <a:cxn ang="0">
                        <a:pos x="56" y="4"/>
                      </a:cxn>
                      <a:cxn ang="0">
                        <a:pos x="46" y="7"/>
                      </a:cxn>
                      <a:cxn ang="0">
                        <a:pos x="38" y="12"/>
                      </a:cxn>
                      <a:cxn ang="0">
                        <a:pos x="31" y="18"/>
                      </a:cxn>
                      <a:cxn ang="0">
                        <a:pos x="24" y="26"/>
                      </a:cxn>
                      <a:cxn ang="0">
                        <a:pos x="19" y="33"/>
                      </a:cxn>
                      <a:cxn ang="0">
                        <a:pos x="14" y="41"/>
                      </a:cxn>
                      <a:cxn ang="0">
                        <a:pos x="7" y="56"/>
                      </a:cxn>
                      <a:cxn ang="0">
                        <a:pos x="3" y="72"/>
                      </a:cxn>
                      <a:cxn ang="0">
                        <a:pos x="1" y="87"/>
                      </a:cxn>
                      <a:cxn ang="0">
                        <a:pos x="0" y="100"/>
                      </a:cxn>
                      <a:cxn ang="0">
                        <a:pos x="47" y="100"/>
                      </a:cxn>
                      <a:cxn ang="0">
                        <a:pos x="47" y="92"/>
                      </a:cxn>
                      <a:cxn ang="0">
                        <a:pos x="49" y="81"/>
                      </a:cxn>
                      <a:cxn ang="0">
                        <a:pos x="52" y="71"/>
                      </a:cxn>
                      <a:cxn ang="0">
                        <a:pos x="56" y="60"/>
                      </a:cxn>
                      <a:cxn ang="0">
                        <a:pos x="58" y="58"/>
                      </a:cxn>
                      <a:cxn ang="0">
                        <a:pos x="60" y="55"/>
                      </a:cxn>
                      <a:cxn ang="0">
                        <a:pos x="62" y="52"/>
                      </a:cxn>
                      <a:cxn ang="0">
                        <a:pos x="65" y="50"/>
                      </a:cxn>
                      <a:cxn ang="0">
                        <a:pos x="67"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6" y="4"/>
                        </a:lnTo>
                        <a:lnTo>
                          <a:pt x="46" y="7"/>
                        </a:lnTo>
                        <a:lnTo>
                          <a:pt x="38" y="12"/>
                        </a:lnTo>
                        <a:lnTo>
                          <a:pt x="31" y="18"/>
                        </a:lnTo>
                        <a:lnTo>
                          <a:pt x="24" y="26"/>
                        </a:lnTo>
                        <a:lnTo>
                          <a:pt x="19" y="33"/>
                        </a:lnTo>
                        <a:lnTo>
                          <a:pt x="14" y="41"/>
                        </a:lnTo>
                        <a:lnTo>
                          <a:pt x="7" y="56"/>
                        </a:lnTo>
                        <a:lnTo>
                          <a:pt x="3" y="72"/>
                        </a:lnTo>
                        <a:lnTo>
                          <a:pt x="1" y="87"/>
                        </a:lnTo>
                        <a:lnTo>
                          <a:pt x="0" y="100"/>
                        </a:lnTo>
                        <a:lnTo>
                          <a:pt x="47" y="100"/>
                        </a:lnTo>
                        <a:lnTo>
                          <a:pt x="47" y="92"/>
                        </a:lnTo>
                        <a:lnTo>
                          <a:pt x="49" y="81"/>
                        </a:lnTo>
                        <a:lnTo>
                          <a:pt x="52" y="71"/>
                        </a:lnTo>
                        <a:lnTo>
                          <a:pt x="56" y="60"/>
                        </a:lnTo>
                        <a:lnTo>
                          <a:pt x="58" y="58"/>
                        </a:lnTo>
                        <a:lnTo>
                          <a:pt x="60" y="55"/>
                        </a:lnTo>
                        <a:lnTo>
                          <a:pt x="62" y="52"/>
                        </a:lnTo>
                        <a:lnTo>
                          <a:pt x="65" y="50"/>
                        </a:lnTo>
                        <a:lnTo>
                          <a:pt x="67"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715260" name="Freeform 1532"/>
                  <p:cNvSpPr>
                    <a:spLocks noChangeAspect="1"/>
                  </p:cNvSpPr>
                  <p:nvPr/>
                </p:nvSpPr>
                <p:spPr bwMode="auto">
                  <a:xfrm>
                    <a:off x="5087" y="1417"/>
                    <a:ext cx="21" cy="29"/>
                  </a:xfrm>
                  <a:custGeom>
                    <a:avLst/>
                    <a:gdLst/>
                    <a:ahLst/>
                    <a:cxnLst>
                      <a:cxn ang="0">
                        <a:pos x="76" y="100"/>
                      </a:cxn>
                      <a:cxn ang="0">
                        <a:pos x="76" y="100"/>
                      </a:cxn>
                      <a:cxn ang="0">
                        <a:pos x="75" y="86"/>
                      </a:cxn>
                      <a:cxn ang="0">
                        <a:pos x="73" y="70"/>
                      </a:cxn>
                      <a:cxn ang="0">
                        <a:pos x="68" y="54"/>
                      </a:cxn>
                      <a:cxn ang="0">
                        <a:pos x="62" y="40"/>
                      </a:cxn>
                      <a:cxn ang="0">
                        <a:pos x="58" y="32"/>
                      </a:cxn>
                      <a:cxn ang="0">
                        <a:pos x="53" y="25"/>
                      </a:cxn>
                      <a:cxn ang="0">
                        <a:pos x="46" y="17"/>
                      </a:cxn>
                      <a:cxn ang="0">
                        <a:pos x="39" y="12"/>
                      </a:cxn>
                      <a:cxn ang="0">
                        <a:pos x="30" y="7"/>
                      </a:cxn>
                      <a:cxn ang="0">
                        <a:pos x="21" y="2"/>
                      </a:cxn>
                      <a:cxn ang="0">
                        <a:pos x="10" y="0"/>
                      </a:cxn>
                      <a:cxn ang="0">
                        <a:pos x="0" y="0"/>
                      </a:cxn>
                      <a:cxn ang="0">
                        <a:pos x="0" y="47"/>
                      </a:cxn>
                      <a:cxn ang="0">
                        <a:pos x="4" y="47"/>
                      </a:cxn>
                      <a:cxn ang="0">
                        <a:pos x="7" y="48"/>
                      </a:cxn>
                      <a:cxn ang="0">
                        <a:pos x="9" y="48"/>
                      </a:cxn>
                      <a:cxn ang="0">
                        <a:pos x="12" y="50"/>
                      </a:cxn>
                      <a:cxn ang="0">
                        <a:pos x="14" y="52"/>
                      </a:cxn>
                      <a:cxn ang="0">
                        <a:pos x="17" y="54"/>
                      </a:cxn>
                      <a:cxn ang="0">
                        <a:pos x="19" y="57"/>
                      </a:cxn>
                      <a:cxn ang="0">
                        <a:pos x="20" y="59"/>
                      </a:cxn>
                      <a:cxn ang="0">
                        <a:pos x="24" y="69"/>
                      </a:cxn>
                      <a:cxn ang="0">
                        <a:pos x="27" y="79"/>
                      </a:cxn>
                      <a:cxn ang="0">
                        <a:pos x="28" y="90"/>
                      </a:cxn>
                      <a:cxn ang="0">
                        <a:pos x="29" y="100"/>
                      </a:cxn>
                      <a:cxn ang="0">
                        <a:pos x="29" y="100"/>
                      </a:cxn>
                      <a:cxn ang="0">
                        <a:pos x="76" y="100"/>
                      </a:cxn>
                      <a:cxn ang="0">
                        <a:pos x="76" y="100"/>
                      </a:cxn>
                      <a:cxn ang="0">
                        <a:pos x="76" y="100"/>
                      </a:cxn>
                    </a:cxnLst>
                    <a:rect l="0" t="0" r="r" b="b"/>
                    <a:pathLst>
                      <a:path w="76" h="100">
                        <a:moveTo>
                          <a:pt x="76" y="100"/>
                        </a:moveTo>
                        <a:lnTo>
                          <a:pt x="76" y="100"/>
                        </a:lnTo>
                        <a:lnTo>
                          <a:pt x="75" y="86"/>
                        </a:lnTo>
                        <a:lnTo>
                          <a:pt x="73" y="70"/>
                        </a:lnTo>
                        <a:lnTo>
                          <a:pt x="68" y="54"/>
                        </a:lnTo>
                        <a:lnTo>
                          <a:pt x="62" y="40"/>
                        </a:lnTo>
                        <a:lnTo>
                          <a:pt x="58" y="32"/>
                        </a:lnTo>
                        <a:lnTo>
                          <a:pt x="53" y="25"/>
                        </a:lnTo>
                        <a:lnTo>
                          <a:pt x="46" y="17"/>
                        </a:lnTo>
                        <a:lnTo>
                          <a:pt x="39" y="12"/>
                        </a:lnTo>
                        <a:lnTo>
                          <a:pt x="30" y="7"/>
                        </a:lnTo>
                        <a:lnTo>
                          <a:pt x="21" y="2"/>
                        </a:lnTo>
                        <a:lnTo>
                          <a:pt x="10" y="0"/>
                        </a:lnTo>
                        <a:lnTo>
                          <a:pt x="0" y="0"/>
                        </a:lnTo>
                        <a:lnTo>
                          <a:pt x="0" y="47"/>
                        </a:lnTo>
                        <a:lnTo>
                          <a:pt x="4" y="47"/>
                        </a:lnTo>
                        <a:lnTo>
                          <a:pt x="7" y="48"/>
                        </a:lnTo>
                        <a:lnTo>
                          <a:pt x="9" y="48"/>
                        </a:lnTo>
                        <a:lnTo>
                          <a:pt x="12" y="50"/>
                        </a:lnTo>
                        <a:lnTo>
                          <a:pt x="14" y="52"/>
                        </a:lnTo>
                        <a:lnTo>
                          <a:pt x="17" y="54"/>
                        </a:lnTo>
                        <a:lnTo>
                          <a:pt x="19" y="57"/>
                        </a:lnTo>
                        <a:lnTo>
                          <a:pt x="20" y="59"/>
                        </a:lnTo>
                        <a:lnTo>
                          <a:pt x="24" y="69"/>
                        </a:lnTo>
                        <a:lnTo>
                          <a:pt x="27" y="79"/>
                        </a:lnTo>
                        <a:lnTo>
                          <a:pt x="28" y="90"/>
                        </a:lnTo>
                        <a:lnTo>
                          <a:pt x="29" y="100"/>
                        </a:lnTo>
                        <a:lnTo>
                          <a:pt x="29"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715261" name="Freeform 1533"/>
                  <p:cNvSpPr>
                    <a:spLocks noChangeAspect="1"/>
                  </p:cNvSpPr>
                  <p:nvPr/>
                </p:nvSpPr>
                <p:spPr bwMode="auto">
                  <a:xfrm>
                    <a:off x="5094" y="1446"/>
                    <a:ext cx="14" cy="36"/>
                  </a:xfrm>
                  <a:custGeom>
                    <a:avLst/>
                    <a:gdLst/>
                    <a:ahLst/>
                    <a:cxnLst>
                      <a:cxn ang="0">
                        <a:pos x="15" y="117"/>
                      </a:cxn>
                      <a:cxn ang="0">
                        <a:pos x="47" y="96"/>
                      </a:cxn>
                      <a:cxn ang="0">
                        <a:pos x="47" y="0"/>
                      </a:cxn>
                      <a:cxn ang="0">
                        <a:pos x="0" y="0"/>
                      </a:cxn>
                      <a:cxn ang="0">
                        <a:pos x="0" y="96"/>
                      </a:cxn>
                      <a:cxn ang="0">
                        <a:pos x="15" y="117"/>
                      </a:cxn>
                      <a:cxn ang="0">
                        <a:pos x="0" y="96"/>
                      </a:cxn>
                      <a:cxn ang="0">
                        <a:pos x="0" y="112"/>
                      </a:cxn>
                      <a:cxn ang="0">
                        <a:pos x="15" y="117"/>
                      </a:cxn>
                    </a:cxnLst>
                    <a:rect l="0" t="0" r="r" b="b"/>
                    <a:pathLst>
                      <a:path w="47" h="117">
                        <a:moveTo>
                          <a:pt x="15" y="117"/>
                        </a:moveTo>
                        <a:lnTo>
                          <a:pt x="47" y="96"/>
                        </a:lnTo>
                        <a:lnTo>
                          <a:pt x="47" y="0"/>
                        </a:lnTo>
                        <a:lnTo>
                          <a:pt x="0" y="0"/>
                        </a:lnTo>
                        <a:lnTo>
                          <a:pt x="0" y="96"/>
                        </a:lnTo>
                        <a:lnTo>
                          <a:pt x="15" y="117"/>
                        </a:lnTo>
                        <a:lnTo>
                          <a:pt x="0" y="96"/>
                        </a:lnTo>
                        <a:lnTo>
                          <a:pt x="0" y="112"/>
                        </a:lnTo>
                        <a:lnTo>
                          <a:pt x="15" y="117"/>
                        </a:lnTo>
                        <a:close/>
                      </a:path>
                    </a:pathLst>
                  </a:custGeom>
                  <a:solidFill>
                    <a:schemeClr val="bg1"/>
                  </a:solidFill>
                  <a:ln w="9525">
                    <a:noFill/>
                    <a:round/>
                    <a:headEnd/>
                    <a:tailEnd/>
                  </a:ln>
                </p:spPr>
                <p:txBody>
                  <a:bodyPr/>
                  <a:lstStyle/>
                  <a:p>
                    <a:pPr>
                      <a:defRPr/>
                    </a:pPr>
                    <a:endParaRPr lang="en-US"/>
                  </a:p>
                </p:txBody>
              </p:sp>
              <p:sp>
                <p:nvSpPr>
                  <p:cNvPr id="715262" name="Freeform 1534"/>
                  <p:cNvSpPr>
                    <a:spLocks noChangeAspect="1"/>
                  </p:cNvSpPr>
                  <p:nvPr/>
                </p:nvSpPr>
                <p:spPr bwMode="auto">
                  <a:xfrm>
                    <a:off x="5101"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715263" name="Freeform 1535"/>
                  <p:cNvSpPr>
                    <a:spLocks noChangeAspect="1"/>
                  </p:cNvSpPr>
                  <p:nvPr/>
                </p:nvSpPr>
                <p:spPr bwMode="auto">
                  <a:xfrm>
                    <a:off x="5101" y="1475"/>
                    <a:ext cx="14" cy="100"/>
                  </a:xfrm>
                  <a:custGeom>
                    <a:avLst/>
                    <a:gdLst/>
                    <a:ahLst/>
                    <a:cxnLst>
                      <a:cxn ang="0">
                        <a:pos x="24" y="314"/>
                      </a:cxn>
                      <a:cxn ang="0">
                        <a:pos x="47" y="291"/>
                      </a:cxn>
                      <a:cxn ang="0">
                        <a:pos x="47" y="0"/>
                      </a:cxn>
                      <a:cxn ang="0">
                        <a:pos x="0" y="0"/>
                      </a:cxn>
                      <a:cxn ang="0">
                        <a:pos x="0" y="291"/>
                      </a:cxn>
                      <a:cxn ang="0">
                        <a:pos x="24" y="314"/>
                      </a:cxn>
                      <a:cxn ang="0">
                        <a:pos x="24" y="314"/>
                      </a:cxn>
                      <a:cxn ang="0">
                        <a:pos x="47" y="314"/>
                      </a:cxn>
                      <a:cxn ang="0">
                        <a:pos x="47" y="291"/>
                      </a:cxn>
                      <a:cxn ang="0">
                        <a:pos x="24" y="314"/>
                      </a:cxn>
                    </a:cxnLst>
                    <a:rect l="0" t="0" r="r" b="b"/>
                    <a:pathLst>
                      <a:path w="47" h="314">
                        <a:moveTo>
                          <a:pt x="24" y="314"/>
                        </a:moveTo>
                        <a:lnTo>
                          <a:pt x="47" y="291"/>
                        </a:lnTo>
                        <a:lnTo>
                          <a:pt x="47" y="0"/>
                        </a:lnTo>
                        <a:lnTo>
                          <a:pt x="0" y="0"/>
                        </a:lnTo>
                        <a:lnTo>
                          <a:pt x="0" y="291"/>
                        </a:lnTo>
                        <a:lnTo>
                          <a:pt x="24" y="314"/>
                        </a:lnTo>
                        <a:lnTo>
                          <a:pt x="24" y="314"/>
                        </a:lnTo>
                        <a:lnTo>
                          <a:pt x="47" y="314"/>
                        </a:lnTo>
                        <a:lnTo>
                          <a:pt x="47" y="291"/>
                        </a:lnTo>
                        <a:lnTo>
                          <a:pt x="24" y="314"/>
                        </a:lnTo>
                        <a:close/>
                      </a:path>
                    </a:pathLst>
                  </a:custGeom>
                  <a:solidFill>
                    <a:schemeClr val="bg1"/>
                  </a:solidFill>
                  <a:ln w="9525">
                    <a:noFill/>
                    <a:round/>
                    <a:headEnd/>
                    <a:tailEnd/>
                  </a:ln>
                </p:spPr>
                <p:txBody>
                  <a:bodyPr/>
                  <a:lstStyle/>
                  <a:p>
                    <a:pPr>
                      <a:defRPr/>
                    </a:pPr>
                    <a:endParaRPr lang="en-US"/>
                  </a:p>
                </p:txBody>
              </p:sp>
              <p:sp>
                <p:nvSpPr>
                  <p:cNvPr id="715264" name="Freeform 1536"/>
                  <p:cNvSpPr>
                    <a:spLocks noChangeAspect="1"/>
                  </p:cNvSpPr>
                  <p:nvPr/>
                </p:nvSpPr>
                <p:spPr bwMode="auto">
                  <a:xfrm>
                    <a:off x="5058" y="1561"/>
                    <a:ext cx="50" cy="14"/>
                  </a:xfrm>
                  <a:custGeom>
                    <a:avLst/>
                    <a:gdLst/>
                    <a:ahLst/>
                    <a:cxnLst>
                      <a:cxn ang="0">
                        <a:pos x="0" y="23"/>
                      </a:cxn>
                      <a:cxn ang="0">
                        <a:pos x="23" y="46"/>
                      </a:cxn>
                      <a:cxn ang="0">
                        <a:pos x="168" y="46"/>
                      </a:cxn>
                      <a:cxn ang="0">
                        <a:pos x="168" y="0"/>
                      </a:cxn>
                      <a:cxn ang="0">
                        <a:pos x="23" y="0"/>
                      </a:cxn>
                      <a:cxn ang="0">
                        <a:pos x="0" y="23"/>
                      </a:cxn>
                      <a:cxn ang="0">
                        <a:pos x="0" y="23"/>
                      </a:cxn>
                      <a:cxn ang="0">
                        <a:pos x="0" y="46"/>
                      </a:cxn>
                      <a:cxn ang="0">
                        <a:pos x="23" y="46"/>
                      </a:cxn>
                      <a:cxn ang="0">
                        <a:pos x="0" y="23"/>
                      </a:cxn>
                    </a:cxnLst>
                    <a:rect l="0" t="0" r="r" b="b"/>
                    <a:pathLst>
                      <a:path w="168" h="46">
                        <a:moveTo>
                          <a:pt x="0" y="23"/>
                        </a:moveTo>
                        <a:lnTo>
                          <a:pt x="23" y="46"/>
                        </a:lnTo>
                        <a:lnTo>
                          <a:pt x="168" y="46"/>
                        </a:lnTo>
                        <a:lnTo>
                          <a:pt x="168"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265" name="Freeform 1537"/>
                  <p:cNvSpPr>
                    <a:spLocks noChangeAspect="1"/>
                  </p:cNvSpPr>
                  <p:nvPr/>
                </p:nvSpPr>
                <p:spPr bwMode="auto">
                  <a:xfrm>
                    <a:off x="568" y="1425"/>
                    <a:ext cx="43" cy="143"/>
                  </a:xfrm>
                  <a:custGeom>
                    <a:avLst/>
                    <a:gdLst/>
                    <a:ahLst/>
                    <a:cxnLst>
                      <a:cxn ang="0">
                        <a:pos x="145" y="469"/>
                      </a:cxn>
                      <a:cxn ang="0">
                        <a:pos x="145" y="181"/>
                      </a:cxn>
                      <a:cxn ang="0">
                        <a:pos x="126" y="172"/>
                      </a:cxn>
                      <a:cxn ang="0">
                        <a:pos x="126" y="76"/>
                      </a:cxn>
                      <a:cxn ang="0">
                        <a:pos x="125" y="65"/>
                      </a:cxn>
                      <a:cxn ang="0">
                        <a:pos x="123" y="52"/>
                      </a:cxn>
                      <a:cxn ang="0">
                        <a:pos x="120" y="40"/>
                      </a:cxn>
                      <a:cxn ang="0">
                        <a:pos x="115" y="27"/>
                      </a:cxn>
                      <a:cxn ang="0">
                        <a:pos x="111" y="22"/>
                      </a:cxn>
                      <a:cxn ang="0">
                        <a:pos x="107" y="16"/>
                      </a:cxn>
                      <a:cxn ang="0">
                        <a:pos x="103" y="11"/>
                      </a:cxn>
                      <a:cxn ang="0">
                        <a:pos x="98" y="7"/>
                      </a:cxn>
                      <a:cxn ang="0">
                        <a:pos x="92" y="4"/>
                      </a:cxn>
                      <a:cxn ang="0">
                        <a:pos x="86" y="2"/>
                      </a:cxn>
                      <a:cxn ang="0">
                        <a:pos x="80" y="0"/>
                      </a:cxn>
                      <a:cxn ang="0">
                        <a:pos x="72" y="0"/>
                      </a:cxn>
                      <a:cxn ang="0">
                        <a:pos x="65" y="0"/>
                      </a:cxn>
                      <a:cxn ang="0">
                        <a:pos x="59" y="2"/>
                      </a:cxn>
                      <a:cxn ang="0">
                        <a:pos x="52" y="4"/>
                      </a:cxn>
                      <a:cxn ang="0">
                        <a:pos x="47" y="7"/>
                      </a:cxn>
                      <a:cxn ang="0">
                        <a:pos x="42" y="10"/>
                      </a:cxn>
                      <a:cxn ang="0">
                        <a:pos x="38" y="15"/>
                      </a:cxn>
                      <a:cxn ang="0">
                        <a:pos x="33" y="21"/>
                      </a:cxn>
                      <a:cxn ang="0">
                        <a:pos x="30" y="26"/>
                      </a:cxn>
                      <a:cxn ang="0">
                        <a:pos x="25" y="37"/>
                      </a:cxn>
                      <a:cxn ang="0">
                        <a:pos x="22" y="51"/>
                      </a:cxn>
                      <a:cxn ang="0">
                        <a:pos x="20" y="64"/>
                      </a:cxn>
                      <a:cxn ang="0">
                        <a:pos x="19" y="76"/>
                      </a:cxn>
                      <a:cxn ang="0">
                        <a:pos x="19" y="172"/>
                      </a:cxn>
                      <a:cxn ang="0">
                        <a:pos x="0" y="178"/>
                      </a:cxn>
                      <a:cxn ang="0">
                        <a:pos x="0" y="469"/>
                      </a:cxn>
                      <a:cxn ang="0">
                        <a:pos x="145" y="469"/>
                      </a:cxn>
                    </a:cxnLst>
                    <a:rect l="0" t="0" r="r" b="b"/>
                    <a:pathLst>
                      <a:path w="145" h="469">
                        <a:moveTo>
                          <a:pt x="145" y="469"/>
                        </a:moveTo>
                        <a:lnTo>
                          <a:pt x="145" y="181"/>
                        </a:lnTo>
                        <a:lnTo>
                          <a:pt x="126" y="172"/>
                        </a:lnTo>
                        <a:lnTo>
                          <a:pt x="126" y="76"/>
                        </a:lnTo>
                        <a:lnTo>
                          <a:pt x="125" y="65"/>
                        </a:lnTo>
                        <a:lnTo>
                          <a:pt x="123" y="52"/>
                        </a:lnTo>
                        <a:lnTo>
                          <a:pt x="120" y="40"/>
                        </a:lnTo>
                        <a:lnTo>
                          <a:pt x="115" y="27"/>
                        </a:lnTo>
                        <a:lnTo>
                          <a:pt x="111" y="22"/>
                        </a:lnTo>
                        <a:lnTo>
                          <a:pt x="107" y="16"/>
                        </a:lnTo>
                        <a:lnTo>
                          <a:pt x="103" y="11"/>
                        </a:lnTo>
                        <a:lnTo>
                          <a:pt x="98" y="7"/>
                        </a:lnTo>
                        <a:lnTo>
                          <a:pt x="92" y="4"/>
                        </a:lnTo>
                        <a:lnTo>
                          <a:pt x="86" y="2"/>
                        </a:lnTo>
                        <a:lnTo>
                          <a:pt x="80" y="0"/>
                        </a:lnTo>
                        <a:lnTo>
                          <a:pt x="72" y="0"/>
                        </a:lnTo>
                        <a:lnTo>
                          <a:pt x="65" y="0"/>
                        </a:lnTo>
                        <a:lnTo>
                          <a:pt x="59" y="2"/>
                        </a:lnTo>
                        <a:lnTo>
                          <a:pt x="52" y="4"/>
                        </a:lnTo>
                        <a:lnTo>
                          <a:pt x="47" y="7"/>
                        </a:lnTo>
                        <a:lnTo>
                          <a:pt x="42" y="10"/>
                        </a:lnTo>
                        <a:lnTo>
                          <a:pt x="38" y="15"/>
                        </a:lnTo>
                        <a:lnTo>
                          <a:pt x="33" y="21"/>
                        </a:lnTo>
                        <a:lnTo>
                          <a:pt x="30" y="26"/>
                        </a:lnTo>
                        <a:lnTo>
                          <a:pt x="25" y="37"/>
                        </a:lnTo>
                        <a:lnTo>
                          <a:pt x="22" y="51"/>
                        </a:lnTo>
                        <a:lnTo>
                          <a:pt x="20" y="64"/>
                        </a:lnTo>
                        <a:lnTo>
                          <a:pt x="19" y="76"/>
                        </a:lnTo>
                        <a:lnTo>
                          <a:pt x="19" y="172"/>
                        </a:lnTo>
                        <a:lnTo>
                          <a:pt x="0" y="178"/>
                        </a:lnTo>
                        <a:lnTo>
                          <a:pt x="0" y="469"/>
                        </a:lnTo>
                        <a:lnTo>
                          <a:pt x="145" y="469"/>
                        </a:lnTo>
                        <a:close/>
                      </a:path>
                    </a:pathLst>
                  </a:custGeom>
                  <a:solidFill>
                    <a:srgbClr val="8C2532"/>
                  </a:solidFill>
                  <a:ln w="9525">
                    <a:noFill/>
                    <a:round/>
                    <a:headEnd/>
                    <a:tailEnd/>
                  </a:ln>
                </p:spPr>
                <p:txBody>
                  <a:bodyPr/>
                  <a:lstStyle/>
                  <a:p>
                    <a:pPr>
                      <a:defRPr/>
                    </a:pPr>
                    <a:endParaRPr lang="en-US"/>
                  </a:p>
                </p:txBody>
              </p:sp>
              <p:sp>
                <p:nvSpPr>
                  <p:cNvPr id="715266" name="Freeform 1538"/>
                  <p:cNvSpPr>
                    <a:spLocks noChangeAspect="1"/>
                  </p:cNvSpPr>
                  <p:nvPr/>
                </p:nvSpPr>
                <p:spPr bwMode="auto">
                  <a:xfrm>
                    <a:off x="604" y="1475"/>
                    <a:ext cx="14" cy="93"/>
                  </a:xfrm>
                  <a:custGeom>
                    <a:avLst/>
                    <a:gdLst/>
                    <a:ahLst/>
                    <a:cxnLst>
                      <a:cxn ang="0">
                        <a:pos x="33" y="0"/>
                      </a:cxn>
                      <a:cxn ang="0">
                        <a:pos x="0" y="21"/>
                      </a:cxn>
                      <a:cxn ang="0">
                        <a:pos x="0" y="309"/>
                      </a:cxn>
                      <a:cxn ang="0">
                        <a:pos x="46" y="309"/>
                      </a:cxn>
                      <a:cxn ang="0">
                        <a:pos x="46" y="21"/>
                      </a:cxn>
                      <a:cxn ang="0">
                        <a:pos x="33" y="0"/>
                      </a:cxn>
                      <a:cxn ang="0">
                        <a:pos x="46" y="21"/>
                      </a:cxn>
                      <a:cxn ang="0">
                        <a:pos x="46" y="6"/>
                      </a:cxn>
                      <a:cxn ang="0">
                        <a:pos x="33" y="0"/>
                      </a:cxn>
                    </a:cxnLst>
                    <a:rect l="0" t="0" r="r" b="b"/>
                    <a:pathLst>
                      <a:path w="46" h="309">
                        <a:moveTo>
                          <a:pt x="33" y="0"/>
                        </a:moveTo>
                        <a:lnTo>
                          <a:pt x="0" y="21"/>
                        </a:lnTo>
                        <a:lnTo>
                          <a:pt x="0" y="309"/>
                        </a:lnTo>
                        <a:lnTo>
                          <a:pt x="46" y="309"/>
                        </a:lnTo>
                        <a:lnTo>
                          <a:pt x="46" y="21"/>
                        </a:lnTo>
                        <a:lnTo>
                          <a:pt x="33" y="0"/>
                        </a:lnTo>
                        <a:lnTo>
                          <a:pt x="46" y="21"/>
                        </a:lnTo>
                        <a:lnTo>
                          <a:pt x="46" y="6"/>
                        </a:lnTo>
                        <a:lnTo>
                          <a:pt x="33" y="0"/>
                        </a:lnTo>
                        <a:close/>
                      </a:path>
                    </a:pathLst>
                  </a:custGeom>
                  <a:solidFill>
                    <a:schemeClr val="bg1"/>
                  </a:solidFill>
                  <a:ln w="9525">
                    <a:noFill/>
                    <a:round/>
                    <a:headEnd/>
                    <a:tailEnd/>
                  </a:ln>
                </p:spPr>
                <p:txBody>
                  <a:bodyPr/>
                  <a:lstStyle/>
                  <a:p>
                    <a:pPr>
                      <a:defRPr/>
                    </a:pPr>
                    <a:endParaRPr lang="en-US"/>
                  </a:p>
                </p:txBody>
              </p:sp>
              <p:sp>
                <p:nvSpPr>
                  <p:cNvPr id="715267" name="Freeform 1539"/>
                  <p:cNvSpPr>
                    <a:spLocks noChangeAspect="1"/>
                  </p:cNvSpPr>
                  <p:nvPr/>
                </p:nvSpPr>
                <p:spPr bwMode="auto">
                  <a:xfrm>
                    <a:off x="596" y="1468"/>
                    <a:ext cx="7" cy="14"/>
                  </a:xfrm>
                  <a:custGeom>
                    <a:avLst/>
                    <a:gdLst/>
                    <a:ahLst/>
                    <a:cxnLst>
                      <a:cxn ang="0">
                        <a:pos x="0" y="21"/>
                      </a:cxn>
                      <a:cxn ang="0">
                        <a:pos x="14" y="42"/>
                      </a:cxn>
                      <a:cxn ang="0">
                        <a:pos x="33" y="51"/>
                      </a:cxn>
                      <a:cxn ang="0">
                        <a:pos x="52" y="9"/>
                      </a:cxn>
                      <a:cxn ang="0">
                        <a:pos x="33" y="0"/>
                      </a:cxn>
                      <a:cxn ang="0">
                        <a:pos x="0" y="21"/>
                      </a:cxn>
                      <a:cxn ang="0">
                        <a:pos x="0" y="21"/>
                      </a:cxn>
                      <a:cxn ang="0">
                        <a:pos x="0" y="36"/>
                      </a:cxn>
                      <a:cxn ang="0">
                        <a:pos x="14" y="42"/>
                      </a:cxn>
                      <a:cxn ang="0">
                        <a:pos x="0" y="21"/>
                      </a:cxn>
                    </a:cxnLst>
                    <a:rect l="0" t="0" r="r" b="b"/>
                    <a:pathLst>
                      <a:path w="52" h="51">
                        <a:moveTo>
                          <a:pt x="0" y="21"/>
                        </a:moveTo>
                        <a:lnTo>
                          <a:pt x="14" y="42"/>
                        </a:lnTo>
                        <a:lnTo>
                          <a:pt x="33" y="51"/>
                        </a:lnTo>
                        <a:lnTo>
                          <a:pt x="52" y="9"/>
                        </a:lnTo>
                        <a:lnTo>
                          <a:pt x="33" y="0"/>
                        </a:lnTo>
                        <a:lnTo>
                          <a:pt x="0" y="21"/>
                        </a:lnTo>
                        <a:lnTo>
                          <a:pt x="0" y="21"/>
                        </a:lnTo>
                        <a:lnTo>
                          <a:pt x="0" y="36"/>
                        </a:lnTo>
                        <a:lnTo>
                          <a:pt x="14" y="42"/>
                        </a:lnTo>
                        <a:lnTo>
                          <a:pt x="0" y="21"/>
                        </a:lnTo>
                        <a:close/>
                      </a:path>
                    </a:pathLst>
                  </a:custGeom>
                  <a:solidFill>
                    <a:schemeClr val="bg1"/>
                  </a:solidFill>
                  <a:ln w="9525">
                    <a:noFill/>
                    <a:round/>
                    <a:headEnd/>
                    <a:tailEnd/>
                  </a:ln>
                </p:spPr>
                <p:txBody>
                  <a:bodyPr/>
                  <a:lstStyle/>
                  <a:p>
                    <a:pPr>
                      <a:defRPr/>
                    </a:pPr>
                    <a:endParaRPr lang="en-US"/>
                  </a:p>
                </p:txBody>
              </p:sp>
              <p:sp>
                <p:nvSpPr>
                  <p:cNvPr id="715268" name="Freeform 1540"/>
                  <p:cNvSpPr>
                    <a:spLocks noChangeAspect="1"/>
                  </p:cNvSpPr>
                  <p:nvPr/>
                </p:nvSpPr>
                <p:spPr bwMode="auto">
                  <a:xfrm>
                    <a:off x="596" y="1446"/>
                    <a:ext cx="7"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715269" name="Freeform 1541"/>
                  <p:cNvSpPr>
                    <a:spLocks noChangeAspect="1"/>
                  </p:cNvSpPr>
                  <p:nvPr/>
                </p:nvSpPr>
                <p:spPr bwMode="auto">
                  <a:xfrm>
                    <a:off x="589" y="1417"/>
                    <a:ext cx="14" cy="29"/>
                  </a:xfrm>
                  <a:custGeom>
                    <a:avLst/>
                    <a:gdLst/>
                    <a:ahLst/>
                    <a:cxnLst>
                      <a:cxn ang="0">
                        <a:pos x="0" y="47"/>
                      </a:cxn>
                      <a:cxn ang="0">
                        <a:pos x="0" y="47"/>
                      </a:cxn>
                      <a:cxn ang="0">
                        <a:pos x="5" y="47"/>
                      </a:cxn>
                      <a:cxn ang="0">
                        <a:pos x="7" y="48"/>
                      </a:cxn>
                      <a:cxn ang="0">
                        <a:pos x="10" y="49"/>
                      </a:cxn>
                      <a:cxn ang="0">
                        <a:pos x="12" y="50"/>
                      </a:cxn>
                      <a:cxn ang="0">
                        <a:pos x="15" y="52"/>
                      </a:cxn>
                      <a:cxn ang="0">
                        <a:pos x="17" y="55"/>
                      </a:cxn>
                      <a:cxn ang="0">
                        <a:pos x="19" y="58"/>
                      </a:cxn>
                      <a:cxn ang="0">
                        <a:pos x="22" y="61"/>
                      </a:cxn>
                      <a:cxn ang="0">
                        <a:pos x="26" y="71"/>
                      </a:cxn>
                      <a:cxn ang="0">
                        <a:pos x="29" y="81"/>
                      </a:cxn>
                      <a:cxn ang="0">
                        <a:pos x="31" y="92"/>
                      </a:cxn>
                      <a:cxn ang="0">
                        <a:pos x="31" y="100"/>
                      </a:cxn>
                      <a:cxn ang="0">
                        <a:pos x="77" y="100"/>
                      </a:cxn>
                      <a:cxn ang="0">
                        <a:pos x="76" y="87"/>
                      </a:cxn>
                      <a:cxn ang="0">
                        <a:pos x="74" y="71"/>
                      </a:cxn>
                      <a:cxn ang="0">
                        <a:pos x="70" y="55"/>
                      </a:cxn>
                      <a:cxn ang="0">
                        <a:pos x="64" y="40"/>
                      </a:cxn>
                      <a:cxn ang="0">
                        <a:pos x="58" y="32"/>
                      </a:cxn>
                      <a:cxn ang="0">
                        <a:pos x="53" y="26"/>
                      </a:cxn>
                      <a:cxn ang="0">
                        <a:pos x="47" y="18"/>
                      </a:cxn>
                      <a:cxn ang="0">
                        <a:pos x="39" y="12"/>
                      </a:cxn>
                      <a:cxn ang="0">
                        <a:pos x="31" y="7"/>
                      </a:cxn>
                      <a:cxn ang="0">
                        <a:pos x="22" y="4"/>
                      </a:cxn>
                      <a:cxn ang="0">
                        <a:pos x="11" y="0"/>
                      </a:cxn>
                      <a:cxn ang="0">
                        <a:pos x="0" y="0"/>
                      </a:cxn>
                      <a:cxn ang="0">
                        <a:pos x="0" y="0"/>
                      </a:cxn>
                      <a:cxn ang="0">
                        <a:pos x="0" y="47"/>
                      </a:cxn>
                      <a:cxn ang="0">
                        <a:pos x="0" y="47"/>
                      </a:cxn>
                      <a:cxn ang="0">
                        <a:pos x="0" y="47"/>
                      </a:cxn>
                    </a:cxnLst>
                    <a:rect l="0" t="0" r="r" b="b"/>
                    <a:pathLst>
                      <a:path w="77" h="100">
                        <a:moveTo>
                          <a:pt x="0" y="47"/>
                        </a:moveTo>
                        <a:lnTo>
                          <a:pt x="0" y="47"/>
                        </a:lnTo>
                        <a:lnTo>
                          <a:pt x="5" y="47"/>
                        </a:lnTo>
                        <a:lnTo>
                          <a:pt x="7" y="48"/>
                        </a:lnTo>
                        <a:lnTo>
                          <a:pt x="10" y="49"/>
                        </a:lnTo>
                        <a:lnTo>
                          <a:pt x="12" y="50"/>
                        </a:lnTo>
                        <a:lnTo>
                          <a:pt x="15" y="52"/>
                        </a:lnTo>
                        <a:lnTo>
                          <a:pt x="17" y="55"/>
                        </a:lnTo>
                        <a:lnTo>
                          <a:pt x="19" y="58"/>
                        </a:lnTo>
                        <a:lnTo>
                          <a:pt x="22" y="61"/>
                        </a:lnTo>
                        <a:lnTo>
                          <a:pt x="26" y="71"/>
                        </a:lnTo>
                        <a:lnTo>
                          <a:pt x="29" y="81"/>
                        </a:lnTo>
                        <a:lnTo>
                          <a:pt x="31" y="92"/>
                        </a:lnTo>
                        <a:lnTo>
                          <a:pt x="31" y="100"/>
                        </a:lnTo>
                        <a:lnTo>
                          <a:pt x="77" y="100"/>
                        </a:lnTo>
                        <a:lnTo>
                          <a:pt x="76" y="87"/>
                        </a:lnTo>
                        <a:lnTo>
                          <a:pt x="74" y="71"/>
                        </a:lnTo>
                        <a:lnTo>
                          <a:pt x="70" y="55"/>
                        </a:lnTo>
                        <a:lnTo>
                          <a:pt x="64" y="40"/>
                        </a:lnTo>
                        <a:lnTo>
                          <a:pt x="58" y="32"/>
                        </a:lnTo>
                        <a:lnTo>
                          <a:pt x="53" y="26"/>
                        </a:lnTo>
                        <a:lnTo>
                          <a:pt x="47" y="18"/>
                        </a:lnTo>
                        <a:lnTo>
                          <a:pt x="39" y="12"/>
                        </a:lnTo>
                        <a:lnTo>
                          <a:pt x="31" y="7"/>
                        </a:lnTo>
                        <a:lnTo>
                          <a:pt x="22" y="4"/>
                        </a:lnTo>
                        <a:lnTo>
                          <a:pt x="11"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715270" name="Freeform 1542"/>
                  <p:cNvSpPr>
                    <a:spLocks noChangeAspect="1"/>
                  </p:cNvSpPr>
                  <p:nvPr/>
                </p:nvSpPr>
                <p:spPr bwMode="auto">
                  <a:xfrm>
                    <a:off x="561" y="1417"/>
                    <a:ext cx="29" cy="29"/>
                  </a:xfrm>
                  <a:custGeom>
                    <a:avLst/>
                    <a:gdLst/>
                    <a:ahLst/>
                    <a:cxnLst>
                      <a:cxn ang="0">
                        <a:pos x="46" y="100"/>
                      </a:cxn>
                      <a:cxn ang="0">
                        <a:pos x="46" y="100"/>
                      </a:cxn>
                      <a:cxn ang="0">
                        <a:pos x="47" y="90"/>
                      </a:cxn>
                      <a:cxn ang="0">
                        <a:pos x="48" y="79"/>
                      </a:cxn>
                      <a:cxn ang="0">
                        <a:pos x="51" y="70"/>
                      </a:cxn>
                      <a:cxn ang="0">
                        <a:pos x="55" y="59"/>
                      </a:cxn>
                      <a:cxn ang="0">
                        <a:pos x="56" y="57"/>
                      </a:cxn>
                      <a:cxn ang="0">
                        <a:pos x="60" y="54"/>
                      </a:cxn>
                      <a:cxn ang="0">
                        <a:pos x="62" y="52"/>
                      </a:cxn>
                      <a:cxn ang="0">
                        <a:pos x="64" y="50"/>
                      </a:cxn>
                      <a:cxn ang="0">
                        <a:pos x="66" y="49"/>
                      </a:cxn>
                      <a:cxn ang="0">
                        <a:pos x="69" y="48"/>
                      </a:cxn>
                      <a:cxn ang="0">
                        <a:pos x="72" y="47"/>
                      </a:cxn>
                      <a:cxn ang="0">
                        <a:pos x="76" y="47"/>
                      </a:cxn>
                      <a:cxn ang="0">
                        <a:pos x="76" y="0"/>
                      </a:cxn>
                      <a:cxn ang="0">
                        <a:pos x="66" y="0"/>
                      </a:cxn>
                      <a:cxn ang="0">
                        <a:pos x="55" y="2"/>
                      </a:cxn>
                      <a:cxn ang="0">
                        <a:pos x="47" y="7"/>
                      </a:cxn>
                      <a:cxn ang="0">
                        <a:pos x="37" y="12"/>
                      </a:cxn>
                      <a:cxn ang="0">
                        <a:pos x="30" y="17"/>
                      </a:cxn>
                      <a:cxn ang="0">
                        <a:pos x="24" y="24"/>
                      </a:cxn>
                      <a:cxn ang="0">
                        <a:pos x="19" y="31"/>
                      </a:cxn>
                      <a:cxn ang="0">
                        <a:pos x="13" y="39"/>
                      </a:cxn>
                      <a:cxn ang="0">
                        <a:pos x="7" y="54"/>
                      </a:cxn>
                      <a:cxn ang="0">
                        <a:pos x="3" y="70"/>
                      </a:cxn>
                      <a:cxn ang="0">
                        <a:pos x="1" y="86"/>
                      </a:cxn>
                      <a:cxn ang="0">
                        <a:pos x="0" y="100"/>
                      </a:cxn>
                      <a:cxn ang="0">
                        <a:pos x="0" y="100"/>
                      </a:cxn>
                      <a:cxn ang="0">
                        <a:pos x="46" y="100"/>
                      </a:cxn>
                      <a:cxn ang="0">
                        <a:pos x="46" y="100"/>
                      </a:cxn>
                      <a:cxn ang="0">
                        <a:pos x="46" y="100"/>
                      </a:cxn>
                    </a:cxnLst>
                    <a:rect l="0" t="0" r="r" b="b"/>
                    <a:pathLst>
                      <a:path w="76" h="100">
                        <a:moveTo>
                          <a:pt x="46" y="100"/>
                        </a:moveTo>
                        <a:lnTo>
                          <a:pt x="46" y="100"/>
                        </a:lnTo>
                        <a:lnTo>
                          <a:pt x="47" y="90"/>
                        </a:lnTo>
                        <a:lnTo>
                          <a:pt x="48" y="79"/>
                        </a:lnTo>
                        <a:lnTo>
                          <a:pt x="51" y="70"/>
                        </a:lnTo>
                        <a:lnTo>
                          <a:pt x="55" y="59"/>
                        </a:lnTo>
                        <a:lnTo>
                          <a:pt x="56" y="57"/>
                        </a:lnTo>
                        <a:lnTo>
                          <a:pt x="60" y="54"/>
                        </a:lnTo>
                        <a:lnTo>
                          <a:pt x="62" y="52"/>
                        </a:lnTo>
                        <a:lnTo>
                          <a:pt x="64" y="50"/>
                        </a:lnTo>
                        <a:lnTo>
                          <a:pt x="66" y="49"/>
                        </a:lnTo>
                        <a:lnTo>
                          <a:pt x="69" y="48"/>
                        </a:lnTo>
                        <a:lnTo>
                          <a:pt x="72" y="47"/>
                        </a:lnTo>
                        <a:lnTo>
                          <a:pt x="76" y="47"/>
                        </a:lnTo>
                        <a:lnTo>
                          <a:pt x="76" y="0"/>
                        </a:lnTo>
                        <a:lnTo>
                          <a:pt x="66" y="0"/>
                        </a:lnTo>
                        <a:lnTo>
                          <a:pt x="55" y="2"/>
                        </a:lnTo>
                        <a:lnTo>
                          <a:pt x="47" y="7"/>
                        </a:lnTo>
                        <a:lnTo>
                          <a:pt x="37" y="12"/>
                        </a:lnTo>
                        <a:lnTo>
                          <a:pt x="30" y="17"/>
                        </a:lnTo>
                        <a:lnTo>
                          <a:pt x="24" y="24"/>
                        </a:lnTo>
                        <a:lnTo>
                          <a:pt x="19" y="31"/>
                        </a:lnTo>
                        <a:lnTo>
                          <a:pt x="13"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715271" name="Freeform 1543"/>
                  <p:cNvSpPr>
                    <a:spLocks noChangeAspect="1"/>
                  </p:cNvSpPr>
                  <p:nvPr/>
                </p:nvSpPr>
                <p:spPr bwMode="auto">
                  <a:xfrm>
                    <a:off x="561" y="1446"/>
                    <a:ext cx="14" cy="36"/>
                  </a:xfrm>
                  <a:custGeom>
                    <a:avLst/>
                    <a:gdLst/>
                    <a:ahLst/>
                    <a:cxnLst>
                      <a:cxn ang="0">
                        <a:pos x="31" y="117"/>
                      </a:cxn>
                      <a:cxn ang="0">
                        <a:pos x="46" y="96"/>
                      </a:cxn>
                      <a:cxn ang="0">
                        <a:pos x="46" y="0"/>
                      </a:cxn>
                      <a:cxn ang="0">
                        <a:pos x="0" y="0"/>
                      </a:cxn>
                      <a:cxn ang="0">
                        <a:pos x="0" y="96"/>
                      </a:cxn>
                      <a:cxn ang="0">
                        <a:pos x="31" y="117"/>
                      </a:cxn>
                      <a:cxn ang="0">
                        <a:pos x="31" y="117"/>
                      </a:cxn>
                      <a:cxn ang="0">
                        <a:pos x="46" y="112"/>
                      </a:cxn>
                      <a:cxn ang="0">
                        <a:pos x="46" y="96"/>
                      </a:cxn>
                      <a:cxn ang="0">
                        <a:pos x="31" y="117"/>
                      </a:cxn>
                    </a:cxnLst>
                    <a:rect l="0" t="0" r="r" b="b"/>
                    <a:pathLst>
                      <a:path w="46" h="117">
                        <a:moveTo>
                          <a:pt x="31" y="117"/>
                        </a:moveTo>
                        <a:lnTo>
                          <a:pt x="46" y="96"/>
                        </a:lnTo>
                        <a:lnTo>
                          <a:pt x="46" y="0"/>
                        </a:lnTo>
                        <a:lnTo>
                          <a:pt x="0" y="0"/>
                        </a:lnTo>
                        <a:lnTo>
                          <a:pt x="0" y="96"/>
                        </a:lnTo>
                        <a:lnTo>
                          <a:pt x="31" y="117"/>
                        </a:lnTo>
                        <a:lnTo>
                          <a:pt x="31" y="117"/>
                        </a:lnTo>
                        <a:lnTo>
                          <a:pt x="46" y="112"/>
                        </a:lnTo>
                        <a:lnTo>
                          <a:pt x="46" y="96"/>
                        </a:lnTo>
                        <a:lnTo>
                          <a:pt x="31" y="117"/>
                        </a:lnTo>
                        <a:close/>
                      </a:path>
                    </a:pathLst>
                  </a:custGeom>
                  <a:solidFill>
                    <a:schemeClr val="bg1"/>
                  </a:solidFill>
                  <a:ln w="9525">
                    <a:noFill/>
                    <a:round/>
                    <a:headEnd/>
                    <a:tailEnd/>
                  </a:ln>
                </p:spPr>
                <p:txBody>
                  <a:bodyPr/>
                  <a:lstStyle/>
                  <a:p>
                    <a:pPr>
                      <a:defRPr/>
                    </a:pPr>
                    <a:endParaRPr lang="en-US"/>
                  </a:p>
                </p:txBody>
              </p:sp>
              <p:sp>
                <p:nvSpPr>
                  <p:cNvPr id="715272" name="Freeform 1544"/>
                  <p:cNvSpPr>
                    <a:spLocks noChangeAspect="1"/>
                  </p:cNvSpPr>
                  <p:nvPr/>
                </p:nvSpPr>
                <p:spPr bwMode="auto">
                  <a:xfrm>
                    <a:off x="561" y="1468"/>
                    <a:ext cx="14" cy="14"/>
                  </a:xfrm>
                  <a:custGeom>
                    <a:avLst/>
                    <a:gdLst/>
                    <a:ahLst/>
                    <a:cxnLst>
                      <a:cxn ang="0">
                        <a:pos x="0" y="28"/>
                      </a:cxn>
                      <a:cxn ang="0">
                        <a:pos x="31" y="51"/>
                      </a:cxn>
                      <a:cxn ang="0">
                        <a:pos x="50" y="43"/>
                      </a:cxn>
                      <a:cxn ang="0">
                        <a:pos x="34" y="0"/>
                      </a:cxn>
                      <a:cxn ang="0">
                        <a:pos x="15" y="7"/>
                      </a:cxn>
                      <a:cxn ang="0">
                        <a:pos x="0" y="28"/>
                      </a:cxn>
                      <a:cxn ang="0">
                        <a:pos x="15" y="7"/>
                      </a:cxn>
                      <a:cxn ang="0">
                        <a:pos x="0" y="13"/>
                      </a:cxn>
                      <a:cxn ang="0">
                        <a:pos x="0" y="28"/>
                      </a:cxn>
                    </a:cxnLst>
                    <a:rect l="0" t="0" r="r" b="b"/>
                    <a:pathLst>
                      <a:path w="50" h="51">
                        <a:moveTo>
                          <a:pt x="0" y="28"/>
                        </a:moveTo>
                        <a:lnTo>
                          <a:pt x="31" y="51"/>
                        </a:lnTo>
                        <a:lnTo>
                          <a:pt x="50" y="43"/>
                        </a:lnTo>
                        <a:lnTo>
                          <a:pt x="34" y="0"/>
                        </a:lnTo>
                        <a:lnTo>
                          <a:pt x="15" y="7"/>
                        </a:lnTo>
                        <a:lnTo>
                          <a:pt x="0" y="28"/>
                        </a:lnTo>
                        <a:lnTo>
                          <a:pt x="15"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715273" name="Freeform 1545"/>
                  <p:cNvSpPr>
                    <a:spLocks noChangeAspect="1"/>
                  </p:cNvSpPr>
                  <p:nvPr/>
                </p:nvSpPr>
                <p:spPr bwMode="auto">
                  <a:xfrm>
                    <a:off x="561"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715274" name="Freeform 1546"/>
                  <p:cNvSpPr>
                    <a:spLocks noChangeAspect="1"/>
                  </p:cNvSpPr>
                  <p:nvPr/>
                </p:nvSpPr>
                <p:spPr bwMode="auto">
                  <a:xfrm>
                    <a:off x="568" y="1561"/>
                    <a:ext cx="50" cy="14"/>
                  </a:xfrm>
                  <a:custGeom>
                    <a:avLst/>
                    <a:gdLst/>
                    <a:ahLst/>
                    <a:cxnLst>
                      <a:cxn ang="0">
                        <a:pos x="168" y="23"/>
                      </a:cxn>
                      <a:cxn ang="0">
                        <a:pos x="145" y="0"/>
                      </a:cxn>
                      <a:cxn ang="0">
                        <a:pos x="0" y="0"/>
                      </a:cxn>
                      <a:cxn ang="0">
                        <a:pos x="0" y="46"/>
                      </a:cxn>
                      <a:cxn ang="0">
                        <a:pos x="145" y="46"/>
                      </a:cxn>
                      <a:cxn ang="0">
                        <a:pos x="168" y="23"/>
                      </a:cxn>
                      <a:cxn ang="0">
                        <a:pos x="145" y="46"/>
                      </a:cxn>
                      <a:cxn ang="0">
                        <a:pos x="168" y="46"/>
                      </a:cxn>
                      <a:cxn ang="0">
                        <a:pos x="168" y="23"/>
                      </a:cxn>
                    </a:cxnLst>
                    <a:rect l="0" t="0" r="r" b="b"/>
                    <a:pathLst>
                      <a:path w="168" h="46">
                        <a:moveTo>
                          <a:pt x="168" y="23"/>
                        </a:moveTo>
                        <a:lnTo>
                          <a:pt x="145" y="0"/>
                        </a:lnTo>
                        <a:lnTo>
                          <a:pt x="0" y="0"/>
                        </a:lnTo>
                        <a:lnTo>
                          <a:pt x="0" y="46"/>
                        </a:lnTo>
                        <a:lnTo>
                          <a:pt x="145" y="46"/>
                        </a:lnTo>
                        <a:lnTo>
                          <a:pt x="168" y="23"/>
                        </a:lnTo>
                        <a:lnTo>
                          <a:pt x="145" y="46"/>
                        </a:lnTo>
                        <a:lnTo>
                          <a:pt x="168" y="46"/>
                        </a:lnTo>
                        <a:lnTo>
                          <a:pt x="168" y="23"/>
                        </a:lnTo>
                        <a:close/>
                      </a:path>
                    </a:pathLst>
                  </a:custGeom>
                  <a:solidFill>
                    <a:schemeClr val="bg1"/>
                  </a:solidFill>
                  <a:ln w="9525">
                    <a:noFill/>
                    <a:round/>
                    <a:headEnd/>
                    <a:tailEnd/>
                  </a:ln>
                </p:spPr>
                <p:txBody>
                  <a:bodyPr/>
                  <a:lstStyle/>
                  <a:p>
                    <a:pPr>
                      <a:defRPr/>
                    </a:pPr>
                    <a:endParaRPr lang="en-US"/>
                  </a:p>
                </p:txBody>
              </p:sp>
              <p:sp>
                <p:nvSpPr>
                  <p:cNvPr id="715275" name="Freeform 1547"/>
                  <p:cNvSpPr>
                    <a:spLocks noChangeAspect="1"/>
                  </p:cNvSpPr>
                  <p:nvPr/>
                </p:nvSpPr>
                <p:spPr bwMode="auto">
                  <a:xfrm>
                    <a:off x="4929" y="1425"/>
                    <a:ext cx="43" cy="143"/>
                  </a:xfrm>
                  <a:custGeom>
                    <a:avLst/>
                    <a:gdLst/>
                    <a:ahLst/>
                    <a:cxnLst>
                      <a:cxn ang="0">
                        <a:pos x="0" y="469"/>
                      </a:cxn>
                      <a:cxn ang="0">
                        <a:pos x="0" y="181"/>
                      </a:cxn>
                      <a:cxn ang="0">
                        <a:pos x="19" y="172"/>
                      </a:cxn>
                      <a:cxn ang="0">
                        <a:pos x="19" y="76"/>
                      </a:cxn>
                      <a:cxn ang="0">
                        <a:pos x="20" y="65"/>
                      </a:cxn>
                      <a:cxn ang="0">
                        <a:pos x="22" y="52"/>
                      </a:cxn>
                      <a:cxn ang="0">
                        <a:pos x="25" y="40"/>
                      </a:cxn>
                      <a:cxn ang="0">
                        <a:pos x="30" y="27"/>
                      </a:cxn>
                      <a:cxn ang="0">
                        <a:pos x="34" y="22"/>
                      </a:cxn>
                      <a:cxn ang="0">
                        <a:pos x="38" y="16"/>
                      </a:cxn>
                      <a:cxn ang="0">
                        <a:pos x="42" y="11"/>
                      </a:cxn>
                      <a:cxn ang="0">
                        <a:pos x="47" y="7"/>
                      </a:cxn>
                      <a:cxn ang="0">
                        <a:pos x="53" y="4"/>
                      </a:cxn>
                      <a:cxn ang="0">
                        <a:pos x="59" y="2"/>
                      </a:cxn>
                      <a:cxn ang="0">
                        <a:pos x="65" y="0"/>
                      </a:cxn>
                      <a:cxn ang="0">
                        <a:pos x="73" y="0"/>
                      </a:cxn>
                      <a:cxn ang="0">
                        <a:pos x="80" y="0"/>
                      </a:cxn>
                      <a:cxn ang="0">
                        <a:pos x="86" y="2"/>
                      </a:cxn>
                      <a:cxn ang="0">
                        <a:pos x="93" y="4"/>
                      </a:cxn>
                      <a:cxn ang="0">
                        <a:pos x="98" y="7"/>
                      </a:cxn>
                      <a:cxn ang="0">
                        <a:pos x="103" y="10"/>
                      </a:cxn>
                      <a:cxn ang="0">
                        <a:pos x="107" y="15"/>
                      </a:cxn>
                      <a:cxn ang="0">
                        <a:pos x="110" y="21"/>
                      </a:cxn>
                      <a:cxn ang="0">
                        <a:pos x="114" y="26"/>
                      </a:cxn>
                      <a:cxn ang="0">
                        <a:pos x="119" y="37"/>
                      </a:cxn>
                      <a:cxn ang="0">
                        <a:pos x="122" y="51"/>
                      </a:cxn>
                      <a:cxn ang="0">
                        <a:pos x="125" y="64"/>
                      </a:cxn>
                      <a:cxn ang="0">
                        <a:pos x="126" y="76"/>
                      </a:cxn>
                      <a:cxn ang="0">
                        <a:pos x="126" y="172"/>
                      </a:cxn>
                      <a:cxn ang="0">
                        <a:pos x="143" y="178"/>
                      </a:cxn>
                      <a:cxn ang="0">
                        <a:pos x="143" y="469"/>
                      </a:cxn>
                      <a:cxn ang="0">
                        <a:pos x="0" y="469"/>
                      </a:cxn>
                    </a:cxnLst>
                    <a:rect l="0" t="0" r="r" b="b"/>
                    <a:pathLst>
                      <a:path w="143" h="469">
                        <a:moveTo>
                          <a:pt x="0" y="469"/>
                        </a:moveTo>
                        <a:lnTo>
                          <a:pt x="0" y="181"/>
                        </a:lnTo>
                        <a:lnTo>
                          <a:pt x="19" y="172"/>
                        </a:lnTo>
                        <a:lnTo>
                          <a:pt x="19" y="76"/>
                        </a:lnTo>
                        <a:lnTo>
                          <a:pt x="20" y="65"/>
                        </a:lnTo>
                        <a:lnTo>
                          <a:pt x="22" y="52"/>
                        </a:lnTo>
                        <a:lnTo>
                          <a:pt x="25" y="40"/>
                        </a:lnTo>
                        <a:lnTo>
                          <a:pt x="30" y="27"/>
                        </a:lnTo>
                        <a:lnTo>
                          <a:pt x="34" y="22"/>
                        </a:lnTo>
                        <a:lnTo>
                          <a:pt x="38" y="16"/>
                        </a:lnTo>
                        <a:lnTo>
                          <a:pt x="42" y="11"/>
                        </a:lnTo>
                        <a:lnTo>
                          <a:pt x="47" y="7"/>
                        </a:lnTo>
                        <a:lnTo>
                          <a:pt x="53" y="4"/>
                        </a:lnTo>
                        <a:lnTo>
                          <a:pt x="59" y="2"/>
                        </a:lnTo>
                        <a:lnTo>
                          <a:pt x="65" y="0"/>
                        </a:lnTo>
                        <a:lnTo>
                          <a:pt x="73" y="0"/>
                        </a:lnTo>
                        <a:lnTo>
                          <a:pt x="80" y="0"/>
                        </a:lnTo>
                        <a:lnTo>
                          <a:pt x="86" y="2"/>
                        </a:lnTo>
                        <a:lnTo>
                          <a:pt x="93" y="4"/>
                        </a:lnTo>
                        <a:lnTo>
                          <a:pt x="98" y="7"/>
                        </a:lnTo>
                        <a:lnTo>
                          <a:pt x="103" y="10"/>
                        </a:lnTo>
                        <a:lnTo>
                          <a:pt x="107" y="15"/>
                        </a:lnTo>
                        <a:lnTo>
                          <a:pt x="110" y="21"/>
                        </a:lnTo>
                        <a:lnTo>
                          <a:pt x="114" y="26"/>
                        </a:lnTo>
                        <a:lnTo>
                          <a:pt x="119" y="37"/>
                        </a:lnTo>
                        <a:lnTo>
                          <a:pt x="122" y="51"/>
                        </a:lnTo>
                        <a:lnTo>
                          <a:pt x="125" y="64"/>
                        </a:lnTo>
                        <a:lnTo>
                          <a:pt x="126" y="76"/>
                        </a:lnTo>
                        <a:lnTo>
                          <a:pt x="126"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715276" name="Freeform 1548"/>
                  <p:cNvSpPr>
                    <a:spLocks noChangeAspect="1"/>
                  </p:cNvSpPr>
                  <p:nvPr/>
                </p:nvSpPr>
                <p:spPr bwMode="auto">
                  <a:xfrm>
                    <a:off x="4922" y="1475"/>
                    <a:ext cx="14" cy="93"/>
                  </a:xfrm>
                  <a:custGeom>
                    <a:avLst/>
                    <a:gdLst/>
                    <a:ahLst/>
                    <a:cxnLst>
                      <a:cxn ang="0">
                        <a:pos x="13" y="0"/>
                      </a:cxn>
                      <a:cxn ang="0">
                        <a:pos x="0" y="21"/>
                      </a:cxn>
                      <a:cxn ang="0">
                        <a:pos x="0" y="309"/>
                      </a:cxn>
                      <a:cxn ang="0">
                        <a:pos x="46" y="309"/>
                      </a:cxn>
                      <a:cxn ang="0">
                        <a:pos x="46" y="21"/>
                      </a:cxn>
                      <a:cxn ang="0">
                        <a:pos x="13" y="0"/>
                      </a:cxn>
                      <a:cxn ang="0">
                        <a:pos x="13" y="0"/>
                      </a:cxn>
                      <a:cxn ang="0">
                        <a:pos x="0" y="6"/>
                      </a:cxn>
                      <a:cxn ang="0">
                        <a:pos x="0" y="21"/>
                      </a:cxn>
                      <a:cxn ang="0">
                        <a:pos x="13" y="0"/>
                      </a:cxn>
                    </a:cxnLst>
                    <a:rect l="0" t="0" r="r" b="b"/>
                    <a:pathLst>
                      <a:path w="46" h="309">
                        <a:moveTo>
                          <a:pt x="13" y="0"/>
                        </a:moveTo>
                        <a:lnTo>
                          <a:pt x="0" y="21"/>
                        </a:lnTo>
                        <a:lnTo>
                          <a:pt x="0" y="309"/>
                        </a:lnTo>
                        <a:lnTo>
                          <a:pt x="46" y="309"/>
                        </a:lnTo>
                        <a:lnTo>
                          <a:pt x="46"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715277" name="Freeform 1549"/>
                  <p:cNvSpPr>
                    <a:spLocks noChangeAspect="1"/>
                  </p:cNvSpPr>
                  <p:nvPr/>
                </p:nvSpPr>
                <p:spPr bwMode="auto">
                  <a:xfrm>
                    <a:off x="4929" y="1468"/>
                    <a:ext cx="14" cy="14"/>
                  </a:xfrm>
                  <a:custGeom>
                    <a:avLst/>
                    <a:gdLst/>
                    <a:ahLst/>
                    <a:cxnLst>
                      <a:cxn ang="0">
                        <a:pos x="52" y="21"/>
                      </a:cxn>
                      <a:cxn ang="0">
                        <a:pos x="19" y="0"/>
                      </a:cxn>
                      <a:cxn ang="0">
                        <a:pos x="0" y="9"/>
                      </a:cxn>
                      <a:cxn ang="0">
                        <a:pos x="19" y="51"/>
                      </a:cxn>
                      <a:cxn ang="0">
                        <a:pos x="38" y="42"/>
                      </a:cxn>
                      <a:cxn ang="0">
                        <a:pos x="52" y="21"/>
                      </a:cxn>
                      <a:cxn ang="0">
                        <a:pos x="38" y="42"/>
                      </a:cxn>
                      <a:cxn ang="0">
                        <a:pos x="52" y="36"/>
                      </a:cxn>
                      <a:cxn ang="0">
                        <a:pos x="52" y="21"/>
                      </a:cxn>
                    </a:cxnLst>
                    <a:rect l="0" t="0" r="r" b="b"/>
                    <a:pathLst>
                      <a:path w="52" h="51">
                        <a:moveTo>
                          <a:pt x="52" y="21"/>
                        </a:moveTo>
                        <a:lnTo>
                          <a:pt x="19" y="0"/>
                        </a:lnTo>
                        <a:lnTo>
                          <a:pt x="0" y="9"/>
                        </a:lnTo>
                        <a:lnTo>
                          <a:pt x="19" y="51"/>
                        </a:lnTo>
                        <a:lnTo>
                          <a:pt x="38" y="42"/>
                        </a:lnTo>
                        <a:lnTo>
                          <a:pt x="52" y="21"/>
                        </a:lnTo>
                        <a:lnTo>
                          <a:pt x="38" y="42"/>
                        </a:lnTo>
                        <a:lnTo>
                          <a:pt x="52" y="36"/>
                        </a:lnTo>
                        <a:lnTo>
                          <a:pt x="52" y="21"/>
                        </a:lnTo>
                        <a:close/>
                      </a:path>
                    </a:pathLst>
                  </a:custGeom>
                  <a:solidFill>
                    <a:schemeClr val="bg1"/>
                  </a:solidFill>
                  <a:ln w="9525">
                    <a:noFill/>
                    <a:round/>
                    <a:headEnd/>
                    <a:tailEnd/>
                  </a:ln>
                </p:spPr>
                <p:txBody>
                  <a:bodyPr/>
                  <a:lstStyle/>
                  <a:p>
                    <a:pPr>
                      <a:defRPr/>
                    </a:pPr>
                    <a:endParaRPr lang="en-US"/>
                  </a:p>
                </p:txBody>
              </p:sp>
              <p:sp>
                <p:nvSpPr>
                  <p:cNvPr id="715278" name="Freeform 1550"/>
                  <p:cNvSpPr>
                    <a:spLocks noChangeAspect="1"/>
                  </p:cNvSpPr>
                  <p:nvPr/>
                </p:nvSpPr>
                <p:spPr bwMode="auto">
                  <a:xfrm>
                    <a:off x="4929" y="1446"/>
                    <a:ext cx="14" cy="29"/>
                  </a:xfrm>
                  <a:custGeom>
                    <a:avLst/>
                    <a:gdLst/>
                    <a:ahLst/>
                    <a:cxnLst>
                      <a:cxn ang="0">
                        <a:pos x="46" y="0"/>
                      </a:cxn>
                      <a:cxn ang="0">
                        <a:pos x="0" y="0"/>
                      </a:cxn>
                      <a:cxn ang="0">
                        <a:pos x="0" y="96"/>
                      </a:cxn>
                      <a:cxn ang="0">
                        <a:pos x="46" y="96"/>
                      </a:cxn>
                      <a:cxn ang="0">
                        <a:pos x="46" y="0"/>
                      </a:cxn>
                      <a:cxn ang="0">
                        <a:pos x="46" y="0"/>
                      </a:cxn>
                      <a:cxn ang="0">
                        <a:pos x="0" y="0"/>
                      </a:cxn>
                      <a:cxn ang="0">
                        <a:pos x="0" y="0"/>
                      </a:cxn>
                      <a:cxn ang="0">
                        <a:pos x="0" y="0"/>
                      </a:cxn>
                      <a:cxn ang="0">
                        <a:pos x="46" y="0"/>
                      </a:cxn>
                    </a:cxnLst>
                    <a:rect l="0" t="0" r="r" b="b"/>
                    <a:pathLst>
                      <a:path w="46" h="96">
                        <a:moveTo>
                          <a:pt x="46" y="0"/>
                        </a:moveTo>
                        <a:lnTo>
                          <a:pt x="0" y="0"/>
                        </a:lnTo>
                        <a:lnTo>
                          <a:pt x="0" y="96"/>
                        </a:lnTo>
                        <a:lnTo>
                          <a:pt x="46" y="96"/>
                        </a:lnTo>
                        <a:lnTo>
                          <a:pt x="46" y="0"/>
                        </a:lnTo>
                        <a:lnTo>
                          <a:pt x="46" y="0"/>
                        </a:lnTo>
                        <a:lnTo>
                          <a:pt x="0" y="0"/>
                        </a:lnTo>
                        <a:lnTo>
                          <a:pt x="0" y="0"/>
                        </a:lnTo>
                        <a:lnTo>
                          <a:pt x="0" y="0"/>
                        </a:lnTo>
                        <a:lnTo>
                          <a:pt x="46" y="0"/>
                        </a:lnTo>
                        <a:close/>
                      </a:path>
                    </a:pathLst>
                  </a:custGeom>
                  <a:solidFill>
                    <a:schemeClr val="bg1"/>
                  </a:solidFill>
                  <a:ln w="9525">
                    <a:noFill/>
                    <a:round/>
                    <a:headEnd/>
                    <a:tailEnd/>
                  </a:ln>
                </p:spPr>
                <p:txBody>
                  <a:bodyPr/>
                  <a:lstStyle/>
                  <a:p>
                    <a:pPr>
                      <a:defRPr/>
                    </a:pPr>
                    <a:endParaRPr lang="en-US"/>
                  </a:p>
                </p:txBody>
              </p:sp>
              <p:sp>
                <p:nvSpPr>
                  <p:cNvPr id="715279" name="Freeform 1551"/>
                  <p:cNvSpPr>
                    <a:spLocks noChangeAspect="1"/>
                  </p:cNvSpPr>
                  <p:nvPr/>
                </p:nvSpPr>
                <p:spPr bwMode="auto">
                  <a:xfrm>
                    <a:off x="4929" y="1417"/>
                    <a:ext cx="14" cy="29"/>
                  </a:xfrm>
                  <a:custGeom>
                    <a:avLst/>
                    <a:gdLst/>
                    <a:ahLst/>
                    <a:cxnLst>
                      <a:cxn ang="0">
                        <a:pos x="77" y="0"/>
                      </a:cxn>
                      <a:cxn ang="0">
                        <a:pos x="77" y="0"/>
                      </a:cxn>
                      <a:cxn ang="0">
                        <a:pos x="66" y="0"/>
                      </a:cxn>
                      <a:cxn ang="0">
                        <a:pos x="55" y="4"/>
                      </a:cxn>
                      <a:cxn ang="0">
                        <a:pos x="46" y="7"/>
                      </a:cxn>
                      <a:cxn ang="0">
                        <a:pos x="38" y="12"/>
                      </a:cxn>
                      <a:cxn ang="0">
                        <a:pos x="30" y="18"/>
                      </a:cxn>
                      <a:cxn ang="0">
                        <a:pos x="24" y="26"/>
                      </a:cxn>
                      <a:cxn ang="0">
                        <a:pos x="19" y="32"/>
                      </a:cxn>
                      <a:cxn ang="0">
                        <a:pos x="13" y="41"/>
                      </a:cxn>
                      <a:cxn ang="0">
                        <a:pos x="7" y="55"/>
                      </a:cxn>
                      <a:cxn ang="0">
                        <a:pos x="3" y="71"/>
                      </a:cxn>
                      <a:cxn ang="0">
                        <a:pos x="1" y="87"/>
                      </a:cxn>
                      <a:cxn ang="0">
                        <a:pos x="0" y="100"/>
                      </a:cxn>
                      <a:cxn ang="0">
                        <a:pos x="46" y="100"/>
                      </a:cxn>
                      <a:cxn ang="0">
                        <a:pos x="46" y="92"/>
                      </a:cxn>
                      <a:cxn ang="0">
                        <a:pos x="48" y="81"/>
                      </a:cxn>
                      <a:cxn ang="0">
                        <a:pos x="51" y="71"/>
                      </a:cxn>
                      <a:cxn ang="0">
                        <a:pos x="55" y="61"/>
                      </a:cxn>
                      <a:cxn ang="0">
                        <a:pos x="58" y="58"/>
                      </a:cxn>
                      <a:cxn ang="0">
                        <a:pos x="60" y="55"/>
                      </a:cxn>
                      <a:cxn ang="0">
                        <a:pos x="62" y="52"/>
                      </a:cxn>
                      <a:cxn ang="0">
                        <a:pos x="65" y="50"/>
                      </a:cxn>
                      <a:cxn ang="0">
                        <a:pos x="67" y="49"/>
                      </a:cxn>
                      <a:cxn ang="0">
                        <a:pos x="70" y="48"/>
                      </a:cxn>
                      <a:cxn ang="0">
                        <a:pos x="72" y="47"/>
                      </a:cxn>
                      <a:cxn ang="0">
                        <a:pos x="77" y="47"/>
                      </a:cxn>
                      <a:cxn ang="0">
                        <a:pos x="77" y="47"/>
                      </a:cxn>
                      <a:cxn ang="0">
                        <a:pos x="77" y="0"/>
                      </a:cxn>
                      <a:cxn ang="0">
                        <a:pos x="77" y="0"/>
                      </a:cxn>
                      <a:cxn ang="0">
                        <a:pos x="77" y="0"/>
                      </a:cxn>
                    </a:cxnLst>
                    <a:rect l="0" t="0" r="r" b="b"/>
                    <a:pathLst>
                      <a:path w="77" h="100">
                        <a:moveTo>
                          <a:pt x="77" y="0"/>
                        </a:moveTo>
                        <a:lnTo>
                          <a:pt x="77" y="0"/>
                        </a:lnTo>
                        <a:lnTo>
                          <a:pt x="66" y="0"/>
                        </a:lnTo>
                        <a:lnTo>
                          <a:pt x="55" y="4"/>
                        </a:lnTo>
                        <a:lnTo>
                          <a:pt x="46" y="7"/>
                        </a:lnTo>
                        <a:lnTo>
                          <a:pt x="38" y="12"/>
                        </a:lnTo>
                        <a:lnTo>
                          <a:pt x="30" y="18"/>
                        </a:lnTo>
                        <a:lnTo>
                          <a:pt x="24" y="26"/>
                        </a:lnTo>
                        <a:lnTo>
                          <a:pt x="19" y="32"/>
                        </a:lnTo>
                        <a:lnTo>
                          <a:pt x="13" y="41"/>
                        </a:lnTo>
                        <a:lnTo>
                          <a:pt x="7" y="55"/>
                        </a:lnTo>
                        <a:lnTo>
                          <a:pt x="3" y="71"/>
                        </a:lnTo>
                        <a:lnTo>
                          <a:pt x="1" y="87"/>
                        </a:lnTo>
                        <a:lnTo>
                          <a:pt x="0" y="100"/>
                        </a:lnTo>
                        <a:lnTo>
                          <a:pt x="46" y="100"/>
                        </a:lnTo>
                        <a:lnTo>
                          <a:pt x="46" y="92"/>
                        </a:lnTo>
                        <a:lnTo>
                          <a:pt x="48" y="81"/>
                        </a:lnTo>
                        <a:lnTo>
                          <a:pt x="51" y="71"/>
                        </a:lnTo>
                        <a:lnTo>
                          <a:pt x="55" y="61"/>
                        </a:lnTo>
                        <a:lnTo>
                          <a:pt x="58" y="58"/>
                        </a:lnTo>
                        <a:lnTo>
                          <a:pt x="60" y="55"/>
                        </a:lnTo>
                        <a:lnTo>
                          <a:pt x="62" y="52"/>
                        </a:lnTo>
                        <a:lnTo>
                          <a:pt x="65" y="50"/>
                        </a:lnTo>
                        <a:lnTo>
                          <a:pt x="67" y="49"/>
                        </a:lnTo>
                        <a:lnTo>
                          <a:pt x="70" y="48"/>
                        </a:lnTo>
                        <a:lnTo>
                          <a:pt x="72"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715280" name="Freeform 1552"/>
                  <p:cNvSpPr>
                    <a:spLocks noChangeAspect="1"/>
                  </p:cNvSpPr>
                  <p:nvPr/>
                </p:nvSpPr>
                <p:spPr bwMode="auto">
                  <a:xfrm>
                    <a:off x="4951" y="1417"/>
                    <a:ext cx="29" cy="29"/>
                  </a:xfrm>
                  <a:custGeom>
                    <a:avLst/>
                    <a:gdLst/>
                    <a:ahLst/>
                    <a:cxnLst>
                      <a:cxn ang="0">
                        <a:pos x="76" y="100"/>
                      </a:cxn>
                      <a:cxn ang="0">
                        <a:pos x="76" y="100"/>
                      </a:cxn>
                      <a:cxn ang="0">
                        <a:pos x="75" y="86"/>
                      </a:cxn>
                      <a:cxn ang="0">
                        <a:pos x="73" y="70"/>
                      </a:cxn>
                      <a:cxn ang="0">
                        <a:pos x="69" y="54"/>
                      </a:cxn>
                      <a:cxn ang="0">
                        <a:pos x="63" y="39"/>
                      </a:cxn>
                      <a:cxn ang="0">
                        <a:pos x="57" y="31"/>
                      </a:cxn>
                      <a:cxn ang="0">
                        <a:pos x="52" y="24"/>
                      </a:cxn>
                      <a:cxn ang="0">
                        <a:pos x="46" y="17"/>
                      </a:cxn>
                      <a:cxn ang="0">
                        <a:pos x="39" y="12"/>
                      </a:cxn>
                      <a:cxn ang="0">
                        <a:pos x="29" y="7"/>
                      </a:cxn>
                      <a:cxn ang="0">
                        <a:pos x="21" y="2"/>
                      </a:cxn>
                      <a:cxn ang="0">
                        <a:pos x="10" y="0"/>
                      </a:cxn>
                      <a:cxn ang="0">
                        <a:pos x="0" y="0"/>
                      </a:cxn>
                      <a:cxn ang="0">
                        <a:pos x="0" y="47"/>
                      </a:cxn>
                      <a:cxn ang="0">
                        <a:pos x="4" y="47"/>
                      </a:cxn>
                      <a:cxn ang="0">
                        <a:pos x="7" y="48"/>
                      </a:cxn>
                      <a:cxn ang="0">
                        <a:pos x="10" y="49"/>
                      </a:cxn>
                      <a:cxn ang="0">
                        <a:pos x="12" y="50"/>
                      </a:cxn>
                      <a:cxn ang="0">
                        <a:pos x="14" y="52"/>
                      </a:cxn>
                      <a:cxn ang="0">
                        <a:pos x="16" y="54"/>
                      </a:cxn>
                      <a:cxn ang="0">
                        <a:pos x="19" y="57"/>
                      </a:cxn>
                      <a:cxn ang="0">
                        <a:pos x="21" y="59"/>
                      </a:cxn>
                      <a:cxn ang="0">
                        <a:pos x="25" y="70"/>
                      </a:cxn>
                      <a:cxn ang="0">
                        <a:pos x="28" y="79"/>
                      </a:cxn>
                      <a:cxn ang="0">
                        <a:pos x="29" y="90"/>
                      </a:cxn>
                      <a:cxn ang="0">
                        <a:pos x="30" y="100"/>
                      </a:cxn>
                      <a:cxn ang="0">
                        <a:pos x="30" y="100"/>
                      </a:cxn>
                      <a:cxn ang="0">
                        <a:pos x="76" y="100"/>
                      </a:cxn>
                      <a:cxn ang="0">
                        <a:pos x="76" y="100"/>
                      </a:cxn>
                      <a:cxn ang="0">
                        <a:pos x="76" y="100"/>
                      </a:cxn>
                    </a:cxnLst>
                    <a:rect l="0" t="0" r="r" b="b"/>
                    <a:pathLst>
                      <a:path w="76" h="100">
                        <a:moveTo>
                          <a:pt x="76" y="100"/>
                        </a:moveTo>
                        <a:lnTo>
                          <a:pt x="76" y="100"/>
                        </a:lnTo>
                        <a:lnTo>
                          <a:pt x="75" y="86"/>
                        </a:lnTo>
                        <a:lnTo>
                          <a:pt x="73" y="70"/>
                        </a:lnTo>
                        <a:lnTo>
                          <a:pt x="69" y="54"/>
                        </a:lnTo>
                        <a:lnTo>
                          <a:pt x="63" y="39"/>
                        </a:lnTo>
                        <a:lnTo>
                          <a:pt x="57" y="31"/>
                        </a:lnTo>
                        <a:lnTo>
                          <a:pt x="52" y="24"/>
                        </a:lnTo>
                        <a:lnTo>
                          <a:pt x="46" y="17"/>
                        </a:lnTo>
                        <a:lnTo>
                          <a:pt x="39" y="12"/>
                        </a:lnTo>
                        <a:lnTo>
                          <a:pt x="29" y="7"/>
                        </a:lnTo>
                        <a:lnTo>
                          <a:pt x="21" y="2"/>
                        </a:lnTo>
                        <a:lnTo>
                          <a:pt x="10" y="0"/>
                        </a:lnTo>
                        <a:lnTo>
                          <a:pt x="0" y="0"/>
                        </a:lnTo>
                        <a:lnTo>
                          <a:pt x="0" y="47"/>
                        </a:lnTo>
                        <a:lnTo>
                          <a:pt x="4" y="47"/>
                        </a:lnTo>
                        <a:lnTo>
                          <a:pt x="7" y="48"/>
                        </a:lnTo>
                        <a:lnTo>
                          <a:pt x="10" y="49"/>
                        </a:lnTo>
                        <a:lnTo>
                          <a:pt x="12" y="50"/>
                        </a:lnTo>
                        <a:lnTo>
                          <a:pt x="14" y="52"/>
                        </a:lnTo>
                        <a:lnTo>
                          <a:pt x="16" y="54"/>
                        </a:lnTo>
                        <a:lnTo>
                          <a:pt x="19" y="57"/>
                        </a:lnTo>
                        <a:lnTo>
                          <a:pt x="21" y="59"/>
                        </a:lnTo>
                        <a:lnTo>
                          <a:pt x="25" y="70"/>
                        </a:lnTo>
                        <a:lnTo>
                          <a:pt x="28" y="79"/>
                        </a:lnTo>
                        <a:lnTo>
                          <a:pt x="29" y="90"/>
                        </a:lnTo>
                        <a:lnTo>
                          <a:pt x="30" y="100"/>
                        </a:lnTo>
                        <a:lnTo>
                          <a:pt x="30" y="100"/>
                        </a:lnTo>
                        <a:lnTo>
                          <a:pt x="76" y="100"/>
                        </a:lnTo>
                        <a:lnTo>
                          <a:pt x="76" y="100"/>
                        </a:lnTo>
                        <a:lnTo>
                          <a:pt x="76" y="100"/>
                        </a:lnTo>
                        <a:close/>
                      </a:path>
                    </a:pathLst>
                  </a:custGeom>
                  <a:solidFill>
                    <a:schemeClr val="bg1"/>
                  </a:solidFill>
                  <a:ln w="9525">
                    <a:noFill/>
                    <a:round/>
                    <a:headEnd/>
                    <a:tailEnd/>
                  </a:ln>
                </p:spPr>
                <p:txBody>
                  <a:bodyPr/>
                  <a:lstStyle/>
                  <a:p>
                    <a:pPr>
                      <a:defRPr/>
                    </a:pPr>
                    <a:endParaRPr lang="en-US"/>
                  </a:p>
                </p:txBody>
              </p:sp>
              <p:sp>
                <p:nvSpPr>
                  <p:cNvPr id="715281" name="Freeform 1553"/>
                  <p:cNvSpPr>
                    <a:spLocks noChangeAspect="1"/>
                  </p:cNvSpPr>
                  <p:nvPr/>
                </p:nvSpPr>
                <p:spPr bwMode="auto">
                  <a:xfrm>
                    <a:off x="4965"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715282" name="Freeform 1554"/>
                  <p:cNvSpPr>
                    <a:spLocks noChangeAspect="1"/>
                  </p:cNvSpPr>
                  <p:nvPr/>
                </p:nvSpPr>
                <p:spPr bwMode="auto">
                  <a:xfrm>
                    <a:off x="4965" y="1468"/>
                    <a:ext cx="14" cy="14"/>
                  </a:xfrm>
                  <a:custGeom>
                    <a:avLst/>
                    <a:gdLst/>
                    <a:ahLst/>
                    <a:cxnLst>
                      <a:cxn ang="0">
                        <a:pos x="49" y="28"/>
                      </a:cxn>
                      <a:cxn ang="0">
                        <a:pos x="35" y="7"/>
                      </a:cxn>
                      <a:cxn ang="0">
                        <a:pos x="18" y="0"/>
                      </a:cxn>
                      <a:cxn ang="0">
                        <a:pos x="0" y="43"/>
                      </a:cxn>
                      <a:cxn ang="0">
                        <a:pos x="18" y="51"/>
                      </a:cxn>
                      <a:cxn ang="0">
                        <a:pos x="49" y="28"/>
                      </a:cxn>
                      <a:cxn ang="0">
                        <a:pos x="49" y="28"/>
                      </a:cxn>
                      <a:cxn ang="0">
                        <a:pos x="49" y="13"/>
                      </a:cxn>
                      <a:cxn ang="0">
                        <a:pos x="35" y="7"/>
                      </a:cxn>
                      <a:cxn ang="0">
                        <a:pos x="49" y="28"/>
                      </a:cxn>
                    </a:cxnLst>
                    <a:rect l="0" t="0" r="r" b="b"/>
                    <a:pathLst>
                      <a:path w="49" h="51">
                        <a:moveTo>
                          <a:pt x="49" y="28"/>
                        </a:moveTo>
                        <a:lnTo>
                          <a:pt x="35" y="7"/>
                        </a:lnTo>
                        <a:lnTo>
                          <a:pt x="18" y="0"/>
                        </a:lnTo>
                        <a:lnTo>
                          <a:pt x="0" y="43"/>
                        </a:lnTo>
                        <a:lnTo>
                          <a:pt x="18" y="51"/>
                        </a:lnTo>
                        <a:lnTo>
                          <a:pt x="49" y="28"/>
                        </a:lnTo>
                        <a:lnTo>
                          <a:pt x="49" y="28"/>
                        </a:lnTo>
                        <a:lnTo>
                          <a:pt x="49" y="13"/>
                        </a:lnTo>
                        <a:lnTo>
                          <a:pt x="35" y="7"/>
                        </a:lnTo>
                        <a:lnTo>
                          <a:pt x="49" y="28"/>
                        </a:lnTo>
                        <a:close/>
                      </a:path>
                    </a:pathLst>
                  </a:custGeom>
                  <a:solidFill>
                    <a:schemeClr val="bg1"/>
                  </a:solidFill>
                  <a:ln w="9525">
                    <a:noFill/>
                    <a:round/>
                    <a:headEnd/>
                    <a:tailEnd/>
                  </a:ln>
                </p:spPr>
                <p:txBody>
                  <a:bodyPr/>
                  <a:lstStyle/>
                  <a:p>
                    <a:pPr>
                      <a:defRPr/>
                    </a:pPr>
                    <a:endParaRPr lang="en-US"/>
                  </a:p>
                </p:txBody>
              </p:sp>
              <p:sp>
                <p:nvSpPr>
                  <p:cNvPr id="715283" name="Freeform 1555"/>
                  <p:cNvSpPr>
                    <a:spLocks noChangeAspect="1"/>
                  </p:cNvSpPr>
                  <p:nvPr/>
                </p:nvSpPr>
                <p:spPr bwMode="auto">
                  <a:xfrm>
                    <a:off x="4965"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715284" name="Freeform 1556"/>
                  <p:cNvSpPr>
                    <a:spLocks noChangeAspect="1"/>
                  </p:cNvSpPr>
                  <p:nvPr/>
                </p:nvSpPr>
                <p:spPr bwMode="auto">
                  <a:xfrm>
                    <a:off x="4922" y="1561"/>
                    <a:ext cx="50" cy="14"/>
                  </a:xfrm>
                  <a:custGeom>
                    <a:avLst/>
                    <a:gdLst/>
                    <a:ahLst/>
                    <a:cxnLst>
                      <a:cxn ang="0">
                        <a:pos x="0" y="23"/>
                      </a:cxn>
                      <a:cxn ang="0">
                        <a:pos x="23" y="46"/>
                      </a:cxn>
                      <a:cxn ang="0">
                        <a:pos x="166" y="46"/>
                      </a:cxn>
                      <a:cxn ang="0">
                        <a:pos x="166" y="0"/>
                      </a:cxn>
                      <a:cxn ang="0">
                        <a:pos x="23" y="0"/>
                      </a:cxn>
                      <a:cxn ang="0">
                        <a:pos x="0" y="23"/>
                      </a:cxn>
                      <a:cxn ang="0">
                        <a:pos x="0" y="23"/>
                      </a:cxn>
                      <a:cxn ang="0">
                        <a:pos x="0" y="46"/>
                      </a:cxn>
                      <a:cxn ang="0">
                        <a:pos x="23" y="46"/>
                      </a:cxn>
                      <a:cxn ang="0">
                        <a:pos x="0" y="23"/>
                      </a:cxn>
                    </a:cxnLst>
                    <a:rect l="0" t="0" r="r" b="b"/>
                    <a:pathLst>
                      <a:path w="166" h="46">
                        <a:moveTo>
                          <a:pt x="0" y="23"/>
                        </a:moveTo>
                        <a:lnTo>
                          <a:pt x="23" y="46"/>
                        </a:lnTo>
                        <a:lnTo>
                          <a:pt x="166" y="46"/>
                        </a:lnTo>
                        <a:lnTo>
                          <a:pt x="166" y="0"/>
                        </a:lnTo>
                        <a:lnTo>
                          <a:pt x="23" y="0"/>
                        </a:lnTo>
                        <a:lnTo>
                          <a:pt x="0" y="23"/>
                        </a:lnTo>
                        <a:lnTo>
                          <a:pt x="0" y="23"/>
                        </a:lnTo>
                        <a:lnTo>
                          <a:pt x="0"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285" name="Freeform 1557"/>
                  <p:cNvSpPr>
                    <a:spLocks noChangeAspect="1"/>
                  </p:cNvSpPr>
                  <p:nvPr/>
                </p:nvSpPr>
                <p:spPr bwMode="auto">
                  <a:xfrm>
                    <a:off x="697" y="1425"/>
                    <a:ext cx="43" cy="143"/>
                  </a:xfrm>
                  <a:custGeom>
                    <a:avLst/>
                    <a:gdLst/>
                    <a:ahLst/>
                    <a:cxnLst>
                      <a:cxn ang="0">
                        <a:pos x="143" y="469"/>
                      </a:cxn>
                      <a:cxn ang="0">
                        <a:pos x="143" y="181"/>
                      </a:cxn>
                      <a:cxn ang="0">
                        <a:pos x="127" y="172"/>
                      </a:cxn>
                      <a:cxn ang="0">
                        <a:pos x="127" y="76"/>
                      </a:cxn>
                      <a:cxn ang="0">
                        <a:pos x="126" y="65"/>
                      </a:cxn>
                      <a:cxn ang="0">
                        <a:pos x="123" y="52"/>
                      </a:cxn>
                      <a:cxn ang="0">
                        <a:pos x="120" y="40"/>
                      </a:cxn>
                      <a:cxn ang="0">
                        <a:pos x="114" y="27"/>
                      </a:cxn>
                      <a:cxn ang="0">
                        <a:pos x="111" y="22"/>
                      </a:cxn>
                      <a:cxn ang="0">
                        <a:pos x="108" y="16"/>
                      </a:cxn>
                      <a:cxn ang="0">
                        <a:pos x="102" y="11"/>
                      </a:cxn>
                      <a:cxn ang="0">
                        <a:pos x="98" y="7"/>
                      </a:cxn>
                      <a:cxn ang="0">
                        <a:pos x="93" y="4"/>
                      </a:cxn>
                      <a:cxn ang="0">
                        <a:pos x="87" y="2"/>
                      </a:cxn>
                      <a:cxn ang="0">
                        <a:pos x="80" y="0"/>
                      </a:cxn>
                      <a:cxn ang="0">
                        <a:pos x="73" y="0"/>
                      </a:cxn>
                      <a:cxn ang="0">
                        <a:pos x="66" y="0"/>
                      </a:cxn>
                      <a:cxn ang="0">
                        <a:pos x="58" y="2"/>
                      </a:cxn>
                      <a:cxn ang="0">
                        <a:pos x="53" y="4"/>
                      </a:cxn>
                      <a:cxn ang="0">
                        <a:pos x="47" y="7"/>
                      </a:cxn>
                      <a:cxn ang="0">
                        <a:pos x="42" y="10"/>
                      </a:cxn>
                      <a:cxn ang="0">
                        <a:pos x="38" y="15"/>
                      </a:cxn>
                      <a:cxn ang="0">
                        <a:pos x="34" y="21"/>
                      </a:cxn>
                      <a:cxn ang="0">
                        <a:pos x="31" y="26"/>
                      </a:cxn>
                      <a:cxn ang="0">
                        <a:pos x="26" y="37"/>
                      </a:cxn>
                      <a:cxn ang="0">
                        <a:pos x="21" y="51"/>
                      </a:cxn>
                      <a:cxn ang="0">
                        <a:pos x="20" y="64"/>
                      </a:cxn>
                      <a:cxn ang="0">
                        <a:pos x="19" y="76"/>
                      </a:cxn>
                      <a:cxn ang="0">
                        <a:pos x="19" y="172"/>
                      </a:cxn>
                      <a:cxn ang="0">
                        <a:pos x="0" y="178"/>
                      </a:cxn>
                      <a:cxn ang="0">
                        <a:pos x="0" y="469"/>
                      </a:cxn>
                      <a:cxn ang="0">
                        <a:pos x="143" y="469"/>
                      </a:cxn>
                    </a:cxnLst>
                    <a:rect l="0" t="0" r="r" b="b"/>
                    <a:pathLst>
                      <a:path w="143" h="469">
                        <a:moveTo>
                          <a:pt x="143" y="469"/>
                        </a:moveTo>
                        <a:lnTo>
                          <a:pt x="143" y="181"/>
                        </a:lnTo>
                        <a:lnTo>
                          <a:pt x="127" y="172"/>
                        </a:lnTo>
                        <a:lnTo>
                          <a:pt x="127" y="76"/>
                        </a:lnTo>
                        <a:lnTo>
                          <a:pt x="126" y="65"/>
                        </a:lnTo>
                        <a:lnTo>
                          <a:pt x="123" y="52"/>
                        </a:lnTo>
                        <a:lnTo>
                          <a:pt x="120" y="40"/>
                        </a:lnTo>
                        <a:lnTo>
                          <a:pt x="114" y="27"/>
                        </a:lnTo>
                        <a:lnTo>
                          <a:pt x="111" y="22"/>
                        </a:lnTo>
                        <a:lnTo>
                          <a:pt x="108" y="16"/>
                        </a:lnTo>
                        <a:lnTo>
                          <a:pt x="102" y="11"/>
                        </a:lnTo>
                        <a:lnTo>
                          <a:pt x="98" y="7"/>
                        </a:lnTo>
                        <a:lnTo>
                          <a:pt x="93" y="4"/>
                        </a:lnTo>
                        <a:lnTo>
                          <a:pt x="87" y="2"/>
                        </a:lnTo>
                        <a:lnTo>
                          <a:pt x="80" y="0"/>
                        </a:lnTo>
                        <a:lnTo>
                          <a:pt x="73" y="0"/>
                        </a:lnTo>
                        <a:lnTo>
                          <a:pt x="66" y="0"/>
                        </a:lnTo>
                        <a:lnTo>
                          <a:pt x="58" y="2"/>
                        </a:lnTo>
                        <a:lnTo>
                          <a:pt x="53" y="4"/>
                        </a:lnTo>
                        <a:lnTo>
                          <a:pt x="47" y="7"/>
                        </a:lnTo>
                        <a:lnTo>
                          <a:pt x="42" y="10"/>
                        </a:lnTo>
                        <a:lnTo>
                          <a:pt x="38" y="15"/>
                        </a:lnTo>
                        <a:lnTo>
                          <a:pt x="34" y="21"/>
                        </a:lnTo>
                        <a:lnTo>
                          <a:pt x="31" y="26"/>
                        </a:lnTo>
                        <a:lnTo>
                          <a:pt x="26" y="37"/>
                        </a:lnTo>
                        <a:lnTo>
                          <a:pt x="21" y="51"/>
                        </a:lnTo>
                        <a:lnTo>
                          <a:pt x="20" y="64"/>
                        </a:lnTo>
                        <a:lnTo>
                          <a:pt x="19" y="76"/>
                        </a:lnTo>
                        <a:lnTo>
                          <a:pt x="19" y="172"/>
                        </a:lnTo>
                        <a:lnTo>
                          <a:pt x="0" y="178"/>
                        </a:lnTo>
                        <a:lnTo>
                          <a:pt x="0" y="469"/>
                        </a:lnTo>
                        <a:lnTo>
                          <a:pt x="143" y="469"/>
                        </a:lnTo>
                        <a:close/>
                      </a:path>
                    </a:pathLst>
                  </a:custGeom>
                  <a:solidFill>
                    <a:srgbClr val="8C2532"/>
                  </a:solidFill>
                  <a:ln w="9525">
                    <a:noFill/>
                    <a:round/>
                    <a:headEnd/>
                    <a:tailEnd/>
                  </a:ln>
                </p:spPr>
                <p:txBody>
                  <a:bodyPr/>
                  <a:lstStyle/>
                  <a:p>
                    <a:pPr>
                      <a:defRPr/>
                    </a:pPr>
                    <a:endParaRPr lang="en-US"/>
                  </a:p>
                </p:txBody>
              </p:sp>
              <p:sp>
                <p:nvSpPr>
                  <p:cNvPr id="715286" name="Freeform 1558"/>
                  <p:cNvSpPr>
                    <a:spLocks noChangeAspect="1"/>
                  </p:cNvSpPr>
                  <p:nvPr/>
                </p:nvSpPr>
                <p:spPr bwMode="auto">
                  <a:xfrm>
                    <a:off x="732" y="1475"/>
                    <a:ext cx="7" cy="93"/>
                  </a:xfrm>
                  <a:custGeom>
                    <a:avLst/>
                    <a:gdLst/>
                    <a:ahLst/>
                    <a:cxnLst>
                      <a:cxn ang="0">
                        <a:pos x="34" y="0"/>
                      </a:cxn>
                      <a:cxn ang="0">
                        <a:pos x="0" y="21"/>
                      </a:cxn>
                      <a:cxn ang="0">
                        <a:pos x="0" y="309"/>
                      </a:cxn>
                      <a:cxn ang="0">
                        <a:pos x="47" y="309"/>
                      </a:cxn>
                      <a:cxn ang="0">
                        <a:pos x="47" y="21"/>
                      </a:cxn>
                      <a:cxn ang="0">
                        <a:pos x="34" y="0"/>
                      </a:cxn>
                      <a:cxn ang="0">
                        <a:pos x="47" y="21"/>
                      </a:cxn>
                      <a:cxn ang="0">
                        <a:pos x="47" y="6"/>
                      </a:cxn>
                      <a:cxn ang="0">
                        <a:pos x="34" y="0"/>
                      </a:cxn>
                    </a:cxnLst>
                    <a:rect l="0" t="0" r="r" b="b"/>
                    <a:pathLst>
                      <a:path w="47" h="309">
                        <a:moveTo>
                          <a:pt x="34" y="0"/>
                        </a:moveTo>
                        <a:lnTo>
                          <a:pt x="0" y="21"/>
                        </a:lnTo>
                        <a:lnTo>
                          <a:pt x="0" y="309"/>
                        </a:lnTo>
                        <a:lnTo>
                          <a:pt x="47" y="309"/>
                        </a:lnTo>
                        <a:lnTo>
                          <a:pt x="47" y="21"/>
                        </a:lnTo>
                        <a:lnTo>
                          <a:pt x="34" y="0"/>
                        </a:lnTo>
                        <a:lnTo>
                          <a:pt x="47" y="21"/>
                        </a:lnTo>
                        <a:lnTo>
                          <a:pt x="47" y="6"/>
                        </a:lnTo>
                        <a:lnTo>
                          <a:pt x="34" y="0"/>
                        </a:lnTo>
                        <a:close/>
                      </a:path>
                    </a:pathLst>
                  </a:custGeom>
                  <a:solidFill>
                    <a:schemeClr val="bg1"/>
                  </a:solidFill>
                  <a:ln w="9525">
                    <a:noFill/>
                    <a:round/>
                    <a:headEnd/>
                    <a:tailEnd/>
                  </a:ln>
                </p:spPr>
                <p:txBody>
                  <a:bodyPr/>
                  <a:lstStyle/>
                  <a:p>
                    <a:pPr>
                      <a:defRPr/>
                    </a:pPr>
                    <a:endParaRPr lang="en-US"/>
                  </a:p>
                </p:txBody>
              </p:sp>
              <p:sp>
                <p:nvSpPr>
                  <p:cNvPr id="715287" name="Freeform 1559"/>
                  <p:cNvSpPr>
                    <a:spLocks noChangeAspect="1"/>
                  </p:cNvSpPr>
                  <p:nvPr/>
                </p:nvSpPr>
                <p:spPr bwMode="auto">
                  <a:xfrm>
                    <a:off x="732" y="1468"/>
                    <a:ext cx="7" cy="14"/>
                  </a:xfrm>
                  <a:custGeom>
                    <a:avLst/>
                    <a:gdLst/>
                    <a:ahLst/>
                    <a:cxnLst>
                      <a:cxn ang="0">
                        <a:pos x="0" y="21"/>
                      </a:cxn>
                      <a:cxn ang="0">
                        <a:pos x="13" y="41"/>
                      </a:cxn>
                      <a:cxn ang="0">
                        <a:pos x="30" y="51"/>
                      </a:cxn>
                      <a:cxn ang="0">
                        <a:pos x="51" y="9"/>
                      </a:cxn>
                      <a:cxn ang="0">
                        <a:pos x="34" y="0"/>
                      </a:cxn>
                      <a:cxn ang="0">
                        <a:pos x="0" y="21"/>
                      </a:cxn>
                      <a:cxn ang="0">
                        <a:pos x="0" y="21"/>
                      </a:cxn>
                      <a:cxn ang="0">
                        <a:pos x="0" y="35"/>
                      </a:cxn>
                      <a:cxn ang="0">
                        <a:pos x="13" y="41"/>
                      </a:cxn>
                      <a:cxn ang="0">
                        <a:pos x="0" y="21"/>
                      </a:cxn>
                    </a:cxnLst>
                    <a:rect l="0" t="0" r="r" b="b"/>
                    <a:pathLst>
                      <a:path w="51" h="51">
                        <a:moveTo>
                          <a:pt x="0" y="21"/>
                        </a:moveTo>
                        <a:lnTo>
                          <a:pt x="13" y="41"/>
                        </a:lnTo>
                        <a:lnTo>
                          <a:pt x="30" y="51"/>
                        </a:lnTo>
                        <a:lnTo>
                          <a:pt x="51" y="9"/>
                        </a:lnTo>
                        <a:lnTo>
                          <a:pt x="34" y="0"/>
                        </a:lnTo>
                        <a:lnTo>
                          <a:pt x="0" y="21"/>
                        </a:lnTo>
                        <a:lnTo>
                          <a:pt x="0" y="21"/>
                        </a:lnTo>
                        <a:lnTo>
                          <a:pt x="0" y="35"/>
                        </a:lnTo>
                        <a:lnTo>
                          <a:pt x="13" y="41"/>
                        </a:lnTo>
                        <a:lnTo>
                          <a:pt x="0" y="21"/>
                        </a:lnTo>
                        <a:close/>
                      </a:path>
                    </a:pathLst>
                  </a:custGeom>
                  <a:solidFill>
                    <a:schemeClr val="bg1"/>
                  </a:solidFill>
                  <a:ln w="9525">
                    <a:noFill/>
                    <a:round/>
                    <a:headEnd/>
                    <a:tailEnd/>
                  </a:ln>
                </p:spPr>
                <p:txBody>
                  <a:bodyPr/>
                  <a:lstStyle/>
                  <a:p>
                    <a:pPr>
                      <a:defRPr/>
                    </a:pPr>
                    <a:endParaRPr lang="en-US"/>
                  </a:p>
                </p:txBody>
              </p:sp>
              <p:sp>
                <p:nvSpPr>
                  <p:cNvPr id="715288" name="Freeform 1560"/>
                  <p:cNvSpPr>
                    <a:spLocks noChangeAspect="1"/>
                  </p:cNvSpPr>
                  <p:nvPr/>
                </p:nvSpPr>
                <p:spPr bwMode="auto">
                  <a:xfrm>
                    <a:off x="732"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715289" name="Freeform 1561"/>
                  <p:cNvSpPr>
                    <a:spLocks noChangeAspect="1"/>
                  </p:cNvSpPr>
                  <p:nvPr/>
                </p:nvSpPr>
                <p:spPr bwMode="auto">
                  <a:xfrm>
                    <a:off x="718" y="1417"/>
                    <a:ext cx="21" cy="29"/>
                  </a:xfrm>
                  <a:custGeom>
                    <a:avLst/>
                    <a:gdLst/>
                    <a:ahLst/>
                    <a:cxnLst>
                      <a:cxn ang="0">
                        <a:pos x="0" y="47"/>
                      </a:cxn>
                      <a:cxn ang="0">
                        <a:pos x="0" y="47"/>
                      </a:cxn>
                      <a:cxn ang="0">
                        <a:pos x="3" y="47"/>
                      </a:cxn>
                      <a:cxn ang="0">
                        <a:pos x="6" y="48"/>
                      </a:cxn>
                      <a:cxn ang="0">
                        <a:pos x="9" y="49"/>
                      </a:cxn>
                      <a:cxn ang="0">
                        <a:pos x="11" y="50"/>
                      </a:cxn>
                      <a:cxn ang="0">
                        <a:pos x="14" y="52"/>
                      </a:cxn>
                      <a:cxn ang="0">
                        <a:pos x="17" y="55"/>
                      </a:cxn>
                      <a:cxn ang="0">
                        <a:pos x="19" y="58"/>
                      </a:cxn>
                      <a:cxn ang="0">
                        <a:pos x="21" y="61"/>
                      </a:cxn>
                      <a:cxn ang="0">
                        <a:pos x="25" y="71"/>
                      </a:cxn>
                      <a:cxn ang="0">
                        <a:pos x="28" y="81"/>
                      </a:cxn>
                      <a:cxn ang="0">
                        <a:pos x="29" y="92"/>
                      </a:cxn>
                      <a:cxn ang="0">
                        <a:pos x="30" y="100"/>
                      </a:cxn>
                      <a:cxn ang="0">
                        <a:pos x="77" y="100"/>
                      </a:cxn>
                      <a:cxn ang="0">
                        <a:pos x="76" y="87"/>
                      </a:cxn>
                      <a:cxn ang="0">
                        <a:pos x="74" y="71"/>
                      </a:cxn>
                      <a:cxn ang="0">
                        <a:pos x="68" y="55"/>
                      </a:cxn>
                      <a:cxn ang="0">
                        <a:pos x="62" y="40"/>
                      </a:cxn>
                      <a:cxn ang="0">
                        <a:pos x="58" y="32"/>
                      </a:cxn>
                      <a:cxn ang="0">
                        <a:pos x="53" y="26"/>
                      </a:cxn>
                      <a:cxn ang="0">
                        <a:pos x="46" y="18"/>
                      </a:cxn>
                      <a:cxn ang="0">
                        <a:pos x="39" y="12"/>
                      </a:cxn>
                      <a:cxn ang="0">
                        <a:pos x="30" y="7"/>
                      </a:cxn>
                      <a:cxn ang="0">
                        <a:pos x="21" y="4"/>
                      </a:cxn>
                      <a:cxn ang="0">
                        <a:pos x="10" y="0"/>
                      </a:cxn>
                      <a:cxn ang="0">
                        <a:pos x="0" y="0"/>
                      </a:cxn>
                      <a:cxn ang="0">
                        <a:pos x="0" y="0"/>
                      </a:cxn>
                      <a:cxn ang="0">
                        <a:pos x="0" y="47"/>
                      </a:cxn>
                      <a:cxn ang="0">
                        <a:pos x="0" y="47"/>
                      </a:cxn>
                      <a:cxn ang="0">
                        <a:pos x="0" y="47"/>
                      </a:cxn>
                    </a:cxnLst>
                    <a:rect l="0" t="0" r="r" b="b"/>
                    <a:pathLst>
                      <a:path w="77" h="100">
                        <a:moveTo>
                          <a:pt x="0" y="47"/>
                        </a:moveTo>
                        <a:lnTo>
                          <a:pt x="0" y="47"/>
                        </a:lnTo>
                        <a:lnTo>
                          <a:pt x="3" y="47"/>
                        </a:lnTo>
                        <a:lnTo>
                          <a:pt x="6" y="48"/>
                        </a:lnTo>
                        <a:lnTo>
                          <a:pt x="9" y="49"/>
                        </a:lnTo>
                        <a:lnTo>
                          <a:pt x="11" y="50"/>
                        </a:lnTo>
                        <a:lnTo>
                          <a:pt x="14" y="52"/>
                        </a:lnTo>
                        <a:lnTo>
                          <a:pt x="17" y="55"/>
                        </a:lnTo>
                        <a:lnTo>
                          <a:pt x="19" y="58"/>
                        </a:lnTo>
                        <a:lnTo>
                          <a:pt x="21" y="61"/>
                        </a:lnTo>
                        <a:lnTo>
                          <a:pt x="25" y="71"/>
                        </a:lnTo>
                        <a:lnTo>
                          <a:pt x="28" y="81"/>
                        </a:lnTo>
                        <a:lnTo>
                          <a:pt x="29" y="92"/>
                        </a:lnTo>
                        <a:lnTo>
                          <a:pt x="30" y="100"/>
                        </a:lnTo>
                        <a:lnTo>
                          <a:pt x="77" y="100"/>
                        </a:lnTo>
                        <a:lnTo>
                          <a:pt x="76" y="87"/>
                        </a:lnTo>
                        <a:lnTo>
                          <a:pt x="74" y="71"/>
                        </a:lnTo>
                        <a:lnTo>
                          <a:pt x="68" y="55"/>
                        </a:lnTo>
                        <a:lnTo>
                          <a:pt x="62" y="40"/>
                        </a:lnTo>
                        <a:lnTo>
                          <a:pt x="58" y="32"/>
                        </a:lnTo>
                        <a:lnTo>
                          <a:pt x="53" y="26"/>
                        </a:lnTo>
                        <a:lnTo>
                          <a:pt x="46" y="18"/>
                        </a:lnTo>
                        <a:lnTo>
                          <a:pt x="39" y="12"/>
                        </a:lnTo>
                        <a:lnTo>
                          <a:pt x="30" y="7"/>
                        </a:lnTo>
                        <a:lnTo>
                          <a:pt x="21" y="4"/>
                        </a:lnTo>
                        <a:lnTo>
                          <a:pt x="10" y="0"/>
                        </a:lnTo>
                        <a:lnTo>
                          <a:pt x="0" y="0"/>
                        </a:lnTo>
                        <a:lnTo>
                          <a:pt x="0" y="0"/>
                        </a:lnTo>
                        <a:lnTo>
                          <a:pt x="0" y="47"/>
                        </a:lnTo>
                        <a:lnTo>
                          <a:pt x="0" y="47"/>
                        </a:lnTo>
                        <a:lnTo>
                          <a:pt x="0" y="47"/>
                        </a:lnTo>
                        <a:close/>
                      </a:path>
                    </a:pathLst>
                  </a:custGeom>
                  <a:solidFill>
                    <a:schemeClr val="bg1"/>
                  </a:solidFill>
                  <a:ln w="9525">
                    <a:noFill/>
                    <a:round/>
                    <a:headEnd/>
                    <a:tailEnd/>
                  </a:ln>
                </p:spPr>
                <p:txBody>
                  <a:bodyPr/>
                  <a:lstStyle/>
                  <a:p>
                    <a:pPr>
                      <a:defRPr/>
                    </a:pPr>
                    <a:endParaRPr lang="en-US"/>
                  </a:p>
                </p:txBody>
              </p:sp>
              <p:sp>
                <p:nvSpPr>
                  <p:cNvPr id="715290" name="Freeform 1562"/>
                  <p:cNvSpPr>
                    <a:spLocks noChangeAspect="1"/>
                  </p:cNvSpPr>
                  <p:nvPr/>
                </p:nvSpPr>
                <p:spPr bwMode="auto">
                  <a:xfrm>
                    <a:off x="697" y="1417"/>
                    <a:ext cx="21" cy="29"/>
                  </a:xfrm>
                  <a:custGeom>
                    <a:avLst/>
                    <a:gdLst/>
                    <a:ahLst/>
                    <a:cxnLst>
                      <a:cxn ang="0">
                        <a:pos x="46" y="100"/>
                      </a:cxn>
                      <a:cxn ang="0">
                        <a:pos x="46" y="100"/>
                      </a:cxn>
                      <a:cxn ang="0">
                        <a:pos x="47" y="90"/>
                      </a:cxn>
                      <a:cxn ang="0">
                        <a:pos x="48" y="79"/>
                      </a:cxn>
                      <a:cxn ang="0">
                        <a:pos x="52" y="70"/>
                      </a:cxn>
                      <a:cxn ang="0">
                        <a:pos x="56" y="59"/>
                      </a:cxn>
                      <a:cxn ang="0">
                        <a:pos x="57" y="57"/>
                      </a:cxn>
                      <a:cxn ang="0">
                        <a:pos x="59" y="54"/>
                      </a:cxn>
                      <a:cxn ang="0">
                        <a:pos x="61" y="52"/>
                      </a:cxn>
                      <a:cxn ang="0">
                        <a:pos x="64" y="50"/>
                      </a:cxn>
                      <a:cxn ang="0">
                        <a:pos x="66" y="49"/>
                      </a:cxn>
                      <a:cxn ang="0">
                        <a:pos x="70" y="48"/>
                      </a:cxn>
                      <a:cxn ang="0">
                        <a:pos x="73" y="47"/>
                      </a:cxn>
                      <a:cxn ang="0">
                        <a:pos x="77" y="47"/>
                      </a:cxn>
                      <a:cxn ang="0">
                        <a:pos x="77" y="0"/>
                      </a:cxn>
                      <a:cxn ang="0">
                        <a:pos x="66" y="0"/>
                      </a:cxn>
                      <a:cxn ang="0">
                        <a:pos x="56" y="2"/>
                      </a:cxn>
                      <a:cxn ang="0">
                        <a:pos x="46" y="7"/>
                      </a:cxn>
                      <a:cxn ang="0">
                        <a:pos x="38" y="12"/>
                      </a:cxn>
                      <a:cxn ang="0">
                        <a:pos x="31" y="17"/>
                      </a:cxn>
                      <a:cxn ang="0">
                        <a:pos x="24" y="24"/>
                      </a:cxn>
                      <a:cxn ang="0">
                        <a:pos x="19" y="31"/>
                      </a:cxn>
                      <a:cxn ang="0">
                        <a:pos x="14" y="39"/>
                      </a:cxn>
                      <a:cxn ang="0">
                        <a:pos x="7" y="54"/>
                      </a:cxn>
                      <a:cxn ang="0">
                        <a:pos x="3" y="70"/>
                      </a:cxn>
                      <a:cxn ang="0">
                        <a:pos x="1" y="86"/>
                      </a:cxn>
                      <a:cxn ang="0">
                        <a:pos x="0" y="100"/>
                      </a:cxn>
                      <a:cxn ang="0">
                        <a:pos x="0" y="100"/>
                      </a:cxn>
                      <a:cxn ang="0">
                        <a:pos x="46" y="100"/>
                      </a:cxn>
                      <a:cxn ang="0">
                        <a:pos x="46" y="100"/>
                      </a:cxn>
                      <a:cxn ang="0">
                        <a:pos x="46" y="100"/>
                      </a:cxn>
                    </a:cxnLst>
                    <a:rect l="0" t="0" r="r" b="b"/>
                    <a:pathLst>
                      <a:path w="77" h="100">
                        <a:moveTo>
                          <a:pt x="46" y="100"/>
                        </a:moveTo>
                        <a:lnTo>
                          <a:pt x="46" y="100"/>
                        </a:lnTo>
                        <a:lnTo>
                          <a:pt x="47" y="90"/>
                        </a:lnTo>
                        <a:lnTo>
                          <a:pt x="48" y="79"/>
                        </a:lnTo>
                        <a:lnTo>
                          <a:pt x="52" y="70"/>
                        </a:lnTo>
                        <a:lnTo>
                          <a:pt x="56" y="59"/>
                        </a:lnTo>
                        <a:lnTo>
                          <a:pt x="57" y="57"/>
                        </a:lnTo>
                        <a:lnTo>
                          <a:pt x="59" y="54"/>
                        </a:lnTo>
                        <a:lnTo>
                          <a:pt x="61" y="52"/>
                        </a:lnTo>
                        <a:lnTo>
                          <a:pt x="64" y="50"/>
                        </a:lnTo>
                        <a:lnTo>
                          <a:pt x="66" y="49"/>
                        </a:lnTo>
                        <a:lnTo>
                          <a:pt x="70" y="48"/>
                        </a:lnTo>
                        <a:lnTo>
                          <a:pt x="73" y="47"/>
                        </a:lnTo>
                        <a:lnTo>
                          <a:pt x="77" y="47"/>
                        </a:lnTo>
                        <a:lnTo>
                          <a:pt x="77" y="0"/>
                        </a:lnTo>
                        <a:lnTo>
                          <a:pt x="66" y="0"/>
                        </a:lnTo>
                        <a:lnTo>
                          <a:pt x="56" y="2"/>
                        </a:lnTo>
                        <a:lnTo>
                          <a:pt x="46" y="7"/>
                        </a:lnTo>
                        <a:lnTo>
                          <a:pt x="38" y="12"/>
                        </a:lnTo>
                        <a:lnTo>
                          <a:pt x="31" y="17"/>
                        </a:lnTo>
                        <a:lnTo>
                          <a:pt x="24" y="24"/>
                        </a:lnTo>
                        <a:lnTo>
                          <a:pt x="19" y="31"/>
                        </a:lnTo>
                        <a:lnTo>
                          <a:pt x="14" y="39"/>
                        </a:lnTo>
                        <a:lnTo>
                          <a:pt x="7" y="54"/>
                        </a:lnTo>
                        <a:lnTo>
                          <a:pt x="3" y="70"/>
                        </a:lnTo>
                        <a:lnTo>
                          <a:pt x="1" y="86"/>
                        </a:lnTo>
                        <a:lnTo>
                          <a:pt x="0" y="100"/>
                        </a:lnTo>
                        <a:lnTo>
                          <a:pt x="0" y="100"/>
                        </a:lnTo>
                        <a:lnTo>
                          <a:pt x="46" y="100"/>
                        </a:lnTo>
                        <a:lnTo>
                          <a:pt x="46" y="100"/>
                        </a:lnTo>
                        <a:lnTo>
                          <a:pt x="46" y="100"/>
                        </a:lnTo>
                        <a:close/>
                      </a:path>
                    </a:pathLst>
                  </a:custGeom>
                  <a:solidFill>
                    <a:schemeClr val="bg1"/>
                  </a:solidFill>
                  <a:ln w="9525">
                    <a:noFill/>
                    <a:round/>
                    <a:headEnd/>
                    <a:tailEnd/>
                  </a:ln>
                </p:spPr>
                <p:txBody>
                  <a:bodyPr/>
                  <a:lstStyle/>
                  <a:p>
                    <a:pPr>
                      <a:defRPr/>
                    </a:pPr>
                    <a:endParaRPr lang="en-US"/>
                  </a:p>
                </p:txBody>
              </p:sp>
              <p:sp>
                <p:nvSpPr>
                  <p:cNvPr id="715291" name="Freeform 1563"/>
                  <p:cNvSpPr>
                    <a:spLocks noChangeAspect="1"/>
                  </p:cNvSpPr>
                  <p:nvPr/>
                </p:nvSpPr>
                <p:spPr bwMode="auto">
                  <a:xfrm>
                    <a:off x="697" y="1446"/>
                    <a:ext cx="14" cy="36"/>
                  </a:xfrm>
                  <a:custGeom>
                    <a:avLst/>
                    <a:gdLst/>
                    <a:ahLst/>
                    <a:cxnLst>
                      <a:cxn ang="0">
                        <a:pos x="32" y="117"/>
                      </a:cxn>
                      <a:cxn ang="0">
                        <a:pos x="46" y="96"/>
                      </a:cxn>
                      <a:cxn ang="0">
                        <a:pos x="46" y="0"/>
                      </a:cxn>
                      <a:cxn ang="0">
                        <a:pos x="0" y="0"/>
                      </a:cxn>
                      <a:cxn ang="0">
                        <a:pos x="0" y="96"/>
                      </a:cxn>
                      <a:cxn ang="0">
                        <a:pos x="32" y="117"/>
                      </a:cxn>
                      <a:cxn ang="0">
                        <a:pos x="32" y="117"/>
                      </a:cxn>
                      <a:cxn ang="0">
                        <a:pos x="46" y="112"/>
                      </a:cxn>
                      <a:cxn ang="0">
                        <a:pos x="46" y="96"/>
                      </a:cxn>
                      <a:cxn ang="0">
                        <a:pos x="32" y="117"/>
                      </a:cxn>
                    </a:cxnLst>
                    <a:rect l="0" t="0" r="r" b="b"/>
                    <a:pathLst>
                      <a:path w="46" h="117">
                        <a:moveTo>
                          <a:pt x="32" y="117"/>
                        </a:moveTo>
                        <a:lnTo>
                          <a:pt x="46" y="96"/>
                        </a:lnTo>
                        <a:lnTo>
                          <a:pt x="46" y="0"/>
                        </a:lnTo>
                        <a:lnTo>
                          <a:pt x="0" y="0"/>
                        </a:lnTo>
                        <a:lnTo>
                          <a:pt x="0" y="96"/>
                        </a:lnTo>
                        <a:lnTo>
                          <a:pt x="32" y="117"/>
                        </a:lnTo>
                        <a:lnTo>
                          <a:pt x="32" y="117"/>
                        </a:lnTo>
                        <a:lnTo>
                          <a:pt x="46" y="112"/>
                        </a:lnTo>
                        <a:lnTo>
                          <a:pt x="46" y="96"/>
                        </a:lnTo>
                        <a:lnTo>
                          <a:pt x="32" y="117"/>
                        </a:lnTo>
                        <a:close/>
                      </a:path>
                    </a:pathLst>
                  </a:custGeom>
                  <a:solidFill>
                    <a:schemeClr val="bg1"/>
                  </a:solidFill>
                  <a:ln w="9525">
                    <a:noFill/>
                    <a:round/>
                    <a:headEnd/>
                    <a:tailEnd/>
                  </a:ln>
                </p:spPr>
                <p:txBody>
                  <a:bodyPr/>
                  <a:lstStyle/>
                  <a:p>
                    <a:pPr>
                      <a:defRPr/>
                    </a:pPr>
                    <a:endParaRPr lang="en-US"/>
                  </a:p>
                </p:txBody>
              </p:sp>
              <p:sp>
                <p:nvSpPr>
                  <p:cNvPr id="715292" name="Freeform 1564"/>
                  <p:cNvSpPr>
                    <a:spLocks noChangeAspect="1"/>
                  </p:cNvSpPr>
                  <p:nvPr/>
                </p:nvSpPr>
                <p:spPr bwMode="auto">
                  <a:xfrm>
                    <a:off x="689" y="1468"/>
                    <a:ext cx="7" cy="14"/>
                  </a:xfrm>
                  <a:custGeom>
                    <a:avLst/>
                    <a:gdLst/>
                    <a:ahLst/>
                    <a:cxnLst>
                      <a:cxn ang="0">
                        <a:pos x="0" y="28"/>
                      </a:cxn>
                      <a:cxn ang="0">
                        <a:pos x="32" y="51"/>
                      </a:cxn>
                      <a:cxn ang="0">
                        <a:pos x="51" y="43"/>
                      </a:cxn>
                      <a:cxn ang="0">
                        <a:pos x="35" y="0"/>
                      </a:cxn>
                      <a:cxn ang="0">
                        <a:pos x="16" y="7"/>
                      </a:cxn>
                      <a:cxn ang="0">
                        <a:pos x="0" y="28"/>
                      </a:cxn>
                      <a:cxn ang="0">
                        <a:pos x="16" y="7"/>
                      </a:cxn>
                      <a:cxn ang="0">
                        <a:pos x="0" y="13"/>
                      </a:cxn>
                      <a:cxn ang="0">
                        <a:pos x="0" y="28"/>
                      </a:cxn>
                    </a:cxnLst>
                    <a:rect l="0" t="0" r="r" b="b"/>
                    <a:pathLst>
                      <a:path w="51" h="51">
                        <a:moveTo>
                          <a:pt x="0" y="28"/>
                        </a:moveTo>
                        <a:lnTo>
                          <a:pt x="32" y="51"/>
                        </a:lnTo>
                        <a:lnTo>
                          <a:pt x="51" y="43"/>
                        </a:lnTo>
                        <a:lnTo>
                          <a:pt x="35" y="0"/>
                        </a:lnTo>
                        <a:lnTo>
                          <a:pt x="16" y="7"/>
                        </a:lnTo>
                        <a:lnTo>
                          <a:pt x="0" y="28"/>
                        </a:lnTo>
                        <a:lnTo>
                          <a:pt x="16" y="7"/>
                        </a:lnTo>
                        <a:lnTo>
                          <a:pt x="0" y="13"/>
                        </a:lnTo>
                        <a:lnTo>
                          <a:pt x="0" y="28"/>
                        </a:lnTo>
                        <a:close/>
                      </a:path>
                    </a:pathLst>
                  </a:custGeom>
                  <a:solidFill>
                    <a:schemeClr val="bg1"/>
                  </a:solidFill>
                  <a:ln w="9525">
                    <a:noFill/>
                    <a:round/>
                    <a:headEnd/>
                    <a:tailEnd/>
                  </a:ln>
                </p:spPr>
                <p:txBody>
                  <a:bodyPr/>
                  <a:lstStyle/>
                  <a:p>
                    <a:pPr>
                      <a:defRPr/>
                    </a:pPr>
                    <a:endParaRPr lang="en-US"/>
                  </a:p>
                </p:txBody>
              </p:sp>
              <p:sp>
                <p:nvSpPr>
                  <p:cNvPr id="715293" name="Freeform 1565"/>
                  <p:cNvSpPr>
                    <a:spLocks noChangeAspect="1"/>
                  </p:cNvSpPr>
                  <p:nvPr/>
                </p:nvSpPr>
                <p:spPr bwMode="auto">
                  <a:xfrm>
                    <a:off x="689" y="1475"/>
                    <a:ext cx="7" cy="100"/>
                  </a:xfrm>
                  <a:custGeom>
                    <a:avLst/>
                    <a:gdLst/>
                    <a:ahLst/>
                    <a:cxnLst>
                      <a:cxn ang="0">
                        <a:pos x="23" y="314"/>
                      </a:cxn>
                      <a:cxn ang="0">
                        <a:pos x="46" y="291"/>
                      </a:cxn>
                      <a:cxn ang="0">
                        <a:pos x="46" y="0"/>
                      </a:cxn>
                      <a:cxn ang="0">
                        <a:pos x="0" y="0"/>
                      </a:cxn>
                      <a:cxn ang="0">
                        <a:pos x="0" y="291"/>
                      </a:cxn>
                      <a:cxn ang="0">
                        <a:pos x="23" y="314"/>
                      </a:cxn>
                      <a:cxn ang="0">
                        <a:pos x="0" y="291"/>
                      </a:cxn>
                      <a:cxn ang="0">
                        <a:pos x="0" y="314"/>
                      </a:cxn>
                      <a:cxn ang="0">
                        <a:pos x="23" y="314"/>
                      </a:cxn>
                    </a:cxnLst>
                    <a:rect l="0" t="0" r="r" b="b"/>
                    <a:pathLst>
                      <a:path w="46" h="314">
                        <a:moveTo>
                          <a:pt x="23" y="314"/>
                        </a:moveTo>
                        <a:lnTo>
                          <a:pt x="46" y="291"/>
                        </a:lnTo>
                        <a:lnTo>
                          <a:pt x="46" y="0"/>
                        </a:lnTo>
                        <a:lnTo>
                          <a:pt x="0" y="0"/>
                        </a:lnTo>
                        <a:lnTo>
                          <a:pt x="0" y="291"/>
                        </a:lnTo>
                        <a:lnTo>
                          <a:pt x="23" y="314"/>
                        </a:lnTo>
                        <a:lnTo>
                          <a:pt x="0" y="291"/>
                        </a:lnTo>
                        <a:lnTo>
                          <a:pt x="0" y="314"/>
                        </a:lnTo>
                        <a:lnTo>
                          <a:pt x="23" y="314"/>
                        </a:lnTo>
                        <a:close/>
                      </a:path>
                    </a:pathLst>
                  </a:custGeom>
                  <a:solidFill>
                    <a:schemeClr val="bg1"/>
                  </a:solidFill>
                  <a:ln w="9525">
                    <a:noFill/>
                    <a:round/>
                    <a:headEnd/>
                    <a:tailEnd/>
                  </a:ln>
                </p:spPr>
                <p:txBody>
                  <a:bodyPr/>
                  <a:lstStyle/>
                  <a:p>
                    <a:pPr>
                      <a:defRPr/>
                    </a:pPr>
                    <a:endParaRPr lang="en-US"/>
                  </a:p>
                </p:txBody>
              </p:sp>
              <p:sp>
                <p:nvSpPr>
                  <p:cNvPr id="715294" name="Freeform 1566"/>
                  <p:cNvSpPr>
                    <a:spLocks noChangeAspect="1"/>
                  </p:cNvSpPr>
                  <p:nvPr/>
                </p:nvSpPr>
                <p:spPr bwMode="auto">
                  <a:xfrm>
                    <a:off x="697" y="1561"/>
                    <a:ext cx="50" cy="14"/>
                  </a:xfrm>
                  <a:custGeom>
                    <a:avLst/>
                    <a:gdLst/>
                    <a:ahLst/>
                    <a:cxnLst>
                      <a:cxn ang="0">
                        <a:pos x="167" y="23"/>
                      </a:cxn>
                      <a:cxn ang="0">
                        <a:pos x="143" y="0"/>
                      </a:cxn>
                      <a:cxn ang="0">
                        <a:pos x="0" y="0"/>
                      </a:cxn>
                      <a:cxn ang="0">
                        <a:pos x="0" y="46"/>
                      </a:cxn>
                      <a:cxn ang="0">
                        <a:pos x="143" y="46"/>
                      </a:cxn>
                      <a:cxn ang="0">
                        <a:pos x="167" y="23"/>
                      </a:cxn>
                      <a:cxn ang="0">
                        <a:pos x="143" y="46"/>
                      </a:cxn>
                      <a:cxn ang="0">
                        <a:pos x="167" y="46"/>
                      </a:cxn>
                      <a:cxn ang="0">
                        <a:pos x="167" y="23"/>
                      </a:cxn>
                    </a:cxnLst>
                    <a:rect l="0" t="0" r="r" b="b"/>
                    <a:pathLst>
                      <a:path w="167" h="46">
                        <a:moveTo>
                          <a:pt x="167" y="23"/>
                        </a:moveTo>
                        <a:lnTo>
                          <a:pt x="143" y="0"/>
                        </a:lnTo>
                        <a:lnTo>
                          <a:pt x="0" y="0"/>
                        </a:lnTo>
                        <a:lnTo>
                          <a:pt x="0" y="46"/>
                        </a:lnTo>
                        <a:lnTo>
                          <a:pt x="143" y="46"/>
                        </a:lnTo>
                        <a:lnTo>
                          <a:pt x="167" y="23"/>
                        </a:lnTo>
                        <a:lnTo>
                          <a:pt x="143" y="46"/>
                        </a:lnTo>
                        <a:lnTo>
                          <a:pt x="167" y="46"/>
                        </a:lnTo>
                        <a:lnTo>
                          <a:pt x="167" y="23"/>
                        </a:lnTo>
                        <a:close/>
                      </a:path>
                    </a:pathLst>
                  </a:custGeom>
                  <a:solidFill>
                    <a:schemeClr val="bg1"/>
                  </a:solidFill>
                  <a:ln w="9525">
                    <a:noFill/>
                    <a:round/>
                    <a:headEnd/>
                    <a:tailEnd/>
                  </a:ln>
                </p:spPr>
                <p:txBody>
                  <a:bodyPr/>
                  <a:lstStyle/>
                  <a:p>
                    <a:pPr>
                      <a:defRPr/>
                    </a:pPr>
                    <a:endParaRPr lang="en-US"/>
                  </a:p>
                </p:txBody>
              </p:sp>
              <p:sp>
                <p:nvSpPr>
                  <p:cNvPr id="715295" name="Freeform 1567"/>
                  <p:cNvSpPr>
                    <a:spLocks noChangeAspect="1"/>
                  </p:cNvSpPr>
                  <p:nvPr/>
                </p:nvSpPr>
                <p:spPr bwMode="auto">
                  <a:xfrm>
                    <a:off x="4801" y="1425"/>
                    <a:ext cx="43" cy="143"/>
                  </a:xfrm>
                  <a:custGeom>
                    <a:avLst/>
                    <a:gdLst/>
                    <a:ahLst/>
                    <a:cxnLst>
                      <a:cxn ang="0">
                        <a:pos x="0" y="469"/>
                      </a:cxn>
                      <a:cxn ang="0">
                        <a:pos x="0" y="181"/>
                      </a:cxn>
                      <a:cxn ang="0">
                        <a:pos x="16" y="172"/>
                      </a:cxn>
                      <a:cxn ang="0">
                        <a:pos x="16" y="76"/>
                      </a:cxn>
                      <a:cxn ang="0">
                        <a:pos x="17" y="65"/>
                      </a:cxn>
                      <a:cxn ang="0">
                        <a:pos x="20" y="52"/>
                      </a:cxn>
                      <a:cxn ang="0">
                        <a:pos x="23" y="40"/>
                      </a:cxn>
                      <a:cxn ang="0">
                        <a:pos x="28" y="27"/>
                      </a:cxn>
                      <a:cxn ang="0">
                        <a:pos x="32" y="22"/>
                      </a:cxn>
                      <a:cxn ang="0">
                        <a:pos x="35" y="16"/>
                      </a:cxn>
                      <a:cxn ang="0">
                        <a:pos x="41" y="11"/>
                      </a:cxn>
                      <a:cxn ang="0">
                        <a:pos x="45" y="7"/>
                      </a:cxn>
                      <a:cxn ang="0">
                        <a:pos x="50" y="4"/>
                      </a:cxn>
                      <a:cxn ang="0">
                        <a:pos x="56" y="2"/>
                      </a:cxn>
                      <a:cxn ang="0">
                        <a:pos x="63" y="0"/>
                      </a:cxn>
                      <a:cxn ang="0">
                        <a:pos x="70" y="0"/>
                      </a:cxn>
                      <a:cxn ang="0">
                        <a:pos x="77" y="0"/>
                      </a:cxn>
                      <a:cxn ang="0">
                        <a:pos x="85" y="2"/>
                      </a:cxn>
                      <a:cxn ang="0">
                        <a:pos x="90" y="4"/>
                      </a:cxn>
                      <a:cxn ang="0">
                        <a:pos x="96" y="7"/>
                      </a:cxn>
                      <a:cxn ang="0">
                        <a:pos x="101" y="10"/>
                      </a:cxn>
                      <a:cxn ang="0">
                        <a:pos x="105" y="15"/>
                      </a:cxn>
                      <a:cxn ang="0">
                        <a:pos x="109" y="21"/>
                      </a:cxn>
                      <a:cxn ang="0">
                        <a:pos x="112" y="26"/>
                      </a:cxn>
                      <a:cxn ang="0">
                        <a:pos x="117" y="37"/>
                      </a:cxn>
                      <a:cxn ang="0">
                        <a:pos x="122" y="51"/>
                      </a:cxn>
                      <a:cxn ang="0">
                        <a:pos x="123" y="64"/>
                      </a:cxn>
                      <a:cxn ang="0">
                        <a:pos x="124" y="76"/>
                      </a:cxn>
                      <a:cxn ang="0">
                        <a:pos x="124" y="172"/>
                      </a:cxn>
                      <a:cxn ang="0">
                        <a:pos x="143" y="178"/>
                      </a:cxn>
                      <a:cxn ang="0">
                        <a:pos x="143" y="469"/>
                      </a:cxn>
                      <a:cxn ang="0">
                        <a:pos x="0" y="469"/>
                      </a:cxn>
                    </a:cxnLst>
                    <a:rect l="0" t="0" r="r" b="b"/>
                    <a:pathLst>
                      <a:path w="143" h="469">
                        <a:moveTo>
                          <a:pt x="0" y="469"/>
                        </a:moveTo>
                        <a:lnTo>
                          <a:pt x="0" y="181"/>
                        </a:lnTo>
                        <a:lnTo>
                          <a:pt x="16" y="172"/>
                        </a:lnTo>
                        <a:lnTo>
                          <a:pt x="16" y="76"/>
                        </a:lnTo>
                        <a:lnTo>
                          <a:pt x="17" y="65"/>
                        </a:lnTo>
                        <a:lnTo>
                          <a:pt x="20" y="52"/>
                        </a:lnTo>
                        <a:lnTo>
                          <a:pt x="23" y="40"/>
                        </a:lnTo>
                        <a:lnTo>
                          <a:pt x="28" y="27"/>
                        </a:lnTo>
                        <a:lnTo>
                          <a:pt x="32" y="22"/>
                        </a:lnTo>
                        <a:lnTo>
                          <a:pt x="35" y="16"/>
                        </a:lnTo>
                        <a:lnTo>
                          <a:pt x="41" y="11"/>
                        </a:lnTo>
                        <a:lnTo>
                          <a:pt x="45" y="7"/>
                        </a:lnTo>
                        <a:lnTo>
                          <a:pt x="50" y="4"/>
                        </a:lnTo>
                        <a:lnTo>
                          <a:pt x="56" y="2"/>
                        </a:lnTo>
                        <a:lnTo>
                          <a:pt x="63" y="0"/>
                        </a:lnTo>
                        <a:lnTo>
                          <a:pt x="70" y="0"/>
                        </a:lnTo>
                        <a:lnTo>
                          <a:pt x="77" y="0"/>
                        </a:lnTo>
                        <a:lnTo>
                          <a:pt x="85" y="2"/>
                        </a:lnTo>
                        <a:lnTo>
                          <a:pt x="90" y="4"/>
                        </a:lnTo>
                        <a:lnTo>
                          <a:pt x="96" y="7"/>
                        </a:lnTo>
                        <a:lnTo>
                          <a:pt x="101" y="10"/>
                        </a:lnTo>
                        <a:lnTo>
                          <a:pt x="105" y="15"/>
                        </a:lnTo>
                        <a:lnTo>
                          <a:pt x="109" y="21"/>
                        </a:lnTo>
                        <a:lnTo>
                          <a:pt x="112" y="26"/>
                        </a:lnTo>
                        <a:lnTo>
                          <a:pt x="117" y="37"/>
                        </a:lnTo>
                        <a:lnTo>
                          <a:pt x="122" y="51"/>
                        </a:lnTo>
                        <a:lnTo>
                          <a:pt x="123" y="64"/>
                        </a:lnTo>
                        <a:lnTo>
                          <a:pt x="124" y="76"/>
                        </a:lnTo>
                        <a:lnTo>
                          <a:pt x="124" y="172"/>
                        </a:lnTo>
                        <a:lnTo>
                          <a:pt x="143" y="178"/>
                        </a:lnTo>
                        <a:lnTo>
                          <a:pt x="143" y="469"/>
                        </a:lnTo>
                        <a:lnTo>
                          <a:pt x="0" y="469"/>
                        </a:lnTo>
                        <a:close/>
                      </a:path>
                    </a:pathLst>
                  </a:custGeom>
                  <a:solidFill>
                    <a:srgbClr val="8C2532"/>
                  </a:solidFill>
                  <a:ln w="9525">
                    <a:noFill/>
                    <a:round/>
                    <a:headEnd/>
                    <a:tailEnd/>
                  </a:ln>
                </p:spPr>
                <p:txBody>
                  <a:bodyPr/>
                  <a:lstStyle/>
                  <a:p>
                    <a:pPr>
                      <a:defRPr/>
                    </a:pPr>
                    <a:endParaRPr lang="en-US"/>
                  </a:p>
                </p:txBody>
              </p:sp>
              <p:sp>
                <p:nvSpPr>
                  <p:cNvPr id="715296" name="Freeform 1568"/>
                  <p:cNvSpPr>
                    <a:spLocks noChangeAspect="1"/>
                  </p:cNvSpPr>
                  <p:nvPr/>
                </p:nvSpPr>
                <p:spPr bwMode="auto">
                  <a:xfrm>
                    <a:off x="4793" y="1475"/>
                    <a:ext cx="7" cy="93"/>
                  </a:xfrm>
                  <a:custGeom>
                    <a:avLst/>
                    <a:gdLst/>
                    <a:ahLst/>
                    <a:cxnLst>
                      <a:cxn ang="0">
                        <a:pos x="13" y="0"/>
                      </a:cxn>
                      <a:cxn ang="0">
                        <a:pos x="0" y="21"/>
                      </a:cxn>
                      <a:cxn ang="0">
                        <a:pos x="0" y="309"/>
                      </a:cxn>
                      <a:cxn ang="0">
                        <a:pos x="47" y="309"/>
                      </a:cxn>
                      <a:cxn ang="0">
                        <a:pos x="47" y="21"/>
                      </a:cxn>
                      <a:cxn ang="0">
                        <a:pos x="13" y="0"/>
                      </a:cxn>
                      <a:cxn ang="0">
                        <a:pos x="13" y="0"/>
                      </a:cxn>
                      <a:cxn ang="0">
                        <a:pos x="0" y="6"/>
                      </a:cxn>
                      <a:cxn ang="0">
                        <a:pos x="0" y="21"/>
                      </a:cxn>
                      <a:cxn ang="0">
                        <a:pos x="13" y="0"/>
                      </a:cxn>
                    </a:cxnLst>
                    <a:rect l="0" t="0" r="r" b="b"/>
                    <a:pathLst>
                      <a:path w="47" h="309">
                        <a:moveTo>
                          <a:pt x="13" y="0"/>
                        </a:moveTo>
                        <a:lnTo>
                          <a:pt x="0" y="21"/>
                        </a:lnTo>
                        <a:lnTo>
                          <a:pt x="0" y="309"/>
                        </a:lnTo>
                        <a:lnTo>
                          <a:pt x="47" y="309"/>
                        </a:lnTo>
                        <a:lnTo>
                          <a:pt x="47" y="21"/>
                        </a:lnTo>
                        <a:lnTo>
                          <a:pt x="13" y="0"/>
                        </a:lnTo>
                        <a:lnTo>
                          <a:pt x="13" y="0"/>
                        </a:lnTo>
                        <a:lnTo>
                          <a:pt x="0" y="6"/>
                        </a:lnTo>
                        <a:lnTo>
                          <a:pt x="0" y="21"/>
                        </a:lnTo>
                        <a:lnTo>
                          <a:pt x="13" y="0"/>
                        </a:lnTo>
                        <a:close/>
                      </a:path>
                    </a:pathLst>
                  </a:custGeom>
                  <a:solidFill>
                    <a:schemeClr val="bg1"/>
                  </a:solidFill>
                  <a:ln w="9525">
                    <a:noFill/>
                    <a:round/>
                    <a:headEnd/>
                    <a:tailEnd/>
                  </a:ln>
                </p:spPr>
                <p:txBody>
                  <a:bodyPr/>
                  <a:lstStyle/>
                  <a:p>
                    <a:pPr>
                      <a:defRPr/>
                    </a:pPr>
                    <a:endParaRPr lang="en-US"/>
                  </a:p>
                </p:txBody>
              </p:sp>
              <p:sp>
                <p:nvSpPr>
                  <p:cNvPr id="715297" name="Freeform 1569"/>
                  <p:cNvSpPr>
                    <a:spLocks noChangeAspect="1"/>
                  </p:cNvSpPr>
                  <p:nvPr/>
                </p:nvSpPr>
                <p:spPr bwMode="auto">
                  <a:xfrm>
                    <a:off x="4793" y="1468"/>
                    <a:ext cx="7" cy="14"/>
                  </a:xfrm>
                  <a:custGeom>
                    <a:avLst/>
                    <a:gdLst/>
                    <a:ahLst/>
                    <a:cxnLst>
                      <a:cxn ang="0">
                        <a:pos x="51" y="21"/>
                      </a:cxn>
                      <a:cxn ang="0">
                        <a:pos x="17" y="0"/>
                      </a:cxn>
                      <a:cxn ang="0">
                        <a:pos x="0" y="9"/>
                      </a:cxn>
                      <a:cxn ang="0">
                        <a:pos x="21" y="51"/>
                      </a:cxn>
                      <a:cxn ang="0">
                        <a:pos x="38" y="41"/>
                      </a:cxn>
                      <a:cxn ang="0">
                        <a:pos x="51" y="21"/>
                      </a:cxn>
                      <a:cxn ang="0">
                        <a:pos x="38" y="41"/>
                      </a:cxn>
                      <a:cxn ang="0">
                        <a:pos x="51" y="35"/>
                      </a:cxn>
                      <a:cxn ang="0">
                        <a:pos x="51" y="21"/>
                      </a:cxn>
                    </a:cxnLst>
                    <a:rect l="0" t="0" r="r" b="b"/>
                    <a:pathLst>
                      <a:path w="51" h="51">
                        <a:moveTo>
                          <a:pt x="51" y="21"/>
                        </a:moveTo>
                        <a:lnTo>
                          <a:pt x="17" y="0"/>
                        </a:lnTo>
                        <a:lnTo>
                          <a:pt x="0" y="9"/>
                        </a:lnTo>
                        <a:lnTo>
                          <a:pt x="21" y="51"/>
                        </a:lnTo>
                        <a:lnTo>
                          <a:pt x="38" y="41"/>
                        </a:lnTo>
                        <a:lnTo>
                          <a:pt x="51" y="21"/>
                        </a:lnTo>
                        <a:lnTo>
                          <a:pt x="38" y="41"/>
                        </a:lnTo>
                        <a:lnTo>
                          <a:pt x="51" y="35"/>
                        </a:lnTo>
                        <a:lnTo>
                          <a:pt x="51" y="21"/>
                        </a:lnTo>
                        <a:close/>
                      </a:path>
                    </a:pathLst>
                  </a:custGeom>
                  <a:solidFill>
                    <a:schemeClr val="bg1"/>
                  </a:solidFill>
                  <a:ln w="9525">
                    <a:noFill/>
                    <a:round/>
                    <a:headEnd/>
                    <a:tailEnd/>
                  </a:ln>
                </p:spPr>
                <p:txBody>
                  <a:bodyPr/>
                  <a:lstStyle/>
                  <a:p>
                    <a:pPr>
                      <a:defRPr/>
                    </a:pPr>
                    <a:endParaRPr lang="en-US"/>
                  </a:p>
                </p:txBody>
              </p:sp>
              <p:sp>
                <p:nvSpPr>
                  <p:cNvPr id="715298" name="Freeform 1570"/>
                  <p:cNvSpPr>
                    <a:spLocks noChangeAspect="1"/>
                  </p:cNvSpPr>
                  <p:nvPr/>
                </p:nvSpPr>
                <p:spPr bwMode="auto">
                  <a:xfrm>
                    <a:off x="4801" y="1446"/>
                    <a:ext cx="7" cy="29"/>
                  </a:xfrm>
                  <a:custGeom>
                    <a:avLst/>
                    <a:gdLst/>
                    <a:ahLst/>
                    <a:cxnLst>
                      <a:cxn ang="0">
                        <a:pos x="47" y="0"/>
                      </a:cxn>
                      <a:cxn ang="0">
                        <a:pos x="0" y="0"/>
                      </a:cxn>
                      <a:cxn ang="0">
                        <a:pos x="0" y="96"/>
                      </a:cxn>
                      <a:cxn ang="0">
                        <a:pos x="47" y="96"/>
                      </a:cxn>
                      <a:cxn ang="0">
                        <a:pos x="47" y="0"/>
                      </a:cxn>
                      <a:cxn ang="0">
                        <a:pos x="47" y="0"/>
                      </a:cxn>
                      <a:cxn ang="0">
                        <a:pos x="0" y="0"/>
                      </a:cxn>
                      <a:cxn ang="0">
                        <a:pos x="0" y="0"/>
                      </a:cxn>
                      <a:cxn ang="0">
                        <a:pos x="0" y="0"/>
                      </a:cxn>
                      <a:cxn ang="0">
                        <a:pos x="47" y="0"/>
                      </a:cxn>
                    </a:cxnLst>
                    <a:rect l="0" t="0" r="r" b="b"/>
                    <a:pathLst>
                      <a:path w="47" h="96">
                        <a:moveTo>
                          <a:pt x="47" y="0"/>
                        </a:moveTo>
                        <a:lnTo>
                          <a:pt x="0" y="0"/>
                        </a:lnTo>
                        <a:lnTo>
                          <a:pt x="0" y="96"/>
                        </a:lnTo>
                        <a:lnTo>
                          <a:pt x="47" y="96"/>
                        </a:lnTo>
                        <a:lnTo>
                          <a:pt x="47" y="0"/>
                        </a:lnTo>
                        <a:lnTo>
                          <a:pt x="47" y="0"/>
                        </a:lnTo>
                        <a:lnTo>
                          <a:pt x="0" y="0"/>
                        </a:lnTo>
                        <a:lnTo>
                          <a:pt x="0" y="0"/>
                        </a:lnTo>
                        <a:lnTo>
                          <a:pt x="0" y="0"/>
                        </a:lnTo>
                        <a:lnTo>
                          <a:pt x="47" y="0"/>
                        </a:lnTo>
                        <a:close/>
                      </a:path>
                    </a:pathLst>
                  </a:custGeom>
                  <a:solidFill>
                    <a:schemeClr val="bg1"/>
                  </a:solidFill>
                  <a:ln w="9525">
                    <a:noFill/>
                    <a:round/>
                    <a:headEnd/>
                    <a:tailEnd/>
                  </a:ln>
                </p:spPr>
                <p:txBody>
                  <a:bodyPr/>
                  <a:lstStyle/>
                  <a:p>
                    <a:pPr>
                      <a:defRPr/>
                    </a:pPr>
                    <a:endParaRPr lang="en-US"/>
                  </a:p>
                </p:txBody>
              </p:sp>
              <p:sp>
                <p:nvSpPr>
                  <p:cNvPr id="715299" name="Freeform 1571"/>
                  <p:cNvSpPr>
                    <a:spLocks noChangeAspect="1"/>
                  </p:cNvSpPr>
                  <p:nvPr/>
                </p:nvSpPr>
                <p:spPr bwMode="auto">
                  <a:xfrm>
                    <a:off x="4801" y="1417"/>
                    <a:ext cx="21" cy="29"/>
                  </a:xfrm>
                  <a:custGeom>
                    <a:avLst/>
                    <a:gdLst/>
                    <a:ahLst/>
                    <a:cxnLst>
                      <a:cxn ang="0">
                        <a:pos x="77" y="0"/>
                      </a:cxn>
                      <a:cxn ang="0">
                        <a:pos x="77" y="0"/>
                      </a:cxn>
                      <a:cxn ang="0">
                        <a:pos x="67" y="0"/>
                      </a:cxn>
                      <a:cxn ang="0">
                        <a:pos x="56" y="4"/>
                      </a:cxn>
                      <a:cxn ang="0">
                        <a:pos x="47" y="7"/>
                      </a:cxn>
                      <a:cxn ang="0">
                        <a:pos x="38" y="12"/>
                      </a:cxn>
                      <a:cxn ang="0">
                        <a:pos x="31" y="18"/>
                      </a:cxn>
                      <a:cxn ang="0">
                        <a:pos x="24" y="26"/>
                      </a:cxn>
                      <a:cxn ang="0">
                        <a:pos x="19" y="32"/>
                      </a:cxn>
                      <a:cxn ang="0">
                        <a:pos x="15" y="41"/>
                      </a:cxn>
                      <a:cxn ang="0">
                        <a:pos x="9" y="55"/>
                      </a:cxn>
                      <a:cxn ang="0">
                        <a:pos x="3" y="71"/>
                      </a:cxn>
                      <a:cxn ang="0">
                        <a:pos x="1" y="87"/>
                      </a:cxn>
                      <a:cxn ang="0">
                        <a:pos x="0" y="100"/>
                      </a:cxn>
                      <a:cxn ang="0">
                        <a:pos x="47" y="100"/>
                      </a:cxn>
                      <a:cxn ang="0">
                        <a:pos x="48" y="92"/>
                      </a:cxn>
                      <a:cxn ang="0">
                        <a:pos x="49" y="81"/>
                      </a:cxn>
                      <a:cxn ang="0">
                        <a:pos x="52" y="71"/>
                      </a:cxn>
                      <a:cxn ang="0">
                        <a:pos x="56" y="61"/>
                      </a:cxn>
                      <a:cxn ang="0">
                        <a:pos x="58" y="58"/>
                      </a:cxn>
                      <a:cxn ang="0">
                        <a:pos x="60" y="55"/>
                      </a:cxn>
                      <a:cxn ang="0">
                        <a:pos x="63" y="52"/>
                      </a:cxn>
                      <a:cxn ang="0">
                        <a:pos x="66" y="50"/>
                      </a:cxn>
                      <a:cxn ang="0">
                        <a:pos x="68" y="49"/>
                      </a:cxn>
                      <a:cxn ang="0">
                        <a:pos x="71" y="48"/>
                      </a:cxn>
                      <a:cxn ang="0">
                        <a:pos x="74" y="47"/>
                      </a:cxn>
                      <a:cxn ang="0">
                        <a:pos x="77" y="47"/>
                      </a:cxn>
                      <a:cxn ang="0">
                        <a:pos x="77" y="47"/>
                      </a:cxn>
                      <a:cxn ang="0">
                        <a:pos x="77" y="0"/>
                      </a:cxn>
                      <a:cxn ang="0">
                        <a:pos x="77" y="0"/>
                      </a:cxn>
                      <a:cxn ang="0">
                        <a:pos x="77" y="0"/>
                      </a:cxn>
                    </a:cxnLst>
                    <a:rect l="0" t="0" r="r" b="b"/>
                    <a:pathLst>
                      <a:path w="77" h="100">
                        <a:moveTo>
                          <a:pt x="77" y="0"/>
                        </a:moveTo>
                        <a:lnTo>
                          <a:pt x="77" y="0"/>
                        </a:lnTo>
                        <a:lnTo>
                          <a:pt x="67" y="0"/>
                        </a:lnTo>
                        <a:lnTo>
                          <a:pt x="56" y="4"/>
                        </a:lnTo>
                        <a:lnTo>
                          <a:pt x="47" y="7"/>
                        </a:lnTo>
                        <a:lnTo>
                          <a:pt x="38" y="12"/>
                        </a:lnTo>
                        <a:lnTo>
                          <a:pt x="31" y="18"/>
                        </a:lnTo>
                        <a:lnTo>
                          <a:pt x="24" y="26"/>
                        </a:lnTo>
                        <a:lnTo>
                          <a:pt x="19" y="32"/>
                        </a:lnTo>
                        <a:lnTo>
                          <a:pt x="15" y="41"/>
                        </a:lnTo>
                        <a:lnTo>
                          <a:pt x="9" y="55"/>
                        </a:lnTo>
                        <a:lnTo>
                          <a:pt x="3" y="71"/>
                        </a:lnTo>
                        <a:lnTo>
                          <a:pt x="1" y="87"/>
                        </a:lnTo>
                        <a:lnTo>
                          <a:pt x="0" y="100"/>
                        </a:lnTo>
                        <a:lnTo>
                          <a:pt x="47" y="100"/>
                        </a:lnTo>
                        <a:lnTo>
                          <a:pt x="48" y="92"/>
                        </a:lnTo>
                        <a:lnTo>
                          <a:pt x="49" y="81"/>
                        </a:lnTo>
                        <a:lnTo>
                          <a:pt x="52" y="71"/>
                        </a:lnTo>
                        <a:lnTo>
                          <a:pt x="56" y="61"/>
                        </a:lnTo>
                        <a:lnTo>
                          <a:pt x="58" y="58"/>
                        </a:lnTo>
                        <a:lnTo>
                          <a:pt x="60" y="55"/>
                        </a:lnTo>
                        <a:lnTo>
                          <a:pt x="63" y="52"/>
                        </a:lnTo>
                        <a:lnTo>
                          <a:pt x="66" y="50"/>
                        </a:lnTo>
                        <a:lnTo>
                          <a:pt x="68" y="49"/>
                        </a:lnTo>
                        <a:lnTo>
                          <a:pt x="71" y="48"/>
                        </a:lnTo>
                        <a:lnTo>
                          <a:pt x="74" y="47"/>
                        </a:lnTo>
                        <a:lnTo>
                          <a:pt x="77" y="47"/>
                        </a:lnTo>
                        <a:lnTo>
                          <a:pt x="77" y="47"/>
                        </a:lnTo>
                        <a:lnTo>
                          <a:pt x="77" y="0"/>
                        </a:lnTo>
                        <a:lnTo>
                          <a:pt x="77" y="0"/>
                        </a:lnTo>
                        <a:lnTo>
                          <a:pt x="77" y="0"/>
                        </a:lnTo>
                        <a:close/>
                      </a:path>
                    </a:pathLst>
                  </a:custGeom>
                  <a:solidFill>
                    <a:schemeClr val="bg1"/>
                  </a:solidFill>
                  <a:ln w="9525">
                    <a:noFill/>
                    <a:round/>
                    <a:headEnd/>
                    <a:tailEnd/>
                  </a:ln>
                </p:spPr>
                <p:txBody>
                  <a:bodyPr/>
                  <a:lstStyle/>
                  <a:p>
                    <a:pPr>
                      <a:defRPr/>
                    </a:pPr>
                    <a:endParaRPr lang="en-US"/>
                  </a:p>
                </p:txBody>
              </p:sp>
              <p:sp>
                <p:nvSpPr>
                  <p:cNvPr id="715300" name="Freeform 1572"/>
                  <p:cNvSpPr>
                    <a:spLocks noChangeAspect="1"/>
                  </p:cNvSpPr>
                  <p:nvPr/>
                </p:nvSpPr>
                <p:spPr bwMode="auto">
                  <a:xfrm>
                    <a:off x="4822" y="1417"/>
                    <a:ext cx="21" cy="29"/>
                  </a:xfrm>
                  <a:custGeom>
                    <a:avLst/>
                    <a:gdLst/>
                    <a:ahLst/>
                    <a:cxnLst>
                      <a:cxn ang="0">
                        <a:pos x="77" y="100"/>
                      </a:cxn>
                      <a:cxn ang="0">
                        <a:pos x="77" y="100"/>
                      </a:cxn>
                      <a:cxn ang="0">
                        <a:pos x="76" y="86"/>
                      </a:cxn>
                      <a:cxn ang="0">
                        <a:pos x="74" y="70"/>
                      </a:cxn>
                      <a:cxn ang="0">
                        <a:pos x="70" y="54"/>
                      </a:cxn>
                      <a:cxn ang="0">
                        <a:pos x="63" y="39"/>
                      </a:cxn>
                      <a:cxn ang="0">
                        <a:pos x="58" y="31"/>
                      </a:cxn>
                      <a:cxn ang="0">
                        <a:pos x="53" y="24"/>
                      </a:cxn>
                      <a:cxn ang="0">
                        <a:pos x="46" y="17"/>
                      </a:cxn>
                      <a:cxn ang="0">
                        <a:pos x="39" y="12"/>
                      </a:cxn>
                      <a:cxn ang="0">
                        <a:pos x="31" y="7"/>
                      </a:cxn>
                      <a:cxn ang="0">
                        <a:pos x="21" y="2"/>
                      </a:cxn>
                      <a:cxn ang="0">
                        <a:pos x="11" y="0"/>
                      </a:cxn>
                      <a:cxn ang="0">
                        <a:pos x="0" y="0"/>
                      </a:cxn>
                      <a:cxn ang="0">
                        <a:pos x="0" y="47"/>
                      </a:cxn>
                      <a:cxn ang="0">
                        <a:pos x="4" y="47"/>
                      </a:cxn>
                      <a:cxn ang="0">
                        <a:pos x="7" y="48"/>
                      </a:cxn>
                      <a:cxn ang="0">
                        <a:pos x="11" y="49"/>
                      </a:cxn>
                      <a:cxn ang="0">
                        <a:pos x="13" y="50"/>
                      </a:cxn>
                      <a:cxn ang="0">
                        <a:pos x="16" y="52"/>
                      </a:cxn>
                      <a:cxn ang="0">
                        <a:pos x="18" y="54"/>
                      </a:cxn>
                      <a:cxn ang="0">
                        <a:pos x="20" y="57"/>
                      </a:cxn>
                      <a:cxn ang="0">
                        <a:pos x="21" y="59"/>
                      </a:cxn>
                      <a:cxn ang="0">
                        <a:pos x="25" y="70"/>
                      </a:cxn>
                      <a:cxn ang="0">
                        <a:pos x="29" y="79"/>
                      </a:cxn>
                      <a:cxn ang="0">
                        <a:pos x="30" y="90"/>
                      </a:cxn>
                      <a:cxn ang="0">
                        <a:pos x="31" y="100"/>
                      </a:cxn>
                      <a:cxn ang="0">
                        <a:pos x="31" y="100"/>
                      </a:cxn>
                      <a:cxn ang="0">
                        <a:pos x="77" y="100"/>
                      </a:cxn>
                      <a:cxn ang="0">
                        <a:pos x="77" y="100"/>
                      </a:cxn>
                      <a:cxn ang="0">
                        <a:pos x="77" y="100"/>
                      </a:cxn>
                    </a:cxnLst>
                    <a:rect l="0" t="0" r="r" b="b"/>
                    <a:pathLst>
                      <a:path w="77" h="100">
                        <a:moveTo>
                          <a:pt x="77" y="100"/>
                        </a:moveTo>
                        <a:lnTo>
                          <a:pt x="77" y="100"/>
                        </a:lnTo>
                        <a:lnTo>
                          <a:pt x="76" y="86"/>
                        </a:lnTo>
                        <a:lnTo>
                          <a:pt x="74" y="70"/>
                        </a:lnTo>
                        <a:lnTo>
                          <a:pt x="70" y="54"/>
                        </a:lnTo>
                        <a:lnTo>
                          <a:pt x="63" y="39"/>
                        </a:lnTo>
                        <a:lnTo>
                          <a:pt x="58" y="31"/>
                        </a:lnTo>
                        <a:lnTo>
                          <a:pt x="53" y="24"/>
                        </a:lnTo>
                        <a:lnTo>
                          <a:pt x="46" y="17"/>
                        </a:lnTo>
                        <a:lnTo>
                          <a:pt x="39" y="12"/>
                        </a:lnTo>
                        <a:lnTo>
                          <a:pt x="31" y="7"/>
                        </a:lnTo>
                        <a:lnTo>
                          <a:pt x="21" y="2"/>
                        </a:lnTo>
                        <a:lnTo>
                          <a:pt x="11" y="0"/>
                        </a:lnTo>
                        <a:lnTo>
                          <a:pt x="0" y="0"/>
                        </a:lnTo>
                        <a:lnTo>
                          <a:pt x="0" y="47"/>
                        </a:lnTo>
                        <a:lnTo>
                          <a:pt x="4" y="47"/>
                        </a:lnTo>
                        <a:lnTo>
                          <a:pt x="7" y="48"/>
                        </a:lnTo>
                        <a:lnTo>
                          <a:pt x="11" y="49"/>
                        </a:lnTo>
                        <a:lnTo>
                          <a:pt x="13" y="50"/>
                        </a:lnTo>
                        <a:lnTo>
                          <a:pt x="16" y="52"/>
                        </a:lnTo>
                        <a:lnTo>
                          <a:pt x="18" y="54"/>
                        </a:lnTo>
                        <a:lnTo>
                          <a:pt x="20" y="57"/>
                        </a:lnTo>
                        <a:lnTo>
                          <a:pt x="21" y="59"/>
                        </a:lnTo>
                        <a:lnTo>
                          <a:pt x="25" y="70"/>
                        </a:lnTo>
                        <a:lnTo>
                          <a:pt x="29" y="79"/>
                        </a:lnTo>
                        <a:lnTo>
                          <a:pt x="30" y="90"/>
                        </a:lnTo>
                        <a:lnTo>
                          <a:pt x="31" y="100"/>
                        </a:lnTo>
                        <a:lnTo>
                          <a:pt x="31" y="100"/>
                        </a:lnTo>
                        <a:lnTo>
                          <a:pt x="77" y="100"/>
                        </a:lnTo>
                        <a:lnTo>
                          <a:pt x="77" y="100"/>
                        </a:lnTo>
                        <a:lnTo>
                          <a:pt x="77" y="100"/>
                        </a:lnTo>
                        <a:close/>
                      </a:path>
                    </a:pathLst>
                  </a:custGeom>
                  <a:solidFill>
                    <a:schemeClr val="bg1"/>
                  </a:solidFill>
                  <a:ln w="9525">
                    <a:noFill/>
                    <a:round/>
                    <a:headEnd/>
                    <a:tailEnd/>
                  </a:ln>
                </p:spPr>
                <p:txBody>
                  <a:bodyPr/>
                  <a:lstStyle/>
                  <a:p>
                    <a:pPr>
                      <a:defRPr/>
                    </a:pPr>
                    <a:endParaRPr lang="en-US"/>
                  </a:p>
                </p:txBody>
              </p:sp>
              <p:sp>
                <p:nvSpPr>
                  <p:cNvPr id="715301" name="Freeform 1573"/>
                  <p:cNvSpPr>
                    <a:spLocks noChangeAspect="1"/>
                  </p:cNvSpPr>
                  <p:nvPr/>
                </p:nvSpPr>
                <p:spPr bwMode="auto">
                  <a:xfrm>
                    <a:off x="4829" y="1446"/>
                    <a:ext cx="14" cy="36"/>
                  </a:xfrm>
                  <a:custGeom>
                    <a:avLst/>
                    <a:gdLst/>
                    <a:ahLst/>
                    <a:cxnLst>
                      <a:cxn ang="0">
                        <a:pos x="14" y="117"/>
                      </a:cxn>
                      <a:cxn ang="0">
                        <a:pos x="46" y="96"/>
                      </a:cxn>
                      <a:cxn ang="0">
                        <a:pos x="46" y="0"/>
                      </a:cxn>
                      <a:cxn ang="0">
                        <a:pos x="0" y="0"/>
                      </a:cxn>
                      <a:cxn ang="0">
                        <a:pos x="0" y="96"/>
                      </a:cxn>
                      <a:cxn ang="0">
                        <a:pos x="14" y="117"/>
                      </a:cxn>
                      <a:cxn ang="0">
                        <a:pos x="0" y="96"/>
                      </a:cxn>
                      <a:cxn ang="0">
                        <a:pos x="0" y="112"/>
                      </a:cxn>
                      <a:cxn ang="0">
                        <a:pos x="14" y="117"/>
                      </a:cxn>
                    </a:cxnLst>
                    <a:rect l="0" t="0" r="r" b="b"/>
                    <a:pathLst>
                      <a:path w="46" h="117">
                        <a:moveTo>
                          <a:pt x="14" y="117"/>
                        </a:moveTo>
                        <a:lnTo>
                          <a:pt x="46" y="96"/>
                        </a:lnTo>
                        <a:lnTo>
                          <a:pt x="46" y="0"/>
                        </a:lnTo>
                        <a:lnTo>
                          <a:pt x="0" y="0"/>
                        </a:lnTo>
                        <a:lnTo>
                          <a:pt x="0" y="96"/>
                        </a:lnTo>
                        <a:lnTo>
                          <a:pt x="14" y="117"/>
                        </a:lnTo>
                        <a:lnTo>
                          <a:pt x="0" y="96"/>
                        </a:lnTo>
                        <a:lnTo>
                          <a:pt x="0" y="112"/>
                        </a:lnTo>
                        <a:lnTo>
                          <a:pt x="14" y="117"/>
                        </a:lnTo>
                        <a:close/>
                      </a:path>
                    </a:pathLst>
                  </a:custGeom>
                  <a:solidFill>
                    <a:schemeClr val="bg1"/>
                  </a:solidFill>
                  <a:ln w="9525">
                    <a:noFill/>
                    <a:round/>
                    <a:headEnd/>
                    <a:tailEnd/>
                  </a:ln>
                </p:spPr>
                <p:txBody>
                  <a:bodyPr/>
                  <a:lstStyle/>
                  <a:p>
                    <a:pPr>
                      <a:defRPr/>
                    </a:pPr>
                    <a:endParaRPr lang="en-US"/>
                  </a:p>
                </p:txBody>
              </p:sp>
              <p:sp>
                <p:nvSpPr>
                  <p:cNvPr id="715302" name="Freeform 1574"/>
                  <p:cNvSpPr>
                    <a:spLocks noChangeAspect="1"/>
                  </p:cNvSpPr>
                  <p:nvPr/>
                </p:nvSpPr>
                <p:spPr bwMode="auto">
                  <a:xfrm>
                    <a:off x="4836" y="1468"/>
                    <a:ext cx="14" cy="14"/>
                  </a:xfrm>
                  <a:custGeom>
                    <a:avLst/>
                    <a:gdLst/>
                    <a:ahLst/>
                    <a:cxnLst>
                      <a:cxn ang="0">
                        <a:pos x="51" y="28"/>
                      </a:cxn>
                      <a:cxn ang="0">
                        <a:pos x="35" y="7"/>
                      </a:cxn>
                      <a:cxn ang="0">
                        <a:pos x="16" y="0"/>
                      </a:cxn>
                      <a:cxn ang="0">
                        <a:pos x="0" y="43"/>
                      </a:cxn>
                      <a:cxn ang="0">
                        <a:pos x="19" y="51"/>
                      </a:cxn>
                      <a:cxn ang="0">
                        <a:pos x="51" y="28"/>
                      </a:cxn>
                      <a:cxn ang="0">
                        <a:pos x="51" y="28"/>
                      </a:cxn>
                      <a:cxn ang="0">
                        <a:pos x="51" y="13"/>
                      </a:cxn>
                      <a:cxn ang="0">
                        <a:pos x="35" y="7"/>
                      </a:cxn>
                      <a:cxn ang="0">
                        <a:pos x="51" y="28"/>
                      </a:cxn>
                    </a:cxnLst>
                    <a:rect l="0" t="0" r="r" b="b"/>
                    <a:pathLst>
                      <a:path w="51" h="51">
                        <a:moveTo>
                          <a:pt x="51" y="28"/>
                        </a:moveTo>
                        <a:lnTo>
                          <a:pt x="35" y="7"/>
                        </a:lnTo>
                        <a:lnTo>
                          <a:pt x="16" y="0"/>
                        </a:lnTo>
                        <a:lnTo>
                          <a:pt x="0" y="43"/>
                        </a:lnTo>
                        <a:lnTo>
                          <a:pt x="19" y="51"/>
                        </a:lnTo>
                        <a:lnTo>
                          <a:pt x="51" y="28"/>
                        </a:lnTo>
                        <a:lnTo>
                          <a:pt x="51" y="28"/>
                        </a:lnTo>
                        <a:lnTo>
                          <a:pt x="51" y="13"/>
                        </a:lnTo>
                        <a:lnTo>
                          <a:pt x="35" y="7"/>
                        </a:lnTo>
                        <a:lnTo>
                          <a:pt x="51" y="28"/>
                        </a:lnTo>
                        <a:close/>
                      </a:path>
                    </a:pathLst>
                  </a:custGeom>
                  <a:solidFill>
                    <a:schemeClr val="bg1"/>
                  </a:solidFill>
                  <a:ln w="9525">
                    <a:noFill/>
                    <a:round/>
                    <a:headEnd/>
                    <a:tailEnd/>
                  </a:ln>
                </p:spPr>
                <p:txBody>
                  <a:bodyPr/>
                  <a:lstStyle/>
                  <a:p>
                    <a:pPr>
                      <a:defRPr/>
                    </a:pPr>
                    <a:endParaRPr lang="en-US"/>
                  </a:p>
                </p:txBody>
              </p:sp>
              <p:sp>
                <p:nvSpPr>
                  <p:cNvPr id="715303" name="Freeform 1575"/>
                  <p:cNvSpPr>
                    <a:spLocks noChangeAspect="1"/>
                  </p:cNvSpPr>
                  <p:nvPr/>
                </p:nvSpPr>
                <p:spPr bwMode="auto">
                  <a:xfrm>
                    <a:off x="4836" y="1475"/>
                    <a:ext cx="14" cy="100"/>
                  </a:xfrm>
                  <a:custGeom>
                    <a:avLst/>
                    <a:gdLst/>
                    <a:ahLst/>
                    <a:cxnLst>
                      <a:cxn ang="0">
                        <a:pos x="23" y="314"/>
                      </a:cxn>
                      <a:cxn ang="0">
                        <a:pos x="46" y="291"/>
                      </a:cxn>
                      <a:cxn ang="0">
                        <a:pos x="46" y="0"/>
                      </a:cxn>
                      <a:cxn ang="0">
                        <a:pos x="0" y="0"/>
                      </a:cxn>
                      <a:cxn ang="0">
                        <a:pos x="0" y="291"/>
                      </a:cxn>
                      <a:cxn ang="0">
                        <a:pos x="23" y="314"/>
                      </a:cxn>
                      <a:cxn ang="0">
                        <a:pos x="23" y="314"/>
                      </a:cxn>
                      <a:cxn ang="0">
                        <a:pos x="46" y="314"/>
                      </a:cxn>
                      <a:cxn ang="0">
                        <a:pos x="46" y="291"/>
                      </a:cxn>
                      <a:cxn ang="0">
                        <a:pos x="23" y="314"/>
                      </a:cxn>
                    </a:cxnLst>
                    <a:rect l="0" t="0" r="r" b="b"/>
                    <a:pathLst>
                      <a:path w="46" h="314">
                        <a:moveTo>
                          <a:pt x="23" y="314"/>
                        </a:moveTo>
                        <a:lnTo>
                          <a:pt x="46" y="291"/>
                        </a:lnTo>
                        <a:lnTo>
                          <a:pt x="46" y="0"/>
                        </a:lnTo>
                        <a:lnTo>
                          <a:pt x="0" y="0"/>
                        </a:lnTo>
                        <a:lnTo>
                          <a:pt x="0" y="291"/>
                        </a:lnTo>
                        <a:lnTo>
                          <a:pt x="23" y="314"/>
                        </a:lnTo>
                        <a:lnTo>
                          <a:pt x="23" y="314"/>
                        </a:lnTo>
                        <a:lnTo>
                          <a:pt x="46" y="314"/>
                        </a:lnTo>
                        <a:lnTo>
                          <a:pt x="46" y="291"/>
                        </a:lnTo>
                        <a:lnTo>
                          <a:pt x="23" y="314"/>
                        </a:lnTo>
                        <a:close/>
                      </a:path>
                    </a:pathLst>
                  </a:custGeom>
                  <a:solidFill>
                    <a:schemeClr val="bg1"/>
                  </a:solidFill>
                  <a:ln w="9525">
                    <a:noFill/>
                    <a:round/>
                    <a:headEnd/>
                    <a:tailEnd/>
                  </a:ln>
                </p:spPr>
                <p:txBody>
                  <a:bodyPr/>
                  <a:lstStyle/>
                  <a:p>
                    <a:pPr>
                      <a:defRPr/>
                    </a:pPr>
                    <a:endParaRPr lang="en-US"/>
                  </a:p>
                </p:txBody>
              </p:sp>
              <p:sp>
                <p:nvSpPr>
                  <p:cNvPr id="715304" name="Freeform 1576"/>
                  <p:cNvSpPr>
                    <a:spLocks noChangeAspect="1"/>
                  </p:cNvSpPr>
                  <p:nvPr/>
                </p:nvSpPr>
                <p:spPr bwMode="auto">
                  <a:xfrm>
                    <a:off x="4793" y="1561"/>
                    <a:ext cx="50" cy="14"/>
                  </a:xfrm>
                  <a:custGeom>
                    <a:avLst/>
                    <a:gdLst/>
                    <a:ahLst/>
                    <a:cxnLst>
                      <a:cxn ang="0">
                        <a:pos x="0" y="23"/>
                      </a:cxn>
                      <a:cxn ang="0">
                        <a:pos x="24" y="46"/>
                      </a:cxn>
                      <a:cxn ang="0">
                        <a:pos x="167" y="46"/>
                      </a:cxn>
                      <a:cxn ang="0">
                        <a:pos x="167" y="0"/>
                      </a:cxn>
                      <a:cxn ang="0">
                        <a:pos x="24" y="0"/>
                      </a:cxn>
                      <a:cxn ang="0">
                        <a:pos x="0" y="23"/>
                      </a:cxn>
                      <a:cxn ang="0">
                        <a:pos x="0" y="23"/>
                      </a:cxn>
                      <a:cxn ang="0">
                        <a:pos x="0" y="46"/>
                      </a:cxn>
                      <a:cxn ang="0">
                        <a:pos x="24" y="46"/>
                      </a:cxn>
                      <a:cxn ang="0">
                        <a:pos x="0" y="23"/>
                      </a:cxn>
                    </a:cxnLst>
                    <a:rect l="0" t="0" r="r" b="b"/>
                    <a:pathLst>
                      <a:path w="167" h="46">
                        <a:moveTo>
                          <a:pt x="0" y="23"/>
                        </a:moveTo>
                        <a:lnTo>
                          <a:pt x="24" y="46"/>
                        </a:lnTo>
                        <a:lnTo>
                          <a:pt x="167" y="46"/>
                        </a:lnTo>
                        <a:lnTo>
                          <a:pt x="167" y="0"/>
                        </a:lnTo>
                        <a:lnTo>
                          <a:pt x="24" y="0"/>
                        </a:lnTo>
                        <a:lnTo>
                          <a:pt x="0" y="23"/>
                        </a:lnTo>
                        <a:lnTo>
                          <a:pt x="0" y="23"/>
                        </a:lnTo>
                        <a:lnTo>
                          <a:pt x="0"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715305" name="Freeform 1577"/>
                  <p:cNvSpPr>
                    <a:spLocks noChangeAspect="1"/>
                  </p:cNvSpPr>
                  <p:nvPr/>
                </p:nvSpPr>
                <p:spPr bwMode="auto">
                  <a:xfrm>
                    <a:off x="289" y="1561"/>
                    <a:ext cx="7" cy="14"/>
                  </a:xfrm>
                  <a:custGeom>
                    <a:avLst/>
                    <a:gdLst/>
                    <a:ahLst/>
                    <a:cxnLst>
                      <a:cxn ang="0">
                        <a:pos x="0" y="23"/>
                      </a:cxn>
                      <a:cxn ang="0">
                        <a:pos x="23" y="46"/>
                      </a:cxn>
                      <a:cxn ang="0">
                        <a:pos x="31" y="46"/>
                      </a:cxn>
                      <a:cxn ang="0">
                        <a:pos x="31" y="0"/>
                      </a:cxn>
                      <a:cxn ang="0">
                        <a:pos x="23" y="0"/>
                      </a:cxn>
                      <a:cxn ang="0">
                        <a:pos x="0" y="23"/>
                      </a:cxn>
                      <a:cxn ang="0">
                        <a:pos x="23" y="0"/>
                      </a:cxn>
                      <a:cxn ang="0">
                        <a:pos x="17" y="0"/>
                      </a:cxn>
                      <a:cxn ang="0">
                        <a:pos x="12"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2" y="44"/>
                      </a:cxn>
                      <a:cxn ang="0">
                        <a:pos x="17"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7" y="0"/>
                        </a:lnTo>
                        <a:lnTo>
                          <a:pt x="12" y="2"/>
                        </a:lnTo>
                        <a:lnTo>
                          <a:pt x="9" y="4"/>
                        </a:lnTo>
                        <a:lnTo>
                          <a:pt x="6" y="7"/>
                        </a:lnTo>
                        <a:lnTo>
                          <a:pt x="3" y="10"/>
                        </a:lnTo>
                        <a:lnTo>
                          <a:pt x="1" y="15"/>
                        </a:lnTo>
                        <a:lnTo>
                          <a:pt x="0" y="19"/>
                        </a:lnTo>
                        <a:lnTo>
                          <a:pt x="0" y="23"/>
                        </a:lnTo>
                        <a:lnTo>
                          <a:pt x="0" y="27"/>
                        </a:lnTo>
                        <a:lnTo>
                          <a:pt x="1" y="32"/>
                        </a:lnTo>
                        <a:lnTo>
                          <a:pt x="3" y="36"/>
                        </a:lnTo>
                        <a:lnTo>
                          <a:pt x="6" y="39"/>
                        </a:lnTo>
                        <a:lnTo>
                          <a:pt x="9" y="42"/>
                        </a:lnTo>
                        <a:lnTo>
                          <a:pt x="12"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06" name="Freeform 1578"/>
                  <p:cNvSpPr>
                    <a:spLocks noChangeAspect="1"/>
                  </p:cNvSpPr>
                  <p:nvPr/>
                </p:nvSpPr>
                <p:spPr bwMode="auto">
                  <a:xfrm>
                    <a:off x="28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8"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8" y="123"/>
                        </a:lnTo>
                        <a:lnTo>
                          <a:pt x="23" y="123"/>
                        </a:lnTo>
                        <a:lnTo>
                          <a:pt x="27" y="123"/>
                        </a:lnTo>
                        <a:lnTo>
                          <a:pt x="31" y="122"/>
                        </a:lnTo>
                        <a:lnTo>
                          <a:pt x="35" y="120"/>
                        </a:lnTo>
                        <a:lnTo>
                          <a:pt x="38"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07" name="Freeform 1579"/>
                  <p:cNvSpPr>
                    <a:spLocks noChangeAspect="1"/>
                  </p:cNvSpPr>
                  <p:nvPr/>
                </p:nvSpPr>
                <p:spPr bwMode="auto">
                  <a:xfrm>
                    <a:off x="296"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4" y="39"/>
                      </a:cxn>
                      <a:cxn ang="0">
                        <a:pos x="37" y="36"/>
                      </a:cxn>
                      <a:cxn ang="0">
                        <a:pos x="39" y="32"/>
                      </a:cxn>
                      <a:cxn ang="0">
                        <a:pos x="40" y="27"/>
                      </a:cxn>
                      <a:cxn ang="0">
                        <a:pos x="41" y="23"/>
                      </a:cxn>
                      <a:cxn ang="0">
                        <a:pos x="40" y="19"/>
                      </a:cxn>
                      <a:cxn ang="0">
                        <a:pos x="39" y="15"/>
                      </a:cxn>
                      <a:cxn ang="0">
                        <a:pos x="37" y="10"/>
                      </a:cxn>
                      <a:cxn ang="0">
                        <a:pos x="34"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4" y="39"/>
                        </a:lnTo>
                        <a:lnTo>
                          <a:pt x="37" y="36"/>
                        </a:lnTo>
                        <a:lnTo>
                          <a:pt x="39" y="32"/>
                        </a:lnTo>
                        <a:lnTo>
                          <a:pt x="40" y="27"/>
                        </a:lnTo>
                        <a:lnTo>
                          <a:pt x="41" y="23"/>
                        </a:lnTo>
                        <a:lnTo>
                          <a:pt x="40" y="19"/>
                        </a:lnTo>
                        <a:lnTo>
                          <a:pt x="39" y="15"/>
                        </a:lnTo>
                        <a:lnTo>
                          <a:pt x="37" y="10"/>
                        </a:lnTo>
                        <a:lnTo>
                          <a:pt x="34"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715308" name="Freeform 1580"/>
                  <p:cNvSpPr>
                    <a:spLocks noChangeAspect="1"/>
                  </p:cNvSpPr>
                  <p:nvPr/>
                </p:nvSpPr>
                <p:spPr bwMode="auto">
                  <a:xfrm>
                    <a:off x="296" y="1596"/>
                    <a:ext cx="14" cy="315"/>
                  </a:xfrm>
                  <a:custGeom>
                    <a:avLst/>
                    <a:gdLst/>
                    <a:ahLst/>
                    <a:cxnLst>
                      <a:cxn ang="0">
                        <a:pos x="25" y="1067"/>
                      </a:cxn>
                      <a:cxn ang="0">
                        <a:pos x="48" y="1044"/>
                      </a:cxn>
                      <a:cxn ang="0">
                        <a:pos x="48" y="0"/>
                      </a:cxn>
                      <a:cxn ang="0">
                        <a:pos x="0" y="0"/>
                      </a:cxn>
                      <a:cxn ang="0">
                        <a:pos x="0" y="1044"/>
                      </a:cxn>
                      <a:cxn ang="0">
                        <a:pos x="25" y="1067"/>
                      </a:cxn>
                      <a:cxn ang="0">
                        <a:pos x="0" y="1044"/>
                      </a:cxn>
                      <a:cxn ang="0">
                        <a:pos x="1" y="1049"/>
                      </a:cxn>
                      <a:cxn ang="0">
                        <a:pos x="2" y="1054"/>
                      </a:cxn>
                      <a:cxn ang="0">
                        <a:pos x="6" y="1057"/>
                      </a:cxn>
                      <a:cxn ang="0">
                        <a:pos x="8" y="1061"/>
                      </a:cxn>
                      <a:cxn ang="0">
                        <a:pos x="12" y="1064"/>
                      </a:cxn>
                      <a:cxn ang="0">
                        <a:pos x="15" y="1066"/>
                      </a:cxn>
                      <a:cxn ang="0">
                        <a:pos x="19" y="1067"/>
                      </a:cxn>
                      <a:cxn ang="0">
                        <a:pos x="25" y="1067"/>
                      </a:cxn>
                      <a:cxn ang="0">
                        <a:pos x="29" y="1067"/>
                      </a:cxn>
                      <a:cxn ang="0">
                        <a:pos x="33" y="1066"/>
                      </a:cxn>
                      <a:cxn ang="0">
                        <a:pos x="36" y="1064"/>
                      </a:cxn>
                      <a:cxn ang="0">
                        <a:pos x="40" y="1061"/>
                      </a:cxn>
                      <a:cxn ang="0">
                        <a:pos x="42" y="1057"/>
                      </a:cxn>
                      <a:cxn ang="0">
                        <a:pos x="46" y="1054"/>
                      </a:cxn>
                      <a:cxn ang="0">
                        <a:pos x="47" y="1049"/>
                      </a:cxn>
                      <a:cxn ang="0">
                        <a:pos x="48" y="1044"/>
                      </a:cxn>
                      <a:cxn ang="0">
                        <a:pos x="25" y="1067"/>
                      </a:cxn>
                    </a:cxnLst>
                    <a:rect l="0" t="0" r="r" b="b"/>
                    <a:pathLst>
                      <a:path w="48" h="1067">
                        <a:moveTo>
                          <a:pt x="25" y="1067"/>
                        </a:moveTo>
                        <a:lnTo>
                          <a:pt x="48" y="1044"/>
                        </a:lnTo>
                        <a:lnTo>
                          <a:pt x="48" y="0"/>
                        </a:lnTo>
                        <a:lnTo>
                          <a:pt x="0" y="0"/>
                        </a:lnTo>
                        <a:lnTo>
                          <a:pt x="0" y="1044"/>
                        </a:lnTo>
                        <a:lnTo>
                          <a:pt x="25" y="1067"/>
                        </a:lnTo>
                        <a:lnTo>
                          <a:pt x="0" y="1044"/>
                        </a:lnTo>
                        <a:lnTo>
                          <a:pt x="1" y="1049"/>
                        </a:lnTo>
                        <a:lnTo>
                          <a:pt x="2" y="1054"/>
                        </a:lnTo>
                        <a:lnTo>
                          <a:pt x="6" y="1057"/>
                        </a:lnTo>
                        <a:lnTo>
                          <a:pt x="8" y="1061"/>
                        </a:lnTo>
                        <a:lnTo>
                          <a:pt x="12" y="1064"/>
                        </a:lnTo>
                        <a:lnTo>
                          <a:pt x="15" y="1066"/>
                        </a:lnTo>
                        <a:lnTo>
                          <a:pt x="19" y="1067"/>
                        </a:lnTo>
                        <a:lnTo>
                          <a:pt x="25" y="1067"/>
                        </a:lnTo>
                        <a:lnTo>
                          <a:pt x="29" y="1067"/>
                        </a:lnTo>
                        <a:lnTo>
                          <a:pt x="33" y="1066"/>
                        </a:lnTo>
                        <a:lnTo>
                          <a:pt x="36" y="1064"/>
                        </a:lnTo>
                        <a:lnTo>
                          <a:pt x="40" y="1061"/>
                        </a:lnTo>
                        <a:lnTo>
                          <a:pt x="42" y="1057"/>
                        </a:lnTo>
                        <a:lnTo>
                          <a:pt x="46" y="1054"/>
                        </a:lnTo>
                        <a:lnTo>
                          <a:pt x="47" y="1049"/>
                        </a:lnTo>
                        <a:lnTo>
                          <a:pt x="48" y="1044"/>
                        </a:lnTo>
                        <a:lnTo>
                          <a:pt x="25" y="1067"/>
                        </a:lnTo>
                        <a:close/>
                      </a:path>
                    </a:pathLst>
                  </a:custGeom>
                  <a:solidFill>
                    <a:schemeClr val="bg1"/>
                  </a:solidFill>
                  <a:ln w="9525">
                    <a:noFill/>
                    <a:round/>
                    <a:headEnd/>
                    <a:tailEnd/>
                  </a:ln>
                </p:spPr>
                <p:txBody>
                  <a:bodyPr/>
                  <a:lstStyle/>
                  <a:p>
                    <a:pPr>
                      <a:defRPr/>
                    </a:pPr>
                    <a:endParaRPr lang="en-US"/>
                  </a:p>
                </p:txBody>
              </p:sp>
              <p:sp>
                <p:nvSpPr>
                  <p:cNvPr id="715309" name="Freeform 1581"/>
                  <p:cNvSpPr>
                    <a:spLocks noChangeAspect="1"/>
                  </p:cNvSpPr>
                  <p:nvPr/>
                </p:nvSpPr>
                <p:spPr bwMode="auto">
                  <a:xfrm>
                    <a:off x="282" y="1904"/>
                    <a:ext cx="21" cy="7"/>
                  </a:xfrm>
                  <a:custGeom>
                    <a:avLst/>
                    <a:gdLst/>
                    <a:ahLst/>
                    <a:cxnLst>
                      <a:cxn ang="0">
                        <a:pos x="0" y="24"/>
                      </a:cxn>
                      <a:cxn ang="0">
                        <a:pos x="23" y="47"/>
                      </a:cxn>
                      <a:cxn ang="0">
                        <a:pos x="71" y="47"/>
                      </a:cxn>
                      <a:cxn ang="0">
                        <a:pos x="71" y="0"/>
                      </a:cxn>
                      <a:cxn ang="0">
                        <a:pos x="23" y="0"/>
                      </a:cxn>
                      <a:cxn ang="0">
                        <a:pos x="0" y="24"/>
                      </a:cxn>
                      <a:cxn ang="0">
                        <a:pos x="23" y="0"/>
                      </a:cxn>
                      <a:cxn ang="0">
                        <a:pos x="18" y="0"/>
                      </a:cxn>
                      <a:cxn ang="0">
                        <a:pos x="14" y="2"/>
                      </a:cxn>
                      <a:cxn ang="0">
                        <a:pos x="9" y="5"/>
                      </a:cxn>
                      <a:cxn ang="0">
                        <a:pos x="6" y="8"/>
                      </a:cxn>
                      <a:cxn ang="0">
                        <a:pos x="3" y="11"/>
                      </a:cxn>
                      <a:cxn ang="0">
                        <a:pos x="2" y="15"/>
                      </a:cxn>
                      <a:cxn ang="0">
                        <a:pos x="1" y="19"/>
                      </a:cxn>
                      <a:cxn ang="0">
                        <a:pos x="0" y="24"/>
                      </a:cxn>
                      <a:cxn ang="0">
                        <a:pos x="1" y="28"/>
                      </a:cxn>
                      <a:cxn ang="0">
                        <a:pos x="2" y="32"/>
                      </a:cxn>
                      <a:cxn ang="0">
                        <a:pos x="3" y="36"/>
                      </a:cxn>
                      <a:cxn ang="0">
                        <a:pos x="6" y="39"/>
                      </a:cxn>
                      <a:cxn ang="0">
                        <a:pos x="9" y="42"/>
                      </a:cxn>
                      <a:cxn ang="0">
                        <a:pos x="14" y="45"/>
                      </a:cxn>
                      <a:cxn ang="0">
                        <a:pos x="18" y="47"/>
                      </a:cxn>
                      <a:cxn ang="0">
                        <a:pos x="23" y="47"/>
                      </a:cxn>
                      <a:cxn ang="0">
                        <a:pos x="0" y="24"/>
                      </a:cxn>
                    </a:cxnLst>
                    <a:rect l="0" t="0" r="r" b="b"/>
                    <a:pathLst>
                      <a:path w="71" h="47">
                        <a:moveTo>
                          <a:pt x="0" y="24"/>
                        </a:moveTo>
                        <a:lnTo>
                          <a:pt x="23" y="47"/>
                        </a:lnTo>
                        <a:lnTo>
                          <a:pt x="71" y="47"/>
                        </a:lnTo>
                        <a:lnTo>
                          <a:pt x="71" y="0"/>
                        </a:lnTo>
                        <a:lnTo>
                          <a:pt x="23" y="0"/>
                        </a:lnTo>
                        <a:lnTo>
                          <a:pt x="0" y="24"/>
                        </a:lnTo>
                        <a:lnTo>
                          <a:pt x="23" y="0"/>
                        </a:lnTo>
                        <a:lnTo>
                          <a:pt x="18" y="0"/>
                        </a:lnTo>
                        <a:lnTo>
                          <a:pt x="14" y="2"/>
                        </a:lnTo>
                        <a:lnTo>
                          <a:pt x="9" y="5"/>
                        </a:lnTo>
                        <a:lnTo>
                          <a:pt x="6" y="8"/>
                        </a:lnTo>
                        <a:lnTo>
                          <a:pt x="3" y="11"/>
                        </a:lnTo>
                        <a:lnTo>
                          <a:pt x="2" y="15"/>
                        </a:lnTo>
                        <a:lnTo>
                          <a:pt x="1" y="19"/>
                        </a:lnTo>
                        <a:lnTo>
                          <a:pt x="0" y="24"/>
                        </a:lnTo>
                        <a:lnTo>
                          <a:pt x="1" y="28"/>
                        </a:lnTo>
                        <a:lnTo>
                          <a:pt x="2" y="32"/>
                        </a:lnTo>
                        <a:lnTo>
                          <a:pt x="3" y="36"/>
                        </a:lnTo>
                        <a:lnTo>
                          <a:pt x="6" y="39"/>
                        </a:lnTo>
                        <a:lnTo>
                          <a:pt x="9" y="42"/>
                        </a:lnTo>
                        <a:lnTo>
                          <a:pt x="14"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715310" name="Freeform 1582"/>
                  <p:cNvSpPr>
                    <a:spLocks noChangeAspect="1"/>
                  </p:cNvSpPr>
                  <p:nvPr/>
                </p:nvSpPr>
                <p:spPr bwMode="auto">
                  <a:xfrm>
                    <a:off x="282" y="1911"/>
                    <a:ext cx="14" cy="21"/>
                  </a:xfrm>
                  <a:custGeom>
                    <a:avLst/>
                    <a:gdLst/>
                    <a:ahLst/>
                    <a:cxnLst>
                      <a:cxn ang="0">
                        <a:pos x="23" y="87"/>
                      </a:cxn>
                      <a:cxn ang="0">
                        <a:pos x="46" y="64"/>
                      </a:cxn>
                      <a:cxn ang="0">
                        <a:pos x="46" y="0"/>
                      </a:cxn>
                      <a:cxn ang="0">
                        <a:pos x="0" y="0"/>
                      </a:cxn>
                      <a:cxn ang="0">
                        <a:pos x="0" y="64"/>
                      </a:cxn>
                      <a:cxn ang="0">
                        <a:pos x="23" y="87"/>
                      </a:cxn>
                      <a:cxn ang="0">
                        <a:pos x="0" y="64"/>
                      </a:cxn>
                      <a:cxn ang="0">
                        <a:pos x="1" y="69"/>
                      </a:cxn>
                      <a:cxn ang="0">
                        <a:pos x="2" y="73"/>
                      </a:cxn>
                      <a:cxn ang="0">
                        <a:pos x="4" y="77"/>
                      </a:cxn>
                      <a:cxn ang="0">
                        <a:pos x="7" y="81"/>
                      </a:cxn>
                      <a:cxn ang="0">
                        <a:pos x="11" y="84"/>
                      </a:cxn>
                      <a:cxn ang="0">
                        <a:pos x="15" y="85"/>
                      </a:cxn>
                      <a:cxn ang="0">
                        <a:pos x="19" y="86"/>
                      </a:cxn>
                      <a:cxn ang="0">
                        <a:pos x="23" y="87"/>
                      </a:cxn>
                      <a:cxn ang="0">
                        <a:pos x="27" y="86"/>
                      </a:cxn>
                      <a:cxn ang="0">
                        <a:pos x="32" y="85"/>
                      </a:cxn>
                      <a:cxn ang="0">
                        <a:pos x="36" y="84"/>
                      </a:cxn>
                      <a:cxn ang="0">
                        <a:pos x="39" y="81"/>
                      </a:cxn>
                      <a:cxn ang="0">
                        <a:pos x="42" y="77"/>
                      </a:cxn>
                      <a:cxn ang="0">
                        <a:pos x="44" y="73"/>
                      </a:cxn>
                      <a:cxn ang="0">
                        <a:pos x="46"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1" y="69"/>
                        </a:lnTo>
                        <a:lnTo>
                          <a:pt x="2" y="73"/>
                        </a:lnTo>
                        <a:lnTo>
                          <a:pt x="4" y="77"/>
                        </a:lnTo>
                        <a:lnTo>
                          <a:pt x="7" y="81"/>
                        </a:lnTo>
                        <a:lnTo>
                          <a:pt x="11" y="84"/>
                        </a:lnTo>
                        <a:lnTo>
                          <a:pt x="15" y="85"/>
                        </a:lnTo>
                        <a:lnTo>
                          <a:pt x="19" y="86"/>
                        </a:lnTo>
                        <a:lnTo>
                          <a:pt x="23" y="87"/>
                        </a:lnTo>
                        <a:lnTo>
                          <a:pt x="27" y="86"/>
                        </a:lnTo>
                        <a:lnTo>
                          <a:pt x="32" y="85"/>
                        </a:lnTo>
                        <a:lnTo>
                          <a:pt x="36" y="84"/>
                        </a:lnTo>
                        <a:lnTo>
                          <a:pt x="39" y="81"/>
                        </a:lnTo>
                        <a:lnTo>
                          <a:pt x="42" y="77"/>
                        </a:lnTo>
                        <a:lnTo>
                          <a:pt x="44" y="73"/>
                        </a:lnTo>
                        <a:lnTo>
                          <a:pt x="46"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715311" name="Freeform 1583"/>
                  <p:cNvSpPr>
                    <a:spLocks noChangeAspect="1"/>
                  </p:cNvSpPr>
                  <p:nvPr/>
                </p:nvSpPr>
                <p:spPr bwMode="auto">
                  <a:xfrm>
                    <a:off x="289" y="1919"/>
                    <a:ext cx="21" cy="14"/>
                  </a:xfrm>
                  <a:custGeom>
                    <a:avLst/>
                    <a:gdLst/>
                    <a:ahLst/>
                    <a:cxnLst>
                      <a:cxn ang="0">
                        <a:pos x="65" y="23"/>
                      </a:cxn>
                      <a:cxn ang="0">
                        <a:pos x="42" y="0"/>
                      </a:cxn>
                      <a:cxn ang="0">
                        <a:pos x="0" y="0"/>
                      </a:cxn>
                      <a:cxn ang="0">
                        <a:pos x="0" y="46"/>
                      </a:cxn>
                      <a:cxn ang="0">
                        <a:pos x="42" y="46"/>
                      </a:cxn>
                      <a:cxn ang="0">
                        <a:pos x="65" y="23"/>
                      </a:cxn>
                      <a:cxn ang="0">
                        <a:pos x="42" y="46"/>
                      </a:cxn>
                      <a:cxn ang="0">
                        <a:pos x="48" y="45"/>
                      </a:cxn>
                      <a:cxn ang="0">
                        <a:pos x="52" y="44"/>
                      </a:cxn>
                      <a:cxn ang="0">
                        <a:pos x="56" y="42"/>
                      </a:cxn>
                      <a:cxn ang="0">
                        <a:pos x="59" y="39"/>
                      </a:cxn>
                      <a:cxn ang="0">
                        <a:pos x="62" y="35"/>
                      </a:cxn>
                      <a:cxn ang="0">
                        <a:pos x="63" y="31"/>
                      </a:cxn>
                      <a:cxn ang="0">
                        <a:pos x="64" y="27"/>
                      </a:cxn>
                      <a:cxn ang="0">
                        <a:pos x="65" y="23"/>
                      </a:cxn>
                      <a:cxn ang="0">
                        <a:pos x="64" y="19"/>
                      </a:cxn>
                      <a:cxn ang="0">
                        <a:pos x="63" y="14"/>
                      </a:cxn>
                      <a:cxn ang="0">
                        <a:pos x="62" y="10"/>
                      </a:cxn>
                      <a:cxn ang="0">
                        <a:pos x="59" y="7"/>
                      </a:cxn>
                      <a:cxn ang="0">
                        <a:pos x="56" y="4"/>
                      </a:cxn>
                      <a:cxn ang="0">
                        <a:pos x="52" y="2"/>
                      </a:cxn>
                      <a:cxn ang="0">
                        <a:pos x="48" y="0"/>
                      </a:cxn>
                      <a:cxn ang="0">
                        <a:pos x="42" y="0"/>
                      </a:cxn>
                      <a:cxn ang="0">
                        <a:pos x="65" y="23"/>
                      </a:cxn>
                    </a:cxnLst>
                    <a:rect l="0" t="0" r="r" b="b"/>
                    <a:pathLst>
                      <a:path w="65" h="46">
                        <a:moveTo>
                          <a:pt x="65" y="23"/>
                        </a:moveTo>
                        <a:lnTo>
                          <a:pt x="42" y="0"/>
                        </a:lnTo>
                        <a:lnTo>
                          <a:pt x="0" y="0"/>
                        </a:lnTo>
                        <a:lnTo>
                          <a:pt x="0" y="46"/>
                        </a:lnTo>
                        <a:lnTo>
                          <a:pt x="42" y="46"/>
                        </a:lnTo>
                        <a:lnTo>
                          <a:pt x="65" y="23"/>
                        </a:lnTo>
                        <a:lnTo>
                          <a:pt x="42" y="46"/>
                        </a:lnTo>
                        <a:lnTo>
                          <a:pt x="48" y="45"/>
                        </a:lnTo>
                        <a:lnTo>
                          <a:pt x="52" y="44"/>
                        </a:lnTo>
                        <a:lnTo>
                          <a:pt x="56" y="42"/>
                        </a:lnTo>
                        <a:lnTo>
                          <a:pt x="59" y="39"/>
                        </a:lnTo>
                        <a:lnTo>
                          <a:pt x="62" y="35"/>
                        </a:lnTo>
                        <a:lnTo>
                          <a:pt x="63" y="31"/>
                        </a:lnTo>
                        <a:lnTo>
                          <a:pt x="64" y="27"/>
                        </a:lnTo>
                        <a:lnTo>
                          <a:pt x="65" y="23"/>
                        </a:lnTo>
                        <a:lnTo>
                          <a:pt x="64" y="19"/>
                        </a:lnTo>
                        <a:lnTo>
                          <a:pt x="63" y="14"/>
                        </a:lnTo>
                        <a:lnTo>
                          <a:pt x="62" y="10"/>
                        </a:lnTo>
                        <a:lnTo>
                          <a:pt x="59" y="7"/>
                        </a:lnTo>
                        <a:lnTo>
                          <a:pt x="56" y="4"/>
                        </a:lnTo>
                        <a:lnTo>
                          <a:pt x="52" y="2"/>
                        </a:lnTo>
                        <a:lnTo>
                          <a:pt x="48" y="0"/>
                        </a:lnTo>
                        <a:lnTo>
                          <a:pt x="42" y="0"/>
                        </a:lnTo>
                        <a:lnTo>
                          <a:pt x="65" y="23"/>
                        </a:lnTo>
                        <a:close/>
                      </a:path>
                    </a:pathLst>
                  </a:custGeom>
                  <a:solidFill>
                    <a:schemeClr val="bg1"/>
                  </a:solidFill>
                  <a:ln w="9525">
                    <a:noFill/>
                    <a:round/>
                    <a:headEnd/>
                    <a:tailEnd/>
                  </a:ln>
                </p:spPr>
                <p:txBody>
                  <a:bodyPr/>
                  <a:lstStyle/>
                  <a:p>
                    <a:pPr>
                      <a:defRPr/>
                    </a:pPr>
                    <a:endParaRPr lang="en-US"/>
                  </a:p>
                </p:txBody>
              </p:sp>
              <p:sp>
                <p:nvSpPr>
                  <p:cNvPr id="715312" name="Freeform 1584"/>
                  <p:cNvSpPr>
                    <a:spLocks noChangeAspect="1"/>
                  </p:cNvSpPr>
                  <p:nvPr/>
                </p:nvSpPr>
                <p:spPr bwMode="auto">
                  <a:xfrm>
                    <a:off x="296" y="1926"/>
                    <a:ext cx="14" cy="136"/>
                  </a:xfrm>
                  <a:custGeom>
                    <a:avLst/>
                    <a:gdLst/>
                    <a:ahLst/>
                    <a:cxnLst>
                      <a:cxn ang="0">
                        <a:pos x="36" y="450"/>
                      </a:cxn>
                      <a:cxn ang="0">
                        <a:pos x="46" y="431"/>
                      </a:cxn>
                      <a:cxn ang="0">
                        <a:pos x="46" y="0"/>
                      </a:cxn>
                      <a:cxn ang="0">
                        <a:pos x="0" y="0"/>
                      </a:cxn>
                      <a:cxn ang="0">
                        <a:pos x="0" y="431"/>
                      </a:cxn>
                      <a:cxn ang="0">
                        <a:pos x="36" y="450"/>
                      </a:cxn>
                      <a:cxn ang="0">
                        <a:pos x="0" y="431"/>
                      </a:cxn>
                      <a:cxn ang="0">
                        <a:pos x="0" y="437"/>
                      </a:cxn>
                      <a:cxn ang="0">
                        <a:pos x="1" y="442"/>
                      </a:cxn>
                      <a:cxn ang="0">
                        <a:pos x="4" y="445"/>
                      </a:cxn>
                      <a:cxn ang="0">
                        <a:pos x="6" y="448"/>
                      </a:cxn>
                      <a:cxn ang="0">
                        <a:pos x="11" y="451"/>
                      </a:cxn>
                      <a:cxn ang="0">
                        <a:pos x="14" y="454"/>
                      </a:cxn>
                      <a:cxn ang="0">
                        <a:pos x="18" y="455"/>
                      </a:cxn>
                      <a:cxn ang="0">
                        <a:pos x="23" y="455"/>
                      </a:cxn>
                      <a:cxn ang="0">
                        <a:pos x="28" y="455"/>
                      </a:cxn>
                      <a:cxn ang="0">
                        <a:pos x="32" y="454"/>
                      </a:cxn>
                      <a:cxn ang="0">
                        <a:pos x="35" y="451"/>
                      </a:cxn>
                      <a:cxn ang="0">
                        <a:pos x="39" y="448"/>
                      </a:cxn>
                      <a:cxn ang="0">
                        <a:pos x="42" y="445"/>
                      </a:cxn>
                      <a:cxn ang="0">
                        <a:pos x="44" y="442"/>
                      </a:cxn>
                      <a:cxn ang="0">
                        <a:pos x="45"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0" y="437"/>
                        </a:lnTo>
                        <a:lnTo>
                          <a:pt x="1" y="442"/>
                        </a:lnTo>
                        <a:lnTo>
                          <a:pt x="4" y="445"/>
                        </a:lnTo>
                        <a:lnTo>
                          <a:pt x="6" y="448"/>
                        </a:lnTo>
                        <a:lnTo>
                          <a:pt x="11" y="451"/>
                        </a:lnTo>
                        <a:lnTo>
                          <a:pt x="14" y="454"/>
                        </a:lnTo>
                        <a:lnTo>
                          <a:pt x="18" y="455"/>
                        </a:lnTo>
                        <a:lnTo>
                          <a:pt x="23" y="455"/>
                        </a:lnTo>
                        <a:lnTo>
                          <a:pt x="28" y="455"/>
                        </a:lnTo>
                        <a:lnTo>
                          <a:pt x="32" y="454"/>
                        </a:lnTo>
                        <a:lnTo>
                          <a:pt x="35" y="451"/>
                        </a:lnTo>
                        <a:lnTo>
                          <a:pt x="39" y="448"/>
                        </a:lnTo>
                        <a:lnTo>
                          <a:pt x="42" y="445"/>
                        </a:lnTo>
                        <a:lnTo>
                          <a:pt x="44" y="442"/>
                        </a:lnTo>
                        <a:lnTo>
                          <a:pt x="45"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715313" name="Freeform 1585"/>
                  <p:cNvSpPr>
                    <a:spLocks noChangeAspect="1"/>
                  </p:cNvSpPr>
                  <p:nvPr/>
                </p:nvSpPr>
                <p:spPr bwMode="auto">
                  <a:xfrm>
                    <a:off x="282" y="2055"/>
                    <a:ext cx="21" cy="14"/>
                  </a:xfrm>
                  <a:custGeom>
                    <a:avLst/>
                    <a:gdLst/>
                    <a:ahLst/>
                    <a:cxnLst>
                      <a:cxn ang="0">
                        <a:pos x="0" y="42"/>
                      </a:cxn>
                      <a:cxn ang="0">
                        <a:pos x="36" y="60"/>
                      </a:cxn>
                      <a:cxn ang="0">
                        <a:pos x="67" y="38"/>
                      </a:cxn>
                      <a:cxn ang="0">
                        <a:pos x="41" y="0"/>
                      </a:cxn>
                      <a:cxn ang="0">
                        <a:pos x="9" y="23"/>
                      </a:cxn>
                      <a:cxn ang="0">
                        <a:pos x="0" y="42"/>
                      </a:cxn>
                      <a:cxn ang="0">
                        <a:pos x="9" y="23"/>
                      </a:cxn>
                      <a:cxn ang="0">
                        <a:pos x="5" y="27"/>
                      </a:cxn>
                      <a:cxn ang="0">
                        <a:pos x="3" y="31"/>
                      </a:cxn>
                      <a:cxn ang="0">
                        <a:pos x="1" y="35"/>
                      </a:cxn>
                      <a:cxn ang="0">
                        <a:pos x="0" y="39"/>
                      </a:cxn>
                      <a:cxn ang="0">
                        <a:pos x="0" y="44"/>
                      </a:cxn>
                      <a:cxn ang="0">
                        <a:pos x="1" y="48"/>
                      </a:cxn>
                      <a:cxn ang="0">
                        <a:pos x="2" y="52"/>
                      </a:cxn>
                      <a:cxn ang="0">
                        <a:pos x="4" y="55"/>
                      </a:cxn>
                      <a:cxn ang="0">
                        <a:pos x="7" y="58"/>
                      </a:cxn>
                      <a:cxn ang="0">
                        <a:pos x="10" y="62"/>
                      </a:cxn>
                      <a:cxn ang="0">
                        <a:pos x="14" y="64"/>
                      </a:cxn>
                      <a:cxn ang="0">
                        <a:pos x="19" y="65"/>
                      </a:cxn>
                      <a:cxn ang="0">
                        <a:pos x="23" y="66"/>
                      </a:cxn>
                      <a:cxn ang="0">
                        <a:pos x="27" y="65"/>
                      </a:cxn>
                      <a:cxn ang="0">
                        <a:pos x="31" y="64"/>
                      </a:cxn>
                      <a:cxn ang="0">
                        <a:pos x="36" y="60"/>
                      </a:cxn>
                      <a:cxn ang="0">
                        <a:pos x="0" y="42"/>
                      </a:cxn>
                    </a:cxnLst>
                    <a:rect l="0" t="0" r="r" b="b"/>
                    <a:pathLst>
                      <a:path w="67" h="66">
                        <a:moveTo>
                          <a:pt x="0" y="42"/>
                        </a:moveTo>
                        <a:lnTo>
                          <a:pt x="36" y="60"/>
                        </a:lnTo>
                        <a:lnTo>
                          <a:pt x="67" y="38"/>
                        </a:lnTo>
                        <a:lnTo>
                          <a:pt x="41" y="0"/>
                        </a:lnTo>
                        <a:lnTo>
                          <a:pt x="9" y="23"/>
                        </a:lnTo>
                        <a:lnTo>
                          <a:pt x="0" y="42"/>
                        </a:lnTo>
                        <a:lnTo>
                          <a:pt x="9" y="23"/>
                        </a:lnTo>
                        <a:lnTo>
                          <a:pt x="5" y="27"/>
                        </a:lnTo>
                        <a:lnTo>
                          <a:pt x="3" y="31"/>
                        </a:lnTo>
                        <a:lnTo>
                          <a:pt x="1" y="35"/>
                        </a:lnTo>
                        <a:lnTo>
                          <a:pt x="0" y="39"/>
                        </a:lnTo>
                        <a:lnTo>
                          <a:pt x="0" y="44"/>
                        </a:lnTo>
                        <a:lnTo>
                          <a:pt x="1" y="48"/>
                        </a:lnTo>
                        <a:lnTo>
                          <a:pt x="2" y="52"/>
                        </a:lnTo>
                        <a:lnTo>
                          <a:pt x="4" y="55"/>
                        </a:lnTo>
                        <a:lnTo>
                          <a:pt x="7" y="58"/>
                        </a:lnTo>
                        <a:lnTo>
                          <a:pt x="10" y="62"/>
                        </a:lnTo>
                        <a:lnTo>
                          <a:pt x="14" y="64"/>
                        </a:lnTo>
                        <a:lnTo>
                          <a:pt x="19" y="65"/>
                        </a:lnTo>
                        <a:lnTo>
                          <a:pt x="23" y="66"/>
                        </a:lnTo>
                        <a:lnTo>
                          <a:pt x="27" y="65"/>
                        </a:lnTo>
                        <a:lnTo>
                          <a:pt x="31" y="64"/>
                        </a:lnTo>
                        <a:lnTo>
                          <a:pt x="36" y="60"/>
                        </a:lnTo>
                        <a:lnTo>
                          <a:pt x="0" y="42"/>
                        </a:lnTo>
                        <a:close/>
                      </a:path>
                    </a:pathLst>
                  </a:custGeom>
                  <a:solidFill>
                    <a:schemeClr val="bg1"/>
                  </a:solidFill>
                  <a:ln w="9525">
                    <a:noFill/>
                    <a:round/>
                    <a:headEnd/>
                    <a:tailEnd/>
                  </a:ln>
                </p:spPr>
                <p:txBody>
                  <a:bodyPr/>
                  <a:lstStyle/>
                  <a:p>
                    <a:pPr>
                      <a:defRPr/>
                    </a:pPr>
                    <a:endParaRPr lang="en-US"/>
                  </a:p>
                </p:txBody>
              </p:sp>
              <p:sp>
                <p:nvSpPr>
                  <p:cNvPr id="715314" name="Rectangle 1586"/>
                  <p:cNvSpPr>
                    <a:spLocks noChangeAspect="1" noChangeArrowheads="1"/>
                  </p:cNvSpPr>
                  <p:nvPr/>
                </p:nvSpPr>
                <p:spPr bwMode="auto">
                  <a:xfrm>
                    <a:off x="282" y="2062"/>
                    <a:ext cx="14" cy="79"/>
                  </a:xfrm>
                  <a:prstGeom prst="rect">
                    <a:avLst/>
                  </a:prstGeom>
                  <a:solidFill>
                    <a:schemeClr val="bg1"/>
                  </a:solidFill>
                  <a:ln w="9525">
                    <a:noFill/>
                    <a:miter lim="800000"/>
                    <a:headEnd/>
                    <a:tailEnd/>
                  </a:ln>
                </p:spPr>
                <p:txBody>
                  <a:bodyPr/>
                  <a:lstStyle/>
                  <a:p>
                    <a:pPr>
                      <a:defRPr/>
                    </a:pPr>
                    <a:endParaRPr lang="en-US"/>
                  </a:p>
                </p:txBody>
              </p:sp>
              <p:sp>
                <p:nvSpPr>
                  <p:cNvPr id="715315" name="Freeform 1587"/>
                  <p:cNvSpPr>
                    <a:spLocks noChangeAspect="1"/>
                  </p:cNvSpPr>
                  <p:nvPr/>
                </p:nvSpPr>
                <p:spPr bwMode="auto">
                  <a:xfrm>
                    <a:off x="5244" y="1561"/>
                    <a:ext cx="7" cy="14"/>
                  </a:xfrm>
                  <a:custGeom>
                    <a:avLst/>
                    <a:gdLst/>
                    <a:ahLst/>
                    <a:cxnLst>
                      <a:cxn ang="0">
                        <a:pos x="31" y="23"/>
                      </a:cxn>
                      <a:cxn ang="0">
                        <a:pos x="8" y="0"/>
                      </a:cxn>
                      <a:cxn ang="0">
                        <a:pos x="0" y="0"/>
                      </a:cxn>
                      <a:cxn ang="0">
                        <a:pos x="0" y="46"/>
                      </a:cxn>
                      <a:cxn ang="0">
                        <a:pos x="8" y="46"/>
                      </a:cxn>
                      <a:cxn ang="0">
                        <a:pos x="31" y="23"/>
                      </a:cxn>
                      <a:cxn ang="0">
                        <a:pos x="8" y="46"/>
                      </a:cxn>
                      <a:cxn ang="0">
                        <a:pos x="14" y="45"/>
                      </a:cxn>
                      <a:cxn ang="0">
                        <a:pos x="19" y="44"/>
                      </a:cxn>
                      <a:cxn ang="0">
                        <a:pos x="22" y="42"/>
                      </a:cxn>
                      <a:cxn ang="0">
                        <a:pos x="25" y="39"/>
                      </a:cxn>
                      <a:cxn ang="0">
                        <a:pos x="28" y="36"/>
                      </a:cxn>
                      <a:cxn ang="0">
                        <a:pos x="30" y="32"/>
                      </a:cxn>
                      <a:cxn ang="0">
                        <a:pos x="31" y="27"/>
                      </a:cxn>
                      <a:cxn ang="0">
                        <a:pos x="31" y="23"/>
                      </a:cxn>
                      <a:cxn ang="0">
                        <a:pos x="31" y="19"/>
                      </a:cxn>
                      <a:cxn ang="0">
                        <a:pos x="30" y="15"/>
                      </a:cxn>
                      <a:cxn ang="0">
                        <a:pos x="28" y="10"/>
                      </a:cxn>
                      <a:cxn ang="0">
                        <a:pos x="25" y="7"/>
                      </a:cxn>
                      <a:cxn ang="0">
                        <a:pos x="22" y="4"/>
                      </a:cxn>
                      <a:cxn ang="0">
                        <a:pos x="19" y="2"/>
                      </a:cxn>
                      <a:cxn ang="0">
                        <a:pos x="14"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4" y="45"/>
                        </a:lnTo>
                        <a:lnTo>
                          <a:pt x="19" y="44"/>
                        </a:lnTo>
                        <a:lnTo>
                          <a:pt x="22" y="42"/>
                        </a:lnTo>
                        <a:lnTo>
                          <a:pt x="25" y="39"/>
                        </a:lnTo>
                        <a:lnTo>
                          <a:pt x="28" y="36"/>
                        </a:lnTo>
                        <a:lnTo>
                          <a:pt x="30" y="32"/>
                        </a:lnTo>
                        <a:lnTo>
                          <a:pt x="31" y="27"/>
                        </a:lnTo>
                        <a:lnTo>
                          <a:pt x="31" y="23"/>
                        </a:lnTo>
                        <a:lnTo>
                          <a:pt x="31" y="19"/>
                        </a:lnTo>
                        <a:lnTo>
                          <a:pt x="30" y="15"/>
                        </a:lnTo>
                        <a:lnTo>
                          <a:pt x="28" y="10"/>
                        </a:lnTo>
                        <a:lnTo>
                          <a:pt x="25" y="7"/>
                        </a:lnTo>
                        <a:lnTo>
                          <a:pt x="22" y="4"/>
                        </a:lnTo>
                        <a:lnTo>
                          <a:pt x="19" y="2"/>
                        </a:lnTo>
                        <a:lnTo>
                          <a:pt x="14"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715316" name="Freeform 1588"/>
                  <p:cNvSpPr>
                    <a:spLocks noChangeAspect="1"/>
                  </p:cNvSpPr>
                  <p:nvPr/>
                </p:nvSpPr>
                <p:spPr bwMode="auto">
                  <a:xfrm>
                    <a:off x="523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8"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17" name="Freeform 1589"/>
                  <p:cNvSpPr>
                    <a:spLocks noChangeAspect="1"/>
                  </p:cNvSpPr>
                  <p:nvPr/>
                </p:nvSpPr>
                <p:spPr bwMode="auto">
                  <a:xfrm>
                    <a:off x="5230"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4" y="2"/>
                      </a:cxn>
                      <a:cxn ang="0">
                        <a:pos x="10" y="4"/>
                      </a:cxn>
                      <a:cxn ang="0">
                        <a:pos x="7" y="7"/>
                      </a:cxn>
                      <a:cxn ang="0">
                        <a:pos x="4" y="10"/>
                      </a:cxn>
                      <a:cxn ang="0">
                        <a:pos x="2" y="15"/>
                      </a:cxn>
                      <a:cxn ang="0">
                        <a:pos x="1" y="19"/>
                      </a:cxn>
                      <a:cxn ang="0">
                        <a:pos x="0" y="23"/>
                      </a:cxn>
                      <a:cxn ang="0">
                        <a:pos x="1" y="27"/>
                      </a:cxn>
                      <a:cxn ang="0">
                        <a:pos x="2" y="32"/>
                      </a:cxn>
                      <a:cxn ang="0">
                        <a:pos x="4" y="36"/>
                      </a:cxn>
                      <a:cxn ang="0">
                        <a:pos x="7" y="39"/>
                      </a:cxn>
                      <a:cxn ang="0">
                        <a:pos x="10" y="42"/>
                      </a:cxn>
                      <a:cxn ang="0">
                        <a:pos x="14"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4" y="2"/>
                        </a:lnTo>
                        <a:lnTo>
                          <a:pt x="10" y="4"/>
                        </a:lnTo>
                        <a:lnTo>
                          <a:pt x="7" y="7"/>
                        </a:lnTo>
                        <a:lnTo>
                          <a:pt x="4" y="10"/>
                        </a:lnTo>
                        <a:lnTo>
                          <a:pt x="2" y="15"/>
                        </a:lnTo>
                        <a:lnTo>
                          <a:pt x="1" y="19"/>
                        </a:lnTo>
                        <a:lnTo>
                          <a:pt x="0" y="23"/>
                        </a:lnTo>
                        <a:lnTo>
                          <a:pt x="1" y="27"/>
                        </a:lnTo>
                        <a:lnTo>
                          <a:pt x="2" y="32"/>
                        </a:lnTo>
                        <a:lnTo>
                          <a:pt x="4" y="36"/>
                        </a:lnTo>
                        <a:lnTo>
                          <a:pt x="7" y="39"/>
                        </a:lnTo>
                        <a:lnTo>
                          <a:pt x="10" y="42"/>
                        </a:lnTo>
                        <a:lnTo>
                          <a:pt x="14"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18" name="Freeform 1590"/>
                  <p:cNvSpPr>
                    <a:spLocks noChangeAspect="1"/>
                  </p:cNvSpPr>
                  <p:nvPr/>
                </p:nvSpPr>
                <p:spPr bwMode="auto">
                  <a:xfrm>
                    <a:off x="5230" y="1596"/>
                    <a:ext cx="14" cy="315"/>
                  </a:xfrm>
                  <a:custGeom>
                    <a:avLst/>
                    <a:gdLst/>
                    <a:ahLst/>
                    <a:cxnLst>
                      <a:cxn ang="0">
                        <a:pos x="23" y="1067"/>
                      </a:cxn>
                      <a:cxn ang="0">
                        <a:pos x="48" y="1044"/>
                      </a:cxn>
                      <a:cxn ang="0">
                        <a:pos x="48" y="0"/>
                      </a:cxn>
                      <a:cxn ang="0">
                        <a:pos x="0" y="0"/>
                      </a:cxn>
                      <a:cxn ang="0">
                        <a:pos x="0" y="1044"/>
                      </a:cxn>
                      <a:cxn ang="0">
                        <a:pos x="23" y="1067"/>
                      </a:cxn>
                      <a:cxn ang="0">
                        <a:pos x="0" y="1044"/>
                      </a:cxn>
                      <a:cxn ang="0">
                        <a:pos x="1" y="1049"/>
                      </a:cxn>
                      <a:cxn ang="0">
                        <a:pos x="2" y="1054"/>
                      </a:cxn>
                      <a:cxn ang="0">
                        <a:pos x="4" y="1057"/>
                      </a:cxn>
                      <a:cxn ang="0">
                        <a:pos x="8" y="1061"/>
                      </a:cxn>
                      <a:cxn ang="0">
                        <a:pos x="12" y="1064"/>
                      </a:cxn>
                      <a:cxn ang="0">
                        <a:pos x="15" y="1066"/>
                      </a:cxn>
                      <a:cxn ang="0">
                        <a:pos x="19" y="1067"/>
                      </a:cxn>
                      <a:cxn ang="0">
                        <a:pos x="23" y="1067"/>
                      </a:cxn>
                      <a:cxn ang="0">
                        <a:pos x="29" y="1067"/>
                      </a:cxn>
                      <a:cxn ang="0">
                        <a:pos x="33" y="1066"/>
                      </a:cxn>
                      <a:cxn ang="0">
                        <a:pos x="36" y="1064"/>
                      </a:cxn>
                      <a:cxn ang="0">
                        <a:pos x="40" y="1061"/>
                      </a:cxn>
                      <a:cxn ang="0">
                        <a:pos x="42" y="1057"/>
                      </a:cxn>
                      <a:cxn ang="0">
                        <a:pos x="46" y="1054"/>
                      </a:cxn>
                      <a:cxn ang="0">
                        <a:pos x="47" y="1049"/>
                      </a:cxn>
                      <a:cxn ang="0">
                        <a:pos x="48" y="1044"/>
                      </a:cxn>
                      <a:cxn ang="0">
                        <a:pos x="23" y="1067"/>
                      </a:cxn>
                    </a:cxnLst>
                    <a:rect l="0" t="0" r="r" b="b"/>
                    <a:pathLst>
                      <a:path w="48" h="1067">
                        <a:moveTo>
                          <a:pt x="23" y="1067"/>
                        </a:moveTo>
                        <a:lnTo>
                          <a:pt x="48" y="1044"/>
                        </a:lnTo>
                        <a:lnTo>
                          <a:pt x="48" y="0"/>
                        </a:lnTo>
                        <a:lnTo>
                          <a:pt x="0" y="0"/>
                        </a:lnTo>
                        <a:lnTo>
                          <a:pt x="0" y="1044"/>
                        </a:lnTo>
                        <a:lnTo>
                          <a:pt x="23" y="1067"/>
                        </a:lnTo>
                        <a:lnTo>
                          <a:pt x="0" y="1044"/>
                        </a:lnTo>
                        <a:lnTo>
                          <a:pt x="1" y="1049"/>
                        </a:lnTo>
                        <a:lnTo>
                          <a:pt x="2" y="1054"/>
                        </a:lnTo>
                        <a:lnTo>
                          <a:pt x="4" y="1057"/>
                        </a:lnTo>
                        <a:lnTo>
                          <a:pt x="8" y="1061"/>
                        </a:lnTo>
                        <a:lnTo>
                          <a:pt x="12" y="1064"/>
                        </a:lnTo>
                        <a:lnTo>
                          <a:pt x="15" y="1066"/>
                        </a:lnTo>
                        <a:lnTo>
                          <a:pt x="19" y="1067"/>
                        </a:lnTo>
                        <a:lnTo>
                          <a:pt x="23" y="1067"/>
                        </a:lnTo>
                        <a:lnTo>
                          <a:pt x="29" y="1067"/>
                        </a:lnTo>
                        <a:lnTo>
                          <a:pt x="33" y="1066"/>
                        </a:lnTo>
                        <a:lnTo>
                          <a:pt x="36" y="1064"/>
                        </a:lnTo>
                        <a:lnTo>
                          <a:pt x="40" y="1061"/>
                        </a:lnTo>
                        <a:lnTo>
                          <a:pt x="42" y="1057"/>
                        </a:lnTo>
                        <a:lnTo>
                          <a:pt x="46" y="1054"/>
                        </a:lnTo>
                        <a:lnTo>
                          <a:pt x="47" y="1049"/>
                        </a:lnTo>
                        <a:lnTo>
                          <a:pt x="48" y="1044"/>
                        </a:lnTo>
                        <a:lnTo>
                          <a:pt x="23" y="1067"/>
                        </a:lnTo>
                        <a:close/>
                      </a:path>
                    </a:pathLst>
                  </a:custGeom>
                  <a:solidFill>
                    <a:schemeClr val="bg1"/>
                  </a:solidFill>
                  <a:ln w="9525">
                    <a:noFill/>
                    <a:round/>
                    <a:headEnd/>
                    <a:tailEnd/>
                  </a:ln>
                </p:spPr>
                <p:txBody>
                  <a:bodyPr/>
                  <a:lstStyle/>
                  <a:p>
                    <a:pPr>
                      <a:defRPr/>
                    </a:pPr>
                    <a:endParaRPr lang="en-US"/>
                  </a:p>
                </p:txBody>
              </p:sp>
              <p:sp>
                <p:nvSpPr>
                  <p:cNvPr id="715319" name="Freeform 1591"/>
                  <p:cNvSpPr>
                    <a:spLocks noChangeAspect="1"/>
                  </p:cNvSpPr>
                  <p:nvPr/>
                </p:nvSpPr>
                <p:spPr bwMode="auto">
                  <a:xfrm>
                    <a:off x="5237" y="1904"/>
                    <a:ext cx="21" cy="7"/>
                  </a:xfrm>
                  <a:custGeom>
                    <a:avLst/>
                    <a:gdLst/>
                    <a:ahLst/>
                    <a:cxnLst>
                      <a:cxn ang="0">
                        <a:pos x="71" y="24"/>
                      </a:cxn>
                      <a:cxn ang="0">
                        <a:pos x="48" y="0"/>
                      </a:cxn>
                      <a:cxn ang="0">
                        <a:pos x="0" y="0"/>
                      </a:cxn>
                      <a:cxn ang="0">
                        <a:pos x="0" y="47"/>
                      </a:cxn>
                      <a:cxn ang="0">
                        <a:pos x="48" y="47"/>
                      </a:cxn>
                      <a:cxn ang="0">
                        <a:pos x="71" y="24"/>
                      </a:cxn>
                      <a:cxn ang="0">
                        <a:pos x="48" y="47"/>
                      </a:cxn>
                      <a:cxn ang="0">
                        <a:pos x="53" y="47"/>
                      </a:cxn>
                      <a:cxn ang="0">
                        <a:pos x="57" y="45"/>
                      </a:cxn>
                      <a:cxn ang="0">
                        <a:pos x="62" y="42"/>
                      </a:cxn>
                      <a:cxn ang="0">
                        <a:pos x="65" y="39"/>
                      </a:cxn>
                      <a:cxn ang="0">
                        <a:pos x="68" y="36"/>
                      </a:cxn>
                      <a:cxn ang="0">
                        <a:pos x="69" y="32"/>
                      </a:cxn>
                      <a:cxn ang="0">
                        <a:pos x="70" y="28"/>
                      </a:cxn>
                      <a:cxn ang="0">
                        <a:pos x="71" y="24"/>
                      </a:cxn>
                      <a:cxn ang="0">
                        <a:pos x="70" y="19"/>
                      </a:cxn>
                      <a:cxn ang="0">
                        <a:pos x="69" y="15"/>
                      </a:cxn>
                      <a:cxn ang="0">
                        <a:pos x="68" y="11"/>
                      </a:cxn>
                      <a:cxn ang="0">
                        <a:pos x="65" y="8"/>
                      </a:cxn>
                      <a:cxn ang="0">
                        <a:pos x="62" y="5"/>
                      </a:cxn>
                      <a:cxn ang="0">
                        <a:pos x="57" y="2"/>
                      </a:cxn>
                      <a:cxn ang="0">
                        <a:pos x="53" y="0"/>
                      </a:cxn>
                      <a:cxn ang="0">
                        <a:pos x="48" y="0"/>
                      </a:cxn>
                      <a:cxn ang="0">
                        <a:pos x="71" y="24"/>
                      </a:cxn>
                    </a:cxnLst>
                    <a:rect l="0" t="0" r="r" b="b"/>
                    <a:pathLst>
                      <a:path w="71" h="47">
                        <a:moveTo>
                          <a:pt x="71" y="24"/>
                        </a:moveTo>
                        <a:lnTo>
                          <a:pt x="48" y="0"/>
                        </a:lnTo>
                        <a:lnTo>
                          <a:pt x="0" y="0"/>
                        </a:lnTo>
                        <a:lnTo>
                          <a:pt x="0" y="47"/>
                        </a:lnTo>
                        <a:lnTo>
                          <a:pt x="48" y="47"/>
                        </a:lnTo>
                        <a:lnTo>
                          <a:pt x="71" y="24"/>
                        </a:lnTo>
                        <a:lnTo>
                          <a:pt x="48" y="47"/>
                        </a:lnTo>
                        <a:lnTo>
                          <a:pt x="53" y="47"/>
                        </a:lnTo>
                        <a:lnTo>
                          <a:pt x="57" y="45"/>
                        </a:lnTo>
                        <a:lnTo>
                          <a:pt x="62" y="42"/>
                        </a:lnTo>
                        <a:lnTo>
                          <a:pt x="65" y="39"/>
                        </a:lnTo>
                        <a:lnTo>
                          <a:pt x="68" y="36"/>
                        </a:lnTo>
                        <a:lnTo>
                          <a:pt x="69" y="32"/>
                        </a:lnTo>
                        <a:lnTo>
                          <a:pt x="70" y="28"/>
                        </a:lnTo>
                        <a:lnTo>
                          <a:pt x="71" y="24"/>
                        </a:lnTo>
                        <a:lnTo>
                          <a:pt x="70" y="19"/>
                        </a:lnTo>
                        <a:lnTo>
                          <a:pt x="69" y="15"/>
                        </a:lnTo>
                        <a:lnTo>
                          <a:pt x="68" y="11"/>
                        </a:lnTo>
                        <a:lnTo>
                          <a:pt x="65" y="8"/>
                        </a:lnTo>
                        <a:lnTo>
                          <a:pt x="62" y="5"/>
                        </a:lnTo>
                        <a:lnTo>
                          <a:pt x="57" y="2"/>
                        </a:lnTo>
                        <a:lnTo>
                          <a:pt x="53" y="0"/>
                        </a:lnTo>
                        <a:lnTo>
                          <a:pt x="48" y="0"/>
                        </a:lnTo>
                        <a:lnTo>
                          <a:pt x="71" y="24"/>
                        </a:lnTo>
                        <a:close/>
                      </a:path>
                    </a:pathLst>
                  </a:custGeom>
                  <a:solidFill>
                    <a:schemeClr val="bg1"/>
                  </a:solidFill>
                  <a:ln w="9525">
                    <a:noFill/>
                    <a:round/>
                    <a:headEnd/>
                    <a:tailEnd/>
                  </a:ln>
                </p:spPr>
                <p:txBody>
                  <a:bodyPr/>
                  <a:lstStyle/>
                  <a:p>
                    <a:pPr>
                      <a:defRPr/>
                    </a:pPr>
                    <a:endParaRPr lang="en-US"/>
                  </a:p>
                </p:txBody>
              </p:sp>
              <p:sp>
                <p:nvSpPr>
                  <p:cNvPr id="715320" name="Freeform 1592"/>
                  <p:cNvSpPr>
                    <a:spLocks noChangeAspect="1"/>
                  </p:cNvSpPr>
                  <p:nvPr/>
                </p:nvSpPr>
                <p:spPr bwMode="auto">
                  <a:xfrm>
                    <a:off x="5244"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2" y="73"/>
                      </a:cxn>
                      <a:cxn ang="0">
                        <a:pos x="4" y="77"/>
                      </a:cxn>
                      <a:cxn ang="0">
                        <a:pos x="7" y="81"/>
                      </a:cxn>
                      <a:cxn ang="0">
                        <a:pos x="10" y="84"/>
                      </a:cxn>
                      <a:cxn ang="0">
                        <a:pos x="14" y="85"/>
                      </a:cxn>
                      <a:cxn ang="0">
                        <a:pos x="19" y="86"/>
                      </a:cxn>
                      <a:cxn ang="0">
                        <a:pos x="23" y="87"/>
                      </a:cxn>
                      <a:cxn ang="0">
                        <a:pos x="27" y="86"/>
                      </a:cxn>
                      <a:cxn ang="0">
                        <a:pos x="31"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2" y="73"/>
                        </a:lnTo>
                        <a:lnTo>
                          <a:pt x="4" y="77"/>
                        </a:lnTo>
                        <a:lnTo>
                          <a:pt x="7" y="81"/>
                        </a:lnTo>
                        <a:lnTo>
                          <a:pt x="10" y="84"/>
                        </a:lnTo>
                        <a:lnTo>
                          <a:pt x="14" y="85"/>
                        </a:lnTo>
                        <a:lnTo>
                          <a:pt x="19" y="86"/>
                        </a:lnTo>
                        <a:lnTo>
                          <a:pt x="23" y="87"/>
                        </a:lnTo>
                        <a:lnTo>
                          <a:pt x="27" y="86"/>
                        </a:lnTo>
                        <a:lnTo>
                          <a:pt x="31"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715321" name="Freeform 1593"/>
                  <p:cNvSpPr>
                    <a:spLocks noChangeAspect="1"/>
                  </p:cNvSpPr>
                  <p:nvPr/>
                </p:nvSpPr>
                <p:spPr bwMode="auto">
                  <a:xfrm>
                    <a:off x="5230" y="1919"/>
                    <a:ext cx="21" cy="14"/>
                  </a:xfrm>
                  <a:custGeom>
                    <a:avLst/>
                    <a:gdLst/>
                    <a:ahLst/>
                    <a:cxnLst>
                      <a:cxn ang="0">
                        <a:pos x="0" y="23"/>
                      </a:cxn>
                      <a:cxn ang="0">
                        <a:pos x="23" y="46"/>
                      </a:cxn>
                      <a:cxn ang="0">
                        <a:pos x="65" y="46"/>
                      </a:cxn>
                      <a:cxn ang="0">
                        <a:pos x="65" y="0"/>
                      </a:cxn>
                      <a:cxn ang="0">
                        <a:pos x="23" y="0"/>
                      </a:cxn>
                      <a:cxn ang="0">
                        <a:pos x="0" y="23"/>
                      </a:cxn>
                      <a:cxn ang="0">
                        <a:pos x="23" y="0"/>
                      </a:cxn>
                      <a:cxn ang="0">
                        <a:pos x="17" y="0"/>
                      </a:cxn>
                      <a:cxn ang="0">
                        <a:pos x="13" y="2"/>
                      </a:cxn>
                      <a:cxn ang="0">
                        <a:pos x="9" y="4"/>
                      </a:cxn>
                      <a:cxn ang="0">
                        <a:pos x="6" y="7"/>
                      </a:cxn>
                      <a:cxn ang="0">
                        <a:pos x="3" y="10"/>
                      </a:cxn>
                      <a:cxn ang="0">
                        <a:pos x="2" y="14"/>
                      </a:cxn>
                      <a:cxn ang="0">
                        <a:pos x="1" y="19"/>
                      </a:cxn>
                      <a:cxn ang="0">
                        <a:pos x="0" y="23"/>
                      </a:cxn>
                      <a:cxn ang="0">
                        <a:pos x="1" y="27"/>
                      </a:cxn>
                      <a:cxn ang="0">
                        <a:pos x="2" y="31"/>
                      </a:cxn>
                      <a:cxn ang="0">
                        <a:pos x="3" y="35"/>
                      </a:cxn>
                      <a:cxn ang="0">
                        <a:pos x="6" y="39"/>
                      </a:cxn>
                      <a:cxn ang="0">
                        <a:pos x="9" y="42"/>
                      </a:cxn>
                      <a:cxn ang="0">
                        <a:pos x="13" y="44"/>
                      </a:cxn>
                      <a:cxn ang="0">
                        <a:pos x="17" y="45"/>
                      </a:cxn>
                      <a:cxn ang="0">
                        <a:pos x="23" y="46"/>
                      </a:cxn>
                      <a:cxn ang="0">
                        <a:pos x="0" y="23"/>
                      </a:cxn>
                    </a:cxnLst>
                    <a:rect l="0" t="0" r="r" b="b"/>
                    <a:pathLst>
                      <a:path w="65" h="46">
                        <a:moveTo>
                          <a:pt x="0" y="23"/>
                        </a:moveTo>
                        <a:lnTo>
                          <a:pt x="23" y="46"/>
                        </a:lnTo>
                        <a:lnTo>
                          <a:pt x="65" y="46"/>
                        </a:lnTo>
                        <a:lnTo>
                          <a:pt x="65" y="0"/>
                        </a:lnTo>
                        <a:lnTo>
                          <a:pt x="23" y="0"/>
                        </a:lnTo>
                        <a:lnTo>
                          <a:pt x="0" y="23"/>
                        </a:lnTo>
                        <a:lnTo>
                          <a:pt x="23" y="0"/>
                        </a:lnTo>
                        <a:lnTo>
                          <a:pt x="17" y="0"/>
                        </a:lnTo>
                        <a:lnTo>
                          <a:pt x="13" y="2"/>
                        </a:lnTo>
                        <a:lnTo>
                          <a:pt x="9" y="4"/>
                        </a:lnTo>
                        <a:lnTo>
                          <a:pt x="6" y="7"/>
                        </a:lnTo>
                        <a:lnTo>
                          <a:pt x="3" y="10"/>
                        </a:lnTo>
                        <a:lnTo>
                          <a:pt x="2" y="14"/>
                        </a:lnTo>
                        <a:lnTo>
                          <a:pt x="1" y="19"/>
                        </a:lnTo>
                        <a:lnTo>
                          <a:pt x="0" y="23"/>
                        </a:lnTo>
                        <a:lnTo>
                          <a:pt x="1" y="27"/>
                        </a:lnTo>
                        <a:lnTo>
                          <a:pt x="2" y="31"/>
                        </a:lnTo>
                        <a:lnTo>
                          <a:pt x="3" y="35"/>
                        </a:lnTo>
                        <a:lnTo>
                          <a:pt x="6" y="39"/>
                        </a:lnTo>
                        <a:lnTo>
                          <a:pt x="9"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22" name="Freeform 1594"/>
                  <p:cNvSpPr>
                    <a:spLocks noChangeAspect="1"/>
                  </p:cNvSpPr>
                  <p:nvPr/>
                </p:nvSpPr>
                <p:spPr bwMode="auto">
                  <a:xfrm>
                    <a:off x="5230" y="1926"/>
                    <a:ext cx="14" cy="136"/>
                  </a:xfrm>
                  <a:custGeom>
                    <a:avLst/>
                    <a:gdLst/>
                    <a:ahLst/>
                    <a:cxnLst>
                      <a:cxn ang="0">
                        <a:pos x="10" y="450"/>
                      </a:cxn>
                      <a:cxn ang="0">
                        <a:pos x="46" y="431"/>
                      </a:cxn>
                      <a:cxn ang="0">
                        <a:pos x="46" y="0"/>
                      </a:cxn>
                      <a:cxn ang="0">
                        <a:pos x="0" y="0"/>
                      </a:cxn>
                      <a:cxn ang="0">
                        <a:pos x="0" y="431"/>
                      </a:cxn>
                      <a:cxn ang="0">
                        <a:pos x="10" y="450"/>
                      </a:cxn>
                      <a:cxn ang="0">
                        <a:pos x="0" y="431"/>
                      </a:cxn>
                      <a:cxn ang="0">
                        <a:pos x="1" y="437"/>
                      </a:cxn>
                      <a:cxn ang="0">
                        <a:pos x="2" y="442"/>
                      </a:cxn>
                      <a:cxn ang="0">
                        <a:pos x="4" y="445"/>
                      </a:cxn>
                      <a:cxn ang="0">
                        <a:pos x="7" y="448"/>
                      </a:cxn>
                      <a:cxn ang="0">
                        <a:pos x="11" y="451"/>
                      </a:cxn>
                      <a:cxn ang="0">
                        <a:pos x="14" y="454"/>
                      </a:cxn>
                      <a:cxn ang="0">
                        <a:pos x="18" y="455"/>
                      </a:cxn>
                      <a:cxn ang="0">
                        <a:pos x="23" y="455"/>
                      </a:cxn>
                      <a:cxn ang="0">
                        <a:pos x="28" y="455"/>
                      </a:cxn>
                      <a:cxn ang="0">
                        <a:pos x="31" y="454"/>
                      </a:cxn>
                      <a:cxn ang="0">
                        <a:pos x="35" y="451"/>
                      </a:cxn>
                      <a:cxn ang="0">
                        <a:pos x="40" y="448"/>
                      </a:cxn>
                      <a:cxn ang="0">
                        <a:pos x="42" y="445"/>
                      </a:cxn>
                      <a:cxn ang="0">
                        <a:pos x="45" y="442"/>
                      </a:cxn>
                      <a:cxn ang="0">
                        <a:pos x="46"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1" y="437"/>
                        </a:lnTo>
                        <a:lnTo>
                          <a:pt x="2" y="442"/>
                        </a:lnTo>
                        <a:lnTo>
                          <a:pt x="4" y="445"/>
                        </a:lnTo>
                        <a:lnTo>
                          <a:pt x="7" y="448"/>
                        </a:lnTo>
                        <a:lnTo>
                          <a:pt x="11" y="451"/>
                        </a:lnTo>
                        <a:lnTo>
                          <a:pt x="14" y="454"/>
                        </a:lnTo>
                        <a:lnTo>
                          <a:pt x="18" y="455"/>
                        </a:lnTo>
                        <a:lnTo>
                          <a:pt x="23" y="455"/>
                        </a:lnTo>
                        <a:lnTo>
                          <a:pt x="28" y="455"/>
                        </a:lnTo>
                        <a:lnTo>
                          <a:pt x="31" y="454"/>
                        </a:lnTo>
                        <a:lnTo>
                          <a:pt x="35" y="451"/>
                        </a:lnTo>
                        <a:lnTo>
                          <a:pt x="40" y="448"/>
                        </a:lnTo>
                        <a:lnTo>
                          <a:pt x="42" y="445"/>
                        </a:lnTo>
                        <a:lnTo>
                          <a:pt x="45" y="442"/>
                        </a:lnTo>
                        <a:lnTo>
                          <a:pt x="46"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715323" name="Freeform 1595"/>
                  <p:cNvSpPr>
                    <a:spLocks noChangeAspect="1"/>
                  </p:cNvSpPr>
                  <p:nvPr/>
                </p:nvSpPr>
                <p:spPr bwMode="auto">
                  <a:xfrm>
                    <a:off x="5237" y="2055"/>
                    <a:ext cx="21" cy="14"/>
                  </a:xfrm>
                  <a:custGeom>
                    <a:avLst/>
                    <a:gdLst/>
                    <a:ahLst/>
                    <a:cxnLst>
                      <a:cxn ang="0">
                        <a:pos x="67" y="42"/>
                      </a:cxn>
                      <a:cxn ang="0">
                        <a:pos x="58" y="23"/>
                      </a:cxn>
                      <a:cxn ang="0">
                        <a:pos x="26" y="0"/>
                      </a:cxn>
                      <a:cxn ang="0">
                        <a:pos x="0" y="38"/>
                      </a:cxn>
                      <a:cxn ang="0">
                        <a:pos x="31" y="60"/>
                      </a:cxn>
                      <a:cxn ang="0">
                        <a:pos x="67" y="42"/>
                      </a:cxn>
                      <a:cxn ang="0">
                        <a:pos x="31" y="60"/>
                      </a:cxn>
                      <a:cxn ang="0">
                        <a:pos x="36" y="64"/>
                      </a:cxn>
                      <a:cxn ang="0">
                        <a:pos x="40" y="65"/>
                      </a:cxn>
                      <a:cxn ang="0">
                        <a:pos x="44" y="66"/>
                      </a:cxn>
                      <a:cxn ang="0">
                        <a:pos x="48" y="65"/>
                      </a:cxn>
                      <a:cxn ang="0">
                        <a:pos x="53" y="64"/>
                      </a:cxn>
                      <a:cxn ang="0">
                        <a:pos x="57" y="62"/>
                      </a:cxn>
                      <a:cxn ang="0">
                        <a:pos x="60" y="58"/>
                      </a:cxn>
                      <a:cxn ang="0">
                        <a:pos x="63" y="55"/>
                      </a:cxn>
                      <a:cxn ang="0">
                        <a:pos x="65" y="52"/>
                      </a:cxn>
                      <a:cxn ang="0">
                        <a:pos x="66" y="48"/>
                      </a:cxn>
                      <a:cxn ang="0">
                        <a:pos x="67" y="44"/>
                      </a:cxn>
                      <a:cxn ang="0">
                        <a:pos x="67" y="39"/>
                      </a:cxn>
                      <a:cxn ang="0">
                        <a:pos x="66" y="35"/>
                      </a:cxn>
                      <a:cxn ang="0">
                        <a:pos x="64" y="31"/>
                      </a:cxn>
                      <a:cxn ang="0">
                        <a:pos x="62" y="27"/>
                      </a:cxn>
                      <a:cxn ang="0">
                        <a:pos x="58" y="23"/>
                      </a:cxn>
                      <a:cxn ang="0">
                        <a:pos x="67" y="42"/>
                      </a:cxn>
                    </a:cxnLst>
                    <a:rect l="0" t="0" r="r" b="b"/>
                    <a:pathLst>
                      <a:path w="67" h="66">
                        <a:moveTo>
                          <a:pt x="67" y="42"/>
                        </a:moveTo>
                        <a:lnTo>
                          <a:pt x="58" y="23"/>
                        </a:lnTo>
                        <a:lnTo>
                          <a:pt x="26" y="0"/>
                        </a:lnTo>
                        <a:lnTo>
                          <a:pt x="0" y="38"/>
                        </a:lnTo>
                        <a:lnTo>
                          <a:pt x="31" y="60"/>
                        </a:lnTo>
                        <a:lnTo>
                          <a:pt x="67" y="42"/>
                        </a:lnTo>
                        <a:lnTo>
                          <a:pt x="31" y="60"/>
                        </a:lnTo>
                        <a:lnTo>
                          <a:pt x="36" y="64"/>
                        </a:lnTo>
                        <a:lnTo>
                          <a:pt x="40" y="65"/>
                        </a:lnTo>
                        <a:lnTo>
                          <a:pt x="44" y="66"/>
                        </a:lnTo>
                        <a:lnTo>
                          <a:pt x="48" y="65"/>
                        </a:lnTo>
                        <a:lnTo>
                          <a:pt x="53" y="64"/>
                        </a:lnTo>
                        <a:lnTo>
                          <a:pt x="57" y="62"/>
                        </a:lnTo>
                        <a:lnTo>
                          <a:pt x="60" y="58"/>
                        </a:lnTo>
                        <a:lnTo>
                          <a:pt x="63" y="55"/>
                        </a:lnTo>
                        <a:lnTo>
                          <a:pt x="65" y="52"/>
                        </a:lnTo>
                        <a:lnTo>
                          <a:pt x="66" y="48"/>
                        </a:lnTo>
                        <a:lnTo>
                          <a:pt x="67" y="44"/>
                        </a:lnTo>
                        <a:lnTo>
                          <a:pt x="67" y="39"/>
                        </a:lnTo>
                        <a:lnTo>
                          <a:pt x="66" y="35"/>
                        </a:lnTo>
                        <a:lnTo>
                          <a:pt x="64"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715324" name="Rectangle 1596"/>
                  <p:cNvSpPr>
                    <a:spLocks noChangeAspect="1" noChangeArrowheads="1"/>
                  </p:cNvSpPr>
                  <p:nvPr/>
                </p:nvSpPr>
                <p:spPr bwMode="auto">
                  <a:xfrm>
                    <a:off x="5244" y="2062"/>
                    <a:ext cx="14" cy="79"/>
                  </a:xfrm>
                  <a:prstGeom prst="rect">
                    <a:avLst/>
                  </a:prstGeom>
                  <a:solidFill>
                    <a:schemeClr val="bg1"/>
                  </a:solidFill>
                  <a:ln w="9525">
                    <a:noFill/>
                    <a:miter lim="800000"/>
                    <a:headEnd/>
                    <a:tailEnd/>
                  </a:ln>
                </p:spPr>
                <p:txBody>
                  <a:bodyPr/>
                  <a:lstStyle/>
                  <a:p>
                    <a:pPr>
                      <a:defRPr/>
                    </a:pPr>
                    <a:endParaRPr lang="en-US"/>
                  </a:p>
                </p:txBody>
              </p:sp>
              <p:sp>
                <p:nvSpPr>
                  <p:cNvPr id="715325" name="Freeform 1597"/>
                  <p:cNvSpPr>
                    <a:spLocks noChangeAspect="1"/>
                  </p:cNvSpPr>
                  <p:nvPr/>
                </p:nvSpPr>
                <p:spPr bwMode="auto">
                  <a:xfrm>
                    <a:off x="339" y="1561"/>
                    <a:ext cx="14"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8" y="44"/>
                      </a:cxn>
                      <a:cxn ang="0">
                        <a:pos x="21" y="42"/>
                      </a:cxn>
                      <a:cxn ang="0">
                        <a:pos x="26" y="39"/>
                      </a:cxn>
                      <a:cxn ang="0">
                        <a:pos x="28" y="36"/>
                      </a:cxn>
                      <a:cxn ang="0">
                        <a:pos x="30" y="32"/>
                      </a:cxn>
                      <a:cxn ang="0">
                        <a:pos x="31" y="27"/>
                      </a:cxn>
                      <a:cxn ang="0">
                        <a:pos x="31" y="23"/>
                      </a:cxn>
                      <a:cxn ang="0">
                        <a:pos x="31" y="19"/>
                      </a:cxn>
                      <a:cxn ang="0">
                        <a:pos x="30" y="15"/>
                      </a:cxn>
                      <a:cxn ang="0">
                        <a:pos x="28" y="10"/>
                      </a:cxn>
                      <a:cxn ang="0">
                        <a:pos x="26" y="7"/>
                      </a:cxn>
                      <a:cxn ang="0">
                        <a:pos x="21" y="4"/>
                      </a:cxn>
                      <a:cxn ang="0">
                        <a:pos x="18"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8" y="44"/>
                        </a:lnTo>
                        <a:lnTo>
                          <a:pt x="21" y="42"/>
                        </a:lnTo>
                        <a:lnTo>
                          <a:pt x="26" y="39"/>
                        </a:lnTo>
                        <a:lnTo>
                          <a:pt x="28" y="36"/>
                        </a:lnTo>
                        <a:lnTo>
                          <a:pt x="30" y="32"/>
                        </a:lnTo>
                        <a:lnTo>
                          <a:pt x="31" y="27"/>
                        </a:lnTo>
                        <a:lnTo>
                          <a:pt x="31" y="23"/>
                        </a:lnTo>
                        <a:lnTo>
                          <a:pt x="31" y="19"/>
                        </a:lnTo>
                        <a:lnTo>
                          <a:pt x="30" y="15"/>
                        </a:lnTo>
                        <a:lnTo>
                          <a:pt x="28" y="10"/>
                        </a:lnTo>
                        <a:lnTo>
                          <a:pt x="26" y="7"/>
                        </a:lnTo>
                        <a:lnTo>
                          <a:pt x="21" y="4"/>
                        </a:lnTo>
                        <a:lnTo>
                          <a:pt x="18"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715326" name="Freeform 1598"/>
                  <p:cNvSpPr>
                    <a:spLocks noChangeAspect="1"/>
                  </p:cNvSpPr>
                  <p:nvPr/>
                </p:nvSpPr>
                <p:spPr bwMode="auto">
                  <a:xfrm>
                    <a:off x="339"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8" y="123"/>
                      </a:cxn>
                      <a:cxn ang="0">
                        <a:pos x="23" y="123"/>
                      </a:cxn>
                      <a:cxn ang="0">
                        <a:pos x="27" y="123"/>
                      </a:cxn>
                      <a:cxn ang="0">
                        <a:pos x="31" y="122"/>
                      </a:cxn>
                      <a:cxn ang="0">
                        <a:pos x="35"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8" y="123"/>
                        </a:lnTo>
                        <a:lnTo>
                          <a:pt x="23" y="123"/>
                        </a:lnTo>
                        <a:lnTo>
                          <a:pt x="27" y="123"/>
                        </a:lnTo>
                        <a:lnTo>
                          <a:pt x="31" y="122"/>
                        </a:lnTo>
                        <a:lnTo>
                          <a:pt x="35"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27" name="Freeform 1599"/>
                  <p:cNvSpPr>
                    <a:spLocks noChangeAspect="1"/>
                  </p:cNvSpPr>
                  <p:nvPr/>
                </p:nvSpPr>
                <p:spPr bwMode="auto">
                  <a:xfrm>
                    <a:off x="332"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28" name="Rectangle 1600"/>
                  <p:cNvSpPr>
                    <a:spLocks noChangeAspect="1" noChangeArrowheads="1"/>
                  </p:cNvSpPr>
                  <p:nvPr/>
                </p:nvSpPr>
                <p:spPr bwMode="auto">
                  <a:xfrm>
                    <a:off x="332" y="1596"/>
                    <a:ext cx="14" cy="36"/>
                  </a:xfrm>
                  <a:prstGeom prst="rect">
                    <a:avLst/>
                  </a:prstGeom>
                  <a:solidFill>
                    <a:schemeClr val="bg1"/>
                  </a:solidFill>
                  <a:ln w="9525">
                    <a:noFill/>
                    <a:miter lim="800000"/>
                    <a:headEnd/>
                    <a:tailEnd/>
                  </a:ln>
                </p:spPr>
                <p:txBody>
                  <a:bodyPr/>
                  <a:lstStyle/>
                  <a:p>
                    <a:pPr>
                      <a:defRPr/>
                    </a:pPr>
                    <a:endParaRPr lang="en-US"/>
                  </a:p>
                </p:txBody>
              </p:sp>
              <p:sp>
                <p:nvSpPr>
                  <p:cNvPr id="715329" name="Freeform 1601"/>
                  <p:cNvSpPr>
                    <a:spLocks noChangeAspect="1"/>
                  </p:cNvSpPr>
                  <p:nvPr/>
                </p:nvSpPr>
                <p:spPr bwMode="auto">
                  <a:xfrm>
                    <a:off x="5187" y="1561"/>
                    <a:ext cx="14" cy="14"/>
                  </a:xfrm>
                  <a:custGeom>
                    <a:avLst/>
                    <a:gdLst/>
                    <a:ahLst/>
                    <a:cxnLst>
                      <a:cxn ang="0">
                        <a:pos x="0" y="23"/>
                      </a:cxn>
                      <a:cxn ang="0">
                        <a:pos x="23" y="46"/>
                      </a:cxn>
                      <a:cxn ang="0">
                        <a:pos x="31" y="46"/>
                      </a:cxn>
                      <a:cxn ang="0">
                        <a:pos x="31"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5"/>
                      </a:cxn>
                      <a:cxn ang="0">
                        <a:pos x="23" y="46"/>
                      </a:cxn>
                      <a:cxn ang="0">
                        <a:pos x="0" y="23"/>
                      </a:cxn>
                    </a:cxnLst>
                    <a:rect l="0" t="0" r="r" b="b"/>
                    <a:pathLst>
                      <a:path w="31" h="46">
                        <a:moveTo>
                          <a:pt x="0" y="23"/>
                        </a:moveTo>
                        <a:lnTo>
                          <a:pt x="23" y="46"/>
                        </a:lnTo>
                        <a:lnTo>
                          <a:pt x="31" y="46"/>
                        </a:lnTo>
                        <a:lnTo>
                          <a:pt x="31"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30" name="Freeform 1602"/>
                  <p:cNvSpPr>
                    <a:spLocks noChangeAspect="1"/>
                  </p:cNvSpPr>
                  <p:nvPr/>
                </p:nvSpPr>
                <p:spPr bwMode="auto">
                  <a:xfrm>
                    <a:off x="5187"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1" y="120"/>
                        </a:lnTo>
                        <a:lnTo>
                          <a:pt x="15" y="122"/>
                        </a:lnTo>
                        <a:lnTo>
                          <a:pt x="19" y="123"/>
                        </a:lnTo>
                        <a:lnTo>
                          <a:pt x="23" y="123"/>
                        </a:lnTo>
                        <a:lnTo>
                          <a:pt x="28"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31" name="Freeform 1603"/>
                  <p:cNvSpPr>
                    <a:spLocks noChangeAspect="1"/>
                  </p:cNvSpPr>
                  <p:nvPr/>
                </p:nvSpPr>
                <p:spPr bwMode="auto">
                  <a:xfrm>
                    <a:off x="5194"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715332" name="Rectangle 1604"/>
                  <p:cNvSpPr>
                    <a:spLocks noChangeAspect="1" noChangeArrowheads="1"/>
                  </p:cNvSpPr>
                  <p:nvPr/>
                </p:nvSpPr>
                <p:spPr bwMode="auto">
                  <a:xfrm>
                    <a:off x="5194" y="1596"/>
                    <a:ext cx="14" cy="36"/>
                  </a:xfrm>
                  <a:prstGeom prst="rect">
                    <a:avLst/>
                  </a:prstGeom>
                  <a:solidFill>
                    <a:schemeClr val="bg1"/>
                  </a:solidFill>
                  <a:ln w="9525">
                    <a:noFill/>
                    <a:miter lim="800000"/>
                    <a:headEnd/>
                    <a:tailEnd/>
                  </a:ln>
                </p:spPr>
                <p:txBody>
                  <a:bodyPr/>
                  <a:lstStyle/>
                  <a:p>
                    <a:pPr>
                      <a:defRPr/>
                    </a:pPr>
                    <a:endParaRPr lang="en-US"/>
                  </a:p>
                </p:txBody>
              </p:sp>
              <p:sp>
                <p:nvSpPr>
                  <p:cNvPr id="715333" name="Freeform 1605"/>
                  <p:cNvSpPr>
                    <a:spLocks noChangeAspect="1"/>
                  </p:cNvSpPr>
                  <p:nvPr/>
                </p:nvSpPr>
                <p:spPr bwMode="auto">
                  <a:xfrm>
                    <a:off x="475"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7"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7"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7"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7"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715334" name="Freeform 1606"/>
                  <p:cNvSpPr>
                    <a:spLocks noChangeAspect="1"/>
                  </p:cNvSpPr>
                  <p:nvPr/>
                </p:nvSpPr>
                <p:spPr bwMode="auto">
                  <a:xfrm>
                    <a:off x="46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35" name="Freeform 1607"/>
                  <p:cNvSpPr>
                    <a:spLocks noChangeAspect="1"/>
                  </p:cNvSpPr>
                  <p:nvPr/>
                </p:nvSpPr>
                <p:spPr bwMode="auto">
                  <a:xfrm>
                    <a:off x="468" y="1589"/>
                    <a:ext cx="7"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36" name="Rectangle 1608"/>
                  <p:cNvSpPr>
                    <a:spLocks noChangeAspect="1" noChangeArrowheads="1"/>
                  </p:cNvSpPr>
                  <p:nvPr/>
                </p:nvSpPr>
                <p:spPr bwMode="auto">
                  <a:xfrm>
                    <a:off x="468" y="1596"/>
                    <a:ext cx="7" cy="36"/>
                  </a:xfrm>
                  <a:prstGeom prst="rect">
                    <a:avLst/>
                  </a:prstGeom>
                  <a:solidFill>
                    <a:schemeClr val="bg1"/>
                  </a:solidFill>
                  <a:ln w="9525">
                    <a:noFill/>
                    <a:miter lim="800000"/>
                    <a:headEnd/>
                    <a:tailEnd/>
                  </a:ln>
                </p:spPr>
                <p:txBody>
                  <a:bodyPr/>
                  <a:lstStyle/>
                  <a:p>
                    <a:pPr>
                      <a:defRPr/>
                    </a:pPr>
                    <a:endParaRPr lang="en-US"/>
                  </a:p>
                </p:txBody>
              </p:sp>
              <p:sp>
                <p:nvSpPr>
                  <p:cNvPr id="715337" name="Freeform 1609"/>
                  <p:cNvSpPr>
                    <a:spLocks noChangeAspect="1"/>
                  </p:cNvSpPr>
                  <p:nvPr/>
                </p:nvSpPr>
                <p:spPr bwMode="auto">
                  <a:xfrm>
                    <a:off x="5058"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38" name="Freeform 1610"/>
                  <p:cNvSpPr>
                    <a:spLocks noChangeAspect="1"/>
                  </p:cNvSpPr>
                  <p:nvPr/>
                </p:nvSpPr>
                <p:spPr bwMode="auto">
                  <a:xfrm>
                    <a:off x="5058"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1"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1"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39" name="Freeform 1611"/>
                  <p:cNvSpPr>
                    <a:spLocks noChangeAspect="1"/>
                  </p:cNvSpPr>
                  <p:nvPr/>
                </p:nvSpPr>
                <p:spPr bwMode="auto">
                  <a:xfrm>
                    <a:off x="5065"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715340" name="Rectangle 1612"/>
                  <p:cNvSpPr>
                    <a:spLocks noChangeAspect="1" noChangeArrowheads="1"/>
                  </p:cNvSpPr>
                  <p:nvPr/>
                </p:nvSpPr>
                <p:spPr bwMode="auto">
                  <a:xfrm>
                    <a:off x="5065" y="1596"/>
                    <a:ext cx="7" cy="36"/>
                  </a:xfrm>
                  <a:prstGeom prst="rect">
                    <a:avLst/>
                  </a:prstGeom>
                  <a:solidFill>
                    <a:schemeClr val="bg1"/>
                  </a:solidFill>
                  <a:ln w="9525">
                    <a:noFill/>
                    <a:miter lim="800000"/>
                    <a:headEnd/>
                    <a:tailEnd/>
                  </a:ln>
                </p:spPr>
                <p:txBody>
                  <a:bodyPr/>
                  <a:lstStyle/>
                  <a:p>
                    <a:pPr>
                      <a:defRPr/>
                    </a:pPr>
                    <a:endParaRPr lang="en-US"/>
                  </a:p>
                </p:txBody>
              </p:sp>
              <p:sp>
                <p:nvSpPr>
                  <p:cNvPr id="715341" name="Freeform 1613"/>
                  <p:cNvSpPr>
                    <a:spLocks noChangeAspect="1"/>
                  </p:cNvSpPr>
                  <p:nvPr/>
                </p:nvSpPr>
                <p:spPr bwMode="auto">
                  <a:xfrm>
                    <a:off x="611" y="1561"/>
                    <a:ext cx="7" cy="14"/>
                  </a:xfrm>
                  <a:custGeom>
                    <a:avLst/>
                    <a:gdLst/>
                    <a:ahLst/>
                    <a:cxnLst>
                      <a:cxn ang="0">
                        <a:pos x="31" y="23"/>
                      </a:cxn>
                      <a:cxn ang="0">
                        <a:pos x="7" y="0"/>
                      </a:cxn>
                      <a:cxn ang="0">
                        <a:pos x="0" y="0"/>
                      </a:cxn>
                      <a:cxn ang="0">
                        <a:pos x="0" y="46"/>
                      </a:cxn>
                      <a:cxn ang="0">
                        <a:pos x="7" y="46"/>
                      </a:cxn>
                      <a:cxn ang="0">
                        <a:pos x="31" y="23"/>
                      </a:cxn>
                      <a:cxn ang="0">
                        <a:pos x="7" y="46"/>
                      </a:cxn>
                      <a:cxn ang="0">
                        <a:pos x="13" y="45"/>
                      </a:cxn>
                      <a:cxn ang="0">
                        <a:pos x="17" y="44"/>
                      </a:cxn>
                      <a:cxn ang="0">
                        <a:pos x="21" y="42"/>
                      </a:cxn>
                      <a:cxn ang="0">
                        <a:pos x="24" y="39"/>
                      </a:cxn>
                      <a:cxn ang="0">
                        <a:pos x="28" y="36"/>
                      </a:cxn>
                      <a:cxn ang="0">
                        <a:pos x="29" y="32"/>
                      </a:cxn>
                      <a:cxn ang="0">
                        <a:pos x="30" y="27"/>
                      </a:cxn>
                      <a:cxn ang="0">
                        <a:pos x="31" y="23"/>
                      </a:cxn>
                      <a:cxn ang="0">
                        <a:pos x="30" y="19"/>
                      </a:cxn>
                      <a:cxn ang="0">
                        <a:pos x="29" y="15"/>
                      </a:cxn>
                      <a:cxn ang="0">
                        <a:pos x="28" y="10"/>
                      </a:cxn>
                      <a:cxn ang="0">
                        <a:pos x="24" y="7"/>
                      </a:cxn>
                      <a:cxn ang="0">
                        <a:pos x="21" y="4"/>
                      </a:cxn>
                      <a:cxn ang="0">
                        <a:pos x="17" y="2"/>
                      </a:cxn>
                      <a:cxn ang="0">
                        <a:pos x="13" y="0"/>
                      </a:cxn>
                      <a:cxn ang="0">
                        <a:pos x="7" y="0"/>
                      </a:cxn>
                      <a:cxn ang="0">
                        <a:pos x="31" y="23"/>
                      </a:cxn>
                    </a:cxnLst>
                    <a:rect l="0" t="0" r="r" b="b"/>
                    <a:pathLst>
                      <a:path w="31" h="46">
                        <a:moveTo>
                          <a:pt x="31" y="23"/>
                        </a:moveTo>
                        <a:lnTo>
                          <a:pt x="7" y="0"/>
                        </a:lnTo>
                        <a:lnTo>
                          <a:pt x="0" y="0"/>
                        </a:lnTo>
                        <a:lnTo>
                          <a:pt x="0" y="46"/>
                        </a:lnTo>
                        <a:lnTo>
                          <a:pt x="7" y="46"/>
                        </a:lnTo>
                        <a:lnTo>
                          <a:pt x="31" y="23"/>
                        </a:lnTo>
                        <a:lnTo>
                          <a:pt x="7" y="46"/>
                        </a:lnTo>
                        <a:lnTo>
                          <a:pt x="13" y="45"/>
                        </a:lnTo>
                        <a:lnTo>
                          <a:pt x="17" y="44"/>
                        </a:lnTo>
                        <a:lnTo>
                          <a:pt x="21" y="42"/>
                        </a:lnTo>
                        <a:lnTo>
                          <a:pt x="24" y="39"/>
                        </a:lnTo>
                        <a:lnTo>
                          <a:pt x="28" y="36"/>
                        </a:lnTo>
                        <a:lnTo>
                          <a:pt x="29" y="32"/>
                        </a:lnTo>
                        <a:lnTo>
                          <a:pt x="30" y="27"/>
                        </a:lnTo>
                        <a:lnTo>
                          <a:pt x="31" y="23"/>
                        </a:lnTo>
                        <a:lnTo>
                          <a:pt x="30" y="19"/>
                        </a:lnTo>
                        <a:lnTo>
                          <a:pt x="29" y="15"/>
                        </a:lnTo>
                        <a:lnTo>
                          <a:pt x="28" y="10"/>
                        </a:lnTo>
                        <a:lnTo>
                          <a:pt x="24" y="7"/>
                        </a:lnTo>
                        <a:lnTo>
                          <a:pt x="21" y="4"/>
                        </a:lnTo>
                        <a:lnTo>
                          <a:pt x="17" y="2"/>
                        </a:lnTo>
                        <a:lnTo>
                          <a:pt x="13" y="0"/>
                        </a:lnTo>
                        <a:lnTo>
                          <a:pt x="7" y="0"/>
                        </a:lnTo>
                        <a:lnTo>
                          <a:pt x="31" y="23"/>
                        </a:lnTo>
                        <a:close/>
                      </a:path>
                    </a:pathLst>
                  </a:custGeom>
                  <a:solidFill>
                    <a:schemeClr val="bg1"/>
                  </a:solidFill>
                  <a:ln w="9525">
                    <a:noFill/>
                    <a:round/>
                    <a:headEnd/>
                    <a:tailEnd/>
                  </a:ln>
                </p:spPr>
                <p:txBody>
                  <a:bodyPr/>
                  <a:lstStyle/>
                  <a:p>
                    <a:pPr>
                      <a:defRPr/>
                    </a:pPr>
                    <a:endParaRPr lang="en-US"/>
                  </a:p>
                </p:txBody>
              </p:sp>
              <p:sp>
                <p:nvSpPr>
                  <p:cNvPr id="715342" name="Freeform 1614"/>
                  <p:cNvSpPr>
                    <a:spLocks noChangeAspect="1"/>
                  </p:cNvSpPr>
                  <p:nvPr/>
                </p:nvSpPr>
                <p:spPr bwMode="auto">
                  <a:xfrm>
                    <a:off x="60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715343" name="Freeform 1615"/>
                  <p:cNvSpPr>
                    <a:spLocks noChangeAspect="1"/>
                  </p:cNvSpPr>
                  <p:nvPr/>
                </p:nvSpPr>
                <p:spPr bwMode="auto">
                  <a:xfrm>
                    <a:off x="596" y="1589"/>
                    <a:ext cx="7" cy="14"/>
                  </a:xfrm>
                  <a:custGeom>
                    <a:avLst/>
                    <a:gdLst/>
                    <a:ahLst/>
                    <a:cxnLst>
                      <a:cxn ang="0">
                        <a:pos x="0" y="23"/>
                      </a:cxn>
                      <a:cxn ang="0">
                        <a:pos x="24" y="46"/>
                      </a:cxn>
                      <a:cxn ang="0">
                        <a:pos x="41" y="46"/>
                      </a:cxn>
                      <a:cxn ang="0">
                        <a:pos x="41" y="0"/>
                      </a:cxn>
                      <a:cxn ang="0">
                        <a:pos x="24" y="0"/>
                      </a:cxn>
                      <a:cxn ang="0">
                        <a:pos x="0" y="23"/>
                      </a:cxn>
                      <a:cxn ang="0">
                        <a:pos x="24" y="0"/>
                      </a:cxn>
                      <a:cxn ang="0">
                        <a:pos x="18" y="0"/>
                      </a:cxn>
                      <a:cxn ang="0">
                        <a:pos x="14" y="2"/>
                      </a:cxn>
                      <a:cxn ang="0">
                        <a:pos x="10" y="4"/>
                      </a:cxn>
                      <a:cxn ang="0">
                        <a:pos x="7" y="7"/>
                      </a:cxn>
                      <a:cxn ang="0">
                        <a:pos x="4" y="10"/>
                      </a:cxn>
                      <a:cxn ang="0">
                        <a:pos x="3" y="15"/>
                      </a:cxn>
                      <a:cxn ang="0">
                        <a:pos x="1" y="19"/>
                      </a:cxn>
                      <a:cxn ang="0">
                        <a:pos x="0" y="23"/>
                      </a:cxn>
                      <a:cxn ang="0">
                        <a:pos x="1" y="27"/>
                      </a:cxn>
                      <a:cxn ang="0">
                        <a:pos x="3" y="32"/>
                      </a:cxn>
                      <a:cxn ang="0">
                        <a:pos x="4" y="36"/>
                      </a:cxn>
                      <a:cxn ang="0">
                        <a:pos x="7" y="39"/>
                      </a:cxn>
                      <a:cxn ang="0">
                        <a:pos x="10" y="42"/>
                      </a:cxn>
                      <a:cxn ang="0">
                        <a:pos x="14" y="44"/>
                      </a:cxn>
                      <a:cxn ang="0">
                        <a:pos x="18" y="46"/>
                      </a:cxn>
                      <a:cxn ang="0">
                        <a:pos x="24" y="46"/>
                      </a:cxn>
                      <a:cxn ang="0">
                        <a:pos x="0" y="23"/>
                      </a:cxn>
                    </a:cxnLst>
                    <a:rect l="0" t="0" r="r" b="b"/>
                    <a:pathLst>
                      <a:path w="41" h="46">
                        <a:moveTo>
                          <a:pt x="0" y="23"/>
                        </a:moveTo>
                        <a:lnTo>
                          <a:pt x="24" y="46"/>
                        </a:lnTo>
                        <a:lnTo>
                          <a:pt x="41" y="46"/>
                        </a:lnTo>
                        <a:lnTo>
                          <a:pt x="41" y="0"/>
                        </a:lnTo>
                        <a:lnTo>
                          <a:pt x="24" y="0"/>
                        </a:lnTo>
                        <a:lnTo>
                          <a:pt x="0" y="23"/>
                        </a:lnTo>
                        <a:lnTo>
                          <a:pt x="24" y="0"/>
                        </a:lnTo>
                        <a:lnTo>
                          <a:pt x="18" y="0"/>
                        </a:lnTo>
                        <a:lnTo>
                          <a:pt x="14" y="2"/>
                        </a:lnTo>
                        <a:lnTo>
                          <a:pt x="10" y="4"/>
                        </a:lnTo>
                        <a:lnTo>
                          <a:pt x="7" y="7"/>
                        </a:lnTo>
                        <a:lnTo>
                          <a:pt x="4" y="10"/>
                        </a:lnTo>
                        <a:lnTo>
                          <a:pt x="3" y="15"/>
                        </a:lnTo>
                        <a:lnTo>
                          <a:pt x="1" y="19"/>
                        </a:lnTo>
                        <a:lnTo>
                          <a:pt x="0" y="23"/>
                        </a:lnTo>
                        <a:lnTo>
                          <a:pt x="1" y="27"/>
                        </a:lnTo>
                        <a:lnTo>
                          <a:pt x="3" y="32"/>
                        </a:lnTo>
                        <a:lnTo>
                          <a:pt x="4" y="36"/>
                        </a:lnTo>
                        <a:lnTo>
                          <a:pt x="7" y="39"/>
                        </a:lnTo>
                        <a:lnTo>
                          <a:pt x="10" y="42"/>
                        </a:lnTo>
                        <a:lnTo>
                          <a:pt x="14" y="44"/>
                        </a:lnTo>
                        <a:lnTo>
                          <a:pt x="18" y="46"/>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715344" name="Rectangle 1616"/>
                  <p:cNvSpPr>
                    <a:spLocks noChangeAspect="1" noChangeArrowheads="1"/>
                  </p:cNvSpPr>
                  <p:nvPr/>
                </p:nvSpPr>
                <p:spPr bwMode="auto">
                  <a:xfrm>
                    <a:off x="596" y="1596"/>
                    <a:ext cx="7" cy="36"/>
                  </a:xfrm>
                  <a:prstGeom prst="rect">
                    <a:avLst/>
                  </a:prstGeom>
                  <a:solidFill>
                    <a:schemeClr val="bg1"/>
                  </a:solidFill>
                  <a:ln w="9525">
                    <a:noFill/>
                    <a:miter lim="800000"/>
                    <a:headEnd/>
                    <a:tailEnd/>
                  </a:ln>
                </p:spPr>
                <p:txBody>
                  <a:bodyPr/>
                  <a:lstStyle/>
                  <a:p>
                    <a:pPr>
                      <a:defRPr/>
                    </a:pPr>
                    <a:endParaRPr lang="en-US"/>
                  </a:p>
                </p:txBody>
              </p:sp>
              <p:sp>
                <p:nvSpPr>
                  <p:cNvPr id="715345" name="Freeform 1617"/>
                  <p:cNvSpPr>
                    <a:spLocks noChangeAspect="1"/>
                  </p:cNvSpPr>
                  <p:nvPr/>
                </p:nvSpPr>
                <p:spPr bwMode="auto">
                  <a:xfrm>
                    <a:off x="4922" y="1561"/>
                    <a:ext cx="7" cy="14"/>
                  </a:xfrm>
                  <a:custGeom>
                    <a:avLst/>
                    <a:gdLst/>
                    <a:ahLst/>
                    <a:cxnLst>
                      <a:cxn ang="0">
                        <a:pos x="0" y="23"/>
                      </a:cxn>
                      <a:cxn ang="0">
                        <a:pos x="24" y="46"/>
                      </a:cxn>
                      <a:cxn ang="0">
                        <a:pos x="31" y="46"/>
                      </a:cxn>
                      <a:cxn ang="0">
                        <a:pos x="31" y="0"/>
                      </a:cxn>
                      <a:cxn ang="0">
                        <a:pos x="24" y="0"/>
                      </a:cxn>
                      <a:cxn ang="0">
                        <a:pos x="0" y="23"/>
                      </a:cxn>
                      <a:cxn ang="0">
                        <a:pos x="24" y="0"/>
                      </a:cxn>
                      <a:cxn ang="0">
                        <a:pos x="18" y="0"/>
                      </a:cxn>
                      <a:cxn ang="0">
                        <a:pos x="14" y="2"/>
                      </a:cxn>
                      <a:cxn ang="0">
                        <a:pos x="10" y="4"/>
                      </a:cxn>
                      <a:cxn ang="0">
                        <a:pos x="7" y="7"/>
                      </a:cxn>
                      <a:cxn ang="0">
                        <a:pos x="3" y="10"/>
                      </a:cxn>
                      <a:cxn ang="0">
                        <a:pos x="2" y="15"/>
                      </a:cxn>
                      <a:cxn ang="0">
                        <a:pos x="1" y="19"/>
                      </a:cxn>
                      <a:cxn ang="0">
                        <a:pos x="0" y="23"/>
                      </a:cxn>
                      <a:cxn ang="0">
                        <a:pos x="1" y="27"/>
                      </a:cxn>
                      <a:cxn ang="0">
                        <a:pos x="2" y="32"/>
                      </a:cxn>
                      <a:cxn ang="0">
                        <a:pos x="3" y="36"/>
                      </a:cxn>
                      <a:cxn ang="0">
                        <a:pos x="7" y="39"/>
                      </a:cxn>
                      <a:cxn ang="0">
                        <a:pos x="10" y="42"/>
                      </a:cxn>
                      <a:cxn ang="0">
                        <a:pos x="14" y="44"/>
                      </a:cxn>
                      <a:cxn ang="0">
                        <a:pos x="18" y="45"/>
                      </a:cxn>
                      <a:cxn ang="0">
                        <a:pos x="24" y="46"/>
                      </a:cxn>
                      <a:cxn ang="0">
                        <a:pos x="0" y="23"/>
                      </a:cxn>
                    </a:cxnLst>
                    <a:rect l="0" t="0" r="r" b="b"/>
                    <a:pathLst>
                      <a:path w="31" h="46">
                        <a:moveTo>
                          <a:pt x="0" y="23"/>
                        </a:moveTo>
                        <a:lnTo>
                          <a:pt x="24" y="46"/>
                        </a:lnTo>
                        <a:lnTo>
                          <a:pt x="31" y="46"/>
                        </a:lnTo>
                        <a:lnTo>
                          <a:pt x="31" y="0"/>
                        </a:lnTo>
                        <a:lnTo>
                          <a:pt x="24" y="0"/>
                        </a:lnTo>
                        <a:lnTo>
                          <a:pt x="0" y="23"/>
                        </a:lnTo>
                        <a:lnTo>
                          <a:pt x="24" y="0"/>
                        </a:lnTo>
                        <a:lnTo>
                          <a:pt x="18" y="0"/>
                        </a:lnTo>
                        <a:lnTo>
                          <a:pt x="14" y="2"/>
                        </a:lnTo>
                        <a:lnTo>
                          <a:pt x="10" y="4"/>
                        </a:lnTo>
                        <a:lnTo>
                          <a:pt x="7" y="7"/>
                        </a:lnTo>
                        <a:lnTo>
                          <a:pt x="3" y="10"/>
                        </a:lnTo>
                        <a:lnTo>
                          <a:pt x="2" y="15"/>
                        </a:lnTo>
                        <a:lnTo>
                          <a:pt x="1" y="19"/>
                        </a:lnTo>
                        <a:lnTo>
                          <a:pt x="0" y="23"/>
                        </a:lnTo>
                        <a:lnTo>
                          <a:pt x="1" y="27"/>
                        </a:lnTo>
                        <a:lnTo>
                          <a:pt x="2" y="32"/>
                        </a:lnTo>
                        <a:lnTo>
                          <a:pt x="3" y="36"/>
                        </a:lnTo>
                        <a:lnTo>
                          <a:pt x="7" y="39"/>
                        </a:lnTo>
                        <a:lnTo>
                          <a:pt x="10" y="42"/>
                        </a:lnTo>
                        <a:lnTo>
                          <a:pt x="14" y="44"/>
                        </a:lnTo>
                        <a:lnTo>
                          <a:pt x="18" y="45"/>
                        </a:lnTo>
                        <a:lnTo>
                          <a:pt x="24" y="46"/>
                        </a:lnTo>
                        <a:lnTo>
                          <a:pt x="0" y="23"/>
                        </a:lnTo>
                        <a:close/>
                      </a:path>
                    </a:pathLst>
                  </a:custGeom>
                  <a:solidFill>
                    <a:schemeClr val="bg1"/>
                  </a:solidFill>
                  <a:ln w="9525">
                    <a:noFill/>
                    <a:round/>
                    <a:headEnd/>
                    <a:tailEnd/>
                  </a:ln>
                </p:spPr>
                <p:txBody>
                  <a:bodyPr/>
                  <a:lstStyle/>
                  <a:p>
                    <a:pPr>
                      <a:defRPr/>
                    </a:pPr>
                    <a:endParaRPr lang="en-US"/>
                  </a:p>
                </p:txBody>
              </p:sp>
              <p:sp>
                <p:nvSpPr>
                  <p:cNvPr id="715346" name="Freeform 1618"/>
                  <p:cNvSpPr>
                    <a:spLocks noChangeAspect="1"/>
                  </p:cNvSpPr>
                  <p:nvPr/>
                </p:nvSpPr>
                <p:spPr bwMode="auto">
                  <a:xfrm>
                    <a:off x="492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715347" name="Freeform 1619"/>
                  <p:cNvSpPr>
                    <a:spLocks noChangeAspect="1"/>
                  </p:cNvSpPr>
                  <p:nvPr/>
                </p:nvSpPr>
                <p:spPr bwMode="auto">
                  <a:xfrm>
                    <a:off x="4929" y="1589"/>
                    <a:ext cx="14" cy="14"/>
                  </a:xfrm>
                  <a:custGeom>
                    <a:avLst/>
                    <a:gdLst/>
                    <a:ahLst/>
                    <a:cxnLst>
                      <a:cxn ang="0">
                        <a:pos x="41" y="23"/>
                      </a:cxn>
                      <a:cxn ang="0">
                        <a:pos x="17" y="0"/>
                      </a:cxn>
                      <a:cxn ang="0">
                        <a:pos x="0" y="0"/>
                      </a:cxn>
                      <a:cxn ang="0">
                        <a:pos x="0" y="46"/>
                      </a:cxn>
                      <a:cxn ang="0">
                        <a:pos x="17" y="46"/>
                      </a:cxn>
                      <a:cxn ang="0">
                        <a:pos x="41" y="23"/>
                      </a:cxn>
                      <a:cxn ang="0">
                        <a:pos x="17" y="46"/>
                      </a:cxn>
                      <a:cxn ang="0">
                        <a:pos x="23" y="46"/>
                      </a:cxn>
                      <a:cxn ang="0">
                        <a:pos x="27" y="44"/>
                      </a:cxn>
                      <a:cxn ang="0">
                        <a:pos x="31" y="42"/>
                      </a:cxn>
                      <a:cxn ang="0">
                        <a:pos x="34" y="39"/>
                      </a:cxn>
                      <a:cxn ang="0">
                        <a:pos x="37" y="36"/>
                      </a:cxn>
                      <a:cxn ang="0">
                        <a:pos x="38" y="32"/>
                      </a:cxn>
                      <a:cxn ang="0">
                        <a:pos x="40" y="27"/>
                      </a:cxn>
                      <a:cxn ang="0">
                        <a:pos x="41" y="23"/>
                      </a:cxn>
                      <a:cxn ang="0">
                        <a:pos x="40" y="19"/>
                      </a:cxn>
                      <a:cxn ang="0">
                        <a:pos x="38" y="15"/>
                      </a:cxn>
                      <a:cxn ang="0">
                        <a:pos x="37" y="10"/>
                      </a:cxn>
                      <a:cxn ang="0">
                        <a:pos x="34" y="7"/>
                      </a:cxn>
                      <a:cxn ang="0">
                        <a:pos x="31" y="4"/>
                      </a:cxn>
                      <a:cxn ang="0">
                        <a:pos x="27" y="2"/>
                      </a:cxn>
                      <a:cxn ang="0">
                        <a:pos x="23" y="0"/>
                      </a:cxn>
                      <a:cxn ang="0">
                        <a:pos x="17" y="0"/>
                      </a:cxn>
                      <a:cxn ang="0">
                        <a:pos x="41" y="23"/>
                      </a:cxn>
                    </a:cxnLst>
                    <a:rect l="0" t="0" r="r" b="b"/>
                    <a:pathLst>
                      <a:path w="41" h="46">
                        <a:moveTo>
                          <a:pt x="41" y="23"/>
                        </a:moveTo>
                        <a:lnTo>
                          <a:pt x="17" y="0"/>
                        </a:lnTo>
                        <a:lnTo>
                          <a:pt x="0" y="0"/>
                        </a:lnTo>
                        <a:lnTo>
                          <a:pt x="0" y="46"/>
                        </a:lnTo>
                        <a:lnTo>
                          <a:pt x="17" y="46"/>
                        </a:lnTo>
                        <a:lnTo>
                          <a:pt x="41" y="23"/>
                        </a:lnTo>
                        <a:lnTo>
                          <a:pt x="17" y="46"/>
                        </a:lnTo>
                        <a:lnTo>
                          <a:pt x="23" y="46"/>
                        </a:lnTo>
                        <a:lnTo>
                          <a:pt x="27" y="44"/>
                        </a:lnTo>
                        <a:lnTo>
                          <a:pt x="31" y="42"/>
                        </a:lnTo>
                        <a:lnTo>
                          <a:pt x="34" y="39"/>
                        </a:lnTo>
                        <a:lnTo>
                          <a:pt x="37" y="36"/>
                        </a:lnTo>
                        <a:lnTo>
                          <a:pt x="38" y="32"/>
                        </a:lnTo>
                        <a:lnTo>
                          <a:pt x="40" y="27"/>
                        </a:lnTo>
                        <a:lnTo>
                          <a:pt x="41" y="23"/>
                        </a:lnTo>
                        <a:lnTo>
                          <a:pt x="40" y="19"/>
                        </a:lnTo>
                        <a:lnTo>
                          <a:pt x="38" y="15"/>
                        </a:lnTo>
                        <a:lnTo>
                          <a:pt x="37" y="10"/>
                        </a:lnTo>
                        <a:lnTo>
                          <a:pt x="34" y="7"/>
                        </a:lnTo>
                        <a:lnTo>
                          <a:pt x="31" y="4"/>
                        </a:lnTo>
                        <a:lnTo>
                          <a:pt x="27" y="2"/>
                        </a:lnTo>
                        <a:lnTo>
                          <a:pt x="23" y="0"/>
                        </a:lnTo>
                        <a:lnTo>
                          <a:pt x="17" y="0"/>
                        </a:lnTo>
                        <a:lnTo>
                          <a:pt x="41" y="23"/>
                        </a:lnTo>
                        <a:close/>
                      </a:path>
                    </a:pathLst>
                  </a:custGeom>
                  <a:solidFill>
                    <a:schemeClr val="bg1"/>
                  </a:solidFill>
                  <a:ln w="9525">
                    <a:noFill/>
                    <a:round/>
                    <a:headEnd/>
                    <a:tailEnd/>
                  </a:ln>
                </p:spPr>
                <p:txBody>
                  <a:bodyPr/>
                  <a:lstStyle/>
                  <a:p>
                    <a:pPr>
                      <a:defRPr/>
                    </a:pPr>
                    <a:endParaRPr lang="en-US"/>
                  </a:p>
                </p:txBody>
              </p:sp>
              <p:sp>
                <p:nvSpPr>
                  <p:cNvPr id="715348" name="Rectangle 1620"/>
                  <p:cNvSpPr>
                    <a:spLocks noChangeAspect="1" noChangeArrowheads="1"/>
                  </p:cNvSpPr>
                  <p:nvPr/>
                </p:nvSpPr>
                <p:spPr bwMode="auto">
                  <a:xfrm>
                    <a:off x="4929" y="1596"/>
                    <a:ext cx="14" cy="36"/>
                  </a:xfrm>
                  <a:prstGeom prst="rect">
                    <a:avLst/>
                  </a:prstGeom>
                  <a:solidFill>
                    <a:schemeClr val="bg1"/>
                  </a:solidFill>
                  <a:ln w="9525">
                    <a:noFill/>
                    <a:miter lim="800000"/>
                    <a:headEnd/>
                    <a:tailEnd/>
                  </a:ln>
                </p:spPr>
                <p:txBody>
                  <a:bodyPr/>
                  <a:lstStyle/>
                  <a:p>
                    <a:pPr>
                      <a:defRPr/>
                    </a:pPr>
                    <a:endParaRPr lang="en-US"/>
                  </a:p>
                </p:txBody>
              </p:sp>
              <p:sp>
                <p:nvSpPr>
                  <p:cNvPr id="715349" name="Freeform 1621"/>
                  <p:cNvSpPr>
                    <a:spLocks noChangeAspect="1"/>
                  </p:cNvSpPr>
                  <p:nvPr/>
                </p:nvSpPr>
                <p:spPr bwMode="auto">
                  <a:xfrm>
                    <a:off x="425" y="1561"/>
                    <a:ext cx="7" cy="14"/>
                  </a:xfrm>
                  <a:custGeom>
                    <a:avLst/>
                    <a:gdLst/>
                    <a:ahLst/>
                    <a:cxnLst>
                      <a:cxn ang="0">
                        <a:pos x="0" y="23"/>
                      </a:cxn>
                      <a:cxn ang="0">
                        <a:pos x="23" y="46"/>
                      </a:cxn>
                      <a:cxn ang="0">
                        <a:pos x="29" y="46"/>
                      </a:cxn>
                      <a:cxn ang="0">
                        <a:pos x="29" y="0"/>
                      </a:cxn>
                      <a:cxn ang="0">
                        <a:pos x="23" y="0"/>
                      </a:cxn>
                      <a:cxn ang="0">
                        <a:pos x="0" y="23"/>
                      </a:cxn>
                      <a:cxn ang="0">
                        <a:pos x="23" y="0"/>
                      </a:cxn>
                      <a:cxn ang="0">
                        <a:pos x="18"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8" y="45"/>
                      </a:cxn>
                      <a:cxn ang="0">
                        <a:pos x="23" y="46"/>
                      </a:cxn>
                      <a:cxn ang="0">
                        <a:pos x="0" y="23"/>
                      </a:cxn>
                    </a:cxnLst>
                    <a:rect l="0" t="0" r="r" b="b"/>
                    <a:pathLst>
                      <a:path w="29" h="46">
                        <a:moveTo>
                          <a:pt x="0" y="23"/>
                        </a:moveTo>
                        <a:lnTo>
                          <a:pt x="23" y="46"/>
                        </a:lnTo>
                        <a:lnTo>
                          <a:pt x="29" y="46"/>
                        </a:lnTo>
                        <a:lnTo>
                          <a:pt x="29" y="0"/>
                        </a:lnTo>
                        <a:lnTo>
                          <a:pt x="23" y="0"/>
                        </a:lnTo>
                        <a:lnTo>
                          <a:pt x="0" y="23"/>
                        </a:lnTo>
                        <a:lnTo>
                          <a:pt x="23" y="0"/>
                        </a:lnTo>
                        <a:lnTo>
                          <a:pt x="18"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50" name="Freeform 1622"/>
                  <p:cNvSpPr>
                    <a:spLocks noChangeAspect="1"/>
                  </p:cNvSpPr>
                  <p:nvPr/>
                </p:nvSpPr>
                <p:spPr bwMode="auto">
                  <a:xfrm>
                    <a:off x="425"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5" y="122"/>
                      </a:cxn>
                      <a:cxn ang="0">
                        <a:pos x="19" y="123"/>
                      </a:cxn>
                      <a:cxn ang="0">
                        <a:pos x="23" y="123"/>
                      </a:cxn>
                      <a:cxn ang="0">
                        <a:pos x="27" y="123"/>
                      </a:cxn>
                      <a:cxn ang="0">
                        <a:pos x="32" y="122"/>
                      </a:cxn>
                      <a:cxn ang="0">
                        <a:pos x="36"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5" y="122"/>
                        </a:lnTo>
                        <a:lnTo>
                          <a:pt x="19" y="123"/>
                        </a:lnTo>
                        <a:lnTo>
                          <a:pt x="23" y="123"/>
                        </a:lnTo>
                        <a:lnTo>
                          <a:pt x="27" y="123"/>
                        </a:lnTo>
                        <a:lnTo>
                          <a:pt x="32" y="122"/>
                        </a:lnTo>
                        <a:lnTo>
                          <a:pt x="36"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51" name="Freeform 1623"/>
                  <p:cNvSpPr>
                    <a:spLocks noChangeAspect="1"/>
                  </p:cNvSpPr>
                  <p:nvPr/>
                </p:nvSpPr>
                <p:spPr bwMode="auto">
                  <a:xfrm>
                    <a:off x="432"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715352" name="Rectangle 1624"/>
                  <p:cNvSpPr>
                    <a:spLocks noChangeAspect="1" noChangeArrowheads="1"/>
                  </p:cNvSpPr>
                  <p:nvPr/>
                </p:nvSpPr>
                <p:spPr bwMode="auto">
                  <a:xfrm>
                    <a:off x="425" y="1596"/>
                    <a:ext cx="14" cy="36"/>
                  </a:xfrm>
                  <a:prstGeom prst="rect">
                    <a:avLst/>
                  </a:prstGeom>
                  <a:solidFill>
                    <a:schemeClr val="bg1"/>
                  </a:solidFill>
                  <a:ln w="9525">
                    <a:noFill/>
                    <a:miter lim="800000"/>
                    <a:headEnd/>
                    <a:tailEnd/>
                  </a:ln>
                </p:spPr>
                <p:txBody>
                  <a:bodyPr/>
                  <a:lstStyle/>
                  <a:p>
                    <a:pPr>
                      <a:defRPr/>
                    </a:pPr>
                    <a:endParaRPr lang="en-US"/>
                  </a:p>
                </p:txBody>
              </p:sp>
              <p:sp>
                <p:nvSpPr>
                  <p:cNvPr id="715353" name="Freeform 1625"/>
                  <p:cNvSpPr>
                    <a:spLocks noChangeAspect="1"/>
                  </p:cNvSpPr>
                  <p:nvPr/>
                </p:nvSpPr>
                <p:spPr bwMode="auto">
                  <a:xfrm>
                    <a:off x="5108" y="1561"/>
                    <a:ext cx="7" cy="14"/>
                  </a:xfrm>
                  <a:custGeom>
                    <a:avLst/>
                    <a:gdLst/>
                    <a:ahLst/>
                    <a:cxnLst>
                      <a:cxn ang="0">
                        <a:pos x="29" y="23"/>
                      </a:cxn>
                      <a:cxn ang="0">
                        <a:pos x="6" y="0"/>
                      </a:cxn>
                      <a:cxn ang="0">
                        <a:pos x="0" y="0"/>
                      </a:cxn>
                      <a:cxn ang="0">
                        <a:pos x="0" y="46"/>
                      </a:cxn>
                      <a:cxn ang="0">
                        <a:pos x="6" y="46"/>
                      </a:cxn>
                      <a:cxn ang="0">
                        <a:pos x="29" y="23"/>
                      </a:cxn>
                      <a:cxn ang="0">
                        <a:pos x="6" y="46"/>
                      </a:cxn>
                      <a:cxn ang="0">
                        <a:pos x="11" y="45"/>
                      </a:cxn>
                      <a:cxn ang="0">
                        <a:pos x="16" y="44"/>
                      </a:cxn>
                      <a:cxn ang="0">
                        <a:pos x="21" y="42"/>
                      </a:cxn>
                      <a:cxn ang="0">
                        <a:pos x="24" y="39"/>
                      </a:cxn>
                      <a:cxn ang="0">
                        <a:pos x="26" y="36"/>
                      </a:cxn>
                      <a:cxn ang="0">
                        <a:pos x="28" y="32"/>
                      </a:cxn>
                      <a:cxn ang="0">
                        <a:pos x="29" y="27"/>
                      </a:cxn>
                      <a:cxn ang="0">
                        <a:pos x="29" y="23"/>
                      </a:cxn>
                      <a:cxn ang="0">
                        <a:pos x="29" y="19"/>
                      </a:cxn>
                      <a:cxn ang="0">
                        <a:pos x="28" y="15"/>
                      </a:cxn>
                      <a:cxn ang="0">
                        <a:pos x="26" y="10"/>
                      </a:cxn>
                      <a:cxn ang="0">
                        <a:pos x="24" y="7"/>
                      </a:cxn>
                      <a:cxn ang="0">
                        <a:pos x="21" y="4"/>
                      </a:cxn>
                      <a:cxn ang="0">
                        <a:pos x="16" y="2"/>
                      </a:cxn>
                      <a:cxn ang="0">
                        <a:pos x="11" y="0"/>
                      </a:cxn>
                      <a:cxn ang="0">
                        <a:pos x="6" y="0"/>
                      </a:cxn>
                      <a:cxn ang="0">
                        <a:pos x="29" y="23"/>
                      </a:cxn>
                    </a:cxnLst>
                    <a:rect l="0" t="0" r="r" b="b"/>
                    <a:pathLst>
                      <a:path w="29" h="46">
                        <a:moveTo>
                          <a:pt x="29" y="23"/>
                        </a:moveTo>
                        <a:lnTo>
                          <a:pt x="6" y="0"/>
                        </a:lnTo>
                        <a:lnTo>
                          <a:pt x="0" y="0"/>
                        </a:lnTo>
                        <a:lnTo>
                          <a:pt x="0" y="46"/>
                        </a:lnTo>
                        <a:lnTo>
                          <a:pt x="6" y="46"/>
                        </a:lnTo>
                        <a:lnTo>
                          <a:pt x="29" y="23"/>
                        </a:lnTo>
                        <a:lnTo>
                          <a:pt x="6" y="46"/>
                        </a:lnTo>
                        <a:lnTo>
                          <a:pt x="11" y="45"/>
                        </a:lnTo>
                        <a:lnTo>
                          <a:pt x="16" y="44"/>
                        </a:lnTo>
                        <a:lnTo>
                          <a:pt x="21" y="42"/>
                        </a:lnTo>
                        <a:lnTo>
                          <a:pt x="24" y="39"/>
                        </a:lnTo>
                        <a:lnTo>
                          <a:pt x="26" y="36"/>
                        </a:lnTo>
                        <a:lnTo>
                          <a:pt x="28" y="32"/>
                        </a:lnTo>
                        <a:lnTo>
                          <a:pt x="29" y="27"/>
                        </a:lnTo>
                        <a:lnTo>
                          <a:pt x="29" y="23"/>
                        </a:lnTo>
                        <a:lnTo>
                          <a:pt x="29" y="19"/>
                        </a:lnTo>
                        <a:lnTo>
                          <a:pt x="28" y="15"/>
                        </a:lnTo>
                        <a:lnTo>
                          <a:pt x="26" y="10"/>
                        </a:lnTo>
                        <a:lnTo>
                          <a:pt x="24" y="7"/>
                        </a:lnTo>
                        <a:lnTo>
                          <a:pt x="21" y="4"/>
                        </a:lnTo>
                        <a:lnTo>
                          <a:pt x="16" y="2"/>
                        </a:lnTo>
                        <a:lnTo>
                          <a:pt x="11" y="0"/>
                        </a:lnTo>
                        <a:lnTo>
                          <a:pt x="6" y="0"/>
                        </a:lnTo>
                        <a:lnTo>
                          <a:pt x="29" y="23"/>
                        </a:lnTo>
                        <a:close/>
                      </a:path>
                    </a:pathLst>
                  </a:custGeom>
                  <a:solidFill>
                    <a:schemeClr val="bg1"/>
                  </a:solidFill>
                  <a:ln w="9525">
                    <a:noFill/>
                    <a:round/>
                    <a:headEnd/>
                    <a:tailEnd/>
                  </a:ln>
                </p:spPr>
                <p:txBody>
                  <a:bodyPr/>
                  <a:lstStyle/>
                  <a:p>
                    <a:pPr>
                      <a:defRPr/>
                    </a:pPr>
                    <a:endParaRPr lang="en-US"/>
                  </a:p>
                </p:txBody>
              </p:sp>
              <p:sp>
                <p:nvSpPr>
                  <p:cNvPr id="715354" name="Freeform 1626"/>
                  <p:cNvSpPr>
                    <a:spLocks noChangeAspect="1"/>
                  </p:cNvSpPr>
                  <p:nvPr/>
                </p:nvSpPr>
                <p:spPr bwMode="auto">
                  <a:xfrm>
                    <a:off x="5101" y="1568"/>
                    <a:ext cx="14" cy="36"/>
                  </a:xfrm>
                  <a:custGeom>
                    <a:avLst/>
                    <a:gdLst/>
                    <a:ahLst/>
                    <a:cxnLst>
                      <a:cxn ang="0">
                        <a:pos x="23" y="123"/>
                      </a:cxn>
                      <a:cxn ang="0">
                        <a:pos x="46" y="100"/>
                      </a:cxn>
                      <a:cxn ang="0">
                        <a:pos x="46" y="0"/>
                      </a:cxn>
                      <a:cxn ang="0">
                        <a:pos x="0" y="0"/>
                      </a:cxn>
                      <a:cxn ang="0">
                        <a:pos x="0" y="100"/>
                      </a:cxn>
                      <a:cxn ang="0">
                        <a:pos x="23" y="123"/>
                      </a:cxn>
                      <a:cxn ang="0">
                        <a:pos x="0" y="100"/>
                      </a:cxn>
                      <a:cxn ang="0">
                        <a:pos x="1"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6" y="120"/>
                      </a:cxn>
                      <a:cxn ang="0">
                        <a:pos x="39" y="118"/>
                      </a:cxn>
                      <a:cxn ang="0">
                        <a:pos x="42" y="115"/>
                      </a:cxn>
                      <a:cxn ang="0">
                        <a:pos x="44" y="111"/>
                      </a:cxn>
                      <a:cxn ang="0">
                        <a:pos x="46"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1" y="105"/>
                        </a:lnTo>
                        <a:lnTo>
                          <a:pt x="2" y="111"/>
                        </a:lnTo>
                        <a:lnTo>
                          <a:pt x="4" y="115"/>
                        </a:lnTo>
                        <a:lnTo>
                          <a:pt x="7" y="118"/>
                        </a:lnTo>
                        <a:lnTo>
                          <a:pt x="10" y="120"/>
                        </a:lnTo>
                        <a:lnTo>
                          <a:pt x="14" y="122"/>
                        </a:lnTo>
                        <a:lnTo>
                          <a:pt x="19" y="123"/>
                        </a:lnTo>
                        <a:lnTo>
                          <a:pt x="23" y="123"/>
                        </a:lnTo>
                        <a:lnTo>
                          <a:pt x="27" y="123"/>
                        </a:lnTo>
                        <a:lnTo>
                          <a:pt x="31" y="122"/>
                        </a:lnTo>
                        <a:lnTo>
                          <a:pt x="36" y="120"/>
                        </a:lnTo>
                        <a:lnTo>
                          <a:pt x="39" y="118"/>
                        </a:lnTo>
                        <a:lnTo>
                          <a:pt x="42" y="115"/>
                        </a:lnTo>
                        <a:lnTo>
                          <a:pt x="44" y="111"/>
                        </a:lnTo>
                        <a:lnTo>
                          <a:pt x="46"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55" name="Freeform 1627"/>
                  <p:cNvSpPr>
                    <a:spLocks noChangeAspect="1"/>
                  </p:cNvSpPr>
                  <p:nvPr/>
                </p:nvSpPr>
                <p:spPr bwMode="auto">
                  <a:xfrm>
                    <a:off x="5101" y="1589"/>
                    <a:ext cx="7" cy="14"/>
                  </a:xfrm>
                  <a:custGeom>
                    <a:avLst/>
                    <a:gdLst/>
                    <a:ahLst/>
                    <a:cxnLst>
                      <a:cxn ang="0">
                        <a:pos x="0" y="23"/>
                      </a:cxn>
                      <a:cxn ang="0">
                        <a:pos x="23" y="46"/>
                      </a:cxn>
                      <a:cxn ang="0">
                        <a:pos x="40" y="46"/>
                      </a:cxn>
                      <a:cxn ang="0">
                        <a:pos x="40" y="0"/>
                      </a:cxn>
                      <a:cxn ang="0">
                        <a:pos x="23" y="0"/>
                      </a:cxn>
                      <a:cxn ang="0">
                        <a:pos x="0" y="23"/>
                      </a:cxn>
                      <a:cxn ang="0">
                        <a:pos x="23" y="0"/>
                      </a:cxn>
                      <a:cxn ang="0">
                        <a:pos x="18"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8"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8"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56" name="Rectangle 1628"/>
                  <p:cNvSpPr>
                    <a:spLocks noChangeAspect="1" noChangeArrowheads="1"/>
                  </p:cNvSpPr>
                  <p:nvPr/>
                </p:nvSpPr>
                <p:spPr bwMode="auto">
                  <a:xfrm>
                    <a:off x="5101" y="1596"/>
                    <a:ext cx="14" cy="36"/>
                  </a:xfrm>
                  <a:prstGeom prst="rect">
                    <a:avLst/>
                  </a:prstGeom>
                  <a:solidFill>
                    <a:schemeClr val="bg1"/>
                  </a:solidFill>
                  <a:ln w="9525">
                    <a:noFill/>
                    <a:miter lim="800000"/>
                    <a:headEnd/>
                    <a:tailEnd/>
                  </a:ln>
                </p:spPr>
                <p:txBody>
                  <a:bodyPr/>
                  <a:lstStyle/>
                  <a:p>
                    <a:pPr>
                      <a:defRPr/>
                    </a:pPr>
                    <a:endParaRPr lang="en-US"/>
                  </a:p>
                </p:txBody>
              </p:sp>
              <p:sp>
                <p:nvSpPr>
                  <p:cNvPr id="715357" name="Freeform 1629"/>
                  <p:cNvSpPr>
                    <a:spLocks noChangeAspect="1"/>
                  </p:cNvSpPr>
                  <p:nvPr/>
                </p:nvSpPr>
                <p:spPr bwMode="auto">
                  <a:xfrm>
                    <a:off x="554" y="1561"/>
                    <a:ext cx="14" cy="14"/>
                  </a:xfrm>
                  <a:custGeom>
                    <a:avLst/>
                    <a:gdLst/>
                    <a:ahLst/>
                    <a:cxnLst>
                      <a:cxn ang="0">
                        <a:pos x="0" y="23"/>
                      </a:cxn>
                      <a:cxn ang="0">
                        <a:pos x="23" y="46"/>
                      </a:cxn>
                      <a:cxn ang="0">
                        <a:pos x="32" y="46"/>
                      </a:cxn>
                      <a:cxn ang="0">
                        <a:pos x="32" y="0"/>
                      </a:cxn>
                      <a:cxn ang="0">
                        <a:pos x="23" y="0"/>
                      </a:cxn>
                      <a:cxn ang="0">
                        <a:pos x="0" y="23"/>
                      </a:cxn>
                      <a:cxn ang="0">
                        <a:pos x="23" y="0"/>
                      </a:cxn>
                      <a:cxn ang="0">
                        <a:pos x="18" y="0"/>
                      </a:cxn>
                      <a:cxn ang="0">
                        <a:pos x="13" y="2"/>
                      </a:cxn>
                      <a:cxn ang="0">
                        <a:pos x="9" y="4"/>
                      </a:cxn>
                      <a:cxn ang="0">
                        <a:pos x="6" y="7"/>
                      </a:cxn>
                      <a:cxn ang="0">
                        <a:pos x="3" y="10"/>
                      </a:cxn>
                      <a:cxn ang="0">
                        <a:pos x="1" y="15"/>
                      </a:cxn>
                      <a:cxn ang="0">
                        <a:pos x="0" y="19"/>
                      </a:cxn>
                      <a:cxn ang="0">
                        <a:pos x="0" y="23"/>
                      </a:cxn>
                      <a:cxn ang="0">
                        <a:pos x="0" y="27"/>
                      </a:cxn>
                      <a:cxn ang="0">
                        <a:pos x="1" y="32"/>
                      </a:cxn>
                      <a:cxn ang="0">
                        <a:pos x="3" y="36"/>
                      </a:cxn>
                      <a:cxn ang="0">
                        <a:pos x="6" y="39"/>
                      </a:cxn>
                      <a:cxn ang="0">
                        <a:pos x="9" y="42"/>
                      </a:cxn>
                      <a:cxn ang="0">
                        <a:pos x="13" y="44"/>
                      </a:cxn>
                      <a:cxn ang="0">
                        <a:pos x="18"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8" y="0"/>
                        </a:lnTo>
                        <a:lnTo>
                          <a:pt x="13" y="2"/>
                        </a:lnTo>
                        <a:lnTo>
                          <a:pt x="9" y="4"/>
                        </a:lnTo>
                        <a:lnTo>
                          <a:pt x="6" y="7"/>
                        </a:lnTo>
                        <a:lnTo>
                          <a:pt x="3" y="10"/>
                        </a:lnTo>
                        <a:lnTo>
                          <a:pt x="1" y="15"/>
                        </a:lnTo>
                        <a:lnTo>
                          <a:pt x="0" y="19"/>
                        </a:lnTo>
                        <a:lnTo>
                          <a:pt x="0" y="23"/>
                        </a:lnTo>
                        <a:lnTo>
                          <a:pt x="0" y="27"/>
                        </a:lnTo>
                        <a:lnTo>
                          <a:pt x="1"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58" name="Freeform 1630"/>
                  <p:cNvSpPr>
                    <a:spLocks noChangeAspect="1"/>
                  </p:cNvSpPr>
                  <p:nvPr/>
                </p:nvSpPr>
                <p:spPr bwMode="auto">
                  <a:xfrm>
                    <a:off x="554" y="1568"/>
                    <a:ext cx="14" cy="36"/>
                  </a:xfrm>
                  <a:custGeom>
                    <a:avLst/>
                    <a:gdLst/>
                    <a:ahLst/>
                    <a:cxnLst>
                      <a:cxn ang="0">
                        <a:pos x="23" y="123"/>
                      </a:cxn>
                      <a:cxn ang="0">
                        <a:pos x="47" y="100"/>
                      </a:cxn>
                      <a:cxn ang="0">
                        <a:pos x="47" y="0"/>
                      </a:cxn>
                      <a:cxn ang="0">
                        <a:pos x="0" y="0"/>
                      </a:cxn>
                      <a:cxn ang="0">
                        <a:pos x="0" y="100"/>
                      </a:cxn>
                      <a:cxn ang="0">
                        <a:pos x="23" y="123"/>
                      </a:cxn>
                      <a:cxn ang="0">
                        <a:pos x="0" y="100"/>
                      </a:cxn>
                      <a:cxn ang="0">
                        <a:pos x="0" y="105"/>
                      </a:cxn>
                      <a:cxn ang="0">
                        <a:pos x="2" y="111"/>
                      </a:cxn>
                      <a:cxn ang="0">
                        <a:pos x="5" y="115"/>
                      </a:cxn>
                      <a:cxn ang="0">
                        <a:pos x="8" y="118"/>
                      </a:cxn>
                      <a:cxn ang="0">
                        <a:pos x="11" y="120"/>
                      </a:cxn>
                      <a:cxn ang="0">
                        <a:pos x="15" y="122"/>
                      </a:cxn>
                      <a:cxn ang="0">
                        <a:pos x="19" y="123"/>
                      </a:cxn>
                      <a:cxn ang="0">
                        <a:pos x="23" y="123"/>
                      </a:cxn>
                      <a:cxn ang="0">
                        <a:pos x="28" y="123"/>
                      </a:cxn>
                      <a:cxn ang="0">
                        <a:pos x="32" y="122"/>
                      </a:cxn>
                      <a:cxn ang="0">
                        <a:pos x="36" y="120"/>
                      </a:cxn>
                      <a:cxn ang="0">
                        <a:pos x="39"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0" y="105"/>
                        </a:lnTo>
                        <a:lnTo>
                          <a:pt x="2" y="111"/>
                        </a:lnTo>
                        <a:lnTo>
                          <a:pt x="5" y="115"/>
                        </a:lnTo>
                        <a:lnTo>
                          <a:pt x="8" y="118"/>
                        </a:lnTo>
                        <a:lnTo>
                          <a:pt x="11" y="120"/>
                        </a:lnTo>
                        <a:lnTo>
                          <a:pt x="15" y="122"/>
                        </a:lnTo>
                        <a:lnTo>
                          <a:pt x="19" y="123"/>
                        </a:lnTo>
                        <a:lnTo>
                          <a:pt x="23" y="123"/>
                        </a:lnTo>
                        <a:lnTo>
                          <a:pt x="28" y="123"/>
                        </a:lnTo>
                        <a:lnTo>
                          <a:pt x="32" y="122"/>
                        </a:lnTo>
                        <a:lnTo>
                          <a:pt x="36" y="120"/>
                        </a:lnTo>
                        <a:lnTo>
                          <a:pt x="39"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715359" name="Freeform 1631"/>
                  <p:cNvSpPr>
                    <a:spLocks noChangeAspect="1"/>
                  </p:cNvSpPr>
                  <p:nvPr/>
                </p:nvSpPr>
                <p:spPr bwMode="auto">
                  <a:xfrm>
                    <a:off x="561" y="1589"/>
                    <a:ext cx="14" cy="14"/>
                  </a:xfrm>
                  <a:custGeom>
                    <a:avLst/>
                    <a:gdLst/>
                    <a:ahLst/>
                    <a:cxnLst>
                      <a:cxn ang="0">
                        <a:pos x="40" y="23"/>
                      </a:cxn>
                      <a:cxn ang="0">
                        <a:pos x="17" y="0"/>
                      </a:cxn>
                      <a:cxn ang="0">
                        <a:pos x="0" y="0"/>
                      </a:cxn>
                      <a:cxn ang="0">
                        <a:pos x="0" y="46"/>
                      </a:cxn>
                      <a:cxn ang="0">
                        <a:pos x="17" y="46"/>
                      </a:cxn>
                      <a:cxn ang="0">
                        <a:pos x="40" y="23"/>
                      </a:cxn>
                      <a:cxn ang="0">
                        <a:pos x="17" y="46"/>
                      </a:cxn>
                      <a:cxn ang="0">
                        <a:pos x="23" y="46"/>
                      </a:cxn>
                      <a:cxn ang="0">
                        <a:pos x="28" y="44"/>
                      </a:cxn>
                      <a:cxn ang="0">
                        <a:pos x="32" y="42"/>
                      </a:cxn>
                      <a:cxn ang="0">
                        <a:pos x="35" y="39"/>
                      </a:cxn>
                      <a:cxn ang="0">
                        <a:pos x="37" y="36"/>
                      </a:cxn>
                      <a:cxn ang="0">
                        <a:pos x="39" y="32"/>
                      </a:cxn>
                      <a:cxn ang="0">
                        <a:pos x="40" y="27"/>
                      </a:cxn>
                      <a:cxn ang="0">
                        <a:pos x="40" y="23"/>
                      </a:cxn>
                      <a:cxn ang="0">
                        <a:pos x="40" y="19"/>
                      </a:cxn>
                      <a:cxn ang="0">
                        <a:pos x="39" y="15"/>
                      </a:cxn>
                      <a:cxn ang="0">
                        <a:pos x="37" y="10"/>
                      </a:cxn>
                      <a:cxn ang="0">
                        <a:pos x="35" y="7"/>
                      </a:cxn>
                      <a:cxn ang="0">
                        <a:pos x="32" y="4"/>
                      </a:cxn>
                      <a:cxn ang="0">
                        <a:pos x="28" y="2"/>
                      </a:cxn>
                      <a:cxn ang="0">
                        <a:pos x="23"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3" y="46"/>
                        </a:lnTo>
                        <a:lnTo>
                          <a:pt x="28" y="44"/>
                        </a:lnTo>
                        <a:lnTo>
                          <a:pt x="32" y="42"/>
                        </a:lnTo>
                        <a:lnTo>
                          <a:pt x="35" y="39"/>
                        </a:lnTo>
                        <a:lnTo>
                          <a:pt x="37" y="36"/>
                        </a:lnTo>
                        <a:lnTo>
                          <a:pt x="39" y="32"/>
                        </a:lnTo>
                        <a:lnTo>
                          <a:pt x="40" y="27"/>
                        </a:lnTo>
                        <a:lnTo>
                          <a:pt x="40" y="23"/>
                        </a:lnTo>
                        <a:lnTo>
                          <a:pt x="40" y="19"/>
                        </a:lnTo>
                        <a:lnTo>
                          <a:pt x="39" y="15"/>
                        </a:lnTo>
                        <a:lnTo>
                          <a:pt x="37" y="10"/>
                        </a:lnTo>
                        <a:lnTo>
                          <a:pt x="35" y="7"/>
                        </a:lnTo>
                        <a:lnTo>
                          <a:pt x="32" y="4"/>
                        </a:lnTo>
                        <a:lnTo>
                          <a:pt x="28" y="2"/>
                        </a:lnTo>
                        <a:lnTo>
                          <a:pt x="23"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715360" name="Rectangle 1632"/>
                  <p:cNvSpPr>
                    <a:spLocks noChangeAspect="1" noChangeArrowheads="1"/>
                  </p:cNvSpPr>
                  <p:nvPr/>
                </p:nvSpPr>
                <p:spPr bwMode="auto">
                  <a:xfrm>
                    <a:off x="561" y="1596"/>
                    <a:ext cx="14" cy="36"/>
                  </a:xfrm>
                  <a:prstGeom prst="rect">
                    <a:avLst/>
                  </a:prstGeom>
                  <a:solidFill>
                    <a:schemeClr val="bg1"/>
                  </a:solidFill>
                  <a:ln w="9525">
                    <a:noFill/>
                    <a:miter lim="800000"/>
                    <a:headEnd/>
                    <a:tailEnd/>
                  </a:ln>
                </p:spPr>
                <p:txBody>
                  <a:bodyPr/>
                  <a:lstStyle/>
                  <a:p>
                    <a:pPr>
                      <a:defRPr/>
                    </a:pPr>
                    <a:endParaRPr lang="en-US"/>
                  </a:p>
                </p:txBody>
              </p:sp>
              <p:sp>
                <p:nvSpPr>
                  <p:cNvPr id="715361" name="Freeform 1633"/>
                  <p:cNvSpPr>
                    <a:spLocks noChangeAspect="1"/>
                  </p:cNvSpPr>
                  <p:nvPr/>
                </p:nvSpPr>
                <p:spPr bwMode="auto">
                  <a:xfrm>
                    <a:off x="4972" y="1561"/>
                    <a:ext cx="14" cy="14"/>
                  </a:xfrm>
                  <a:custGeom>
                    <a:avLst/>
                    <a:gdLst/>
                    <a:ahLst/>
                    <a:cxnLst>
                      <a:cxn ang="0">
                        <a:pos x="32" y="23"/>
                      </a:cxn>
                      <a:cxn ang="0">
                        <a:pos x="9" y="0"/>
                      </a:cxn>
                      <a:cxn ang="0">
                        <a:pos x="0" y="0"/>
                      </a:cxn>
                      <a:cxn ang="0">
                        <a:pos x="0" y="46"/>
                      </a:cxn>
                      <a:cxn ang="0">
                        <a:pos x="9" y="46"/>
                      </a:cxn>
                      <a:cxn ang="0">
                        <a:pos x="32" y="23"/>
                      </a:cxn>
                      <a:cxn ang="0">
                        <a:pos x="9" y="46"/>
                      </a:cxn>
                      <a:cxn ang="0">
                        <a:pos x="14" y="45"/>
                      </a:cxn>
                      <a:cxn ang="0">
                        <a:pos x="19" y="44"/>
                      </a:cxn>
                      <a:cxn ang="0">
                        <a:pos x="23" y="42"/>
                      </a:cxn>
                      <a:cxn ang="0">
                        <a:pos x="26" y="39"/>
                      </a:cxn>
                      <a:cxn ang="0">
                        <a:pos x="29" y="36"/>
                      </a:cxn>
                      <a:cxn ang="0">
                        <a:pos x="31" y="32"/>
                      </a:cxn>
                      <a:cxn ang="0">
                        <a:pos x="32" y="27"/>
                      </a:cxn>
                      <a:cxn ang="0">
                        <a:pos x="32" y="23"/>
                      </a:cxn>
                      <a:cxn ang="0">
                        <a:pos x="32" y="19"/>
                      </a:cxn>
                      <a:cxn ang="0">
                        <a:pos x="31" y="15"/>
                      </a:cxn>
                      <a:cxn ang="0">
                        <a:pos x="29" y="10"/>
                      </a:cxn>
                      <a:cxn ang="0">
                        <a:pos x="26" y="7"/>
                      </a:cxn>
                      <a:cxn ang="0">
                        <a:pos x="23" y="4"/>
                      </a:cxn>
                      <a:cxn ang="0">
                        <a:pos x="19" y="2"/>
                      </a:cxn>
                      <a:cxn ang="0">
                        <a:pos x="14" y="0"/>
                      </a:cxn>
                      <a:cxn ang="0">
                        <a:pos x="9" y="0"/>
                      </a:cxn>
                      <a:cxn ang="0">
                        <a:pos x="32" y="23"/>
                      </a:cxn>
                    </a:cxnLst>
                    <a:rect l="0" t="0" r="r" b="b"/>
                    <a:pathLst>
                      <a:path w="32" h="46">
                        <a:moveTo>
                          <a:pt x="32" y="23"/>
                        </a:moveTo>
                        <a:lnTo>
                          <a:pt x="9" y="0"/>
                        </a:lnTo>
                        <a:lnTo>
                          <a:pt x="0" y="0"/>
                        </a:lnTo>
                        <a:lnTo>
                          <a:pt x="0" y="46"/>
                        </a:lnTo>
                        <a:lnTo>
                          <a:pt x="9" y="46"/>
                        </a:lnTo>
                        <a:lnTo>
                          <a:pt x="32" y="23"/>
                        </a:lnTo>
                        <a:lnTo>
                          <a:pt x="9" y="46"/>
                        </a:lnTo>
                        <a:lnTo>
                          <a:pt x="14" y="45"/>
                        </a:lnTo>
                        <a:lnTo>
                          <a:pt x="19" y="44"/>
                        </a:lnTo>
                        <a:lnTo>
                          <a:pt x="23" y="42"/>
                        </a:lnTo>
                        <a:lnTo>
                          <a:pt x="26" y="39"/>
                        </a:lnTo>
                        <a:lnTo>
                          <a:pt x="29" y="36"/>
                        </a:lnTo>
                        <a:lnTo>
                          <a:pt x="31" y="32"/>
                        </a:lnTo>
                        <a:lnTo>
                          <a:pt x="32" y="27"/>
                        </a:lnTo>
                        <a:lnTo>
                          <a:pt x="32" y="23"/>
                        </a:lnTo>
                        <a:lnTo>
                          <a:pt x="32" y="19"/>
                        </a:lnTo>
                        <a:lnTo>
                          <a:pt x="31" y="15"/>
                        </a:lnTo>
                        <a:lnTo>
                          <a:pt x="29" y="10"/>
                        </a:lnTo>
                        <a:lnTo>
                          <a:pt x="26" y="7"/>
                        </a:lnTo>
                        <a:lnTo>
                          <a:pt x="23" y="4"/>
                        </a:lnTo>
                        <a:lnTo>
                          <a:pt x="19" y="2"/>
                        </a:lnTo>
                        <a:lnTo>
                          <a:pt x="14" y="0"/>
                        </a:lnTo>
                        <a:lnTo>
                          <a:pt x="9" y="0"/>
                        </a:lnTo>
                        <a:lnTo>
                          <a:pt x="32" y="23"/>
                        </a:lnTo>
                        <a:close/>
                      </a:path>
                    </a:pathLst>
                  </a:custGeom>
                  <a:solidFill>
                    <a:schemeClr val="bg1"/>
                  </a:solidFill>
                  <a:ln w="9525">
                    <a:noFill/>
                    <a:round/>
                    <a:headEnd/>
                    <a:tailEnd/>
                  </a:ln>
                </p:spPr>
                <p:txBody>
                  <a:bodyPr/>
                  <a:lstStyle/>
                  <a:p>
                    <a:pPr>
                      <a:defRPr/>
                    </a:pPr>
                    <a:endParaRPr lang="en-US"/>
                  </a:p>
                </p:txBody>
              </p:sp>
              <p:sp>
                <p:nvSpPr>
                  <p:cNvPr id="715362" name="Freeform 1634"/>
                  <p:cNvSpPr>
                    <a:spLocks noChangeAspect="1"/>
                  </p:cNvSpPr>
                  <p:nvPr/>
                </p:nvSpPr>
                <p:spPr bwMode="auto">
                  <a:xfrm>
                    <a:off x="4972"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8" y="118"/>
                      </a:cxn>
                      <a:cxn ang="0">
                        <a:pos x="11" y="120"/>
                      </a:cxn>
                      <a:cxn ang="0">
                        <a:pos x="15" y="122"/>
                      </a:cxn>
                      <a:cxn ang="0">
                        <a:pos x="19" y="123"/>
                      </a:cxn>
                      <a:cxn ang="0">
                        <a:pos x="24" y="123"/>
                      </a:cxn>
                      <a:cxn ang="0">
                        <a:pos x="28" y="123"/>
                      </a:cxn>
                      <a:cxn ang="0">
                        <a:pos x="32" y="122"/>
                      </a:cxn>
                      <a:cxn ang="0">
                        <a:pos x="36" y="120"/>
                      </a:cxn>
                      <a:cxn ang="0">
                        <a:pos x="39" y="118"/>
                      </a:cxn>
                      <a:cxn ang="0">
                        <a:pos x="42" y="115"/>
                      </a:cxn>
                      <a:cxn ang="0">
                        <a:pos x="45" y="111"/>
                      </a:cxn>
                      <a:cxn ang="0">
                        <a:pos x="47"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8" y="118"/>
                        </a:lnTo>
                        <a:lnTo>
                          <a:pt x="11" y="120"/>
                        </a:lnTo>
                        <a:lnTo>
                          <a:pt x="15" y="122"/>
                        </a:lnTo>
                        <a:lnTo>
                          <a:pt x="19" y="123"/>
                        </a:lnTo>
                        <a:lnTo>
                          <a:pt x="24" y="123"/>
                        </a:lnTo>
                        <a:lnTo>
                          <a:pt x="28" y="123"/>
                        </a:lnTo>
                        <a:lnTo>
                          <a:pt x="32" y="122"/>
                        </a:lnTo>
                        <a:lnTo>
                          <a:pt x="36" y="120"/>
                        </a:lnTo>
                        <a:lnTo>
                          <a:pt x="39" y="118"/>
                        </a:lnTo>
                        <a:lnTo>
                          <a:pt x="42" y="115"/>
                        </a:lnTo>
                        <a:lnTo>
                          <a:pt x="45" y="111"/>
                        </a:lnTo>
                        <a:lnTo>
                          <a:pt x="47"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715363" name="Freeform 1635"/>
                  <p:cNvSpPr>
                    <a:spLocks noChangeAspect="1"/>
                  </p:cNvSpPr>
                  <p:nvPr/>
                </p:nvSpPr>
                <p:spPr bwMode="auto">
                  <a:xfrm>
                    <a:off x="4965" y="1589"/>
                    <a:ext cx="14" cy="14"/>
                  </a:xfrm>
                  <a:custGeom>
                    <a:avLst/>
                    <a:gdLst/>
                    <a:ahLst/>
                    <a:cxnLst>
                      <a:cxn ang="0">
                        <a:pos x="0" y="23"/>
                      </a:cxn>
                      <a:cxn ang="0">
                        <a:pos x="23" y="46"/>
                      </a:cxn>
                      <a:cxn ang="0">
                        <a:pos x="40" y="46"/>
                      </a:cxn>
                      <a:cxn ang="0">
                        <a:pos x="40" y="0"/>
                      </a:cxn>
                      <a:cxn ang="0">
                        <a:pos x="23" y="0"/>
                      </a:cxn>
                      <a:cxn ang="0">
                        <a:pos x="0" y="23"/>
                      </a:cxn>
                      <a:cxn ang="0">
                        <a:pos x="23" y="0"/>
                      </a:cxn>
                      <a:cxn ang="0">
                        <a:pos x="17" y="0"/>
                      </a:cxn>
                      <a:cxn ang="0">
                        <a:pos x="12"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2" y="44"/>
                      </a:cxn>
                      <a:cxn ang="0">
                        <a:pos x="17" y="46"/>
                      </a:cxn>
                      <a:cxn ang="0">
                        <a:pos x="23" y="46"/>
                      </a:cxn>
                      <a:cxn ang="0">
                        <a:pos x="0" y="23"/>
                      </a:cxn>
                    </a:cxnLst>
                    <a:rect l="0" t="0" r="r" b="b"/>
                    <a:pathLst>
                      <a:path w="40" h="46">
                        <a:moveTo>
                          <a:pt x="0" y="23"/>
                        </a:moveTo>
                        <a:lnTo>
                          <a:pt x="23" y="46"/>
                        </a:lnTo>
                        <a:lnTo>
                          <a:pt x="40" y="46"/>
                        </a:lnTo>
                        <a:lnTo>
                          <a:pt x="40" y="0"/>
                        </a:lnTo>
                        <a:lnTo>
                          <a:pt x="23" y="0"/>
                        </a:lnTo>
                        <a:lnTo>
                          <a:pt x="0" y="23"/>
                        </a:lnTo>
                        <a:lnTo>
                          <a:pt x="23" y="0"/>
                        </a:lnTo>
                        <a:lnTo>
                          <a:pt x="17" y="0"/>
                        </a:lnTo>
                        <a:lnTo>
                          <a:pt x="12" y="2"/>
                        </a:lnTo>
                        <a:lnTo>
                          <a:pt x="8" y="4"/>
                        </a:lnTo>
                        <a:lnTo>
                          <a:pt x="5" y="7"/>
                        </a:lnTo>
                        <a:lnTo>
                          <a:pt x="3" y="10"/>
                        </a:lnTo>
                        <a:lnTo>
                          <a:pt x="1" y="15"/>
                        </a:lnTo>
                        <a:lnTo>
                          <a:pt x="0" y="19"/>
                        </a:lnTo>
                        <a:lnTo>
                          <a:pt x="0" y="23"/>
                        </a:lnTo>
                        <a:lnTo>
                          <a:pt x="0" y="27"/>
                        </a:lnTo>
                        <a:lnTo>
                          <a:pt x="1" y="32"/>
                        </a:lnTo>
                        <a:lnTo>
                          <a:pt x="3" y="36"/>
                        </a:lnTo>
                        <a:lnTo>
                          <a:pt x="5" y="39"/>
                        </a:lnTo>
                        <a:lnTo>
                          <a:pt x="8" y="42"/>
                        </a:lnTo>
                        <a:lnTo>
                          <a:pt x="12" y="44"/>
                        </a:lnTo>
                        <a:lnTo>
                          <a:pt x="17"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64" name="Rectangle 1636"/>
                  <p:cNvSpPr>
                    <a:spLocks noChangeAspect="1" noChangeArrowheads="1"/>
                  </p:cNvSpPr>
                  <p:nvPr/>
                </p:nvSpPr>
                <p:spPr bwMode="auto">
                  <a:xfrm>
                    <a:off x="4965" y="1596"/>
                    <a:ext cx="14" cy="36"/>
                  </a:xfrm>
                  <a:prstGeom prst="rect">
                    <a:avLst/>
                  </a:prstGeom>
                  <a:solidFill>
                    <a:schemeClr val="bg1"/>
                  </a:solidFill>
                  <a:ln w="9525">
                    <a:noFill/>
                    <a:miter lim="800000"/>
                    <a:headEnd/>
                    <a:tailEnd/>
                  </a:ln>
                </p:spPr>
                <p:txBody>
                  <a:bodyPr/>
                  <a:lstStyle/>
                  <a:p>
                    <a:pPr>
                      <a:defRPr/>
                    </a:pPr>
                    <a:endParaRPr lang="en-US"/>
                  </a:p>
                </p:txBody>
              </p:sp>
              <p:sp>
                <p:nvSpPr>
                  <p:cNvPr id="715365" name="Freeform 1637"/>
                  <p:cNvSpPr>
                    <a:spLocks noChangeAspect="1"/>
                  </p:cNvSpPr>
                  <p:nvPr/>
                </p:nvSpPr>
                <p:spPr bwMode="auto">
                  <a:xfrm>
                    <a:off x="689" y="1561"/>
                    <a:ext cx="0" cy="14"/>
                  </a:xfrm>
                  <a:custGeom>
                    <a:avLst/>
                    <a:gdLst/>
                    <a:ahLst/>
                    <a:cxnLst>
                      <a:cxn ang="0">
                        <a:pos x="0" y="23"/>
                      </a:cxn>
                      <a:cxn ang="0">
                        <a:pos x="23" y="46"/>
                      </a:cxn>
                      <a:cxn ang="0">
                        <a:pos x="30" y="46"/>
                      </a:cxn>
                      <a:cxn ang="0">
                        <a:pos x="30" y="0"/>
                      </a:cxn>
                      <a:cxn ang="0">
                        <a:pos x="23" y="0"/>
                      </a:cxn>
                      <a:cxn ang="0">
                        <a:pos x="0" y="23"/>
                      </a:cxn>
                      <a:cxn ang="0">
                        <a:pos x="23" y="0"/>
                      </a:cxn>
                      <a:cxn ang="0">
                        <a:pos x="18" y="0"/>
                      </a:cxn>
                      <a:cxn ang="0">
                        <a:pos x="13" y="2"/>
                      </a:cxn>
                      <a:cxn ang="0">
                        <a:pos x="9" y="4"/>
                      </a:cxn>
                      <a:cxn ang="0">
                        <a:pos x="6" y="7"/>
                      </a:cxn>
                      <a:cxn ang="0">
                        <a:pos x="3" y="10"/>
                      </a:cxn>
                      <a:cxn ang="0">
                        <a:pos x="2" y="15"/>
                      </a:cxn>
                      <a:cxn ang="0">
                        <a:pos x="1" y="19"/>
                      </a:cxn>
                      <a:cxn ang="0">
                        <a:pos x="0" y="23"/>
                      </a:cxn>
                      <a:cxn ang="0">
                        <a:pos x="1" y="27"/>
                      </a:cxn>
                      <a:cxn ang="0">
                        <a:pos x="2" y="32"/>
                      </a:cxn>
                      <a:cxn ang="0">
                        <a:pos x="3" y="36"/>
                      </a:cxn>
                      <a:cxn ang="0">
                        <a:pos x="6" y="39"/>
                      </a:cxn>
                      <a:cxn ang="0">
                        <a:pos x="9" y="42"/>
                      </a:cxn>
                      <a:cxn ang="0">
                        <a:pos x="13" y="44"/>
                      </a:cxn>
                      <a:cxn ang="0">
                        <a:pos x="18" y="45"/>
                      </a:cxn>
                      <a:cxn ang="0">
                        <a:pos x="23" y="46"/>
                      </a:cxn>
                      <a:cxn ang="0">
                        <a:pos x="0" y="23"/>
                      </a:cxn>
                    </a:cxnLst>
                    <a:rect l="0" t="0" r="r" b="b"/>
                    <a:pathLst>
                      <a:path w="30" h="46">
                        <a:moveTo>
                          <a:pt x="0" y="23"/>
                        </a:moveTo>
                        <a:lnTo>
                          <a:pt x="23" y="46"/>
                        </a:lnTo>
                        <a:lnTo>
                          <a:pt x="30" y="46"/>
                        </a:lnTo>
                        <a:lnTo>
                          <a:pt x="30" y="0"/>
                        </a:lnTo>
                        <a:lnTo>
                          <a:pt x="23" y="0"/>
                        </a:lnTo>
                        <a:lnTo>
                          <a:pt x="0" y="23"/>
                        </a:lnTo>
                        <a:lnTo>
                          <a:pt x="23" y="0"/>
                        </a:lnTo>
                        <a:lnTo>
                          <a:pt x="18" y="0"/>
                        </a:lnTo>
                        <a:lnTo>
                          <a:pt x="13" y="2"/>
                        </a:lnTo>
                        <a:lnTo>
                          <a:pt x="9" y="4"/>
                        </a:lnTo>
                        <a:lnTo>
                          <a:pt x="6" y="7"/>
                        </a:lnTo>
                        <a:lnTo>
                          <a:pt x="3" y="10"/>
                        </a:lnTo>
                        <a:lnTo>
                          <a:pt x="2" y="15"/>
                        </a:lnTo>
                        <a:lnTo>
                          <a:pt x="1" y="19"/>
                        </a:lnTo>
                        <a:lnTo>
                          <a:pt x="0" y="23"/>
                        </a:lnTo>
                        <a:lnTo>
                          <a:pt x="1" y="27"/>
                        </a:lnTo>
                        <a:lnTo>
                          <a:pt x="2" y="32"/>
                        </a:lnTo>
                        <a:lnTo>
                          <a:pt x="3" y="36"/>
                        </a:lnTo>
                        <a:lnTo>
                          <a:pt x="6"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66" name="Freeform 1638"/>
                  <p:cNvSpPr>
                    <a:spLocks noChangeAspect="1"/>
                  </p:cNvSpPr>
                  <p:nvPr/>
                </p:nvSpPr>
                <p:spPr bwMode="auto">
                  <a:xfrm>
                    <a:off x="689" y="1568"/>
                    <a:ext cx="7" cy="36"/>
                  </a:xfrm>
                  <a:custGeom>
                    <a:avLst/>
                    <a:gdLst/>
                    <a:ahLst/>
                    <a:cxnLst>
                      <a:cxn ang="0">
                        <a:pos x="23" y="123"/>
                      </a:cxn>
                      <a:cxn ang="0">
                        <a:pos x="47" y="100"/>
                      </a:cxn>
                      <a:cxn ang="0">
                        <a:pos x="47" y="0"/>
                      </a:cxn>
                      <a:cxn ang="0">
                        <a:pos x="0" y="0"/>
                      </a:cxn>
                      <a:cxn ang="0">
                        <a:pos x="0" y="100"/>
                      </a:cxn>
                      <a:cxn ang="0">
                        <a:pos x="23" y="123"/>
                      </a:cxn>
                      <a:cxn ang="0">
                        <a:pos x="0" y="100"/>
                      </a:cxn>
                      <a:cxn ang="0">
                        <a:pos x="1" y="105"/>
                      </a:cxn>
                      <a:cxn ang="0">
                        <a:pos x="2" y="111"/>
                      </a:cxn>
                      <a:cxn ang="0">
                        <a:pos x="4" y="115"/>
                      </a:cxn>
                      <a:cxn ang="0">
                        <a:pos x="7" y="118"/>
                      </a:cxn>
                      <a:cxn ang="0">
                        <a:pos x="11" y="120"/>
                      </a:cxn>
                      <a:cxn ang="0">
                        <a:pos x="14" y="122"/>
                      </a:cxn>
                      <a:cxn ang="0">
                        <a:pos x="19" y="123"/>
                      </a:cxn>
                      <a:cxn ang="0">
                        <a:pos x="23" y="123"/>
                      </a:cxn>
                      <a:cxn ang="0">
                        <a:pos x="28" y="123"/>
                      </a:cxn>
                      <a:cxn ang="0">
                        <a:pos x="32" y="122"/>
                      </a:cxn>
                      <a:cxn ang="0">
                        <a:pos x="35" y="120"/>
                      </a:cxn>
                      <a:cxn ang="0">
                        <a:pos x="40" y="118"/>
                      </a:cxn>
                      <a:cxn ang="0">
                        <a:pos x="42" y="115"/>
                      </a:cxn>
                      <a:cxn ang="0">
                        <a:pos x="45" y="111"/>
                      </a:cxn>
                      <a:cxn ang="0">
                        <a:pos x="46" y="105"/>
                      </a:cxn>
                      <a:cxn ang="0">
                        <a:pos x="47" y="100"/>
                      </a:cxn>
                      <a:cxn ang="0">
                        <a:pos x="23" y="123"/>
                      </a:cxn>
                    </a:cxnLst>
                    <a:rect l="0" t="0" r="r" b="b"/>
                    <a:pathLst>
                      <a:path w="47" h="123">
                        <a:moveTo>
                          <a:pt x="23" y="123"/>
                        </a:moveTo>
                        <a:lnTo>
                          <a:pt x="47" y="100"/>
                        </a:lnTo>
                        <a:lnTo>
                          <a:pt x="47" y="0"/>
                        </a:lnTo>
                        <a:lnTo>
                          <a:pt x="0" y="0"/>
                        </a:lnTo>
                        <a:lnTo>
                          <a:pt x="0" y="100"/>
                        </a:lnTo>
                        <a:lnTo>
                          <a:pt x="23" y="123"/>
                        </a:lnTo>
                        <a:lnTo>
                          <a:pt x="0" y="100"/>
                        </a:lnTo>
                        <a:lnTo>
                          <a:pt x="1" y="105"/>
                        </a:lnTo>
                        <a:lnTo>
                          <a:pt x="2" y="111"/>
                        </a:lnTo>
                        <a:lnTo>
                          <a:pt x="4" y="115"/>
                        </a:lnTo>
                        <a:lnTo>
                          <a:pt x="7" y="118"/>
                        </a:lnTo>
                        <a:lnTo>
                          <a:pt x="11" y="120"/>
                        </a:lnTo>
                        <a:lnTo>
                          <a:pt x="14" y="122"/>
                        </a:lnTo>
                        <a:lnTo>
                          <a:pt x="19" y="123"/>
                        </a:lnTo>
                        <a:lnTo>
                          <a:pt x="23" y="123"/>
                        </a:lnTo>
                        <a:lnTo>
                          <a:pt x="28" y="123"/>
                        </a:lnTo>
                        <a:lnTo>
                          <a:pt x="32" y="122"/>
                        </a:lnTo>
                        <a:lnTo>
                          <a:pt x="35" y="120"/>
                        </a:lnTo>
                        <a:lnTo>
                          <a:pt x="40" y="118"/>
                        </a:lnTo>
                        <a:lnTo>
                          <a:pt x="42" y="115"/>
                        </a:lnTo>
                        <a:lnTo>
                          <a:pt x="45" y="111"/>
                        </a:lnTo>
                        <a:lnTo>
                          <a:pt x="46" y="105"/>
                        </a:lnTo>
                        <a:lnTo>
                          <a:pt x="47" y="100"/>
                        </a:lnTo>
                        <a:lnTo>
                          <a:pt x="23" y="123"/>
                        </a:lnTo>
                        <a:close/>
                      </a:path>
                    </a:pathLst>
                  </a:custGeom>
                  <a:solidFill>
                    <a:schemeClr val="bg1"/>
                  </a:solidFill>
                  <a:ln w="9525">
                    <a:noFill/>
                    <a:round/>
                    <a:headEnd/>
                    <a:tailEnd/>
                  </a:ln>
                </p:spPr>
                <p:txBody>
                  <a:bodyPr/>
                  <a:lstStyle/>
                  <a:p>
                    <a:pPr>
                      <a:defRPr/>
                    </a:pPr>
                    <a:endParaRPr lang="en-US"/>
                  </a:p>
                </p:txBody>
              </p:sp>
              <p:sp>
                <p:nvSpPr>
                  <p:cNvPr id="715367" name="Freeform 1639"/>
                  <p:cNvSpPr>
                    <a:spLocks noChangeAspect="1"/>
                  </p:cNvSpPr>
                  <p:nvPr/>
                </p:nvSpPr>
                <p:spPr bwMode="auto">
                  <a:xfrm>
                    <a:off x="697" y="1589"/>
                    <a:ext cx="14" cy="14"/>
                  </a:xfrm>
                  <a:custGeom>
                    <a:avLst/>
                    <a:gdLst/>
                    <a:ahLst/>
                    <a:cxnLst>
                      <a:cxn ang="0">
                        <a:pos x="41" y="23"/>
                      </a:cxn>
                      <a:cxn ang="0">
                        <a:pos x="18" y="0"/>
                      </a:cxn>
                      <a:cxn ang="0">
                        <a:pos x="0" y="0"/>
                      </a:cxn>
                      <a:cxn ang="0">
                        <a:pos x="0" y="46"/>
                      </a:cxn>
                      <a:cxn ang="0">
                        <a:pos x="18" y="46"/>
                      </a:cxn>
                      <a:cxn ang="0">
                        <a:pos x="41" y="23"/>
                      </a:cxn>
                      <a:cxn ang="0">
                        <a:pos x="18" y="46"/>
                      </a:cxn>
                      <a:cxn ang="0">
                        <a:pos x="23" y="46"/>
                      </a:cxn>
                      <a:cxn ang="0">
                        <a:pos x="27" y="44"/>
                      </a:cxn>
                      <a:cxn ang="0">
                        <a:pos x="31" y="42"/>
                      </a:cxn>
                      <a:cxn ang="0">
                        <a:pos x="35" y="39"/>
                      </a:cxn>
                      <a:cxn ang="0">
                        <a:pos x="38" y="36"/>
                      </a:cxn>
                      <a:cxn ang="0">
                        <a:pos x="40" y="32"/>
                      </a:cxn>
                      <a:cxn ang="0">
                        <a:pos x="41" y="27"/>
                      </a:cxn>
                      <a:cxn ang="0">
                        <a:pos x="41" y="23"/>
                      </a:cxn>
                      <a:cxn ang="0">
                        <a:pos x="41" y="19"/>
                      </a:cxn>
                      <a:cxn ang="0">
                        <a:pos x="40" y="15"/>
                      </a:cxn>
                      <a:cxn ang="0">
                        <a:pos x="38" y="10"/>
                      </a:cxn>
                      <a:cxn ang="0">
                        <a:pos x="35" y="7"/>
                      </a:cxn>
                      <a:cxn ang="0">
                        <a:pos x="31" y="4"/>
                      </a:cxn>
                      <a:cxn ang="0">
                        <a:pos x="27" y="2"/>
                      </a:cxn>
                      <a:cxn ang="0">
                        <a:pos x="23" y="0"/>
                      </a:cxn>
                      <a:cxn ang="0">
                        <a:pos x="18" y="0"/>
                      </a:cxn>
                      <a:cxn ang="0">
                        <a:pos x="41" y="23"/>
                      </a:cxn>
                    </a:cxnLst>
                    <a:rect l="0" t="0" r="r" b="b"/>
                    <a:pathLst>
                      <a:path w="41" h="46">
                        <a:moveTo>
                          <a:pt x="41" y="23"/>
                        </a:moveTo>
                        <a:lnTo>
                          <a:pt x="18" y="0"/>
                        </a:lnTo>
                        <a:lnTo>
                          <a:pt x="0" y="0"/>
                        </a:lnTo>
                        <a:lnTo>
                          <a:pt x="0" y="46"/>
                        </a:lnTo>
                        <a:lnTo>
                          <a:pt x="18" y="46"/>
                        </a:lnTo>
                        <a:lnTo>
                          <a:pt x="41" y="23"/>
                        </a:lnTo>
                        <a:lnTo>
                          <a:pt x="18" y="46"/>
                        </a:lnTo>
                        <a:lnTo>
                          <a:pt x="23" y="46"/>
                        </a:lnTo>
                        <a:lnTo>
                          <a:pt x="27" y="44"/>
                        </a:lnTo>
                        <a:lnTo>
                          <a:pt x="31" y="42"/>
                        </a:lnTo>
                        <a:lnTo>
                          <a:pt x="35" y="39"/>
                        </a:lnTo>
                        <a:lnTo>
                          <a:pt x="38" y="36"/>
                        </a:lnTo>
                        <a:lnTo>
                          <a:pt x="40" y="32"/>
                        </a:lnTo>
                        <a:lnTo>
                          <a:pt x="41" y="27"/>
                        </a:lnTo>
                        <a:lnTo>
                          <a:pt x="41" y="23"/>
                        </a:lnTo>
                        <a:lnTo>
                          <a:pt x="41" y="19"/>
                        </a:lnTo>
                        <a:lnTo>
                          <a:pt x="40" y="15"/>
                        </a:lnTo>
                        <a:lnTo>
                          <a:pt x="38" y="10"/>
                        </a:lnTo>
                        <a:lnTo>
                          <a:pt x="35" y="7"/>
                        </a:lnTo>
                        <a:lnTo>
                          <a:pt x="31" y="4"/>
                        </a:lnTo>
                        <a:lnTo>
                          <a:pt x="27" y="2"/>
                        </a:lnTo>
                        <a:lnTo>
                          <a:pt x="23" y="0"/>
                        </a:lnTo>
                        <a:lnTo>
                          <a:pt x="18" y="0"/>
                        </a:lnTo>
                        <a:lnTo>
                          <a:pt x="41" y="23"/>
                        </a:lnTo>
                        <a:close/>
                      </a:path>
                    </a:pathLst>
                  </a:custGeom>
                  <a:solidFill>
                    <a:schemeClr val="bg1"/>
                  </a:solidFill>
                  <a:ln w="9525">
                    <a:noFill/>
                    <a:round/>
                    <a:headEnd/>
                    <a:tailEnd/>
                  </a:ln>
                </p:spPr>
                <p:txBody>
                  <a:bodyPr/>
                  <a:lstStyle/>
                  <a:p>
                    <a:pPr>
                      <a:defRPr/>
                    </a:pPr>
                    <a:endParaRPr lang="en-US"/>
                  </a:p>
                </p:txBody>
              </p:sp>
              <p:sp>
                <p:nvSpPr>
                  <p:cNvPr id="715368" name="Rectangle 1640"/>
                  <p:cNvSpPr>
                    <a:spLocks noChangeAspect="1" noChangeArrowheads="1"/>
                  </p:cNvSpPr>
                  <p:nvPr/>
                </p:nvSpPr>
                <p:spPr bwMode="auto">
                  <a:xfrm>
                    <a:off x="697" y="1596"/>
                    <a:ext cx="14" cy="36"/>
                  </a:xfrm>
                  <a:prstGeom prst="rect">
                    <a:avLst/>
                  </a:prstGeom>
                  <a:solidFill>
                    <a:schemeClr val="bg1"/>
                  </a:solidFill>
                  <a:ln w="9525">
                    <a:noFill/>
                    <a:miter lim="800000"/>
                    <a:headEnd/>
                    <a:tailEnd/>
                  </a:ln>
                </p:spPr>
                <p:txBody>
                  <a:bodyPr/>
                  <a:lstStyle/>
                  <a:p>
                    <a:pPr>
                      <a:defRPr/>
                    </a:pPr>
                    <a:endParaRPr lang="en-US"/>
                  </a:p>
                </p:txBody>
              </p:sp>
              <p:sp>
                <p:nvSpPr>
                  <p:cNvPr id="715369" name="Freeform 1641"/>
                  <p:cNvSpPr>
                    <a:spLocks noChangeAspect="1"/>
                  </p:cNvSpPr>
                  <p:nvPr/>
                </p:nvSpPr>
                <p:spPr bwMode="auto">
                  <a:xfrm>
                    <a:off x="4843" y="1561"/>
                    <a:ext cx="7" cy="14"/>
                  </a:xfrm>
                  <a:custGeom>
                    <a:avLst/>
                    <a:gdLst/>
                    <a:ahLst/>
                    <a:cxnLst>
                      <a:cxn ang="0">
                        <a:pos x="30" y="23"/>
                      </a:cxn>
                      <a:cxn ang="0">
                        <a:pos x="7" y="0"/>
                      </a:cxn>
                      <a:cxn ang="0">
                        <a:pos x="0" y="0"/>
                      </a:cxn>
                      <a:cxn ang="0">
                        <a:pos x="0" y="46"/>
                      </a:cxn>
                      <a:cxn ang="0">
                        <a:pos x="7" y="46"/>
                      </a:cxn>
                      <a:cxn ang="0">
                        <a:pos x="30" y="23"/>
                      </a:cxn>
                      <a:cxn ang="0">
                        <a:pos x="7" y="46"/>
                      </a:cxn>
                      <a:cxn ang="0">
                        <a:pos x="12" y="45"/>
                      </a:cxn>
                      <a:cxn ang="0">
                        <a:pos x="17" y="44"/>
                      </a:cxn>
                      <a:cxn ang="0">
                        <a:pos x="21" y="42"/>
                      </a:cxn>
                      <a:cxn ang="0">
                        <a:pos x="24" y="39"/>
                      </a:cxn>
                      <a:cxn ang="0">
                        <a:pos x="26" y="36"/>
                      </a:cxn>
                      <a:cxn ang="0">
                        <a:pos x="28" y="32"/>
                      </a:cxn>
                      <a:cxn ang="0">
                        <a:pos x="29" y="27"/>
                      </a:cxn>
                      <a:cxn ang="0">
                        <a:pos x="30" y="23"/>
                      </a:cxn>
                      <a:cxn ang="0">
                        <a:pos x="29" y="19"/>
                      </a:cxn>
                      <a:cxn ang="0">
                        <a:pos x="28" y="15"/>
                      </a:cxn>
                      <a:cxn ang="0">
                        <a:pos x="26" y="10"/>
                      </a:cxn>
                      <a:cxn ang="0">
                        <a:pos x="24" y="7"/>
                      </a:cxn>
                      <a:cxn ang="0">
                        <a:pos x="21" y="4"/>
                      </a:cxn>
                      <a:cxn ang="0">
                        <a:pos x="17" y="2"/>
                      </a:cxn>
                      <a:cxn ang="0">
                        <a:pos x="12" y="0"/>
                      </a:cxn>
                      <a:cxn ang="0">
                        <a:pos x="7" y="0"/>
                      </a:cxn>
                      <a:cxn ang="0">
                        <a:pos x="30" y="23"/>
                      </a:cxn>
                    </a:cxnLst>
                    <a:rect l="0" t="0" r="r" b="b"/>
                    <a:pathLst>
                      <a:path w="30" h="46">
                        <a:moveTo>
                          <a:pt x="30" y="23"/>
                        </a:moveTo>
                        <a:lnTo>
                          <a:pt x="7" y="0"/>
                        </a:lnTo>
                        <a:lnTo>
                          <a:pt x="0" y="0"/>
                        </a:lnTo>
                        <a:lnTo>
                          <a:pt x="0" y="46"/>
                        </a:lnTo>
                        <a:lnTo>
                          <a:pt x="7" y="46"/>
                        </a:lnTo>
                        <a:lnTo>
                          <a:pt x="30" y="23"/>
                        </a:lnTo>
                        <a:lnTo>
                          <a:pt x="7" y="46"/>
                        </a:lnTo>
                        <a:lnTo>
                          <a:pt x="12" y="45"/>
                        </a:lnTo>
                        <a:lnTo>
                          <a:pt x="17" y="44"/>
                        </a:lnTo>
                        <a:lnTo>
                          <a:pt x="21" y="42"/>
                        </a:lnTo>
                        <a:lnTo>
                          <a:pt x="24" y="39"/>
                        </a:lnTo>
                        <a:lnTo>
                          <a:pt x="26" y="36"/>
                        </a:lnTo>
                        <a:lnTo>
                          <a:pt x="28" y="32"/>
                        </a:lnTo>
                        <a:lnTo>
                          <a:pt x="29" y="27"/>
                        </a:lnTo>
                        <a:lnTo>
                          <a:pt x="30" y="23"/>
                        </a:lnTo>
                        <a:lnTo>
                          <a:pt x="29" y="19"/>
                        </a:lnTo>
                        <a:lnTo>
                          <a:pt x="28" y="15"/>
                        </a:lnTo>
                        <a:lnTo>
                          <a:pt x="26" y="10"/>
                        </a:lnTo>
                        <a:lnTo>
                          <a:pt x="24" y="7"/>
                        </a:lnTo>
                        <a:lnTo>
                          <a:pt x="21" y="4"/>
                        </a:lnTo>
                        <a:lnTo>
                          <a:pt x="17" y="2"/>
                        </a:lnTo>
                        <a:lnTo>
                          <a:pt x="12" y="0"/>
                        </a:lnTo>
                        <a:lnTo>
                          <a:pt x="7" y="0"/>
                        </a:lnTo>
                        <a:lnTo>
                          <a:pt x="30" y="23"/>
                        </a:lnTo>
                        <a:close/>
                      </a:path>
                    </a:pathLst>
                  </a:custGeom>
                  <a:solidFill>
                    <a:schemeClr val="bg1"/>
                  </a:solidFill>
                  <a:ln w="9525">
                    <a:noFill/>
                    <a:round/>
                    <a:headEnd/>
                    <a:tailEnd/>
                  </a:ln>
                </p:spPr>
                <p:txBody>
                  <a:bodyPr/>
                  <a:lstStyle/>
                  <a:p>
                    <a:pPr>
                      <a:defRPr/>
                    </a:pPr>
                    <a:endParaRPr lang="en-US"/>
                  </a:p>
                </p:txBody>
              </p:sp>
              <p:sp>
                <p:nvSpPr>
                  <p:cNvPr id="715370" name="Freeform 1642"/>
                  <p:cNvSpPr>
                    <a:spLocks noChangeAspect="1"/>
                  </p:cNvSpPr>
                  <p:nvPr/>
                </p:nvSpPr>
                <p:spPr bwMode="auto">
                  <a:xfrm>
                    <a:off x="4836" y="1568"/>
                    <a:ext cx="14" cy="36"/>
                  </a:xfrm>
                  <a:custGeom>
                    <a:avLst/>
                    <a:gdLst/>
                    <a:ahLst/>
                    <a:cxnLst>
                      <a:cxn ang="0">
                        <a:pos x="24" y="123"/>
                      </a:cxn>
                      <a:cxn ang="0">
                        <a:pos x="47" y="100"/>
                      </a:cxn>
                      <a:cxn ang="0">
                        <a:pos x="47" y="0"/>
                      </a:cxn>
                      <a:cxn ang="0">
                        <a:pos x="0" y="0"/>
                      </a:cxn>
                      <a:cxn ang="0">
                        <a:pos x="0" y="100"/>
                      </a:cxn>
                      <a:cxn ang="0">
                        <a:pos x="24" y="123"/>
                      </a:cxn>
                      <a:cxn ang="0">
                        <a:pos x="0" y="100"/>
                      </a:cxn>
                      <a:cxn ang="0">
                        <a:pos x="1" y="105"/>
                      </a:cxn>
                      <a:cxn ang="0">
                        <a:pos x="2" y="111"/>
                      </a:cxn>
                      <a:cxn ang="0">
                        <a:pos x="5" y="115"/>
                      </a:cxn>
                      <a:cxn ang="0">
                        <a:pos x="7" y="118"/>
                      </a:cxn>
                      <a:cxn ang="0">
                        <a:pos x="12" y="120"/>
                      </a:cxn>
                      <a:cxn ang="0">
                        <a:pos x="15" y="122"/>
                      </a:cxn>
                      <a:cxn ang="0">
                        <a:pos x="19" y="123"/>
                      </a:cxn>
                      <a:cxn ang="0">
                        <a:pos x="24" y="123"/>
                      </a:cxn>
                      <a:cxn ang="0">
                        <a:pos x="28" y="123"/>
                      </a:cxn>
                      <a:cxn ang="0">
                        <a:pos x="33" y="122"/>
                      </a:cxn>
                      <a:cxn ang="0">
                        <a:pos x="36" y="120"/>
                      </a:cxn>
                      <a:cxn ang="0">
                        <a:pos x="40" y="118"/>
                      </a:cxn>
                      <a:cxn ang="0">
                        <a:pos x="43" y="115"/>
                      </a:cxn>
                      <a:cxn ang="0">
                        <a:pos x="45" y="111"/>
                      </a:cxn>
                      <a:cxn ang="0">
                        <a:pos x="46" y="105"/>
                      </a:cxn>
                      <a:cxn ang="0">
                        <a:pos x="47" y="100"/>
                      </a:cxn>
                      <a:cxn ang="0">
                        <a:pos x="24" y="123"/>
                      </a:cxn>
                    </a:cxnLst>
                    <a:rect l="0" t="0" r="r" b="b"/>
                    <a:pathLst>
                      <a:path w="47" h="123">
                        <a:moveTo>
                          <a:pt x="24" y="123"/>
                        </a:moveTo>
                        <a:lnTo>
                          <a:pt x="47" y="100"/>
                        </a:lnTo>
                        <a:lnTo>
                          <a:pt x="47" y="0"/>
                        </a:lnTo>
                        <a:lnTo>
                          <a:pt x="0" y="0"/>
                        </a:lnTo>
                        <a:lnTo>
                          <a:pt x="0" y="100"/>
                        </a:lnTo>
                        <a:lnTo>
                          <a:pt x="24" y="123"/>
                        </a:lnTo>
                        <a:lnTo>
                          <a:pt x="0" y="100"/>
                        </a:lnTo>
                        <a:lnTo>
                          <a:pt x="1" y="105"/>
                        </a:lnTo>
                        <a:lnTo>
                          <a:pt x="2" y="111"/>
                        </a:lnTo>
                        <a:lnTo>
                          <a:pt x="5" y="115"/>
                        </a:lnTo>
                        <a:lnTo>
                          <a:pt x="7" y="118"/>
                        </a:lnTo>
                        <a:lnTo>
                          <a:pt x="12" y="120"/>
                        </a:lnTo>
                        <a:lnTo>
                          <a:pt x="15" y="122"/>
                        </a:lnTo>
                        <a:lnTo>
                          <a:pt x="19" y="123"/>
                        </a:lnTo>
                        <a:lnTo>
                          <a:pt x="24" y="123"/>
                        </a:lnTo>
                        <a:lnTo>
                          <a:pt x="28" y="123"/>
                        </a:lnTo>
                        <a:lnTo>
                          <a:pt x="33" y="122"/>
                        </a:lnTo>
                        <a:lnTo>
                          <a:pt x="36" y="120"/>
                        </a:lnTo>
                        <a:lnTo>
                          <a:pt x="40" y="118"/>
                        </a:lnTo>
                        <a:lnTo>
                          <a:pt x="43" y="115"/>
                        </a:lnTo>
                        <a:lnTo>
                          <a:pt x="45" y="111"/>
                        </a:lnTo>
                        <a:lnTo>
                          <a:pt x="46" y="105"/>
                        </a:lnTo>
                        <a:lnTo>
                          <a:pt x="47" y="100"/>
                        </a:lnTo>
                        <a:lnTo>
                          <a:pt x="24" y="123"/>
                        </a:lnTo>
                        <a:close/>
                      </a:path>
                    </a:pathLst>
                  </a:custGeom>
                  <a:solidFill>
                    <a:schemeClr val="bg1"/>
                  </a:solidFill>
                  <a:ln w="9525">
                    <a:noFill/>
                    <a:round/>
                    <a:headEnd/>
                    <a:tailEnd/>
                  </a:ln>
                </p:spPr>
                <p:txBody>
                  <a:bodyPr/>
                  <a:lstStyle/>
                  <a:p>
                    <a:pPr>
                      <a:defRPr/>
                    </a:pPr>
                    <a:endParaRPr lang="en-US"/>
                  </a:p>
                </p:txBody>
              </p:sp>
              <p:sp>
                <p:nvSpPr>
                  <p:cNvPr id="715371" name="Freeform 1643"/>
                  <p:cNvSpPr>
                    <a:spLocks noChangeAspect="1"/>
                  </p:cNvSpPr>
                  <p:nvPr/>
                </p:nvSpPr>
                <p:spPr bwMode="auto">
                  <a:xfrm>
                    <a:off x="4829" y="1589"/>
                    <a:ext cx="14" cy="14"/>
                  </a:xfrm>
                  <a:custGeom>
                    <a:avLst/>
                    <a:gdLst/>
                    <a:ahLst/>
                    <a:cxnLst>
                      <a:cxn ang="0">
                        <a:pos x="0" y="23"/>
                      </a:cxn>
                      <a:cxn ang="0">
                        <a:pos x="23" y="46"/>
                      </a:cxn>
                      <a:cxn ang="0">
                        <a:pos x="41" y="46"/>
                      </a:cxn>
                      <a:cxn ang="0">
                        <a:pos x="41" y="0"/>
                      </a:cxn>
                      <a:cxn ang="0">
                        <a:pos x="23" y="0"/>
                      </a:cxn>
                      <a:cxn ang="0">
                        <a:pos x="0" y="23"/>
                      </a:cxn>
                      <a:cxn ang="0">
                        <a:pos x="23" y="0"/>
                      </a:cxn>
                      <a:cxn ang="0">
                        <a:pos x="18" y="0"/>
                      </a:cxn>
                      <a:cxn ang="0">
                        <a:pos x="13" y="2"/>
                      </a:cxn>
                      <a:cxn ang="0">
                        <a:pos x="10" y="4"/>
                      </a:cxn>
                      <a:cxn ang="0">
                        <a:pos x="6" y="7"/>
                      </a:cxn>
                      <a:cxn ang="0">
                        <a:pos x="3" y="10"/>
                      </a:cxn>
                      <a:cxn ang="0">
                        <a:pos x="1" y="15"/>
                      </a:cxn>
                      <a:cxn ang="0">
                        <a:pos x="0" y="19"/>
                      </a:cxn>
                      <a:cxn ang="0">
                        <a:pos x="0" y="23"/>
                      </a:cxn>
                      <a:cxn ang="0">
                        <a:pos x="0" y="27"/>
                      </a:cxn>
                      <a:cxn ang="0">
                        <a:pos x="1" y="32"/>
                      </a:cxn>
                      <a:cxn ang="0">
                        <a:pos x="3" y="36"/>
                      </a:cxn>
                      <a:cxn ang="0">
                        <a:pos x="6" y="39"/>
                      </a:cxn>
                      <a:cxn ang="0">
                        <a:pos x="10" y="42"/>
                      </a:cxn>
                      <a:cxn ang="0">
                        <a:pos x="13" y="44"/>
                      </a:cxn>
                      <a:cxn ang="0">
                        <a:pos x="18" y="46"/>
                      </a:cxn>
                      <a:cxn ang="0">
                        <a:pos x="23" y="46"/>
                      </a:cxn>
                      <a:cxn ang="0">
                        <a:pos x="0" y="23"/>
                      </a:cxn>
                    </a:cxnLst>
                    <a:rect l="0" t="0" r="r" b="b"/>
                    <a:pathLst>
                      <a:path w="41" h="46">
                        <a:moveTo>
                          <a:pt x="0" y="23"/>
                        </a:moveTo>
                        <a:lnTo>
                          <a:pt x="23" y="46"/>
                        </a:lnTo>
                        <a:lnTo>
                          <a:pt x="41" y="46"/>
                        </a:lnTo>
                        <a:lnTo>
                          <a:pt x="41" y="0"/>
                        </a:lnTo>
                        <a:lnTo>
                          <a:pt x="23" y="0"/>
                        </a:lnTo>
                        <a:lnTo>
                          <a:pt x="0" y="23"/>
                        </a:lnTo>
                        <a:lnTo>
                          <a:pt x="23" y="0"/>
                        </a:lnTo>
                        <a:lnTo>
                          <a:pt x="18" y="0"/>
                        </a:lnTo>
                        <a:lnTo>
                          <a:pt x="13" y="2"/>
                        </a:lnTo>
                        <a:lnTo>
                          <a:pt x="10" y="4"/>
                        </a:lnTo>
                        <a:lnTo>
                          <a:pt x="6" y="7"/>
                        </a:lnTo>
                        <a:lnTo>
                          <a:pt x="3" y="10"/>
                        </a:lnTo>
                        <a:lnTo>
                          <a:pt x="1" y="15"/>
                        </a:lnTo>
                        <a:lnTo>
                          <a:pt x="0" y="19"/>
                        </a:lnTo>
                        <a:lnTo>
                          <a:pt x="0" y="23"/>
                        </a:lnTo>
                        <a:lnTo>
                          <a:pt x="0" y="27"/>
                        </a:lnTo>
                        <a:lnTo>
                          <a:pt x="1" y="32"/>
                        </a:lnTo>
                        <a:lnTo>
                          <a:pt x="3" y="36"/>
                        </a:lnTo>
                        <a:lnTo>
                          <a:pt x="6" y="39"/>
                        </a:lnTo>
                        <a:lnTo>
                          <a:pt x="10"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72" name="Rectangle 1644"/>
                  <p:cNvSpPr>
                    <a:spLocks noChangeAspect="1" noChangeArrowheads="1"/>
                  </p:cNvSpPr>
                  <p:nvPr/>
                </p:nvSpPr>
                <p:spPr bwMode="auto">
                  <a:xfrm>
                    <a:off x="4829" y="1596"/>
                    <a:ext cx="14" cy="36"/>
                  </a:xfrm>
                  <a:prstGeom prst="rect">
                    <a:avLst/>
                  </a:prstGeom>
                  <a:solidFill>
                    <a:schemeClr val="bg1"/>
                  </a:solidFill>
                  <a:ln w="9525">
                    <a:noFill/>
                    <a:miter lim="800000"/>
                    <a:headEnd/>
                    <a:tailEnd/>
                  </a:ln>
                </p:spPr>
                <p:txBody>
                  <a:bodyPr/>
                  <a:lstStyle/>
                  <a:p>
                    <a:pPr>
                      <a:defRPr/>
                    </a:pPr>
                    <a:endParaRPr lang="en-US"/>
                  </a:p>
                </p:txBody>
              </p:sp>
              <p:sp>
                <p:nvSpPr>
                  <p:cNvPr id="715373" name="Freeform 1645"/>
                  <p:cNvSpPr>
                    <a:spLocks noChangeAspect="1"/>
                  </p:cNvSpPr>
                  <p:nvPr/>
                </p:nvSpPr>
                <p:spPr bwMode="auto">
                  <a:xfrm>
                    <a:off x="739" y="1561"/>
                    <a:ext cx="7" cy="14"/>
                  </a:xfrm>
                  <a:custGeom>
                    <a:avLst/>
                    <a:gdLst/>
                    <a:ahLst/>
                    <a:cxnLst>
                      <a:cxn ang="0">
                        <a:pos x="31" y="23"/>
                      </a:cxn>
                      <a:cxn ang="0">
                        <a:pos x="8" y="0"/>
                      </a:cxn>
                      <a:cxn ang="0">
                        <a:pos x="0" y="0"/>
                      </a:cxn>
                      <a:cxn ang="0">
                        <a:pos x="0" y="46"/>
                      </a:cxn>
                      <a:cxn ang="0">
                        <a:pos x="8" y="46"/>
                      </a:cxn>
                      <a:cxn ang="0">
                        <a:pos x="31" y="23"/>
                      </a:cxn>
                      <a:cxn ang="0">
                        <a:pos x="8" y="46"/>
                      </a:cxn>
                      <a:cxn ang="0">
                        <a:pos x="13" y="45"/>
                      </a:cxn>
                      <a:cxn ang="0">
                        <a:pos x="17" y="44"/>
                      </a:cxn>
                      <a:cxn ang="0">
                        <a:pos x="22" y="42"/>
                      </a:cxn>
                      <a:cxn ang="0">
                        <a:pos x="25" y="39"/>
                      </a:cxn>
                      <a:cxn ang="0">
                        <a:pos x="28" y="36"/>
                      </a:cxn>
                      <a:cxn ang="0">
                        <a:pos x="29" y="32"/>
                      </a:cxn>
                      <a:cxn ang="0">
                        <a:pos x="30" y="27"/>
                      </a:cxn>
                      <a:cxn ang="0">
                        <a:pos x="31" y="23"/>
                      </a:cxn>
                      <a:cxn ang="0">
                        <a:pos x="30" y="19"/>
                      </a:cxn>
                      <a:cxn ang="0">
                        <a:pos x="29" y="15"/>
                      </a:cxn>
                      <a:cxn ang="0">
                        <a:pos x="28" y="10"/>
                      </a:cxn>
                      <a:cxn ang="0">
                        <a:pos x="25" y="7"/>
                      </a:cxn>
                      <a:cxn ang="0">
                        <a:pos x="22" y="4"/>
                      </a:cxn>
                      <a:cxn ang="0">
                        <a:pos x="17" y="2"/>
                      </a:cxn>
                      <a:cxn ang="0">
                        <a:pos x="13" y="0"/>
                      </a:cxn>
                      <a:cxn ang="0">
                        <a:pos x="8" y="0"/>
                      </a:cxn>
                      <a:cxn ang="0">
                        <a:pos x="31" y="23"/>
                      </a:cxn>
                    </a:cxnLst>
                    <a:rect l="0" t="0" r="r" b="b"/>
                    <a:pathLst>
                      <a:path w="31" h="46">
                        <a:moveTo>
                          <a:pt x="31" y="23"/>
                        </a:moveTo>
                        <a:lnTo>
                          <a:pt x="8" y="0"/>
                        </a:lnTo>
                        <a:lnTo>
                          <a:pt x="0" y="0"/>
                        </a:lnTo>
                        <a:lnTo>
                          <a:pt x="0" y="46"/>
                        </a:lnTo>
                        <a:lnTo>
                          <a:pt x="8" y="46"/>
                        </a:lnTo>
                        <a:lnTo>
                          <a:pt x="31" y="23"/>
                        </a:lnTo>
                        <a:lnTo>
                          <a:pt x="8" y="46"/>
                        </a:lnTo>
                        <a:lnTo>
                          <a:pt x="13" y="45"/>
                        </a:lnTo>
                        <a:lnTo>
                          <a:pt x="17" y="44"/>
                        </a:lnTo>
                        <a:lnTo>
                          <a:pt x="22" y="42"/>
                        </a:lnTo>
                        <a:lnTo>
                          <a:pt x="25" y="39"/>
                        </a:lnTo>
                        <a:lnTo>
                          <a:pt x="28" y="36"/>
                        </a:lnTo>
                        <a:lnTo>
                          <a:pt x="29" y="32"/>
                        </a:lnTo>
                        <a:lnTo>
                          <a:pt x="30" y="27"/>
                        </a:lnTo>
                        <a:lnTo>
                          <a:pt x="31" y="23"/>
                        </a:lnTo>
                        <a:lnTo>
                          <a:pt x="30" y="19"/>
                        </a:lnTo>
                        <a:lnTo>
                          <a:pt x="29" y="15"/>
                        </a:lnTo>
                        <a:lnTo>
                          <a:pt x="28" y="10"/>
                        </a:lnTo>
                        <a:lnTo>
                          <a:pt x="25" y="7"/>
                        </a:lnTo>
                        <a:lnTo>
                          <a:pt x="22" y="4"/>
                        </a:lnTo>
                        <a:lnTo>
                          <a:pt x="17" y="2"/>
                        </a:lnTo>
                        <a:lnTo>
                          <a:pt x="13" y="0"/>
                        </a:lnTo>
                        <a:lnTo>
                          <a:pt x="8" y="0"/>
                        </a:lnTo>
                        <a:lnTo>
                          <a:pt x="31" y="23"/>
                        </a:lnTo>
                        <a:close/>
                      </a:path>
                    </a:pathLst>
                  </a:custGeom>
                  <a:solidFill>
                    <a:schemeClr val="bg1"/>
                  </a:solidFill>
                  <a:ln w="9525">
                    <a:noFill/>
                    <a:round/>
                    <a:headEnd/>
                    <a:tailEnd/>
                  </a:ln>
                </p:spPr>
                <p:txBody>
                  <a:bodyPr/>
                  <a:lstStyle/>
                  <a:p>
                    <a:pPr>
                      <a:defRPr/>
                    </a:pPr>
                    <a:endParaRPr lang="en-US"/>
                  </a:p>
                </p:txBody>
              </p:sp>
              <p:sp>
                <p:nvSpPr>
                  <p:cNvPr id="715374" name="Freeform 1646"/>
                  <p:cNvSpPr>
                    <a:spLocks noChangeAspect="1"/>
                  </p:cNvSpPr>
                  <p:nvPr/>
                </p:nvSpPr>
                <p:spPr bwMode="auto">
                  <a:xfrm>
                    <a:off x="739" y="1568"/>
                    <a:ext cx="7"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2" y="111"/>
                      </a:cxn>
                      <a:cxn ang="0">
                        <a:pos x="4" y="115"/>
                      </a:cxn>
                      <a:cxn ang="0">
                        <a:pos x="7" y="118"/>
                      </a:cxn>
                      <a:cxn ang="0">
                        <a:pos x="10" y="120"/>
                      </a:cxn>
                      <a:cxn ang="0">
                        <a:pos x="14" y="122"/>
                      </a:cxn>
                      <a:cxn ang="0">
                        <a:pos x="19" y="123"/>
                      </a:cxn>
                      <a:cxn ang="0">
                        <a:pos x="23" y="123"/>
                      </a:cxn>
                      <a:cxn ang="0">
                        <a:pos x="27" y="123"/>
                      </a:cxn>
                      <a:cxn ang="0">
                        <a:pos x="31"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2" y="111"/>
                        </a:lnTo>
                        <a:lnTo>
                          <a:pt x="4" y="115"/>
                        </a:lnTo>
                        <a:lnTo>
                          <a:pt x="7" y="118"/>
                        </a:lnTo>
                        <a:lnTo>
                          <a:pt x="10" y="120"/>
                        </a:lnTo>
                        <a:lnTo>
                          <a:pt x="14" y="122"/>
                        </a:lnTo>
                        <a:lnTo>
                          <a:pt x="19" y="123"/>
                        </a:lnTo>
                        <a:lnTo>
                          <a:pt x="23" y="123"/>
                        </a:lnTo>
                        <a:lnTo>
                          <a:pt x="27" y="123"/>
                        </a:lnTo>
                        <a:lnTo>
                          <a:pt x="31"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75" name="Freeform 1647"/>
                  <p:cNvSpPr>
                    <a:spLocks noChangeAspect="1"/>
                  </p:cNvSpPr>
                  <p:nvPr/>
                </p:nvSpPr>
                <p:spPr bwMode="auto">
                  <a:xfrm>
                    <a:off x="732" y="1589"/>
                    <a:ext cx="7" cy="14"/>
                  </a:xfrm>
                  <a:custGeom>
                    <a:avLst/>
                    <a:gdLst/>
                    <a:ahLst/>
                    <a:cxnLst>
                      <a:cxn ang="0">
                        <a:pos x="0" y="23"/>
                      </a:cxn>
                      <a:cxn ang="0">
                        <a:pos x="23" y="46"/>
                      </a:cxn>
                      <a:cxn ang="0">
                        <a:pos x="39" y="46"/>
                      </a:cxn>
                      <a:cxn ang="0">
                        <a:pos x="39" y="0"/>
                      </a:cxn>
                      <a:cxn ang="0">
                        <a:pos x="23" y="0"/>
                      </a:cxn>
                      <a:cxn ang="0">
                        <a:pos x="0" y="23"/>
                      </a:cxn>
                      <a:cxn ang="0">
                        <a:pos x="23" y="0"/>
                      </a:cxn>
                      <a:cxn ang="0">
                        <a:pos x="18" y="0"/>
                      </a:cxn>
                      <a:cxn ang="0">
                        <a:pos x="13" y="2"/>
                      </a:cxn>
                      <a:cxn ang="0">
                        <a:pos x="9" y="4"/>
                      </a:cxn>
                      <a:cxn ang="0">
                        <a:pos x="5" y="7"/>
                      </a:cxn>
                      <a:cxn ang="0">
                        <a:pos x="3" y="10"/>
                      </a:cxn>
                      <a:cxn ang="0">
                        <a:pos x="1" y="15"/>
                      </a:cxn>
                      <a:cxn ang="0">
                        <a:pos x="0" y="19"/>
                      </a:cxn>
                      <a:cxn ang="0">
                        <a:pos x="0" y="23"/>
                      </a:cxn>
                      <a:cxn ang="0">
                        <a:pos x="0" y="27"/>
                      </a:cxn>
                      <a:cxn ang="0">
                        <a:pos x="1" y="32"/>
                      </a:cxn>
                      <a:cxn ang="0">
                        <a:pos x="3" y="36"/>
                      </a:cxn>
                      <a:cxn ang="0">
                        <a:pos x="5" y="39"/>
                      </a:cxn>
                      <a:cxn ang="0">
                        <a:pos x="9" y="42"/>
                      </a:cxn>
                      <a:cxn ang="0">
                        <a:pos x="13" y="44"/>
                      </a:cxn>
                      <a:cxn ang="0">
                        <a:pos x="18" y="46"/>
                      </a:cxn>
                      <a:cxn ang="0">
                        <a:pos x="23" y="46"/>
                      </a:cxn>
                      <a:cxn ang="0">
                        <a:pos x="0" y="23"/>
                      </a:cxn>
                    </a:cxnLst>
                    <a:rect l="0" t="0" r="r" b="b"/>
                    <a:pathLst>
                      <a:path w="39" h="46">
                        <a:moveTo>
                          <a:pt x="0" y="23"/>
                        </a:moveTo>
                        <a:lnTo>
                          <a:pt x="23" y="46"/>
                        </a:lnTo>
                        <a:lnTo>
                          <a:pt x="39" y="46"/>
                        </a:lnTo>
                        <a:lnTo>
                          <a:pt x="39" y="0"/>
                        </a:lnTo>
                        <a:lnTo>
                          <a:pt x="23" y="0"/>
                        </a:lnTo>
                        <a:lnTo>
                          <a:pt x="0" y="23"/>
                        </a:lnTo>
                        <a:lnTo>
                          <a:pt x="23" y="0"/>
                        </a:lnTo>
                        <a:lnTo>
                          <a:pt x="18" y="0"/>
                        </a:lnTo>
                        <a:lnTo>
                          <a:pt x="13" y="2"/>
                        </a:lnTo>
                        <a:lnTo>
                          <a:pt x="9" y="4"/>
                        </a:lnTo>
                        <a:lnTo>
                          <a:pt x="5" y="7"/>
                        </a:lnTo>
                        <a:lnTo>
                          <a:pt x="3" y="10"/>
                        </a:lnTo>
                        <a:lnTo>
                          <a:pt x="1" y="15"/>
                        </a:lnTo>
                        <a:lnTo>
                          <a:pt x="0" y="19"/>
                        </a:lnTo>
                        <a:lnTo>
                          <a:pt x="0" y="23"/>
                        </a:lnTo>
                        <a:lnTo>
                          <a:pt x="0" y="27"/>
                        </a:lnTo>
                        <a:lnTo>
                          <a:pt x="1" y="32"/>
                        </a:lnTo>
                        <a:lnTo>
                          <a:pt x="3" y="36"/>
                        </a:lnTo>
                        <a:lnTo>
                          <a:pt x="5" y="39"/>
                        </a:lnTo>
                        <a:lnTo>
                          <a:pt x="9" y="42"/>
                        </a:lnTo>
                        <a:lnTo>
                          <a:pt x="13" y="44"/>
                        </a:lnTo>
                        <a:lnTo>
                          <a:pt x="18" y="46"/>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76" name="Freeform 1648"/>
                  <p:cNvSpPr>
                    <a:spLocks noChangeAspect="1"/>
                  </p:cNvSpPr>
                  <p:nvPr/>
                </p:nvSpPr>
                <p:spPr bwMode="auto">
                  <a:xfrm>
                    <a:off x="732"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715377" name="Freeform 1649"/>
                  <p:cNvSpPr>
                    <a:spLocks noChangeAspect="1"/>
                  </p:cNvSpPr>
                  <p:nvPr/>
                </p:nvSpPr>
                <p:spPr bwMode="auto">
                  <a:xfrm>
                    <a:off x="739" y="1904"/>
                    <a:ext cx="14" cy="7"/>
                  </a:xfrm>
                  <a:custGeom>
                    <a:avLst/>
                    <a:gdLst/>
                    <a:ahLst/>
                    <a:cxnLst>
                      <a:cxn ang="0">
                        <a:pos x="68" y="24"/>
                      </a:cxn>
                      <a:cxn ang="0">
                        <a:pos x="45" y="0"/>
                      </a:cxn>
                      <a:cxn ang="0">
                        <a:pos x="0" y="0"/>
                      </a:cxn>
                      <a:cxn ang="0">
                        <a:pos x="0" y="47"/>
                      </a:cxn>
                      <a:cxn ang="0">
                        <a:pos x="45" y="47"/>
                      </a:cxn>
                      <a:cxn ang="0">
                        <a:pos x="68" y="24"/>
                      </a:cxn>
                      <a:cxn ang="0">
                        <a:pos x="45" y="47"/>
                      </a:cxn>
                      <a:cxn ang="0">
                        <a:pos x="51" y="47"/>
                      </a:cxn>
                      <a:cxn ang="0">
                        <a:pos x="55" y="45"/>
                      </a:cxn>
                      <a:cxn ang="0">
                        <a:pos x="59" y="42"/>
                      </a:cxn>
                      <a:cxn ang="0">
                        <a:pos x="62" y="39"/>
                      </a:cxn>
                      <a:cxn ang="0">
                        <a:pos x="65" y="36"/>
                      </a:cxn>
                      <a:cxn ang="0">
                        <a:pos x="66" y="32"/>
                      </a:cxn>
                      <a:cxn ang="0">
                        <a:pos x="67" y="28"/>
                      </a:cxn>
                      <a:cxn ang="0">
                        <a:pos x="68" y="24"/>
                      </a:cxn>
                      <a:cxn ang="0">
                        <a:pos x="67" y="19"/>
                      </a:cxn>
                      <a:cxn ang="0">
                        <a:pos x="66" y="15"/>
                      </a:cxn>
                      <a:cxn ang="0">
                        <a:pos x="65" y="11"/>
                      </a:cxn>
                      <a:cxn ang="0">
                        <a:pos x="62" y="8"/>
                      </a:cxn>
                      <a:cxn ang="0">
                        <a:pos x="59" y="5"/>
                      </a:cxn>
                      <a:cxn ang="0">
                        <a:pos x="55" y="2"/>
                      </a:cxn>
                      <a:cxn ang="0">
                        <a:pos x="51" y="0"/>
                      </a:cxn>
                      <a:cxn ang="0">
                        <a:pos x="45" y="0"/>
                      </a:cxn>
                      <a:cxn ang="0">
                        <a:pos x="68" y="24"/>
                      </a:cxn>
                    </a:cxnLst>
                    <a:rect l="0" t="0" r="r" b="b"/>
                    <a:pathLst>
                      <a:path w="68" h="47">
                        <a:moveTo>
                          <a:pt x="68" y="24"/>
                        </a:moveTo>
                        <a:lnTo>
                          <a:pt x="45" y="0"/>
                        </a:lnTo>
                        <a:lnTo>
                          <a:pt x="0" y="0"/>
                        </a:lnTo>
                        <a:lnTo>
                          <a:pt x="0" y="47"/>
                        </a:lnTo>
                        <a:lnTo>
                          <a:pt x="45" y="47"/>
                        </a:lnTo>
                        <a:lnTo>
                          <a:pt x="68" y="24"/>
                        </a:lnTo>
                        <a:lnTo>
                          <a:pt x="45" y="47"/>
                        </a:lnTo>
                        <a:lnTo>
                          <a:pt x="51" y="47"/>
                        </a:lnTo>
                        <a:lnTo>
                          <a:pt x="55" y="45"/>
                        </a:lnTo>
                        <a:lnTo>
                          <a:pt x="59" y="42"/>
                        </a:lnTo>
                        <a:lnTo>
                          <a:pt x="62" y="39"/>
                        </a:lnTo>
                        <a:lnTo>
                          <a:pt x="65" y="36"/>
                        </a:lnTo>
                        <a:lnTo>
                          <a:pt x="66" y="32"/>
                        </a:lnTo>
                        <a:lnTo>
                          <a:pt x="67" y="28"/>
                        </a:lnTo>
                        <a:lnTo>
                          <a:pt x="68" y="24"/>
                        </a:lnTo>
                        <a:lnTo>
                          <a:pt x="67" y="19"/>
                        </a:lnTo>
                        <a:lnTo>
                          <a:pt x="66" y="15"/>
                        </a:lnTo>
                        <a:lnTo>
                          <a:pt x="65" y="11"/>
                        </a:lnTo>
                        <a:lnTo>
                          <a:pt x="62" y="8"/>
                        </a:lnTo>
                        <a:lnTo>
                          <a:pt x="59" y="5"/>
                        </a:lnTo>
                        <a:lnTo>
                          <a:pt x="55" y="2"/>
                        </a:lnTo>
                        <a:lnTo>
                          <a:pt x="51" y="0"/>
                        </a:lnTo>
                        <a:lnTo>
                          <a:pt x="45" y="0"/>
                        </a:lnTo>
                        <a:lnTo>
                          <a:pt x="68" y="24"/>
                        </a:lnTo>
                        <a:close/>
                      </a:path>
                    </a:pathLst>
                  </a:custGeom>
                  <a:solidFill>
                    <a:schemeClr val="bg1"/>
                  </a:solidFill>
                  <a:ln w="9525">
                    <a:noFill/>
                    <a:round/>
                    <a:headEnd/>
                    <a:tailEnd/>
                  </a:ln>
                </p:spPr>
                <p:txBody>
                  <a:bodyPr/>
                  <a:lstStyle/>
                  <a:p>
                    <a:pPr>
                      <a:defRPr/>
                    </a:pPr>
                    <a:endParaRPr lang="en-US"/>
                  </a:p>
                </p:txBody>
              </p:sp>
              <p:sp>
                <p:nvSpPr>
                  <p:cNvPr id="715378" name="Freeform 1650"/>
                  <p:cNvSpPr>
                    <a:spLocks noChangeAspect="1"/>
                  </p:cNvSpPr>
                  <p:nvPr/>
                </p:nvSpPr>
                <p:spPr bwMode="auto">
                  <a:xfrm>
                    <a:off x="747" y="1911"/>
                    <a:ext cx="14" cy="21"/>
                  </a:xfrm>
                  <a:custGeom>
                    <a:avLst/>
                    <a:gdLst/>
                    <a:ahLst/>
                    <a:cxnLst>
                      <a:cxn ang="0">
                        <a:pos x="23" y="87"/>
                      </a:cxn>
                      <a:cxn ang="0">
                        <a:pos x="46" y="64"/>
                      </a:cxn>
                      <a:cxn ang="0">
                        <a:pos x="46" y="0"/>
                      </a:cxn>
                      <a:cxn ang="0">
                        <a:pos x="0" y="0"/>
                      </a:cxn>
                      <a:cxn ang="0">
                        <a:pos x="0" y="64"/>
                      </a:cxn>
                      <a:cxn ang="0">
                        <a:pos x="23" y="87"/>
                      </a:cxn>
                      <a:cxn ang="0">
                        <a:pos x="0" y="64"/>
                      </a:cxn>
                      <a:cxn ang="0">
                        <a:pos x="0" y="69"/>
                      </a:cxn>
                      <a:cxn ang="0">
                        <a:pos x="1" y="73"/>
                      </a:cxn>
                      <a:cxn ang="0">
                        <a:pos x="4" y="77"/>
                      </a:cxn>
                      <a:cxn ang="0">
                        <a:pos x="6" y="81"/>
                      </a:cxn>
                      <a:cxn ang="0">
                        <a:pos x="11" y="84"/>
                      </a:cxn>
                      <a:cxn ang="0">
                        <a:pos x="15" y="85"/>
                      </a:cxn>
                      <a:cxn ang="0">
                        <a:pos x="19" y="86"/>
                      </a:cxn>
                      <a:cxn ang="0">
                        <a:pos x="23" y="87"/>
                      </a:cxn>
                      <a:cxn ang="0">
                        <a:pos x="28" y="86"/>
                      </a:cxn>
                      <a:cxn ang="0">
                        <a:pos x="32" y="85"/>
                      </a:cxn>
                      <a:cxn ang="0">
                        <a:pos x="35" y="84"/>
                      </a:cxn>
                      <a:cxn ang="0">
                        <a:pos x="39" y="81"/>
                      </a:cxn>
                      <a:cxn ang="0">
                        <a:pos x="42" y="77"/>
                      </a:cxn>
                      <a:cxn ang="0">
                        <a:pos x="44" y="73"/>
                      </a:cxn>
                      <a:cxn ang="0">
                        <a:pos x="45" y="69"/>
                      </a:cxn>
                      <a:cxn ang="0">
                        <a:pos x="46" y="64"/>
                      </a:cxn>
                      <a:cxn ang="0">
                        <a:pos x="23" y="87"/>
                      </a:cxn>
                    </a:cxnLst>
                    <a:rect l="0" t="0" r="r" b="b"/>
                    <a:pathLst>
                      <a:path w="46" h="87">
                        <a:moveTo>
                          <a:pt x="23" y="87"/>
                        </a:moveTo>
                        <a:lnTo>
                          <a:pt x="46" y="64"/>
                        </a:lnTo>
                        <a:lnTo>
                          <a:pt x="46" y="0"/>
                        </a:lnTo>
                        <a:lnTo>
                          <a:pt x="0" y="0"/>
                        </a:lnTo>
                        <a:lnTo>
                          <a:pt x="0" y="64"/>
                        </a:lnTo>
                        <a:lnTo>
                          <a:pt x="23" y="87"/>
                        </a:lnTo>
                        <a:lnTo>
                          <a:pt x="0" y="64"/>
                        </a:lnTo>
                        <a:lnTo>
                          <a:pt x="0" y="69"/>
                        </a:lnTo>
                        <a:lnTo>
                          <a:pt x="1" y="73"/>
                        </a:lnTo>
                        <a:lnTo>
                          <a:pt x="4" y="77"/>
                        </a:lnTo>
                        <a:lnTo>
                          <a:pt x="6" y="81"/>
                        </a:lnTo>
                        <a:lnTo>
                          <a:pt x="11" y="84"/>
                        </a:lnTo>
                        <a:lnTo>
                          <a:pt x="15" y="85"/>
                        </a:lnTo>
                        <a:lnTo>
                          <a:pt x="19" y="86"/>
                        </a:lnTo>
                        <a:lnTo>
                          <a:pt x="23" y="87"/>
                        </a:lnTo>
                        <a:lnTo>
                          <a:pt x="28" y="86"/>
                        </a:lnTo>
                        <a:lnTo>
                          <a:pt x="32" y="85"/>
                        </a:lnTo>
                        <a:lnTo>
                          <a:pt x="35" y="84"/>
                        </a:lnTo>
                        <a:lnTo>
                          <a:pt x="39" y="81"/>
                        </a:lnTo>
                        <a:lnTo>
                          <a:pt x="42" y="77"/>
                        </a:lnTo>
                        <a:lnTo>
                          <a:pt x="44" y="73"/>
                        </a:lnTo>
                        <a:lnTo>
                          <a:pt x="45" y="69"/>
                        </a:lnTo>
                        <a:lnTo>
                          <a:pt x="46" y="64"/>
                        </a:lnTo>
                        <a:lnTo>
                          <a:pt x="23" y="87"/>
                        </a:lnTo>
                        <a:close/>
                      </a:path>
                    </a:pathLst>
                  </a:custGeom>
                  <a:solidFill>
                    <a:schemeClr val="bg1"/>
                  </a:solidFill>
                  <a:ln w="9525">
                    <a:noFill/>
                    <a:round/>
                    <a:headEnd/>
                    <a:tailEnd/>
                  </a:ln>
                </p:spPr>
                <p:txBody>
                  <a:bodyPr/>
                  <a:lstStyle/>
                  <a:p>
                    <a:pPr>
                      <a:defRPr/>
                    </a:pPr>
                    <a:endParaRPr lang="en-US"/>
                  </a:p>
                </p:txBody>
              </p:sp>
              <p:sp>
                <p:nvSpPr>
                  <p:cNvPr id="715379" name="Freeform 1651"/>
                  <p:cNvSpPr>
                    <a:spLocks noChangeAspect="1"/>
                  </p:cNvSpPr>
                  <p:nvPr/>
                </p:nvSpPr>
                <p:spPr bwMode="auto">
                  <a:xfrm>
                    <a:off x="732" y="1919"/>
                    <a:ext cx="14" cy="14"/>
                  </a:xfrm>
                  <a:custGeom>
                    <a:avLst/>
                    <a:gdLst/>
                    <a:ahLst/>
                    <a:cxnLst>
                      <a:cxn ang="0">
                        <a:pos x="0" y="23"/>
                      </a:cxn>
                      <a:cxn ang="0">
                        <a:pos x="23" y="46"/>
                      </a:cxn>
                      <a:cxn ang="0">
                        <a:pos x="63" y="46"/>
                      </a:cxn>
                      <a:cxn ang="0">
                        <a:pos x="63" y="0"/>
                      </a:cxn>
                      <a:cxn ang="0">
                        <a:pos x="23" y="0"/>
                      </a:cxn>
                      <a:cxn ang="0">
                        <a:pos x="0" y="23"/>
                      </a:cxn>
                      <a:cxn ang="0">
                        <a:pos x="23" y="0"/>
                      </a:cxn>
                      <a:cxn ang="0">
                        <a:pos x="18" y="0"/>
                      </a:cxn>
                      <a:cxn ang="0">
                        <a:pos x="13" y="2"/>
                      </a:cxn>
                      <a:cxn ang="0">
                        <a:pos x="9" y="4"/>
                      </a:cxn>
                      <a:cxn ang="0">
                        <a:pos x="5" y="7"/>
                      </a:cxn>
                      <a:cxn ang="0">
                        <a:pos x="3" y="10"/>
                      </a:cxn>
                      <a:cxn ang="0">
                        <a:pos x="1" y="14"/>
                      </a:cxn>
                      <a:cxn ang="0">
                        <a:pos x="0" y="19"/>
                      </a:cxn>
                      <a:cxn ang="0">
                        <a:pos x="0" y="23"/>
                      </a:cxn>
                      <a:cxn ang="0">
                        <a:pos x="0" y="27"/>
                      </a:cxn>
                      <a:cxn ang="0">
                        <a:pos x="1" y="31"/>
                      </a:cxn>
                      <a:cxn ang="0">
                        <a:pos x="3" y="35"/>
                      </a:cxn>
                      <a:cxn ang="0">
                        <a:pos x="5" y="39"/>
                      </a:cxn>
                      <a:cxn ang="0">
                        <a:pos x="9" y="42"/>
                      </a:cxn>
                      <a:cxn ang="0">
                        <a:pos x="13" y="44"/>
                      </a:cxn>
                      <a:cxn ang="0">
                        <a:pos x="18" y="45"/>
                      </a:cxn>
                      <a:cxn ang="0">
                        <a:pos x="23" y="46"/>
                      </a:cxn>
                      <a:cxn ang="0">
                        <a:pos x="0" y="23"/>
                      </a:cxn>
                    </a:cxnLst>
                    <a:rect l="0" t="0" r="r" b="b"/>
                    <a:pathLst>
                      <a:path w="63" h="46">
                        <a:moveTo>
                          <a:pt x="0" y="23"/>
                        </a:moveTo>
                        <a:lnTo>
                          <a:pt x="23" y="46"/>
                        </a:lnTo>
                        <a:lnTo>
                          <a:pt x="63" y="46"/>
                        </a:lnTo>
                        <a:lnTo>
                          <a:pt x="63" y="0"/>
                        </a:lnTo>
                        <a:lnTo>
                          <a:pt x="23" y="0"/>
                        </a:lnTo>
                        <a:lnTo>
                          <a:pt x="0" y="23"/>
                        </a:lnTo>
                        <a:lnTo>
                          <a:pt x="23" y="0"/>
                        </a:lnTo>
                        <a:lnTo>
                          <a:pt x="18" y="0"/>
                        </a:lnTo>
                        <a:lnTo>
                          <a:pt x="13" y="2"/>
                        </a:lnTo>
                        <a:lnTo>
                          <a:pt x="9" y="4"/>
                        </a:lnTo>
                        <a:lnTo>
                          <a:pt x="5" y="7"/>
                        </a:lnTo>
                        <a:lnTo>
                          <a:pt x="3" y="10"/>
                        </a:lnTo>
                        <a:lnTo>
                          <a:pt x="1" y="14"/>
                        </a:lnTo>
                        <a:lnTo>
                          <a:pt x="0" y="19"/>
                        </a:lnTo>
                        <a:lnTo>
                          <a:pt x="0" y="23"/>
                        </a:lnTo>
                        <a:lnTo>
                          <a:pt x="0" y="27"/>
                        </a:lnTo>
                        <a:lnTo>
                          <a:pt x="1" y="31"/>
                        </a:lnTo>
                        <a:lnTo>
                          <a:pt x="3" y="35"/>
                        </a:lnTo>
                        <a:lnTo>
                          <a:pt x="5" y="39"/>
                        </a:lnTo>
                        <a:lnTo>
                          <a:pt x="9" y="42"/>
                        </a:lnTo>
                        <a:lnTo>
                          <a:pt x="13"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80" name="Freeform 1652"/>
                  <p:cNvSpPr>
                    <a:spLocks noChangeAspect="1"/>
                  </p:cNvSpPr>
                  <p:nvPr/>
                </p:nvSpPr>
                <p:spPr bwMode="auto">
                  <a:xfrm>
                    <a:off x="732" y="1926"/>
                    <a:ext cx="7" cy="136"/>
                  </a:xfrm>
                  <a:custGeom>
                    <a:avLst/>
                    <a:gdLst/>
                    <a:ahLst/>
                    <a:cxnLst>
                      <a:cxn ang="0">
                        <a:pos x="10" y="450"/>
                      </a:cxn>
                      <a:cxn ang="0">
                        <a:pos x="46" y="431"/>
                      </a:cxn>
                      <a:cxn ang="0">
                        <a:pos x="46" y="0"/>
                      </a:cxn>
                      <a:cxn ang="0">
                        <a:pos x="0" y="0"/>
                      </a:cxn>
                      <a:cxn ang="0">
                        <a:pos x="0" y="431"/>
                      </a:cxn>
                      <a:cxn ang="0">
                        <a:pos x="10" y="450"/>
                      </a:cxn>
                      <a:cxn ang="0">
                        <a:pos x="0" y="431"/>
                      </a:cxn>
                      <a:cxn ang="0">
                        <a:pos x="0" y="437"/>
                      </a:cxn>
                      <a:cxn ang="0">
                        <a:pos x="2" y="442"/>
                      </a:cxn>
                      <a:cxn ang="0">
                        <a:pos x="4" y="445"/>
                      </a:cxn>
                      <a:cxn ang="0">
                        <a:pos x="8" y="448"/>
                      </a:cxn>
                      <a:cxn ang="0">
                        <a:pos x="11" y="451"/>
                      </a:cxn>
                      <a:cxn ang="0">
                        <a:pos x="15" y="454"/>
                      </a:cxn>
                      <a:cxn ang="0">
                        <a:pos x="19" y="455"/>
                      </a:cxn>
                      <a:cxn ang="0">
                        <a:pos x="23" y="455"/>
                      </a:cxn>
                      <a:cxn ang="0">
                        <a:pos x="28" y="455"/>
                      </a:cxn>
                      <a:cxn ang="0">
                        <a:pos x="32" y="454"/>
                      </a:cxn>
                      <a:cxn ang="0">
                        <a:pos x="36" y="451"/>
                      </a:cxn>
                      <a:cxn ang="0">
                        <a:pos x="39" y="448"/>
                      </a:cxn>
                      <a:cxn ang="0">
                        <a:pos x="42" y="445"/>
                      </a:cxn>
                      <a:cxn ang="0">
                        <a:pos x="44" y="442"/>
                      </a:cxn>
                      <a:cxn ang="0">
                        <a:pos x="45" y="437"/>
                      </a:cxn>
                      <a:cxn ang="0">
                        <a:pos x="46" y="431"/>
                      </a:cxn>
                      <a:cxn ang="0">
                        <a:pos x="10" y="450"/>
                      </a:cxn>
                    </a:cxnLst>
                    <a:rect l="0" t="0" r="r" b="b"/>
                    <a:pathLst>
                      <a:path w="46" h="455">
                        <a:moveTo>
                          <a:pt x="10" y="450"/>
                        </a:moveTo>
                        <a:lnTo>
                          <a:pt x="46" y="431"/>
                        </a:lnTo>
                        <a:lnTo>
                          <a:pt x="46" y="0"/>
                        </a:lnTo>
                        <a:lnTo>
                          <a:pt x="0" y="0"/>
                        </a:lnTo>
                        <a:lnTo>
                          <a:pt x="0" y="431"/>
                        </a:lnTo>
                        <a:lnTo>
                          <a:pt x="10" y="450"/>
                        </a:lnTo>
                        <a:lnTo>
                          <a:pt x="0" y="431"/>
                        </a:lnTo>
                        <a:lnTo>
                          <a:pt x="0" y="437"/>
                        </a:lnTo>
                        <a:lnTo>
                          <a:pt x="2" y="442"/>
                        </a:lnTo>
                        <a:lnTo>
                          <a:pt x="4" y="445"/>
                        </a:lnTo>
                        <a:lnTo>
                          <a:pt x="8" y="448"/>
                        </a:lnTo>
                        <a:lnTo>
                          <a:pt x="11" y="451"/>
                        </a:lnTo>
                        <a:lnTo>
                          <a:pt x="15" y="454"/>
                        </a:lnTo>
                        <a:lnTo>
                          <a:pt x="19" y="455"/>
                        </a:lnTo>
                        <a:lnTo>
                          <a:pt x="23" y="455"/>
                        </a:lnTo>
                        <a:lnTo>
                          <a:pt x="28" y="455"/>
                        </a:lnTo>
                        <a:lnTo>
                          <a:pt x="32" y="454"/>
                        </a:lnTo>
                        <a:lnTo>
                          <a:pt x="36" y="451"/>
                        </a:lnTo>
                        <a:lnTo>
                          <a:pt x="39" y="448"/>
                        </a:lnTo>
                        <a:lnTo>
                          <a:pt x="42" y="445"/>
                        </a:lnTo>
                        <a:lnTo>
                          <a:pt x="44" y="442"/>
                        </a:lnTo>
                        <a:lnTo>
                          <a:pt x="45" y="437"/>
                        </a:lnTo>
                        <a:lnTo>
                          <a:pt x="46" y="431"/>
                        </a:lnTo>
                        <a:lnTo>
                          <a:pt x="10" y="450"/>
                        </a:lnTo>
                        <a:close/>
                      </a:path>
                    </a:pathLst>
                  </a:custGeom>
                  <a:solidFill>
                    <a:schemeClr val="bg1"/>
                  </a:solidFill>
                  <a:ln w="9525">
                    <a:noFill/>
                    <a:round/>
                    <a:headEnd/>
                    <a:tailEnd/>
                  </a:ln>
                </p:spPr>
                <p:txBody>
                  <a:bodyPr/>
                  <a:lstStyle/>
                  <a:p>
                    <a:pPr>
                      <a:defRPr/>
                    </a:pPr>
                    <a:endParaRPr lang="en-US"/>
                  </a:p>
                </p:txBody>
              </p:sp>
              <p:sp>
                <p:nvSpPr>
                  <p:cNvPr id="715381" name="Freeform 1653"/>
                  <p:cNvSpPr>
                    <a:spLocks noChangeAspect="1"/>
                  </p:cNvSpPr>
                  <p:nvPr/>
                </p:nvSpPr>
                <p:spPr bwMode="auto">
                  <a:xfrm>
                    <a:off x="739" y="2055"/>
                    <a:ext cx="7" cy="14"/>
                  </a:xfrm>
                  <a:custGeom>
                    <a:avLst/>
                    <a:gdLst/>
                    <a:ahLst/>
                    <a:cxnLst>
                      <a:cxn ang="0">
                        <a:pos x="67" y="42"/>
                      </a:cxn>
                      <a:cxn ang="0">
                        <a:pos x="58" y="23"/>
                      </a:cxn>
                      <a:cxn ang="0">
                        <a:pos x="27" y="0"/>
                      </a:cxn>
                      <a:cxn ang="0">
                        <a:pos x="0" y="38"/>
                      </a:cxn>
                      <a:cxn ang="0">
                        <a:pos x="31" y="60"/>
                      </a:cxn>
                      <a:cxn ang="0">
                        <a:pos x="67" y="42"/>
                      </a:cxn>
                      <a:cxn ang="0">
                        <a:pos x="31" y="60"/>
                      </a:cxn>
                      <a:cxn ang="0">
                        <a:pos x="35" y="64"/>
                      </a:cxn>
                      <a:cxn ang="0">
                        <a:pos x="40" y="65"/>
                      </a:cxn>
                      <a:cxn ang="0">
                        <a:pos x="45" y="66"/>
                      </a:cxn>
                      <a:cxn ang="0">
                        <a:pos x="49" y="65"/>
                      </a:cxn>
                      <a:cxn ang="0">
                        <a:pos x="53" y="64"/>
                      </a:cxn>
                      <a:cxn ang="0">
                        <a:pos x="56" y="62"/>
                      </a:cxn>
                      <a:cxn ang="0">
                        <a:pos x="61" y="58"/>
                      </a:cxn>
                      <a:cxn ang="0">
                        <a:pos x="63" y="55"/>
                      </a:cxn>
                      <a:cxn ang="0">
                        <a:pos x="65" y="52"/>
                      </a:cxn>
                      <a:cxn ang="0">
                        <a:pos x="67" y="48"/>
                      </a:cxn>
                      <a:cxn ang="0">
                        <a:pos x="68" y="44"/>
                      </a:cxn>
                      <a:cxn ang="0">
                        <a:pos x="68" y="39"/>
                      </a:cxn>
                      <a:cxn ang="0">
                        <a:pos x="67" y="35"/>
                      </a:cxn>
                      <a:cxn ang="0">
                        <a:pos x="65" y="31"/>
                      </a:cxn>
                      <a:cxn ang="0">
                        <a:pos x="62" y="27"/>
                      </a:cxn>
                      <a:cxn ang="0">
                        <a:pos x="58" y="23"/>
                      </a:cxn>
                      <a:cxn ang="0">
                        <a:pos x="67" y="42"/>
                      </a:cxn>
                    </a:cxnLst>
                    <a:rect l="0" t="0" r="r" b="b"/>
                    <a:pathLst>
                      <a:path w="68" h="66">
                        <a:moveTo>
                          <a:pt x="67" y="42"/>
                        </a:moveTo>
                        <a:lnTo>
                          <a:pt x="58" y="23"/>
                        </a:lnTo>
                        <a:lnTo>
                          <a:pt x="27" y="0"/>
                        </a:lnTo>
                        <a:lnTo>
                          <a:pt x="0" y="38"/>
                        </a:lnTo>
                        <a:lnTo>
                          <a:pt x="31" y="60"/>
                        </a:lnTo>
                        <a:lnTo>
                          <a:pt x="67" y="42"/>
                        </a:lnTo>
                        <a:lnTo>
                          <a:pt x="31" y="60"/>
                        </a:lnTo>
                        <a:lnTo>
                          <a:pt x="35" y="64"/>
                        </a:lnTo>
                        <a:lnTo>
                          <a:pt x="40" y="65"/>
                        </a:lnTo>
                        <a:lnTo>
                          <a:pt x="45" y="66"/>
                        </a:lnTo>
                        <a:lnTo>
                          <a:pt x="49" y="65"/>
                        </a:lnTo>
                        <a:lnTo>
                          <a:pt x="53" y="64"/>
                        </a:lnTo>
                        <a:lnTo>
                          <a:pt x="56" y="62"/>
                        </a:lnTo>
                        <a:lnTo>
                          <a:pt x="61" y="58"/>
                        </a:lnTo>
                        <a:lnTo>
                          <a:pt x="63" y="55"/>
                        </a:lnTo>
                        <a:lnTo>
                          <a:pt x="65" y="52"/>
                        </a:lnTo>
                        <a:lnTo>
                          <a:pt x="67" y="48"/>
                        </a:lnTo>
                        <a:lnTo>
                          <a:pt x="68" y="44"/>
                        </a:lnTo>
                        <a:lnTo>
                          <a:pt x="68" y="39"/>
                        </a:lnTo>
                        <a:lnTo>
                          <a:pt x="67" y="35"/>
                        </a:lnTo>
                        <a:lnTo>
                          <a:pt x="65" y="31"/>
                        </a:lnTo>
                        <a:lnTo>
                          <a:pt x="62" y="27"/>
                        </a:lnTo>
                        <a:lnTo>
                          <a:pt x="58" y="23"/>
                        </a:lnTo>
                        <a:lnTo>
                          <a:pt x="67" y="42"/>
                        </a:lnTo>
                        <a:close/>
                      </a:path>
                    </a:pathLst>
                  </a:custGeom>
                  <a:solidFill>
                    <a:schemeClr val="bg1"/>
                  </a:solidFill>
                  <a:ln w="9525">
                    <a:noFill/>
                    <a:round/>
                    <a:headEnd/>
                    <a:tailEnd/>
                  </a:ln>
                </p:spPr>
                <p:txBody>
                  <a:bodyPr/>
                  <a:lstStyle/>
                  <a:p>
                    <a:pPr>
                      <a:defRPr/>
                    </a:pPr>
                    <a:endParaRPr lang="en-US"/>
                  </a:p>
                </p:txBody>
              </p:sp>
              <p:sp>
                <p:nvSpPr>
                  <p:cNvPr id="715382" name="Rectangle 1654"/>
                  <p:cNvSpPr>
                    <a:spLocks noChangeAspect="1" noChangeArrowheads="1"/>
                  </p:cNvSpPr>
                  <p:nvPr/>
                </p:nvSpPr>
                <p:spPr bwMode="auto">
                  <a:xfrm>
                    <a:off x="739" y="2062"/>
                    <a:ext cx="7" cy="79"/>
                  </a:xfrm>
                  <a:prstGeom prst="rect">
                    <a:avLst/>
                  </a:prstGeom>
                  <a:solidFill>
                    <a:schemeClr val="bg1"/>
                  </a:solidFill>
                  <a:ln w="9525">
                    <a:noFill/>
                    <a:miter lim="800000"/>
                    <a:headEnd/>
                    <a:tailEnd/>
                  </a:ln>
                </p:spPr>
                <p:txBody>
                  <a:bodyPr/>
                  <a:lstStyle/>
                  <a:p>
                    <a:pPr>
                      <a:defRPr/>
                    </a:pPr>
                    <a:endParaRPr lang="en-US"/>
                  </a:p>
                </p:txBody>
              </p:sp>
              <p:sp>
                <p:nvSpPr>
                  <p:cNvPr id="715383" name="Freeform 1655"/>
                  <p:cNvSpPr>
                    <a:spLocks noChangeAspect="1"/>
                  </p:cNvSpPr>
                  <p:nvPr/>
                </p:nvSpPr>
                <p:spPr bwMode="auto">
                  <a:xfrm>
                    <a:off x="4786" y="1561"/>
                    <a:ext cx="14" cy="14"/>
                  </a:xfrm>
                  <a:custGeom>
                    <a:avLst/>
                    <a:gdLst/>
                    <a:ahLst/>
                    <a:cxnLst>
                      <a:cxn ang="0">
                        <a:pos x="0" y="23"/>
                      </a:cxn>
                      <a:cxn ang="0">
                        <a:pos x="23" y="46"/>
                      </a:cxn>
                      <a:cxn ang="0">
                        <a:pos x="32" y="46"/>
                      </a:cxn>
                      <a:cxn ang="0">
                        <a:pos x="32" y="0"/>
                      </a:cxn>
                      <a:cxn ang="0">
                        <a:pos x="23" y="0"/>
                      </a:cxn>
                      <a:cxn ang="0">
                        <a:pos x="0" y="23"/>
                      </a:cxn>
                      <a:cxn ang="0">
                        <a:pos x="23" y="0"/>
                      </a:cxn>
                      <a:cxn ang="0">
                        <a:pos x="17" y="0"/>
                      </a:cxn>
                      <a:cxn ang="0">
                        <a:pos x="13" y="2"/>
                      </a:cxn>
                      <a:cxn ang="0">
                        <a:pos x="8" y="4"/>
                      </a:cxn>
                      <a:cxn ang="0">
                        <a:pos x="5" y="7"/>
                      </a:cxn>
                      <a:cxn ang="0">
                        <a:pos x="3" y="10"/>
                      </a:cxn>
                      <a:cxn ang="0">
                        <a:pos x="1" y="15"/>
                      </a:cxn>
                      <a:cxn ang="0">
                        <a:pos x="0" y="19"/>
                      </a:cxn>
                      <a:cxn ang="0">
                        <a:pos x="0" y="23"/>
                      </a:cxn>
                      <a:cxn ang="0">
                        <a:pos x="0" y="27"/>
                      </a:cxn>
                      <a:cxn ang="0">
                        <a:pos x="1" y="32"/>
                      </a:cxn>
                      <a:cxn ang="0">
                        <a:pos x="3" y="36"/>
                      </a:cxn>
                      <a:cxn ang="0">
                        <a:pos x="5" y="39"/>
                      </a:cxn>
                      <a:cxn ang="0">
                        <a:pos x="8" y="42"/>
                      </a:cxn>
                      <a:cxn ang="0">
                        <a:pos x="13" y="44"/>
                      </a:cxn>
                      <a:cxn ang="0">
                        <a:pos x="17" y="45"/>
                      </a:cxn>
                      <a:cxn ang="0">
                        <a:pos x="23" y="46"/>
                      </a:cxn>
                      <a:cxn ang="0">
                        <a:pos x="0" y="23"/>
                      </a:cxn>
                    </a:cxnLst>
                    <a:rect l="0" t="0" r="r" b="b"/>
                    <a:pathLst>
                      <a:path w="32" h="46">
                        <a:moveTo>
                          <a:pt x="0" y="23"/>
                        </a:moveTo>
                        <a:lnTo>
                          <a:pt x="23" y="46"/>
                        </a:lnTo>
                        <a:lnTo>
                          <a:pt x="32" y="46"/>
                        </a:lnTo>
                        <a:lnTo>
                          <a:pt x="32" y="0"/>
                        </a:lnTo>
                        <a:lnTo>
                          <a:pt x="23" y="0"/>
                        </a:lnTo>
                        <a:lnTo>
                          <a:pt x="0" y="23"/>
                        </a:lnTo>
                        <a:lnTo>
                          <a:pt x="23" y="0"/>
                        </a:lnTo>
                        <a:lnTo>
                          <a:pt x="17" y="0"/>
                        </a:lnTo>
                        <a:lnTo>
                          <a:pt x="13" y="2"/>
                        </a:lnTo>
                        <a:lnTo>
                          <a:pt x="8" y="4"/>
                        </a:lnTo>
                        <a:lnTo>
                          <a:pt x="5" y="7"/>
                        </a:lnTo>
                        <a:lnTo>
                          <a:pt x="3" y="10"/>
                        </a:lnTo>
                        <a:lnTo>
                          <a:pt x="1" y="15"/>
                        </a:lnTo>
                        <a:lnTo>
                          <a:pt x="0" y="19"/>
                        </a:lnTo>
                        <a:lnTo>
                          <a:pt x="0" y="23"/>
                        </a:lnTo>
                        <a:lnTo>
                          <a:pt x="0" y="27"/>
                        </a:lnTo>
                        <a:lnTo>
                          <a:pt x="1" y="32"/>
                        </a:lnTo>
                        <a:lnTo>
                          <a:pt x="3" y="36"/>
                        </a:lnTo>
                        <a:lnTo>
                          <a:pt x="5" y="39"/>
                        </a:lnTo>
                        <a:lnTo>
                          <a:pt x="8" y="42"/>
                        </a:lnTo>
                        <a:lnTo>
                          <a:pt x="13" y="44"/>
                        </a:lnTo>
                        <a:lnTo>
                          <a:pt x="17"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384" name="Freeform 1656"/>
                  <p:cNvSpPr>
                    <a:spLocks noChangeAspect="1"/>
                  </p:cNvSpPr>
                  <p:nvPr/>
                </p:nvSpPr>
                <p:spPr bwMode="auto">
                  <a:xfrm>
                    <a:off x="4786" y="1568"/>
                    <a:ext cx="14" cy="36"/>
                  </a:xfrm>
                  <a:custGeom>
                    <a:avLst/>
                    <a:gdLst/>
                    <a:ahLst/>
                    <a:cxnLst>
                      <a:cxn ang="0">
                        <a:pos x="23" y="123"/>
                      </a:cxn>
                      <a:cxn ang="0">
                        <a:pos x="46" y="100"/>
                      </a:cxn>
                      <a:cxn ang="0">
                        <a:pos x="46" y="0"/>
                      </a:cxn>
                      <a:cxn ang="0">
                        <a:pos x="0" y="0"/>
                      </a:cxn>
                      <a:cxn ang="0">
                        <a:pos x="0" y="100"/>
                      </a:cxn>
                      <a:cxn ang="0">
                        <a:pos x="23" y="123"/>
                      </a:cxn>
                      <a:cxn ang="0">
                        <a:pos x="0" y="100"/>
                      </a:cxn>
                      <a:cxn ang="0">
                        <a:pos x="0" y="105"/>
                      </a:cxn>
                      <a:cxn ang="0">
                        <a:pos x="1" y="111"/>
                      </a:cxn>
                      <a:cxn ang="0">
                        <a:pos x="4" y="115"/>
                      </a:cxn>
                      <a:cxn ang="0">
                        <a:pos x="6" y="118"/>
                      </a:cxn>
                      <a:cxn ang="0">
                        <a:pos x="10" y="120"/>
                      </a:cxn>
                      <a:cxn ang="0">
                        <a:pos x="14" y="122"/>
                      </a:cxn>
                      <a:cxn ang="0">
                        <a:pos x="18" y="123"/>
                      </a:cxn>
                      <a:cxn ang="0">
                        <a:pos x="23" y="123"/>
                      </a:cxn>
                      <a:cxn ang="0">
                        <a:pos x="27" y="123"/>
                      </a:cxn>
                      <a:cxn ang="0">
                        <a:pos x="32" y="122"/>
                      </a:cxn>
                      <a:cxn ang="0">
                        <a:pos x="35" y="120"/>
                      </a:cxn>
                      <a:cxn ang="0">
                        <a:pos x="39" y="118"/>
                      </a:cxn>
                      <a:cxn ang="0">
                        <a:pos x="42" y="115"/>
                      </a:cxn>
                      <a:cxn ang="0">
                        <a:pos x="44" y="111"/>
                      </a:cxn>
                      <a:cxn ang="0">
                        <a:pos x="45" y="105"/>
                      </a:cxn>
                      <a:cxn ang="0">
                        <a:pos x="46" y="100"/>
                      </a:cxn>
                      <a:cxn ang="0">
                        <a:pos x="23" y="123"/>
                      </a:cxn>
                    </a:cxnLst>
                    <a:rect l="0" t="0" r="r" b="b"/>
                    <a:pathLst>
                      <a:path w="46" h="123">
                        <a:moveTo>
                          <a:pt x="23" y="123"/>
                        </a:moveTo>
                        <a:lnTo>
                          <a:pt x="46" y="100"/>
                        </a:lnTo>
                        <a:lnTo>
                          <a:pt x="46" y="0"/>
                        </a:lnTo>
                        <a:lnTo>
                          <a:pt x="0" y="0"/>
                        </a:lnTo>
                        <a:lnTo>
                          <a:pt x="0" y="100"/>
                        </a:lnTo>
                        <a:lnTo>
                          <a:pt x="23" y="123"/>
                        </a:lnTo>
                        <a:lnTo>
                          <a:pt x="0" y="100"/>
                        </a:lnTo>
                        <a:lnTo>
                          <a:pt x="0" y="105"/>
                        </a:lnTo>
                        <a:lnTo>
                          <a:pt x="1" y="111"/>
                        </a:lnTo>
                        <a:lnTo>
                          <a:pt x="4" y="115"/>
                        </a:lnTo>
                        <a:lnTo>
                          <a:pt x="6" y="118"/>
                        </a:lnTo>
                        <a:lnTo>
                          <a:pt x="10" y="120"/>
                        </a:lnTo>
                        <a:lnTo>
                          <a:pt x="14" y="122"/>
                        </a:lnTo>
                        <a:lnTo>
                          <a:pt x="18" y="123"/>
                        </a:lnTo>
                        <a:lnTo>
                          <a:pt x="23" y="123"/>
                        </a:lnTo>
                        <a:lnTo>
                          <a:pt x="27" y="123"/>
                        </a:lnTo>
                        <a:lnTo>
                          <a:pt x="32" y="122"/>
                        </a:lnTo>
                        <a:lnTo>
                          <a:pt x="35" y="120"/>
                        </a:lnTo>
                        <a:lnTo>
                          <a:pt x="39" y="118"/>
                        </a:lnTo>
                        <a:lnTo>
                          <a:pt x="42" y="115"/>
                        </a:lnTo>
                        <a:lnTo>
                          <a:pt x="44" y="111"/>
                        </a:lnTo>
                        <a:lnTo>
                          <a:pt x="45" y="105"/>
                        </a:lnTo>
                        <a:lnTo>
                          <a:pt x="46" y="100"/>
                        </a:lnTo>
                        <a:lnTo>
                          <a:pt x="23" y="123"/>
                        </a:lnTo>
                        <a:close/>
                      </a:path>
                    </a:pathLst>
                  </a:custGeom>
                  <a:solidFill>
                    <a:schemeClr val="bg1"/>
                  </a:solidFill>
                  <a:ln w="9525">
                    <a:noFill/>
                    <a:round/>
                    <a:headEnd/>
                    <a:tailEnd/>
                  </a:ln>
                </p:spPr>
                <p:txBody>
                  <a:bodyPr/>
                  <a:lstStyle/>
                  <a:p>
                    <a:pPr>
                      <a:defRPr/>
                    </a:pPr>
                    <a:endParaRPr lang="en-US"/>
                  </a:p>
                </p:txBody>
              </p:sp>
              <p:sp>
                <p:nvSpPr>
                  <p:cNvPr id="715385" name="Freeform 1657"/>
                  <p:cNvSpPr>
                    <a:spLocks noChangeAspect="1"/>
                  </p:cNvSpPr>
                  <p:nvPr/>
                </p:nvSpPr>
                <p:spPr bwMode="auto">
                  <a:xfrm>
                    <a:off x="4801" y="1589"/>
                    <a:ext cx="7" cy="14"/>
                  </a:xfrm>
                  <a:custGeom>
                    <a:avLst/>
                    <a:gdLst/>
                    <a:ahLst/>
                    <a:cxnLst>
                      <a:cxn ang="0">
                        <a:pos x="40" y="23"/>
                      </a:cxn>
                      <a:cxn ang="0">
                        <a:pos x="17" y="0"/>
                      </a:cxn>
                      <a:cxn ang="0">
                        <a:pos x="0" y="0"/>
                      </a:cxn>
                      <a:cxn ang="0">
                        <a:pos x="0" y="46"/>
                      </a:cxn>
                      <a:cxn ang="0">
                        <a:pos x="17" y="46"/>
                      </a:cxn>
                      <a:cxn ang="0">
                        <a:pos x="40" y="23"/>
                      </a:cxn>
                      <a:cxn ang="0">
                        <a:pos x="17" y="46"/>
                      </a:cxn>
                      <a:cxn ang="0">
                        <a:pos x="22" y="46"/>
                      </a:cxn>
                      <a:cxn ang="0">
                        <a:pos x="27" y="44"/>
                      </a:cxn>
                      <a:cxn ang="0">
                        <a:pos x="31" y="42"/>
                      </a:cxn>
                      <a:cxn ang="0">
                        <a:pos x="35" y="39"/>
                      </a:cxn>
                      <a:cxn ang="0">
                        <a:pos x="37" y="36"/>
                      </a:cxn>
                      <a:cxn ang="0">
                        <a:pos x="39" y="32"/>
                      </a:cxn>
                      <a:cxn ang="0">
                        <a:pos x="40" y="27"/>
                      </a:cxn>
                      <a:cxn ang="0">
                        <a:pos x="40" y="23"/>
                      </a:cxn>
                      <a:cxn ang="0">
                        <a:pos x="40" y="19"/>
                      </a:cxn>
                      <a:cxn ang="0">
                        <a:pos x="39" y="15"/>
                      </a:cxn>
                      <a:cxn ang="0">
                        <a:pos x="37" y="10"/>
                      </a:cxn>
                      <a:cxn ang="0">
                        <a:pos x="35" y="7"/>
                      </a:cxn>
                      <a:cxn ang="0">
                        <a:pos x="31" y="4"/>
                      </a:cxn>
                      <a:cxn ang="0">
                        <a:pos x="27" y="2"/>
                      </a:cxn>
                      <a:cxn ang="0">
                        <a:pos x="22" y="0"/>
                      </a:cxn>
                      <a:cxn ang="0">
                        <a:pos x="17" y="0"/>
                      </a:cxn>
                      <a:cxn ang="0">
                        <a:pos x="40" y="23"/>
                      </a:cxn>
                    </a:cxnLst>
                    <a:rect l="0" t="0" r="r" b="b"/>
                    <a:pathLst>
                      <a:path w="40" h="46">
                        <a:moveTo>
                          <a:pt x="40" y="23"/>
                        </a:moveTo>
                        <a:lnTo>
                          <a:pt x="17" y="0"/>
                        </a:lnTo>
                        <a:lnTo>
                          <a:pt x="0" y="0"/>
                        </a:lnTo>
                        <a:lnTo>
                          <a:pt x="0" y="46"/>
                        </a:lnTo>
                        <a:lnTo>
                          <a:pt x="17" y="46"/>
                        </a:lnTo>
                        <a:lnTo>
                          <a:pt x="40" y="23"/>
                        </a:lnTo>
                        <a:lnTo>
                          <a:pt x="17" y="46"/>
                        </a:lnTo>
                        <a:lnTo>
                          <a:pt x="22" y="46"/>
                        </a:lnTo>
                        <a:lnTo>
                          <a:pt x="27" y="44"/>
                        </a:lnTo>
                        <a:lnTo>
                          <a:pt x="31" y="42"/>
                        </a:lnTo>
                        <a:lnTo>
                          <a:pt x="35" y="39"/>
                        </a:lnTo>
                        <a:lnTo>
                          <a:pt x="37" y="36"/>
                        </a:lnTo>
                        <a:lnTo>
                          <a:pt x="39" y="32"/>
                        </a:lnTo>
                        <a:lnTo>
                          <a:pt x="40" y="27"/>
                        </a:lnTo>
                        <a:lnTo>
                          <a:pt x="40" y="23"/>
                        </a:lnTo>
                        <a:lnTo>
                          <a:pt x="40" y="19"/>
                        </a:lnTo>
                        <a:lnTo>
                          <a:pt x="39" y="15"/>
                        </a:lnTo>
                        <a:lnTo>
                          <a:pt x="37" y="10"/>
                        </a:lnTo>
                        <a:lnTo>
                          <a:pt x="35" y="7"/>
                        </a:lnTo>
                        <a:lnTo>
                          <a:pt x="31" y="4"/>
                        </a:lnTo>
                        <a:lnTo>
                          <a:pt x="27" y="2"/>
                        </a:lnTo>
                        <a:lnTo>
                          <a:pt x="22" y="0"/>
                        </a:lnTo>
                        <a:lnTo>
                          <a:pt x="17" y="0"/>
                        </a:lnTo>
                        <a:lnTo>
                          <a:pt x="40" y="23"/>
                        </a:lnTo>
                        <a:close/>
                      </a:path>
                    </a:pathLst>
                  </a:custGeom>
                  <a:solidFill>
                    <a:schemeClr val="bg1"/>
                  </a:solidFill>
                  <a:ln w="9525">
                    <a:noFill/>
                    <a:round/>
                    <a:headEnd/>
                    <a:tailEnd/>
                  </a:ln>
                </p:spPr>
                <p:txBody>
                  <a:bodyPr/>
                  <a:lstStyle/>
                  <a:p>
                    <a:pPr>
                      <a:defRPr/>
                    </a:pPr>
                    <a:endParaRPr lang="en-US"/>
                  </a:p>
                </p:txBody>
              </p:sp>
              <p:sp>
                <p:nvSpPr>
                  <p:cNvPr id="715386" name="Freeform 1658"/>
                  <p:cNvSpPr>
                    <a:spLocks noChangeAspect="1"/>
                  </p:cNvSpPr>
                  <p:nvPr/>
                </p:nvSpPr>
                <p:spPr bwMode="auto">
                  <a:xfrm>
                    <a:off x="4793" y="1596"/>
                    <a:ext cx="7" cy="315"/>
                  </a:xfrm>
                  <a:custGeom>
                    <a:avLst/>
                    <a:gdLst/>
                    <a:ahLst/>
                    <a:cxnLst>
                      <a:cxn ang="0">
                        <a:pos x="23" y="1067"/>
                      </a:cxn>
                      <a:cxn ang="0">
                        <a:pos x="46" y="1044"/>
                      </a:cxn>
                      <a:cxn ang="0">
                        <a:pos x="46" y="0"/>
                      </a:cxn>
                      <a:cxn ang="0">
                        <a:pos x="0" y="0"/>
                      </a:cxn>
                      <a:cxn ang="0">
                        <a:pos x="0" y="1044"/>
                      </a:cxn>
                      <a:cxn ang="0">
                        <a:pos x="23" y="1067"/>
                      </a:cxn>
                      <a:cxn ang="0">
                        <a:pos x="0" y="1044"/>
                      </a:cxn>
                      <a:cxn ang="0">
                        <a:pos x="0" y="1049"/>
                      </a:cxn>
                      <a:cxn ang="0">
                        <a:pos x="2" y="1054"/>
                      </a:cxn>
                      <a:cxn ang="0">
                        <a:pos x="4" y="1057"/>
                      </a:cxn>
                      <a:cxn ang="0">
                        <a:pos x="7" y="1061"/>
                      </a:cxn>
                      <a:cxn ang="0">
                        <a:pos x="10" y="1064"/>
                      </a:cxn>
                      <a:cxn ang="0">
                        <a:pos x="15" y="1066"/>
                      </a:cxn>
                      <a:cxn ang="0">
                        <a:pos x="19" y="1067"/>
                      </a:cxn>
                      <a:cxn ang="0">
                        <a:pos x="23" y="1067"/>
                      </a:cxn>
                      <a:cxn ang="0">
                        <a:pos x="27" y="1067"/>
                      </a:cxn>
                      <a:cxn ang="0">
                        <a:pos x="31" y="1066"/>
                      </a:cxn>
                      <a:cxn ang="0">
                        <a:pos x="36" y="1064"/>
                      </a:cxn>
                      <a:cxn ang="0">
                        <a:pos x="39" y="1061"/>
                      </a:cxn>
                      <a:cxn ang="0">
                        <a:pos x="42" y="1057"/>
                      </a:cxn>
                      <a:cxn ang="0">
                        <a:pos x="44" y="1054"/>
                      </a:cxn>
                      <a:cxn ang="0">
                        <a:pos x="46" y="1049"/>
                      </a:cxn>
                      <a:cxn ang="0">
                        <a:pos x="46" y="1044"/>
                      </a:cxn>
                      <a:cxn ang="0">
                        <a:pos x="23" y="1067"/>
                      </a:cxn>
                    </a:cxnLst>
                    <a:rect l="0" t="0" r="r" b="b"/>
                    <a:pathLst>
                      <a:path w="46" h="1067">
                        <a:moveTo>
                          <a:pt x="23" y="1067"/>
                        </a:moveTo>
                        <a:lnTo>
                          <a:pt x="46" y="1044"/>
                        </a:lnTo>
                        <a:lnTo>
                          <a:pt x="46" y="0"/>
                        </a:lnTo>
                        <a:lnTo>
                          <a:pt x="0" y="0"/>
                        </a:lnTo>
                        <a:lnTo>
                          <a:pt x="0" y="1044"/>
                        </a:lnTo>
                        <a:lnTo>
                          <a:pt x="23" y="1067"/>
                        </a:lnTo>
                        <a:lnTo>
                          <a:pt x="0" y="1044"/>
                        </a:lnTo>
                        <a:lnTo>
                          <a:pt x="0" y="1049"/>
                        </a:lnTo>
                        <a:lnTo>
                          <a:pt x="2" y="1054"/>
                        </a:lnTo>
                        <a:lnTo>
                          <a:pt x="4" y="1057"/>
                        </a:lnTo>
                        <a:lnTo>
                          <a:pt x="7" y="1061"/>
                        </a:lnTo>
                        <a:lnTo>
                          <a:pt x="10" y="1064"/>
                        </a:lnTo>
                        <a:lnTo>
                          <a:pt x="15" y="1066"/>
                        </a:lnTo>
                        <a:lnTo>
                          <a:pt x="19" y="1067"/>
                        </a:lnTo>
                        <a:lnTo>
                          <a:pt x="23" y="1067"/>
                        </a:lnTo>
                        <a:lnTo>
                          <a:pt x="27" y="1067"/>
                        </a:lnTo>
                        <a:lnTo>
                          <a:pt x="31" y="1066"/>
                        </a:lnTo>
                        <a:lnTo>
                          <a:pt x="36" y="1064"/>
                        </a:lnTo>
                        <a:lnTo>
                          <a:pt x="39" y="1061"/>
                        </a:lnTo>
                        <a:lnTo>
                          <a:pt x="42" y="1057"/>
                        </a:lnTo>
                        <a:lnTo>
                          <a:pt x="44" y="1054"/>
                        </a:lnTo>
                        <a:lnTo>
                          <a:pt x="46" y="1049"/>
                        </a:lnTo>
                        <a:lnTo>
                          <a:pt x="46" y="1044"/>
                        </a:lnTo>
                        <a:lnTo>
                          <a:pt x="23" y="1067"/>
                        </a:lnTo>
                        <a:close/>
                      </a:path>
                    </a:pathLst>
                  </a:custGeom>
                  <a:solidFill>
                    <a:schemeClr val="bg1"/>
                  </a:solidFill>
                  <a:ln w="9525">
                    <a:noFill/>
                    <a:round/>
                    <a:headEnd/>
                    <a:tailEnd/>
                  </a:ln>
                </p:spPr>
                <p:txBody>
                  <a:bodyPr/>
                  <a:lstStyle/>
                  <a:p>
                    <a:pPr>
                      <a:defRPr/>
                    </a:pPr>
                    <a:endParaRPr lang="en-US"/>
                  </a:p>
                </p:txBody>
              </p:sp>
              <p:sp>
                <p:nvSpPr>
                  <p:cNvPr id="715387" name="Freeform 1659"/>
                  <p:cNvSpPr>
                    <a:spLocks noChangeAspect="1"/>
                  </p:cNvSpPr>
                  <p:nvPr/>
                </p:nvSpPr>
                <p:spPr bwMode="auto">
                  <a:xfrm>
                    <a:off x="4779" y="1904"/>
                    <a:ext cx="21" cy="7"/>
                  </a:xfrm>
                  <a:custGeom>
                    <a:avLst/>
                    <a:gdLst/>
                    <a:ahLst/>
                    <a:cxnLst>
                      <a:cxn ang="0">
                        <a:pos x="0" y="24"/>
                      </a:cxn>
                      <a:cxn ang="0">
                        <a:pos x="24" y="47"/>
                      </a:cxn>
                      <a:cxn ang="0">
                        <a:pos x="70" y="47"/>
                      </a:cxn>
                      <a:cxn ang="0">
                        <a:pos x="70" y="0"/>
                      </a:cxn>
                      <a:cxn ang="0">
                        <a:pos x="24" y="0"/>
                      </a:cxn>
                      <a:cxn ang="0">
                        <a:pos x="0" y="24"/>
                      </a:cxn>
                      <a:cxn ang="0">
                        <a:pos x="24" y="0"/>
                      </a:cxn>
                      <a:cxn ang="0">
                        <a:pos x="18" y="0"/>
                      </a:cxn>
                      <a:cxn ang="0">
                        <a:pos x="13" y="2"/>
                      </a:cxn>
                      <a:cxn ang="0">
                        <a:pos x="9" y="5"/>
                      </a:cxn>
                      <a:cxn ang="0">
                        <a:pos x="6" y="8"/>
                      </a:cxn>
                      <a:cxn ang="0">
                        <a:pos x="4" y="11"/>
                      </a:cxn>
                      <a:cxn ang="0">
                        <a:pos x="2" y="15"/>
                      </a:cxn>
                      <a:cxn ang="0">
                        <a:pos x="0" y="19"/>
                      </a:cxn>
                      <a:cxn ang="0">
                        <a:pos x="0" y="24"/>
                      </a:cxn>
                      <a:cxn ang="0">
                        <a:pos x="0" y="28"/>
                      </a:cxn>
                      <a:cxn ang="0">
                        <a:pos x="2" y="32"/>
                      </a:cxn>
                      <a:cxn ang="0">
                        <a:pos x="4" y="36"/>
                      </a:cxn>
                      <a:cxn ang="0">
                        <a:pos x="6" y="39"/>
                      </a:cxn>
                      <a:cxn ang="0">
                        <a:pos x="9" y="42"/>
                      </a:cxn>
                      <a:cxn ang="0">
                        <a:pos x="13" y="45"/>
                      </a:cxn>
                      <a:cxn ang="0">
                        <a:pos x="18" y="47"/>
                      </a:cxn>
                      <a:cxn ang="0">
                        <a:pos x="24" y="47"/>
                      </a:cxn>
                      <a:cxn ang="0">
                        <a:pos x="0" y="24"/>
                      </a:cxn>
                    </a:cxnLst>
                    <a:rect l="0" t="0" r="r" b="b"/>
                    <a:pathLst>
                      <a:path w="70" h="47">
                        <a:moveTo>
                          <a:pt x="0" y="24"/>
                        </a:moveTo>
                        <a:lnTo>
                          <a:pt x="24" y="47"/>
                        </a:lnTo>
                        <a:lnTo>
                          <a:pt x="70" y="47"/>
                        </a:lnTo>
                        <a:lnTo>
                          <a:pt x="70" y="0"/>
                        </a:lnTo>
                        <a:lnTo>
                          <a:pt x="24" y="0"/>
                        </a:lnTo>
                        <a:lnTo>
                          <a:pt x="0" y="24"/>
                        </a:lnTo>
                        <a:lnTo>
                          <a:pt x="24" y="0"/>
                        </a:lnTo>
                        <a:lnTo>
                          <a:pt x="18" y="0"/>
                        </a:lnTo>
                        <a:lnTo>
                          <a:pt x="13" y="2"/>
                        </a:lnTo>
                        <a:lnTo>
                          <a:pt x="9" y="5"/>
                        </a:lnTo>
                        <a:lnTo>
                          <a:pt x="6" y="8"/>
                        </a:lnTo>
                        <a:lnTo>
                          <a:pt x="4" y="11"/>
                        </a:lnTo>
                        <a:lnTo>
                          <a:pt x="2" y="15"/>
                        </a:lnTo>
                        <a:lnTo>
                          <a:pt x="0" y="19"/>
                        </a:lnTo>
                        <a:lnTo>
                          <a:pt x="0" y="24"/>
                        </a:lnTo>
                        <a:lnTo>
                          <a:pt x="0" y="28"/>
                        </a:lnTo>
                        <a:lnTo>
                          <a:pt x="2" y="32"/>
                        </a:lnTo>
                        <a:lnTo>
                          <a:pt x="4" y="36"/>
                        </a:lnTo>
                        <a:lnTo>
                          <a:pt x="6" y="39"/>
                        </a:lnTo>
                        <a:lnTo>
                          <a:pt x="9" y="42"/>
                        </a:lnTo>
                        <a:lnTo>
                          <a:pt x="13" y="45"/>
                        </a:lnTo>
                        <a:lnTo>
                          <a:pt x="18" y="47"/>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715388" name="Freeform 1660"/>
                  <p:cNvSpPr>
                    <a:spLocks noChangeAspect="1"/>
                  </p:cNvSpPr>
                  <p:nvPr/>
                </p:nvSpPr>
                <p:spPr bwMode="auto">
                  <a:xfrm>
                    <a:off x="4779" y="1911"/>
                    <a:ext cx="14" cy="21"/>
                  </a:xfrm>
                  <a:custGeom>
                    <a:avLst/>
                    <a:gdLst/>
                    <a:ahLst/>
                    <a:cxnLst>
                      <a:cxn ang="0">
                        <a:pos x="24" y="87"/>
                      </a:cxn>
                      <a:cxn ang="0">
                        <a:pos x="47" y="64"/>
                      </a:cxn>
                      <a:cxn ang="0">
                        <a:pos x="47" y="0"/>
                      </a:cxn>
                      <a:cxn ang="0">
                        <a:pos x="0" y="0"/>
                      </a:cxn>
                      <a:cxn ang="0">
                        <a:pos x="0" y="64"/>
                      </a:cxn>
                      <a:cxn ang="0">
                        <a:pos x="24" y="87"/>
                      </a:cxn>
                      <a:cxn ang="0">
                        <a:pos x="0" y="64"/>
                      </a:cxn>
                      <a:cxn ang="0">
                        <a:pos x="0" y="69"/>
                      </a:cxn>
                      <a:cxn ang="0">
                        <a:pos x="3" y="73"/>
                      </a:cxn>
                      <a:cxn ang="0">
                        <a:pos x="5" y="77"/>
                      </a:cxn>
                      <a:cxn ang="0">
                        <a:pos x="8" y="81"/>
                      </a:cxn>
                      <a:cxn ang="0">
                        <a:pos x="11" y="84"/>
                      </a:cxn>
                      <a:cxn ang="0">
                        <a:pos x="15" y="85"/>
                      </a:cxn>
                      <a:cxn ang="0">
                        <a:pos x="19" y="86"/>
                      </a:cxn>
                      <a:cxn ang="0">
                        <a:pos x="24" y="87"/>
                      </a:cxn>
                      <a:cxn ang="0">
                        <a:pos x="28" y="86"/>
                      </a:cxn>
                      <a:cxn ang="0">
                        <a:pos x="32" y="85"/>
                      </a:cxn>
                      <a:cxn ang="0">
                        <a:pos x="36" y="84"/>
                      </a:cxn>
                      <a:cxn ang="0">
                        <a:pos x="39" y="81"/>
                      </a:cxn>
                      <a:cxn ang="0">
                        <a:pos x="43" y="77"/>
                      </a:cxn>
                      <a:cxn ang="0">
                        <a:pos x="45" y="73"/>
                      </a:cxn>
                      <a:cxn ang="0">
                        <a:pos x="46" y="69"/>
                      </a:cxn>
                      <a:cxn ang="0">
                        <a:pos x="47" y="64"/>
                      </a:cxn>
                      <a:cxn ang="0">
                        <a:pos x="24" y="87"/>
                      </a:cxn>
                    </a:cxnLst>
                    <a:rect l="0" t="0" r="r" b="b"/>
                    <a:pathLst>
                      <a:path w="47" h="87">
                        <a:moveTo>
                          <a:pt x="24" y="87"/>
                        </a:moveTo>
                        <a:lnTo>
                          <a:pt x="47" y="64"/>
                        </a:lnTo>
                        <a:lnTo>
                          <a:pt x="47" y="0"/>
                        </a:lnTo>
                        <a:lnTo>
                          <a:pt x="0" y="0"/>
                        </a:lnTo>
                        <a:lnTo>
                          <a:pt x="0" y="64"/>
                        </a:lnTo>
                        <a:lnTo>
                          <a:pt x="24" y="87"/>
                        </a:lnTo>
                        <a:lnTo>
                          <a:pt x="0" y="64"/>
                        </a:lnTo>
                        <a:lnTo>
                          <a:pt x="0" y="69"/>
                        </a:lnTo>
                        <a:lnTo>
                          <a:pt x="3" y="73"/>
                        </a:lnTo>
                        <a:lnTo>
                          <a:pt x="5" y="77"/>
                        </a:lnTo>
                        <a:lnTo>
                          <a:pt x="8" y="81"/>
                        </a:lnTo>
                        <a:lnTo>
                          <a:pt x="11" y="84"/>
                        </a:lnTo>
                        <a:lnTo>
                          <a:pt x="15" y="85"/>
                        </a:lnTo>
                        <a:lnTo>
                          <a:pt x="19" y="86"/>
                        </a:lnTo>
                        <a:lnTo>
                          <a:pt x="24" y="87"/>
                        </a:lnTo>
                        <a:lnTo>
                          <a:pt x="28" y="86"/>
                        </a:lnTo>
                        <a:lnTo>
                          <a:pt x="32" y="85"/>
                        </a:lnTo>
                        <a:lnTo>
                          <a:pt x="36" y="84"/>
                        </a:lnTo>
                        <a:lnTo>
                          <a:pt x="39" y="81"/>
                        </a:lnTo>
                        <a:lnTo>
                          <a:pt x="43" y="77"/>
                        </a:lnTo>
                        <a:lnTo>
                          <a:pt x="45" y="73"/>
                        </a:lnTo>
                        <a:lnTo>
                          <a:pt x="46" y="69"/>
                        </a:lnTo>
                        <a:lnTo>
                          <a:pt x="47" y="64"/>
                        </a:lnTo>
                        <a:lnTo>
                          <a:pt x="24" y="87"/>
                        </a:lnTo>
                        <a:close/>
                      </a:path>
                    </a:pathLst>
                  </a:custGeom>
                  <a:solidFill>
                    <a:schemeClr val="bg1"/>
                  </a:solidFill>
                  <a:ln w="9525">
                    <a:noFill/>
                    <a:round/>
                    <a:headEnd/>
                    <a:tailEnd/>
                  </a:ln>
                </p:spPr>
                <p:txBody>
                  <a:bodyPr/>
                  <a:lstStyle/>
                  <a:p>
                    <a:pPr>
                      <a:defRPr/>
                    </a:pPr>
                    <a:endParaRPr lang="en-US"/>
                  </a:p>
                </p:txBody>
              </p:sp>
              <p:sp>
                <p:nvSpPr>
                  <p:cNvPr id="715389" name="Freeform 1661"/>
                  <p:cNvSpPr>
                    <a:spLocks noChangeAspect="1"/>
                  </p:cNvSpPr>
                  <p:nvPr/>
                </p:nvSpPr>
                <p:spPr bwMode="auto">
                  <a:xfrm>
                    <a:off x="4786" y="1919"/>
                    <a:ext cx="14" cy="14"/>
                  </a:xfrm>
                  <a:custGeom>
                    <a:avLst/>
                    <a:gdLst/>
                    <a:ahLst/>
                    <a:cxnLst>
                      <a:cxn ang="0">
                        <a:pos x="64" y="23"/>
                      </a:cxn>
                      <a:cxn ang="0">
                        <a:pos x="41" y="0"/>
                      </a:cxn>
                      <a:cxn ang="0">
                        <a:pos x="0" y="0"/>
                      </a:cxn>
                      <a:cxn ang="0">
                        <a:pos x="0" y="46"/>
                      </a:cxn>
                      <a:cxn ang="0">
                        <a:pos x="41" y="46"/>
                      </a:cxn>
                      <a:cxn ang="0">
                        <a:pos x="64" y="23"/>
                      </a:cxn>
                      <a:cxn ang="0">
                        <a:pos x="41" y="46"/>
                      </a:cxn>
                      <a:cxn ang="0">
                        <a:pos x="46" y="45"/>
                      </a:cxn>
                      <a:cxn ang="0">
                        <a:pos x="51" y="44"/>
                      </a:cxn>
                      <a:cxn ang="0">
                        <a:pos x="55" y="42"/>
                      </a:cxn>
                      <a:cxn ang="0">
                        <a:pos x="59" y="39"/>
                      </a:cxn>
                      <a:cxn ang="0">
                        <a:pos x="61" y="35"/>
                      </a:cxn>
                      <a:cxn ang="0">
                        <a:pos x="63" y="31"/>
                      </a:cxn>
                      <a:cxn ang="0">
                        <a:pos x="64" y="27"/>
                      </a:cxn>
                      <a:cxn ang="0">
                        <a:pos x="64" y="23"/>
                      </a:cxn>
                      <a:cxn ang="0">
                        <a:pos x="64" y="19"/>
                      </a:cxn>
                      <a:cxn ang="0">
                        <a:pos x="63" y="14"/>
                      </a:cxn>
                      <a:cxn ang="0">
                        <a:pos x="61" y="10"/>
                      </a:cxn>
                      <a:cxn ang="0">
                        <a:pos x="59" y="7"/>
                      </a:cxn>
                      <a:cxn ang="0">
                        <a:pos x="55" y="4"/>
                      </a:cxn>
                      <a:cxn ang="0">
                        <a:pos x="51" y="2"/>
                      </a:cxn>
                      <a:cxn ang="0">
                        <a:pos x="46" y="0"/>
                      </a:cxn>
                      <a:cxn ang="0">
                        <a:pos x="41" y="0"/>
                      </a:cxn>
                      <a:cxn ang="0">
                        <a:pos x="64" y="23"/>
                      </a:cxn>
                    </a:cxnLst>
                    <a:rect l="0" t="0" r="r" b="b"/>
                    <a:pathLst>
                      <a:path w="64" h="46">
                        <a:moveTo>
                          <a:pt x="64" y="23"/>
                        </a:moveTo>
                        <a:lnTo>
                          <a:pt x="41" y="0"/>
                        </a:lnTo>
                        <a:lnTo>
                          <a:pt x="0" y="0"/>
                        </a:lnTo>
                        <a:lnTo>
                          <a:pt x="0" y="46"/>
                        </a:lnTo>
                        <a:lnTo>
                          <a:pt x="41" y="46"/>
                        </a:lnTo>
                        <a:lnTo>
                          <a:pt x="64" y="23"/>
                        </a:lnTo>
                        <a:lnTo>
                          <a:pt x="41" y="46"/>
                        </a:lnTo>
                        <a:lnTo>
                          <a:pt x="46" y="45"/>
                        </a:lnTo>
                        <a:lnTo>
                          <a:pt x="51" y="44"/>
                        </a:lnTo>
                        <a:lnTo>
                          <a:pt x="55" y="42"/>
                        </a:lnTo>
                        <a:lnTo>
                          <a:pt x="59" y="39"/>
                        </a:lnTo>
                        <a:lnTo>
                          <a:pt x="61" y="35"/>
                        </a:lnTo>
                        <a:lnTo>
                          <a:pt x="63" y="31"/>
                        </a:lnTo>
                        <a:lnTo>
                          <a:pt x="64" y="27"/>
                        </a:lnTo>
                        <a:lnTo>
                          <a:pt x="64" y="23"/>
                        </a:lnTo>
                        <a:lnTo>
                          <a:pt x="64" y="19"/>
                        </a:lnTo>
                        <a:lnTo>
                          <a:pt x="63" y="14"/>
                        </a:lnTo>
                        <a:lnTo>
                          <a:pt x="61" y="10"/>
                        </a:lnTo>
                        <a:lnTo>
                          <a:pt x="59" y="7"/>
                        </a:lnTo>
                        <a:lnTo>
                          <a:pt x="55" y="4"/>
                        </a:lnTo>
                        <a:lnTo>
                          <a:pt x="51" y="2"/>
                        </a:lnTo>
                        <a:lnTo>
                          <a:pt x="46" y="0"/>
                        </a:lnTo>
                        <a:lnTo>
                          <a:pt x="41" y="0"/>
                        </a:lnTo>
                        <a:lnTo>
                          <a:pt x="64" y="23"/>
                        </a:lnTo>
                        <a:close/>
                      </a:path>
                    </a:pathLst>
                  </a:custGeom>
                  <a:solidFill>
                    <a:schemeClr val="bg1"/>
                  </a:solidFill>
                  <a:ln w="9525">
                    <a:noFill/>
                    <a:round/>
                    <a:headEnd/>
                    <a:tailEnd/>
                  </a:ln>
                </p:spPr>
                <p:txBody>
                  <a:bodyPr/>
                  <a:lstStyle/>
                  <a:p>
                    <a:pPr>
                      <a:defRPr/>
                    </a:pPr>
                    <a:endParaRPr lang="en-US"/>
                  </a:p>
                </p:txBody>
              </p:sp>
              <p:sp>
                <p:nvSpPr>
                  <p:cNvPr id="715390" name="Freeform 1662"/>
                  <p:cNvSpPr>
                    <a:spLocks noChangeAspect="1"/>
                  </p:cNvSpPr>
                  <p:nvPr/>
                </p:nvSpPr>
                <p:spPr bwMode="auto">
                  <a:xfrm>
                    <a:off x="4793" y="1926"/>
                    <a:ext cx="7" cy="136"/>
                  </a:xfrm>
                  <a:custGeom>
                    <a:avLst/>
                    <a:gdLst/>
                    <a:ahLst/>
                    <a:cxnLst>
                      <a:cxn ang="0">
                        <a:pos x="36" y="450"/>
                      </a:cxn>
                      <a:cxn ang="0">
                        <a:pos x="46" y="431"/>
                      </a:cxn>
                      <a:cxn ang="0">
                        <a:pos x="46" y="0"/>
                      </a:cxn>
                      <a:cxn ang="0">
                        <a:pos x="0" y="0"/>
                      </a:cxn>
                      <a:cxn ang="0">
                        <a:pos x="0" y="431"/>
                      </a:cxn>
                      <a:cxn ang="0">
                        <a:pos x="36" y="450"/>
                      </a:cxn>
                      <a:cxn ang="0">
                        <a:pos x="0" y="431"/>
                      </a:cxn>
                      <a:cxn ang="0">
                        <a:pos x="1" y="437"/>
                      </a:cxn>
                      <a:cxn ang="0">
                        <a:pos x="2" y="442"/>
                      </a:cxn>
                      <a:cxn ang="0">
                        <a:pos x="4" y="445"/>
                      </a:cxn>
                      <a:cxn ang="0">
                        <a:pos x="7" y="448"/>
                      </a:cxn>
                      <a:cxn ang="0">
                        <a:pos x="10" y="451"/>
                      </a:cxn>
                      <a:cxn ang="0">
                        <a:pos x="14" y="454"/>
                      </a:cxn>
                      <a:cxn ang="0">
                        <a:pos x="18" y="455"/>
                      </a:cxn>
                      <a:cxn ang="0">
                        <a:pos x="23" y="455"/>
                      </a:cxn>
                      <a:cxn ang="0">
                        <a:pos x="27" y="455"/>
                      </a:cxn>
                      <a:cxn ang="0">
                        <a:pos x="31" y="454"/>
                      </a:cxn>
                      <a:cxn ang="0">
                        <a:pos x="35" y="451"/>
                      </a:cxn>
                      <a:cxn ang="0">
                        <a:pos x="38" y="448"/>
                      </a:cxn>
                      <a:cxn ang="0">
                        <a:pos x="42" y="445"/>
                      </a:cxn>
                      <a:cxn ang="0">
                        <a:pos x="44" y="442"/>
                      </a:cxn>
                      <a:cxn ang="0">
                        <a:pos x="46" y="437"/>
                      </a:cxn>
                      <a:cxn ang="0">
                        <a:pos x="46" y="431"/>
                      </a:cxn>
                      <a:cxn ang="0">
                        <a:pos x="36" y="450"/>
                      </a:cxn>
                    </a:cxnLst>
                    <a:rect l="0" t="0" r="r" b="b"/>
                    <a:pathLst>
                      <a:path w="46" h="455">
                        <a:moveTo>
                          <a:pt x="36" y="450"/>
                        </a:moveTo>
                        <a:lnTo>
                          <a:pt x="46" y="431"/>
                        </a:lnTo>
                        <a:lnTo>
                          <a:pt x="46" y="0"/>
                        </a:lnTo>
                        <a:lnTo>
                          <a:pt x="0" y="0"/>
                        </a:lnTo>
                        <a:lnTo>
                          <a:pt x="0" y="431"/>
                        </a:lnTo>
                        <a:lnTo>
                          <a:pt x="36" y="450"/>
                        </a:lnTo>
                        <a:lnTo>
                          <a:pt x="0" y="431"/>
                        </a:lnTo>
                        <a:lnTo>
                          <a:pt x="1" y="437"/>
                        </a:lnTo>
                        <a:lnTo>
                          <a:pt x="2" y="442"/>
                        </a:lnTo>
                        <a:lnTo>
                          <a:pt x="4" y="445"/>
                        </a:lnTo>
                        <a:lnTo>
                          <a:pt x="7" y="448"/>
                        </a:lnTo>
                        <a:lnTo>
                          <a:pt x="10" y="451"/>
                        </a:lnTo>
                        <a:lnTo>
                          <a:pt x="14" y="454"/>
                        </a:lnTo>
                        <a:lnTo>
                          <a:pt x="18" y="455"/>
                        </a:lnTo>
                        <a:lnTo>
                          <a:pt x="23" y="455"/>
                        </a:lnTo>
                        <a:lnTo>
                          <a:pt x="27" y="455"/>
                        </a:lnTo>
                        <a:lnTo>
                          <a:pt x="31" y="454"/>
                        </a:lnTo>
                        <a:lnTo>
                          <a:pt x="35" y="451"/>
                        </a:lnTo>
                        <a:lnTo>
                          <a:pt x="38" y="448"/>
                        </a:lnTo>
                        <a:lnTo>
                          <a:pt x="42" y="445"/>
                        </a:lnTo>
                        <a:lnTo>
                          <a:pt x="44" y="442"/>
                        </a:lnTo>
                        <a:lnTo>
                          <a:pt x="46" y="437"/>
                        </a:lnTo>
                        <a:lnTo>
                          <a:pt x="46" y="431"/>
                        </a:lnTo>
                        <a:lnTo>
                          <a:pt x="36" y="450"/>
                        </a:lnTo>
                        <a:close/>
                      </a:path>
                    </a:pathLst>
                  </a:custGeom>
                  <a:solidFill>
                    <a:schemeClr val="bg1"/>
                  </a:solidFill>
                  <a:ln w="9525">
                    <a:noFill/>
                    <a:round/>
                    <a:headEnd/>
                    <a:tailEnd/>
                  </a:ln>
                </p:spPr>
                <p:txBody>
                  <a:bodyPr/>
                  <a:lstStyle/>
                  <a:p>
                    <a:pPr>
                      <a:defRPr/>
                    </a:pPr>
                    <a:endParaRPr lang="en-US"/>
                  </a:p>
                </p:txBody>
              </p:sp>
              <p:sp>
                <p:nvSpPr>
                  <p:cNvPr id="715391" name="Freeform 1663"/>
                  <p:cNvSpPr>
                    <a:spLocks noChangeAspect="1"/>
                  </p:cNvSpPr>
                  <p:nvPr/>
                </p:nvSpPr>
                <p:spPr bwMode="auto">
                  <a:xfrm>
                    <a:off x="4786" y="2055"/>
                    <a:ext cx="14" cy="14"/>
                  </a:xfrm>
                  <a:custGeom>
                    <a:avLst/>
                    <a:gdLst/>
                    <a:ahLst/>
                    <a:cxnLst>
                      <a:cxn ang="0">
                        <a:pos x="1" y="42"/>
                      </a:cxn>
                      <a:cxn ang="0">
                        <a:pos x="37" y="60"/>
                      </a:cxn>
                      <a:cxn ang="0">
                        <a:pos x="68" y="38"/>
                      </a:cxn>
                      <a:cxn ang="0">
                        <a:pos x="41" y="0"/>
                      </a:cxn>
                      <a:cxn ang="0">
                        <a:pos x="10" y="23"/>
                      </a:cxn>
                      <a:cxn ang="0">
                        <a:pos x="1" y="42"/>
                      </a:cxn>
                      <a:cxn ang="0">
                        <a:pos x="10" y="23"/>
                      </a:cxn>
                      <a:cxn ang="0">
                        <a:pos x="6" y="27"/>
                      </a:cxn>
                      <a:cxn ang="0">
                        <a:pos x="3" y="31"/>
                      </a:cxn>
                      <a:cxn ang="0">
                        <a:pos x="1" y="35"/>
                      </a:cxn>
                      <a:cxn ang="0">
                        <a:pos x="0" y="39"/>
                      </a:cxn>
                      <a:cxn ang="0">
                        <a:pos x="0" y="44"/>
                      </a:cxn>
                      <a:cxn ang="0">
                        <a:pos x="1" y="48"/>
                      </a:cxn>
                      <a:cxn ang="0">
                        <a:pos x="3" y="52"/>
                      </a:cxn>
                      <a:cxn ang="0">
                        <a:pos x="5" y="55"/>
                      </a:cxn>
                      <a:cxn ang="0">
                        <a:pos x="7" y="58"/>
                      </a:cxn>
                      <a:cxn ang="0">
                        <a:pos x="12" y="62"/>
                      </a:cxn>
                      <a:cxn ang="0">
                        <a:pos x="15" y="64"/>
                      </a:cxn>
                      <a:cxn ang="0">
                        <a:pos x="19" y="65"/>
                      </a:cxn>
                      <a:cxn ang="0">
                        <a:pos x="23" y="66"/>
                      </a:cxn>
                      <a:cxn ang="0">
                        <a:pos x="27" y="65"/>
                      </a:cxn>
                      <a:cxn ang="0">
                        <a:pos x="33" y="64"/>
                      </a:cxn>
                      <a:cxn ang="0">
                        <a:pos x="37" y="60"/>
                      </a:cxn>
                      <a:cxn ang="0">
                        <a:pos x="1" y="42"/>
                      </a:cxn>
                    </a:cxnLst>
                    <a:rect l="0" t="0" r="r" b="b"/>
                    <a:pathLst>
                      <a:path w="68" h="66">
                        <a:moveTo>
                          <a:pt x="1" y="42"/>
                        </a:moveTo>
                        <a:lnTo>
                          <a:pt x="37" y="60"/>
                        </a:lnTo>
                        <a:lnTo>
                          <a:pt x="68" y="38"/>
                        </a:lnTo>
                        <a:lnTo>
                          <a:pt x="41" y="0"/>
                        </a:lnTo>
                        <a:lnTo>
                          <a:pt x="10" y="23"/>
                        </a:lnTo>
                        <a:lnTo>
                          <a:pt x="1" y="42"/>
                        </a:lnTo>
                        <a:lnTo>
                          <a:pt x="10" y="23"/>
                        </a:lnTo>
                        <a:lnTo>
                          <a:pt x="6" y="27"/>
                        </a:lnTo>
                        <a:lnTo>
                          <a:pt x="3" y="31"/>
                        </a:lnTo>
                        <a:lnTo>
                          <a:pt x="1" y="35"/>
                        </a:lnTo>
                        <a:lnTo>
                          <a:pt x="0" y="39"/>
                        </a:lnTo>
                        <a:lnTo>
                          <a:pt x="0" y="44"/>
                        </a:lnTo>
                        <a:lnTo>
                          <a:pt x="1" y="48"/>
                        </a:lnTo>
                        <a:lnTo>
                          <a:pt x="3" y="52"/>
                        </a:lnTo>
                        <a:lnTo>
                          <a:pt x="5" y="55"/>
                        </a:lnTo>
                        <a:lnTo>
                          <a:pt x="7" y="58"/>
                        </a:lnTo>
                        <a:lnTo>
                          <a:pt x="12" y="62"/>
                        </a:lnTo>
                        <a:lnTo>
                          <a:pt x="15" y="64"/>
                        </a:lnTo>
                        <a:lnTo>
                          <a:pt x="19" y="65"/>
                        </a:lnTo>
                        <a:lnTo>
                          <a:pt x="23" y="66"/>
                        </a:lnTo>
                        <a:lnTo>
                          <a:pt x="27" y="65"/>
                        </a:lnTo>
                        <a:lnTo>
                          <a:pt x="33" y="64"/>
                        </a:lnTo>
                        <a:lnTo>
                          <a:pt x="37" y="60"/>
                        </a:lnTo>
                        <a:lnTo>
                          <a:pt x="1" y="42"/>
                        </a:lnTo>
                        <a:close/>
                      </a:path>
                    </a:pathLst>
                  </a:custGeom>
                  <a:solidFill>
                    <a:schemeClr val="bg1"/>
                  </a:solidFill>
                  <a:ln w="9525">
                    <a:noFill/>
                    <a:round/>
                    <a:headEnd/>
                    <a:tailEnd/>
                  </a:ln>
                </p:spPr>
                <p:txBody>
                  <a:bodyPr/>
                  <a:lstStyle/>
                  <a:p>
                    <a:pPr>
                      <a:defRPr/>
                    </a:pPr>
                    <a:endParaRPr lang="en-US"/>
                  </a:p>
                </p:txBody>
              </p:sp>
              <p:sp>
                <p:nvSpPr>
                  <p:cNvPr id="715392" name="Rectangle 1664"/>
                  <p:cNvSpPr>
                    <a:spLocks noChangeAspect="1" noChangeArrowheads="1"/>
                  </p:cNvSpPr>
                  <p:nvPr/>
                </p:nvSpPr>
                <p:spPr bwMode="auto">
                  <a:xfrm>
                    <a:off x="4786" y="2062"/>
                    <a:ext cx="14" cy="79"/>
                  </a:xfrm>
                  <a:prstGeom prst="rect">
                    <a:avLst/>
                  </a:prstGeom>
                  <a:solidFill>
                    <a:schemeClr val="bg1"/>
                  </a:solidFill>
                  <a:ln w="9525">
                    <a:noFill/>
                    <a:miter lim="800000"/>
                    <a:headEnd/>
                    <a:tailEnd/>
                  </a:ln>
                </p:spPr>
                <p:txBody>
                  <a:bodyPr/>
                  <a:lstStyle/>
                  <a:p>
                    <a:pPr>
                      <a:defRPr/>
                    </a:pPr>
                    <a:endParaRPr lang="en-US"/>
                  </a:p>
                </p:txBody>
              </p:sp>
              <p:sp>
                <p:nvSpPr>
                  <p:cNvPr id="715393" name="Rectangle 1665"/>
                  <p:cNvSpPr>
                    <a:spLocks noChangeAspect="1" noChangeArrowheads="1"/>
                  </p:cNvSpPr>
                  <p:nvPr/>
                </p:nvSpPr>
                <p:spPr bwMode="auto">
                  <a:xfrm>
                    <a:off x="5015" y="1496"/>
                    <a:ext cx="14" cy="72"/>
                  </a:xfrm>
                  <a:prstGeom prst="rect">
                    <a:avLst/>
                  </a:prstGeom>
                  <a:solidFill>
                    <a:schemeClr val="bg1"/>
                  </a:solidFill>
                  <a:ln w="9525">
                    <a:noFill/>
                    <a:miter lim="800000"/>
                    <a:headEnd/>
                    <a:tailEnd/>
                  </a:ln>
                </p:spPr>
                <p:txBody>
                  <a:bodyPr/>
                  <a:lstStyle/>
                  <a:p>
                    <a:pPr>
                      <a:defRPr/>
                    </a:pPr>
                    <a:endParaRPr lang="en-US"/>
                  </a:p>
                </p:txBody>
              </p:sp>
              <p:sp>
                <p:nvSpPr>
                  <p:cNvPr id="715394" name="Rectangle 1666"/>
                  <p:cNvSpPr>
                    <a:spLocks noChangeAspect="1" noChangeArrowheads="1"/>
                  </p:cNvSpPr>
                  <p:nvPr/>
                </p:nvSpPr>
                <p:spPr bwMode="auto">
                  <a:xfrm>
                    <a:off x="5144" y="1496"/>
                    <a:ext cx="14" cy="72"/>
                  </a:xfrm>
                  <a:prstGeom prst="rect">
                    <a:avLst/>
                  </a:prstGeom>
                  <a:solidFill>
                    <a:schemeClr val="bg1"/>
                  </a:solidFill>
                  <a:ln w="9525">
                    <a:noFill/>
                    <a:miter lim="800000"/>
                    <a:headEnd/>
                    <a:tailEnd/>
                  </a:ln>
                </p:spPr>
                <p:txBody>
                  <a:bodyPr/>
                  <a:lstStyle/>
                  <a:p>
                    <a:pPr>
                      <a:defRPr/>
                    </a:pPr>
                    <a:endParaRPr lang="en-US"/>
                  </a:p>
                </p:txBody>
              </p:sp>
              <p:sp>
                <p:nvSpPr>
                  <p:cNvPr id="715395" name="Rectangle 1667"/>
                  <p:cNvSpPr>
                    <a:spLocks noChangeAspect="1" noChangeArrowheads="1"/>
                  </p:cNvSpPr>
                  <p:nvPr/>
                </p:nvSpPr>
                <p:spPr bwMode="auto">
                  <a:xfrm>
                    <a:off x="4879" y="1496"/>
                    <a:ext cx="14" cy="72"/>
                  </a:xfrm>
                  <a:prstGeom prst="rect">
                    <a:avLst/>
                  </a:prstGeom>
                  <a:solidFill>
                    <a:schemeClr val="bg1"/>
                  </a:solidFill>
                  <a:ln w="9525">
                    <a:noFill/>
                    <a:miter lim="800000"/>
                    <a:headEnd/>
                    <a:tailEnd/>
                  </a:ln>
                </p:spPr>
                <p:txBody>
                  <a:bodyPr/>
                  <a:lstStyle/>
                  <a:p>
                    <a:pPr>
                      <a:defRPr/>
                    </a:pPr>
                    <a:endParaRPr lang="en-US"/>
                  </a:p>
                </p:txBody>
              </p:sp>
              <p:sp>
                <p:nvSpPr>
                  <p:cNvPr id="715396" name="Freeform 1668"/>
                  <p:cNvSpPr>
                    <a:spLocks noChangeAspect="1"/>
                  </p:cNvSpPr>
                  <p:nvPr/>
                </p:nvSpPr>
                <p:spPr bwMode="auto">
                  <a:xfrm>
                    <a:off x="2112" y="1410"/>
                    <a:ext cx="14" cy="93"/>
                  </a:xfrm>
                  <a:custGeom>
                    <a:avLst/>
                    <a:gdLst/>
                    <a:ahLst/>
                    <a:cxnLst>
                      <a:cxn ang="0">
                        <a:pos x="46" y="24"/>
                      </a:cxn>
                      <a:cxn ang="0">
                        <a:pos x="0" y="24"/>
                      </a:cxn>
                      <a:cxn ang="0">
                        <a:pos x="0" y="315"/>
                      </a:cxn>
                      <a:cxn ang="0">
                        <a:pos x="46" y="315"/>
                      </a:cxn>
                      <a:cxn ang="0">
                        <a:pos x="46" y="24"/>
                      </a:cxn>
                      <a:cxn ang="0">
                        <a:pos x="46" y="24"/>
                      </a:cxn>
                      <a:cxn ang="0">
                        <a:pos x="46" y="24"/>
                      </a:cxn>
                      <a:cxn ang="0">
                        <a:pos x="46" y="18"/>
                      </a:cxn>
                      <a:cxn ang="0">
                        <a:pos x="44" y="14"/>
                      </a:cxn>
                      <a:cxn ang="0">
                        <a:pos x="42" y="10"/>
                      </a:cxn>
                      <a:cxn ang="0">
                        <a:pos x="39" y="7"/>
                      </a:cxn>
                      <a:cxn ang="0">
                        <a:pos x="36" y="4"/>
                      </a:cxn>
                      <a:cxn ang="0">
                        <a:pos x="31" y="3"/>
                      </a:cxn>
                      <a:cxn ang="0">
                        <a:pos x="27" y="1"/>
                      </a:cxn>
                      <a:cxn ang="0">
                        <a:pos x="23" y="0"/>
                      </a:cxn>
                      <a:cxn ang="0">
                        <a:pos x="19" y="1"/>
                      </a:cxn>
                      <a:cxn ang="0">
                        <a:pos x="14" y="3"/>
                      </a:cxn>
                      <a:cxn ang="0">
                        <a:pos x="10" y="4"/>
                      </a:cxn>
                      <a:cxn ang="0">
                        <a:pos x="7" y="7"/>
                      </a:cxn>
                      <a:cxn ang="0">
                        <a:pos x="4" y="10"/>
                      </a:cxn>
                      <a:cxn ang="0">
                        <a:pos x="2" y="14"/>
                      </a:cxn>
                      <a:cxn ang="0">
                        <a:pos x="1" y="18"/>
                      </a:cxn>
                      <a:cxn ang="0">
                        <a:pos x="0" y="24"/>
                      </a:cxn>
                      <a:cxn ang="0">
                        <a:pos x="46" y="24"/>
                      </a:cxn>
                    </a:cxnLst>
                    <a:rect l="0" t="0" r="r" b="b"/>
                    <a:pathLst>
                      <a:path w="46" h="315">
                        <a:moveTo>
                          <a:pt x="46" y="24"/>
                        </a:moveTo>
                        <a:lnTo>
                          <a:pt x="0" y="24"/>
                        </a:lnTo>
                        <a:lnTo>
                          <a:pt x="0" y="315"/>
                        </a:lnTo>
                        <a:lnTo>
                          <a:pt x="46" y="315"/>
                        </a:lnTo>
                        <a:lnTo>
                          <a:pt x="46" y="24"/>
                        </a:lnTo>
                        <a:lnTo>
                          <a:pt x="46" y="24"/>
                        </a:lnTo>
                        <a:lnTo>
                          <a:pt x="46" y="24"/>
                        </a:lnTo>
                        <a:lnTo>
                          <a:pt x="46" y="18"/>
                        </a:lnTo>
                        <a:lnTo>
                          <a:pt x="44" y="14"/>
                        </a:lnTo>
                        <a:lnTo>
                          <a:pt x="42" y="10"/>
                        </a:lnTo>
                        <a:lnTo>
                          <a:pt x="39" y="7"/>
                        </a:lnTo>
                        <a:lnTo>
                          <a:pt x="36" y="4"/>
                        </a:lnTo>
                        <a:lnTo>
                          <a:pt x="31" y="3"/>
                        </a:lnTo>
                        <a:lnTo>
                          <a:pt x="27" y="1"/>
                        </a:lnTo>
                        <a:lnTo>
                          <a:pt x="23" y="0"/>
                        </a:lnTo>
                        <a:lnTo>
                          <a:pt x="19" y="1"/>
                        </a:lnTo>
                        <a:lnTo>
                          <a:pt x="14" y="3"/>
                        </a:lnTo>
                        <a:lnTo>
                          <a:pt x="10" y="4"/>
                        </a:lnTo>
                        <a:lnTo>
                          <a:pt x="7" y="7"/>
                        </a:lnTo>
                        <a:lnTo>
                          <a:pt x="4" y="10"/>
                        </a:lnTo>
                        <a:lnTo>
                          <a:pt x="2" y="14"/>
                        </a:lnTo>
                        <a:lnTo>
                          <a:pt x="1" y="18"/>
                        </a:lnTo>
                        <a:lnTo>
                          <a:pt x="0" y="24"/>
                        </a:lnTo>
                        <a:lnTo>
                          <a:pt x="46" y="24"/>
                        </a:lnTo>
                        <a:close/>
                      </a:path>
                    </a:pathLst>
                  </a:custGeom>
                  <a:solidFill>
                    <a:schemeClr val="bg1"/>
                  </a:solidFill>
                  <a:ln w="9525">
                    <a:noFill/>
                    <a:round/>
                    <a:headEnd/>
                    <a:tailEnd/>
                  </a:ln>
                </p:spPr>
                <p:txBody>
                  <a:bodyPr/>
                  <a:lstStyle/>
                  <a:p>
                    <a:pPr>
                      <a:defRPr/>
                    </a:pPr>
                    <a:endParaRPr lang="en-US"/>
                  </a:p>
                </p:txBody>
              </p:sp>
              <p:sp>
                <p:nvSpPr>
                  <p:cNvPr id="715397" name="Freeform 1669"/>
                  <p:cNvSpPr>
                    <a:spLocks noChangeAspect="1"/>
                  </p:cNvSpPr>
                  <p:nvPr/>
                </p:nvSpPr>
                <p:spPr bwMode="auto">
                  <a:xfrm>
                    <a:off x="2091" y="1360"/>
                    <a:ext cx="36" cy="57"/>
                  </a:xfrm>
                  <a:custGeom>
                    <a:avLst/>
                    <a:gdLst/>
                    <a:ahLst/>
                    <a:cxnLst>
                      <a:cxn ang="0">
                        <a:pos x="40" y="40"/>
                      </a:cxn>
                      <a:cxn ang="0">
                        <a:pos x="7" y="41"/>
                      </a:cxn>
                      <a:cxn ang="0">
                        <a:pos x="18" y="51"/>
                      </a:cxn>
                      <a:cxn ang="0">
                        <a:pos x="27" y="60"/>
                      </a:cxn>
                      <a:cxn ang="0">
                        <a:pos x="35" y="70"/>
                      </a:cxn>
                      <a:cxn ang="0">
                        <a:pos x="42" y="79"/>
                      </a:cxn>
                      <a:cxn ang="0">
                        <a:pos x="48" y="89"/>
                      </a:cxn>
                      <a:cxn ang="0">
                        <a:pos x="54" y="97"/>
                      </a:cxn>
                      <a:cxn ang="0">
                        <a:pos x="59" y="106"/>
                      </a:cxn>
                      <a:cxn ang="0">
                        <a:pos x="62" y="116"/>
                      </a:cxn>
                      <a:cxn ang="0">
                        <a:pos x="65" y="124"/>
                      </a:cxn>
                      <a:cxn ang="0">
                        <a:pos x="68" y="134"/>
                      </a:cxn>
                      <a:cxn ang="0">
                        <a:pos x="70" y="143"/>
                      </a:cxn>
                      <a:cxn ang="0">
                        <a:pos x="73" y="152"/>
                      </a:cxn>
                      <a:cxn ang="0">
                        <a:pos x="75" y="172"/>
                      </a:cxn>
                      <a:cxn ang="0">
                        <a:pos x="76" y="191"/>
                      </a:cxn>
                      <a:cxn ang="0">
                        <a:pos x="122" y="190"/>
                      </a:cxn>
                      <a:cxn ang="0">
                        <a:pos x="121" y="167"/>
                      </a:cxn>
                      <a:cxn ang="0">
                        <a:pos x="118" y="145"/>
                      </a:cxn>
                      <a:cxn ang="0">
                        <a:pos x="116" y="133"/>
                      </a:cxn>
                      <a:cxn ang="0">
                        <a:pos x="113" y="121"/>
                      </a:cxn>
                      <a:cxn ang="0">
                        <a:pos x="109" y="110"/>
                      </a:cxn>
                      <a:cxn ang="0">
                        <a:pos x="105" y="98"/>
                      </a:cxn>
                      <a:cxn ang="0">
                        <a:pos x="100" y="86"/>
                      </a:cxn>
                      <a:cxn ang="0">
                        <a:pos x="95" y="75"/>
                      </a:cxn>
                      <a:cxn ang="0">
                        <a:pos x="87" y="63"/>
                      </a:cxn>
                      <a:cxn ang="0">
                        <a:pos x="80" y="52"/>
                      </a:cxn>
                      <a:cxn ang="0">
                        <a:pos x="71" y="40"/>
                      </a:cxn>
                      <a:cxn ang="0">
                        <a:pos x="61" y="30"/>
                      </a:cxn>
                      <a:cxn ang="0">
                        <a:pos x="50" y="18"/>
                      </a:cxn>
                      <a:cxn ang="0">
                        <a:pos x="39" y="6"/>
                      </a:cxn>
                      <a:cxn ang="0">
                        <a:pos x="7" y="7"/>
                      </a:cxn>
                      <a:cxn ang="0">
                        <a:pos x="39" y="6"/>
                      </a:cxn>
                      <a:cxn ang="0">
                        <a:pos x="35" y="3"/>
                      </a:cxn>
                      <a:cxn ang="0">
                        <a:pos x="29" y="1"/>
                      </a:cxn>
                      <a:cxn ang="0">
                        <a:pos x="25" y="0"/>
                      </a:cxn>
                      <a:cxn ang="0">
                        <a:pos x="21" y="0"/>
                      </a:cxn>
                      <a:cxn ang="0">
                        <a:pos x="17" y="1"/>
                      </a:cxn>
                      <a:cxn ang="0">
                        <a:pos x="13" y="3"/>
                      </a:cxn>
                      <a:cxn ang="0">
                        <a:pos x="9" y="5"/>
                      </a:cxn>
                      <a:cxn ang="0">
                        <a:pos x="6" y="9"/>
                      </a:cxn>
                      <a:cxn ang="0">
                        <a:pos x="3" y="12"/>
                      </a:cxn>
                      <a:cxn ang="0">
                        <a:pos x="1" y="16"/>
                      </a:cxn>
                      <a:cxn ang="0">
                        <a:pos x="0" y="20"/>
                      </a:cxn>
                      <a:cxn ang="0">
                        <a:pos x="0" y="24"/>
                      </a:cxn>
                      <a:cxn ang="0">
                        <a:pos x="0" y="29"/>
                      </a:cxn>
                      <a:cxn ang="0">
                        <a:pos x="2" y="33"/>
                      </a:cxn>
                      <a:cxn ang="0">
                        <a:pos x="4" y="37"/>
                      </a:cxn>
                      <a:cxn ang="0">
                        <a:pos x="7" y="41"/>
                      </a:cxn>
                      <a:cxn ang="0">
                        <a:pos x="40" y="40"/>
                      </a:cxn>
                    </a:cxnLst>
                    <a:rect l="0" t="0" r="r" b="b"/>
                    <a:pathLst>
                      <a:path w="122" h="191">
                        <a:moveTo>
                          <a:pt x="40" y="40"/>
                        </a:moveTo>
                        <a:lnTo>
                          <a:pt x="7" y="41"/>
                        </a:lnTo>
                        <a:lnTo>
                          <a:pt x="18" y="51"/>
                        </a:lnTo>
                        <a:lnTo>
                          <a:pt x="27" y="60"/>
                        </a:lnTo>
                        <a:lnTo>
                          <a:pt x="35" y="70"/>
                        </a:lnTo>
                        <a:lnTo>
                          <a:pt x="42" y="79"/>
                        </a:lnTo>
                        <a:lnTo>
                          <a:pt x="48" y="89"/>
                        </a:lnTo>
                        <a:lnTo>
                          <a:pt x="54" y="97"/>
                        </a:lnTo>
                        <a:lnTo>
                          <a:pt x="59" y="106"/>
                        </a:lnTo>
                        <a:lnTo>
                          <a:pt x="62" y="116"/>
                        </a:lnTo>
                        <a:lnTo>
                          <a:pt x="65" y="124"/>
                        </a:lnTo>
                        <a:lnTo>
                          <a:pt x="68" y="134"/>
                        </a:lnTo>
                        <a:lnTo>
                          <a:pt x="70" y="143"/>
                        </a:lnTo>
                        <a:lnTo>
                          <a:pt x="73" y="152"/>
                        </a:lnTo>
                        <a:lnTo>
                          <a:pt x="75" y="172"/>
                        </a:lnTo>
                        <a:lnTo>
                          <a:pt x="76" y="191"/>
                        </a:lnTo>
                        <a:lnTo>
                          <a:pt x="122" y="190"/>
                        </a:lnTo>
                        <a:lnTo>
                          <a:pt x="121" y="167"/>
                        </a:lnTo>
                        <a:lnTo>
                          <a:pt x="118" y="145"/>
                        </a:lnTo>
                        <a:lnTo>
                          <a:pt x="116" y="133"/>
                        </a:lnTo>
                        <a:lnTo>
                          <a:pt x="113" y="121"/>
                        </a:lnTo>
                        <a:lnTo>
                          <a:pt x="109" y="110"/>
                        </a:lnTo>
                        <a:lnTo>
                          <a:pt x="105" y="98"/>
                        </a:lnTo>
                        <a:lnTo>
                          <a:pt x="100" y="86"/>
                        </a:lnTo>
                        <a:lnTo>
                          <a:pt x="95" y="75"/>
                        </a:lnTo>
                        <a:lnTo>
                          <a:pt x="87" y="63"/>
                        </a:lnTo>
                        <a:lnTo>
                          <a:pt x="80" y="52"/>
                        </a:lnTo>
                        <a:lnTo>
                          <a:pt x="71" y="40"/>
                        </a:lnTo>
                        <a:lnTo>
                          <a:pt x="61" y="30"/>
                        </a:lnTo>
                        <a:lnTo>
                          <a:pt x="50" y="18"/>
                        </a:lnTo>
                        <a:lnTo>
                          <a:pt x="39" y="6"/>
                        </a:lnTo>
                        <a:lnTo>
                          <a:pt x="7" y="7"/>
                        </a:lnTo>
                        <a:lnTo>
                          <a:pt x="39" y="6"/>
                        </a:lnTo>
                        <a:lnTo>
                          <a:pt x="35" y="3"/>
                        </a:lnTo>
                        <a:lnTo>
                          <a:pt x="29" y="1"/>
                        </a:lnTo>
                        <a:lnTo>
                          <a:pt x="25" y="0"/>
                        </a:lnTo>
                        <a:lnTo>
                          <a:pt x="21" y="0"/>
                        </a:lnTo>
                        <a:lnTo>
                          <a:pt x="17" y="1"/>
                        </a:lnTo>
                        <a:lnTo>
                          <a:pt x="13" y="3"/>
                        </a:lnTo>
                        <a:lnTo>
                          <a:pt x="9" y="5"/>
                        </a:lnTo>
                        <a:lnTo>
                          <a:pt x="6" y="9"/>
                        </a:lnTo>
                        <a:lnTo>
                          <a:pt x="3" y="12"/>
                        </a:lnTo>
                        <a:lnTo>
                          <a:pt x="1" y="16"/>
                        </a:lnTo>
                        <a:lnTo>
                          <a:pt x="0" y="20"/>
                        </a:lnTo>
                        <a:lnTo>
                          <a:pt x="0" y="24"/>
                        </a:lnTo>
                        <a:lnTo>
                          <a:pt x="0" y="29"/>
                        </a:lnTo>
                        <a:lnTo>
                          <a:pt x="2" y="33"/>
                        </a:lnTo>
                        <a:lnTo>
                          <a:pt x="4" y="37"/>
                        </a:lnTo>
                        <a:lnTo>
                          <a:pt x="7" y="41"/>
                        </a:lnTo>
                        <a:lnTo>
                          <a:pt x="40" y="40"/>
                        </a:lnTo>
                        <a:close/>
                      </a:path>
                    </a:pathLst>
                  </a:custGeom>
                  <a:solidFill>
                    <a:schemeClr val="bg1"/>
                  </a:solidFill>
                  <a:ln w="9525">
                    <a:noFill/>
                    <a:round/>
                    <a:headEnd/>
                    <a:tailEnd/>
                  </a:ln>
                </p:spPr>
                <p:txBody>
                  <a:bodyPr/>
                  <a:lstStyle/>
                  <a:p>
                    <a:pPr>
                      <a:defRPr/>
                    </a:pPr>
                    <a:endParaRPr lang="en-US"/>
                  </a:p>
                </p:txBody>
              </p:sp>
              <p:sp>
                <p:nvSpPr>
                  <p:cNvPr id="715398" name="Freeform 1670"/>
                  <p:cNvSpPr>
                    <a:spLocks noChangeAspect="1"/>
                  </p:cNvSpPr>
                  <p:nvPr/>
                </p:nvSpPr>
                <p:spPr bwMode="auto">
                  <a:xfrm>
                    <a:off x="2069" y="1360"/>
                    <a:ext cx="29" cy="64"/>
                  </a:xfrm>
                  <a:custGeom>
                    <a:avLst/>
                    <a:gdLst/>
                    <a:ahLst/>
                    <a:cxnLst>
                      <a:cxn ang="0">
                        <a:pos x="47" y="183"/>
                      </a:cxn>
                      <a:cxn ang="0">
                        <a:pos x="47" y="183"/>
                      </a:cxn>
                      <a:cxn ang="0">
                        <a:pos x="47" y="165"/>
                      </a:cxn>
                      <a:cxn ang="0">
                        <a:pos x="51" y="145"/>
                      </a:cxn>
                      <a:cxn ang="0">
                        <a:pos x="53" y="136"/>
                      </a:cxn>
                      <a:cxn ang="0">
                        <a:pos x="55" y="128"/>
                      </a:cxn>
                      <a:cxn ang="0">
                        <a:pos x="58" y="118"/>
                      </a:cxn>
                      <a:cxn ang="0">
                        <a:pos x="61" y="109"/>
                      </a:cxn>
                      <a:cxn ang="0">
                        <a:pos x="65" y="99"/>
                      </a:cxn>
                      <a:cxn ang="0">
                        <a:pos x="71" y="90"/>
                      </a:cxn>
                      <a:cxn ang="0">
                        <a:pos x="76" y="82"/>
                      </a:cxn>
                      <a:cxn ang="0">
                        <a:pos x="82" y="72"/>
                      </a:cxn>
                      <a:cxn ang="0">
                        <a:pos x="90" y="63"/>
                      </a:cxn>
                      <a:cxn ang="0">
                        <a:pos x="97" y="53"/>
                      </a:cxn>
                      <a:cxn ang="0">
                        <a:pos x="105" y="43"/>
                      </a:cxn>
                      <a:cxn ang="0">
                        <a:pos x="115" y="33"/>
                      </a:cxn>
                      <a:cxn ang="0">
                        <a:pos x="82" y="0"/>
                      </a:cxn>
                      <a:cxn ang="0">
                        <a:pos x="71" y="12"/>
                      </a:cxn>
                      <a:cxn ang="0">
                        <a:pos x="61" y="23"/>
                      </a:cxn>
                      <a:cxn ang="0">
                        <a:pos x="53" y="34"/>
                      </a:cxn>
                      <a:cxn ang="0">
                        <a:pos x="44" y="46"/>
                      </a:cxn>
                      <a:cxn ang="0">
                        <a:pos x="37" y="56"/>
                      </a:cxn>
                      <a:cxn ang="0">
                        <a:pos x="30" y="68"/>
                      </a:cxn>
                      <a:cxn ang="0">
                        <a:pos x="24" y="79"/>
                      </a:cxn>
                      <a:cxn ang="0">
                        <a:pos x="19" y="91"/>
                      </a:cxn>
                      <a:cxn ang="0">
                        <a:pos x="15" y="103"/>
                      </a:cxn>
                      <a:cxn ang="0">
                        <a:pos x="11" y="114"/>
                      </a:cxn>
                      <a:cxn ang="0">
                        <a:pos x="7" y="126"/>
                      </a:cxn>
                      <a:cxn ang="0">
                        <a:pos x="4" y="137"/>
                      </a:cxn>
                      <a:cxn ang="0">
                        <a:pos x="2" y="160"/>
                      </a:cxn>
                      <a:cxn ang="0">
                        <a:pos x="0" y="183"/>
                      </a:cxn>
                      <a:cxn ang="0">
                        <a:pos x="0" y="183"/>
                      </a:cxn>
                      <a:cxn ang="0">
                        <a:pos x="0" y="183"/>
                      </a:cxn>
                      <a:cxn ang="0">
                        <a:pos x="1" y="188"/>
                      </a:cxn>
                      <a:cxn ang="0">
                        <a:pos x="2" y="193"/>
                      </a:cxn>
                      <a:cxn ang="0">
                        <a:pos x="5" y="197"/>
                      </a:cxn>
                      <a:cxn ang="0">
                        <a:pos x="7" y="201"/>
                      </a:cxn>
                      <a:cxn ang="0">
                        <a:pos x="12" y="203"/>
                      </a:cxn>
                      <a:cxn ang="0">
                        <a:pos x="15" y="205"/>
                      </a:cxn>
                      <a:cxn ang="0">
                        <a:pos x="19" y="206"/>
                      </a:cxn>
                      <a:cxn ang="0">
                        <a:pos x="24" y="206"/>
                      </a:cxn>
                      <a:cxn ang="0">
                        <a:pos x="29" y="206"/>
                      </a:cxn>
                      <a:cxn ang="0">
                        <a:pos x="33" y="205"/>
                      </a:cxn>
                      <a:cxn ang="0">
                        <a:pos x="36" y="203"/>
                      </a:cxn>
                      <a:cxn ang="0">
                        <a:pos x="40" y="201"/>
                      </a:cxn>
                      <a:cxn ang="0">
                        <a:pos x="43" y="197"/>
                      </a:cxn>
                      <a:cxn ang="0">
                        <a:pos x="45" y="193"/>
                      </a:cxn>
                      <a:cxn ang="0">
                        <a:pos x="46" y="188"/>
                      </a:cxn>
                      <a:cxn ang="0">
                        <a:pos x="47" y="183"/>
                      </a:cxn>
                    </a:cxnLst>
                    <a:rect l="0" t="0" r="r" b="b"/>
                    <a:pathLst>
                      <a:path w="115" h="206">
                        <a:moveTo>
                          <a:pt x="47" y="183"/>
                        </a:moveTo>
                        <a:lnTo>
                          <a:pt x="47" y="183"/>
                        </a:lnTo>
                        <a:lnTo>
                          <a:pt x="47" y="165"/>
                        </a:lnTo>
                        <a:lnTo>
                          <a:pt x="51" y="145"/>
                        </a:lnTo>
                        <a:lnTo>
                          <a:pt x="53" y="136"/>
                        </a:lnTo>
                        <a:lnTo>
                          <a:pt x="55" y="128"/>
                        </a:lnTo>
                        <a:lnTo>
                          <a:pt x="58" y="118"/>
                        </a:lnTo>
                        <a:lnTo>
                          <a:pt x="61" y="109"/>
                        </a:lnTo>
                        <a:lnTo>
                          <a:pt x="65" y="99"/>
                        </a:lnTo>
                        <a:lnTo>
                          <a:pt x="71" y="90"/>
                        </a:lnTo>
                        <a:lnTo>
                          <a:pt x="76" y="82"/>
                        </a:lnTo>
                        <a:lnTo>
                          <a:pt x="82" y="72"/>
                        </a:lnTo>
                        <a:lnTo>
                          <a:pt x="90" y="63"/>
                        </a:lnTo>
                        <a:lnTo>
                          <a:pt x="97" y="53"/>
                        </a:lnTo>
                        <a:lnTo>
                          <a:pt x="105" y="43"/>
                        </a:lnTo>
                        <a:lnTo>
                          <a:pt x="115" y="33"/>
                        </a:lnTo>
                        <a:lnTo>
                          <a:pt x="82" y="0"/>
                        </a:lnTo>
                        <a:lnTo>
                          <a:pt x="71" y="12"/>
                        </a:lnTo>
                        <a:lnTo>
                          <a:pt x="61" y="23"/>
                        </a:lnTo>
                        <a:lnTo>
                          <a:pt x="53" y="34"/>
                        </a:lnTo>
                        <a:lnTo>
                          <a:pt x="44" y="46"/>
                        </a:lnTo>
                        <a:lnTo>
                          <a:pt x="37" y="56"/>
                        </a:lnTo>
                        <a:lnTo>
                          <a:pt x="30" y="68"/>
                        </a:lnTo>
                        <a:lnTo>
                          <a:pt x="24" y="79"/>
                        </a:lnTo>
                        <a:lnTo>
                          <a:pt x="19" y="91"/>
                        </a:lnTo>
                        <a:lnTo>
                          <a:pt x="15" y="103"/>
                        </a:lnTo>
                        <a:lnTo>
                          <a:pt x="11" y="114"/>
                        </a:lnTo>
                        <a:lnTo>
                          <a:pt x="7" y="126"/>
                        </a:lnTo>
                        <a:lnTo>
                          <a:pt x="4" y="137"/>
                        </a:lnTo>
                        <a:lnTo>
                          <a:pt x="2" y="160"/>
                        </a:lnTo>
                        <a:lnTo>
                          <a:pt x="0" y="183"/>
                        </a:lnTo>
                        <a:lnTo>
                          <a:pt x="0" y="183"/>
                        </a:lnTo>
                        <a:lnTo>
                          <a:pt x="0" y="183"/>
                        </a:lnTo>
                        <a:lnTo>
                          <a:pt x="1" y="188"/>
                        </a:lnTo>
                        <a:lnTo>
                          <a:pt x="2" y="193"/>
                        </a:lnTo>
                        <a:lnTo>
                          <a:pt x="5" y="197"/>
                        </a:lnTo>
                        <a:lnTo>
                          <a:pt x="7" y="201"/>
                        </a:lnTo>
                        <a:lnTo>
                          <a:pt x="12" y="203"/>
                        </a:lnTo>
                        <a:lnTo>
                          <a:pt x="15" y="205"/>
                        </a:lnTo>
                        <a:lnTo>
                          <a:pt x="19" y="206"/>
                        </a:lnTo>
                        <a:lnTo>
                          <a:pt x="24" y="206"/>
                        </a:lnTo>
                        <a:lnTo>
                          <a:pt x="29" y="206"/>
                        </a:lnTo>
                        <a:lnTo>
                          <a:pt x="33" y="205"/>
                        </a:lnTo>
                        <a:lnTo>
                          <a:pt x="36" y="203"/>
                        </a:lnTo>
                        <a:lnTo>
                          <a:pt x="40" y="201"/>
                        </a:lnTo>
                        <a:lnTo>
                          <a:pt x="43" y="197"/>
                        </a:lnTo>
                        <a:lnTo>
                          <a:pt x="45" y="193"/>
                        </a:lnTo>
                        <a:lnTo>
                          <a:pt x="46" y="188"/>
                        </a:lnTo>
                        <a:lnTo>
                          <a:pt x="47" y="183"/>
                        </a:lnTo>
                        <a:close/>
                      </a:path>
                    </a:pathLst>
                  </a:custGeom>
                  <a:solidFill>
                    <a:schemeClr val="bg1"/>
                  </a:solidFill>
                  <a:ln w="9525">
                    <a:noFill/>
                    <a:round/>
                    <a:headEnd/>
                    <a:tailEnd/>
                  </a:ln>
                </p:spPr>
                <p:txBody>
                  <a:bodyPr/>
                  <a:lstStyle/>
                  <a:p>
                    <a:pPr>
                      <a:defRPr/>
                    </a:pPr>
                    <a:endParaRPr lang="en-US"/>
                  </a:p>
                </p:txBody>
              </p:sp>
              <p:sp>
                <p:nvSpPr>
                  <p:cNvPr id="715399" name="Freeform 1671"/>
                  <p:cNvSpPr>
                    <a:spLocks noChangeAspect="1"/>
                  </p:cNvSpPr>
                  <p:nvPr/>
                </p:nvSpPr>
                <p:spPr bwMode="auto">
                  <a:xfrm>
                    <a:off x="2069" y="1417"/>
                    <a:ext cx="7" cy="93"/>
                  </a:xfrm>
                  <a:custGeom>
                    <a:avLst/>
                    <a:gdLst/>
                    <a:ahLst/>
                    <a:cxnLst>
                      <a:cxn ang="0">
                        <a:pos x="29" y="314"/>
                      </a:cxn>
                      <a:cxn ang="0">
                        <a:pos x="47" y="291"/>
                      </a:cxn>
                      <a:cxn ang="0">
                        <a:pos x="47" y="0"/>
                      </a:cxn>
                      <a:cxn ang="0">
                        <a:pos x="0" y="0"/>
                      </a:cxn>
                      <a:cxn ang="0">
                        <a:pos x="0" y="291"/>
                      </a:cxn>
                      <a:cxn ang="0">
                        <a:pos x="29" y="314"/>
                      </a:cxn>
                      <a:cxn ang="0">
                        <a:pos x="0" y="291"/>
                      </a:cxn>
                      <a:cxn ang="0">
                        <a:pos x="1" y="298"/>
                      </a:cxn>
                      <a:cxn ang="0">
                        <a:pos x="2" y="302"/>
                      </a:cxn>
                      <a:cxn ang="0">
                        <a:pos x="5" y="306"/>
                      </a:cxn>
                      <a:cxn ang="0">
                        <a:pos x="7" y="309"/>
                      </a:cxn>
                      <a:cxn ang="0">
                        <a:pos x="12" y="311"/>
                      </a:cxn>
                      <a:cxn ang="0">
                        <a:pos x="15" y="313"/>
                      </a:cxn>
                      <a:cxn ang="0">
                        <a:pos x="19" y="314"/>
                      </a:cxn>
                      <a:cxn ang="0">
                        <a:pos x="24" y="315"/>
                      </a:cxn>
                      <a:cxn ang="0">
                        <a:pos x="29" y="314"/>
                      </a:cxn>
                      <a:cxn ang="0">
                        <a:pos x="33" y="313"/>
                      </a:cxn>
                      <a:cxn ang="0">
                        <a:pos x="36" y="311"/>
                      </a:cxn>
                      <a:cxn ang="0">
                        <a:pos x="40" y="309"/>
                      </a:cxn>
                      <a:cxn ang="0">
                        <a:pos x="43" y="306"/>
                      </a:cxn>
                      <a:cxn ang="0">
                        <a:pos x="45" y="302"/>
                      </a:cxn>
                      <a:cxn ang="0">
                        <a:pos x="46" y="298"/>
                      </a:cxn>
                      <a:cxn ang="0">
                        <a:pos x="47" y="291"/>
                      </a:cxn>
                      <a:cxn ang="0">
                        <a:pos x="29" y="314"/>
                      </a:cxn>
                    </a:cxnLst>
                    <a:rect l="0" t="0" r="r" b="b"/>
                    <a:pathLst>
                      <a:path w="47" h="315">
                        <a:moveTo>
                          <a:pt x="29" y="314"/>
                        </a:moveTo>
                        <a:lnTo>
                          <a:pt x="47" y="291"/>
                        </a:lnTo>
                        <a:lnTo>
                          <a:pt x="47" y="0"/>
                        </a:lnTo>
                        <a:lnTo>
                          <a:pt x="0" y="0"/>
                        </a:lnTo>
                        <a:lnTo>
                          <a:pt x="0" y="291"/>
                        </a:lnTo>
                        <a:lnTo>
                          <a:pt x="29" y="314"/>
                        </a:lnTo>
                        <a:lnTo>
                          <a:pt x="0" y="291"/>
                        </a:lnTo>
                        <a:lnTo>
                          <a:pt x="1" y="298"/>
                        </a:lnTo>
                        <a:lnTo>
                          <a:pt x="2" y="302"/>
                        </a:lnTo>
                        <a:lnTo>
                          <a:pt x="5" y="306"/>
                        </a:lnTo>
                        <a:lnTo>
                          <a:pt x="7" y="309"/>
                        </a:lnTo>
                        <a:lnTo>
                          <a:pt x="12" y="311"/>
                        </a:lnTo>
                        <a:lnTo>
                          <a:pt x="15" y="313"/>
                        </a:lnTo>
                        <a:lnTo>
                          <a:pt x="19" y="314"/>
                        </a:lnTo>
                        <a:lnTo>
                          <a:pt x="24" y="315"/>
                        </a:lnTo>
                        <a:lnTo>
                          <a:pt x="29" y="314"/>
                        </a:lnTo>
                        <a:lnTo>
                          <a:pt x="33" y="313"/>
                        </a:lnTo>
                        <a:lnTo>
                          <a:pt x="36" y="311"/>
                        </a:lnTo>
                        <a:lnTo>
                          <a:pt x="40" y="309"/>
                        </a:lnTo>
                        <a:lnTo>
                          <a:pt x="43" y="306"/>
                        </a:lnTo>
                        <a:lnTo>
                          <a:pt x="45" y="302"/>
                        </a:lnTo>
                        <a:lnTo>
                          <a:pt x="46" y="298"/>
                        </a:lnTo>
                        <a:lnTo>
                          <a:pt x="47" y="291"/>
                        </a:lnTo>
                        <a:lnTo>
                          <a:pt x="29" y="314"/>
                        </a:lnTo>
                        <a:close/>
                      </a:path>
                    </a:pathLst>
                  </a:custGeom>
                  <a:solidFill>
                    <a:schemeClr val="bg1"/>
                  </a:solidFill>
                  <a:ln w="9525">
                    <a:noFill/>
                    <a:round/>
                    <a:headEnd/>
                    <a:tailEnd/>
                  </a:ln>
                </p:spPr>
                <p:txBody>
                  <a:bodyPr/>
                  <a:lstStyle/>
                  <a:p>
                    <a:pPr>
                      <a:defRPr/>
                    </a:pPr>
                    <a:endParaRPr lang="en-US"/>
                  </a:p>
                </p:txBody>
              </p:sp>
              <p:sp>
                <p:nvSpPr>
                  <p:cNvPr id="715400" name="Freeform 1672"/>
                  <p:cNvSpPr>
                    <a:spLocks noChangeAspect="1"/>
                  </p:cNvSpPr>
                  <p:nvPr/>
                </p:nvSpPr>
                <p:spPr bwMode="auto">
                  <a:xfrm>
                    <a:off x="2041" y="1496"/>
                    <a:ext cx="36" cy="21"/>
                  </a:xfrm>
                  <a:custGeom>
                    <a:avLst/>
                    <a:gdLst/>
                    <a:ahLst/>
                    <a:cxnLst>
                      <a:cxn ang="0">
                        <a:pos x="0" y="43"/>
                      </a:cxn>
                      <a:cxn ang="0">
                        <a:pos x="27" y="66"/>
                      </a:cxn>
                      <a:cxn ang="0">
                        <a:pos x="119" y="45"/>
                      </a:cxn>
                      <a:cxn ang="0">
                        <a:pos x="109" y="0"/>
                      </a:cxn>
                      <a:cxn ang="0">
                        <a:pos x="17" y="21"/>
                      </a:cxn>
                      <a:cxn ang="0">
                        <a:pos x="0" y="43"/>
                      </a:cxn>
                      <a:cxn ang="0">
                        <a:pos x="17" y="21"/>
                      </a:cxn>
                      <a:cxn ang="0">
                        <a:pos x="12" y="22"/>
                      </a:cxn>
                      <a:cxn ang="0">
                        <a:pos x="8" y="25"/>
                      </a:cxn>
                      <a:cxn ang="0">
                        <a:pos x="5" y="29"/>
                      </a:cxn>
                      <a:cxn ang="0">
                        <a:pos x="2" y="32"/>
                      </a:cxn>
                      <a:cxn ang="0">
                        <a:pos x="1" y="36"/>
                      </a:cxn>
                      <a:cxn ang="0">
                        <a:pos x="0" y="40"/>
                      </a:cxn>
                      <a:cxn ang="0">
                        <a:pos x="0" y="44"/>
                      </a:cxn>
                      <a:cxn ang="0">
                        <a:pos x="0" y="49"/>
                      </a:cxn>
                      <a:cxn ang="0">
                        <a:pos x="1" y="53"/>
                      </a:cxn>
                      <a:cxn ang="0">
                        <a:pos x="3" y="57"/>
                      </a:cxn>
                      <a:cxn ang="0">
                        <a:pos x="6" y="60"/>
                      </a:cxn>
                      <a:cxn ang="0">
                        <a:pos x="9" y="63"/>
                      </a:cxn>
                      <a:cxn ang="0">
                        <a:pos x="12" y="65"/>
                      </a:cxn>
                      <a:cxn ang="0">
                        <a:pos x="17" y="66"/>
                      </a:cxn>
                      <a:cxn ang="0">
                        <a:pos x="22" y="66"/>
                      </a:cxn>
                      <a:cxn ang="0">
                        <a:pos x="27" y="66"/>
                      </a:cxn>
                      <a:cxn ang="0">
                        <a:pos x="0" y="43"/>
                      </a:cxn>
                    </a:cxnLst>
                    <a:rect l="0" t="0" r="r" b="b"/>
                    <a:pathLst>
                      <a:path w="119" h="66">
                        <a:moveTo>
                          <a:pt x="0" y="43"/>
                        </a:moveTo>
                        <a:lnTo>
                          <a:pt x="27" y="66"/>
                        </a:lnTo>
                        <a:lnTo>
                          <a:pt x="119" y="45"/>
                        </a:lnTo>
                        <a:lnTo>
                          <a:pt x="109" y="0"/>
                        </a:lnTo>
                        <a:lnTo>
                          <a:pt x="17" y="21"/>
                        </a:lnTo>
                        <a:lnTo>
                          <a:pt x="0" y="43"/>
                        </a:lnTo>
                        <a:lnTo>
                          <a:pt x="17" y="21"/>
                        </a:lnTo>
                        <a:lnTo>
                          <a:pt x="12" y="22"/>
                        </a:lnTo>
                        <a:lnTo>
                          <a:pt x="8" y="25"/>
                        </a:lnTo>
                        <a:lnTo>
                          <a:pt x="5" y="29"/>
                        </a:lnTo>
                        <a:lnTo>
                          <a:pt x="2" y="32"/>
                        </a:lnTo>
                        <a:lnTo>
                          <a:pt x="1" y="36"/>
                        </a:lnTo>
                        <a:lnTo>
                          <a:pt x="0" y="40"/>
                        </a:lnTo>
                        <a:lnTo>
                          <a:pt x="0" y="44"/>
                        </a:lnTo>
                        <a:lnTo>
                          <a:pt x="0" y="49"/>
                        </a:lnTo>
                        <a:lnTo>
                          <a:pt x="1" y="53"/>
                        </a:lnTo>
                        <a:lnTo>
                          <a:pt x="3" y="57"/>
                        </a:lnTo>
                        <a:lnTo>
                          <a:pt x="6" y="60"/>
                        </a:lnTo>
                        <a:lnTo>
                          <a:pt x="9" y="63"/>
                        </a:lnTo>
                        <a:lnTo>
                          <a:pt x="12" y="65"/>
                        </a:lnTo>
                        <a:lnTo>
                          <a:pt x="17" y="66"/>
                        </a:lnTo>
                        <a:lnTo>
                          <a:pt x="22" y="66"/>
                        </a:lnTo>
                        <a:lnTo>
                          <a:pt x="27" y="66"/>
                        </a:lnTo>
                        <a:lnTo>
                          <a:pt x="0" y="43"/>
                        </a:lnTo>
                        <a:close/>
                      </a:path>
                    </a:pathLst>
                  </a:custGeom>
                  <a:solidFill>
                    <a:schemeClr val="bg1"/>
                  </a:solidFill>
                  <a:ln w="9525">
                    <a:noFill/>
                    <a:round/>
                    <a:headEnd/>
                    <a:tailEnd/>
                  </a:ln>
                </p:spPr>
                <p:txBody>
                  <a:bodyPr/>
                  <a:lstStyle/>
                  <a:p>
                    <a:pPr>
                      <a:defRPr/>
                    </a:pPr>
                    <a:endParaRPr lang="en-US"/>
                  </a:p>
                </p:txBody>
              </p:sp>
              <p:sp>
                <p:nvSpPr>
                  <p:cNvPr id="715401" name="Freeform 1673"/>
                  <p:cNvSpPr>
                    <a:spLocks noChangeAspect="1"/>
                  </p:cNvSpPr>
                  <p:nvPr/>
                </p:nvSpPr>
                <p:spPr bwMode="auto">
                  <a:xfrm>
                    <a:off x="2041" y="1511"/>
                    <a:ext cx="14" cy="36"/>
                  </a:xfrm>
                  <a:custGeom>
                    <a:avLst/>
                    <a:gdLst/>
                    <a:ahLst/>
                    <a:cxnLst>
                      <a:cxn ang="0">
                        <a:pos x="23" y="112"/>
                      </a:cxn>
                      <a:cxn ang="0">
                        <a:pos x="46" y="89"/>
                      </a:cxn>
                      <a:cxn ang="0">
                        <a:pos x="46" y="0"/>
                      </a:cxn>
                      <a:cxn ang="0">
                        <a:pos x="0" y="0"/>
                      </a:cxn>
                      <a:cxn ang="0">
                        <a:pos x="0" y="89"/>
                      </a:cxn>
                      <a:cxn ang="0">
                        <a:pos x="23" y="112"/>
                      </a:cxn>
                      <a:cxn ang="0">
                        <a:pos x="0" y="89"/>
                      </a:cxn>
                      <a:cxn ang="0">
                        <a:pos x="0" y="94"/>
                      </a:cxn>
                      <a:cxn ang="0">
                        <a:pos x="1" y="99"/>
                      </a:cxn>
                      <a:cxn ang="0">
                        <a:pos x="4" y="102"/>
                      </a:cxn>
                      <a:cxn ang="0">
                        <a:pos x="6" y="106"/>
                      </a:cxn>
                      <a:cxn ang="0">
                        <a:pos x="10" y="109"/>
                      </a:cxn>
                      <a:cxn ang="0">
                        <a:pos x="13" y="111"/>
                      </a:cxn>
                      <a:cxn ang="0">
                        <a:pos x="17" y="112"/>
                      </a:cxn>
                      <a:cxn ang="0">
                        <a:pos x="23" y="112"/>
                      </a:cxn>
                      <a:cxn ang="0">
                        <a:pos x="27" y="112"/>
                      </a:cxn>
                      <a:cxn ang="0">
                        <a:pos x="31" y="111"/>
                      </a:cxn>
                      <a:cxn ang="0">
                        <a:pos x="34" y="109"/>
                      </a:cxn>
                      <a:cxn ang="0">
                        <a:pos x="38" y="106"/>
                      </a:cxn>
                      <a:cxn ang="0">
                        <a:pos x="42" y="102"/>
                      </a:cxn>
                      <a:cxn ang="0">
                        <a:pos x="44" y="99"/>
                      </a:cxn>
                      <a:cxn ang="0">
                        <a:pos x="45"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0" y="94"/>
                        </a:lnTo>
                        <a:lnTo>
                          <a:pt x="1" y="99"/>
                        </a:lnTo>
                        <a:lnTo>
                          <a:pt x="4" y="102"/>
                        </a:lnTo>
                        <a:lnTo>
                          <a:pt x="6" y="106"/>
                        </a:lnTo>
                        <a:lnTo>
                          <a:pt x="10" y="109"/>
                        </a:lnTo>
                        <a:lnTo>
                          <a:pt x="13" y="111"/>
                        </a:lnTo>
                        <a:lnTo>
                          <a:pt x="17" y="112"/>
                        </a:lnTo>
                        <a:lnTo>
                          <a:pt x="23" y="112"/>
                        </a:lnTo>
                        <a:lnTo>
                          <a:pt x="27" y="112"/>
                        </a:lnTo>
                        <a:lnTo>
                          <a:pt x="31" y="111"/>
                        </a:lnTo>
                        <a:lnTo>
                          <a:pt x="34" y="109"/>
                        </a:lnTo>
                        <a:lnTo>
                          <a:pt x="38" y="106"/>
                        </a:lnTo>
                        <a:lnTo>
                          <a:pt x="42" y="102"/>
                        </a:lnTo>
                        <a:lnTo>
                          <a:pt x="44" y="99"/>
                        </a:lnTo>
                        <a:lnTo>
                          <a:pt x="45"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715402" name="Freeform 1674"/>
                  <p:cNvSpPr>
                    <a:spLocks noChangeAspect="1"/>
                  </p:cNvSpPr>
                  <p:nvPr/>
                </p:nvSpPr>
                <p:spPr bwMode="auto">
                  <a:xfrm>
                    <a:off x="2048" y="1532"/>
                    <a:ext cx="29"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89" y="44"/>
                      </a:cxn>
                      <a:cxn ang="0">
                        <a:pos x="92"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2" y="4"/>
                      </a:cxn>
                      <a:cxn ang="0">
                        <a:pos x="89"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89" y="44"/>
                        </a:lnTo>
                        <a:lnTo>
                          <a:pt x="92" y="42"/>
                        </a:lnTo>
                        <a:lnTo>
                          <a:pt x="97" y="39"/>
                        </a:lnTo>
                        <a:lnTo>
                          <a:pt x="99" y="35"/>
                        </a:lnTo>
                        <a:lnTo>
                          <a:pt x="101" y="31"/>
                        </a:lnTo>
                        <a:lnTo>
                          <a:pt x="102" y="27"/>
                        </a:lnTo>
                        <a:lnTo>
                          <a:pt x="102" y="23"/>
                        </a:lnTo>
                        <a:lnTo>
                          <a:pt x="102" y="19"/>
                        </a:lnTo>
                        <a:lnTo>
                          <a:pt x="101" y="14"/>
                        </a:lnTo>
                        <a:lnTo>
                          <a:pt x="99" y="10"/>
                        </a:lnTo>
                        <a:lnTo>
                          <a:pt x="97" y="7"/>
                        </a:lnTo>
                        <a:lnTo>
                          <a:pt x="92" y="4"/>
                        </a:lnTo>
                        <a:lnTo>
                          <a:pt x="89"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715403" name="Freeform 1675"/>
                  <p:cNvSpPr>
                    <a:spLocks noChangeAspect="1"/>
                  </p:cNvSpPr>
                  <p:nvPr/>
                </p:nvSpPr>
                <p:spPr bwMode="auto">
                  <a:xfrm>
                    <a:off x="2062"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1" y="1099"/>
                      </a:cxn>
                      <a:cxn ang="0">
                        <a:pos x="2" y="1103"/>
                      </a:cxn>
                      <a:cxn ang="0">
                        <a:pos x="4" y="1107"/>
                      </a:cxn>
                      <a:cxn ang="0">
                        <a:pos x="7" y="1111"/>
                      </a:cxn>
                      <a:cxn ang="0">
                        <a:pos x="10" y="1113"/>
                      </a:cxn>
                      <a:cxn ang="0">
                        <a:pos x="14" y="1115"/>
                      </a:cxn>
                      <a:cxn ang="0">
                        <a:pos x="18" y="1116"/>
                      </a:cxn>
                      <a:cxn ang="0">
                        <a:pos x="23" y="1116"/>
                      </a:cxn>
                      <a:cxn ang="0">
                        <a:pos x="27" y="1116"/>
                      </a:cxn>
                      <a:cxn ang="0">
                        <a:pos x="31" y="1115"/>
                      </a:cxn>
                      <a:cxn ang="0">
                        <a:pos x="35" y="1113"/>
                      </a:cxn>
                      <a:cxn ang="0">
                        <a:pos x="38" y="1111"/>
                      </a:cxn>
                      <a:cxn ang="0">
                        <a:pos x="42" y="1107"/>
                      </a:cxn>
                      <a:cxn ang="0">
                        <a:pos x="44" y="1103"/>
                      </a:cxn>
                      <a:cxn ang="0">
                        <a:pos x="46"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1" y="1099"/>
                        </a:lnTo>
                        <a:lnTo>
                          <a:pt x="2" y="1103"/>
                        </a:lnTo>
                        <a:lnTo>
                          <a:pt x="4" y="1107"/>
                        </a:lnTo>
                        <a:lnTo>
                          <a:pt x="7" y="1111"/>
                        </a:lnTo>
                        <a:lnTo>
                          <a:pt x="10" y="1113"/>
                        </a:lnTo>
                        <a:lnTo>
                          <a:pt x="14" y="1115"/>
                        </a:lnTo>
                        <a:lnTo>
                          <a:pt x="18" y="1116"/>
                        </a:lnTo>
                        <a:lnTo>
                          <a:pt x="23" y="1116"/>
                        </a:lnTo>
                        <a:lnTo>
                          <a:pt x="27" y="1116"/>
                        </a:lnTo>
                        <a:lnTo>
                          <a:pt x="31" y="1115"/>
                        </a:lnTo>
                        <a:lnTo>
                          <a:pt x="35" y="1113"/>
                        </a:lnTo>
                        <a:lnTo>
                          <a:pt x="38" y="1111"/>
                        </a:lnTo>
                        <a:lnTo>
                          <a:pt x="42" y="1107"/>
                        </a:lnTo>
                        <a:lnTo>
                          <a:pt x="44" y="1103"/>
                        </a:lnTo>
                        <a:lnTo>
                          <a:pt x="46"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715404" name="Freeform 1676"/>
                  <p:cNvSpPr>
                    <a:spLocks noChangeAspect="1"/>
                  </p:cNvSpPr>
                  <p:nvPr/>
                </p:nvSpPr>
                <p:spPr bwMode="auto">
                  <a:xfrm>
                    <a:off x="2055" y="1861"/>
                    <a:ext cx="14" cy="14"/>
                  </a:xfrm>
                  <a:custGeom>
                    <a:avLst/>
                    <a:gdLst/>
                    <a:ahLst/>
                    <a:cxnLst>
                      <a:cxn ang="0">
                        <a:pos x="0" y="24"/>
                      </a:cxn>
                      <a:cxn ang="0">
                        <a:pos x="23" y="47"/>
                      </a:cxn>
                      <a:cxn ang="0">
                        <a:pos x="56" y="47"/>
                      </a:cxn>
                      <a:cxn ang="0">
                        <a:pos x="56" y="0"/>
                      </a:cxn>
                      <a:cxn ang="0">
                        <a:pos x="23" y="0"/>
                      </a:cxn>
                      <a:cxn ang="0">
                        <a:pos x="0" y="24"/>
                      </a:cxn>
                      <a:cxn ang="0">
                        <a:pos x="23" y="0"/>
                      </a:cxn>
                      <a:cxn ang="0">
                        <a:pos x="18" y="2"/>
                      </a:cxn>
                      <a:cxn ang="0">
                        <a:pos x="13" y="3"/>
                      </a:cxn>
                      <a:cxn ang="0">
                        <a:pos x="8" y="5"/>
                      </a:cxn>
                      <a:cxn ang="0">
                        <a:pos x="5" y="8"/>
                      </a:cxn>
                      <a:cxn ang="0">
                        <a:pos x="3" y="12"/>
                      </a:cxn>
                      <a:cxn ang="0">
                        <a:pos x="1" y="15"/>
                      </a:cxn>
                      <a:cxn ang="0">
                        <a:pos x="0" y="19"/>
                      </a:cxn>
                      <a:cxn ang="0">
                        <a:pos x="0" y="24"/>
                      </a:cxn>
                      <a:cxn ang="0">
                        <a:pos x="0" y="29"/>
                      </a:cxn>
                      <a:cxn ang="0">
                        <a:pos x="1" y="33"/>
                      </a:cxn>
                      <a:cxn ang="0">
                        <a:pos x="3" y="36"/>
                      </a:cxn>
                      <a:cxn ang="0">
                        <a:pos x="5" y="40"/>
                      </a:cxn>
                      <a:cxn ang="0">
                        <a:pos x="8" y="43"/>
                      </a:cxn>
                      <a:cxn ang="0">
                        <a:pos x="13" y="46"/>
                      </a:cxn>
                      <a:cxn ang="0">
                        <a:pos x="18" y="47"/>
                      </a:cxn>
                      <a:cxn ang="0">
                        <a:pos x="23" y="47"/>
                      </a:cxn>
                      <a:cxn ang="0">
                        <a:pos x="0" y="24"/>
                      </a:cxn>
                    </a:cxnLst>
                    <a:rect l="0" t="0" r="r" b="b"/>
                    <a:pathLst>
                      <a:path w="56" h="47">
                        <a:moveTo>
                          <a:pt x="0" y="24"/>
                        </a:moveTo>
                        <a:lnTo>
                          <a:pt x="23" y="47"/>
                        </a:lnTo>
                        <a:lnTo>
                          <a:pt x="56" y="47"/>
                        </a:lnTo>
                        <a:lnTo>
                          <a:pt x="56" y="0"/>
                        </a:lnTo>
                        <a:lnTo>
                          <a:pt x="23" y="0"/>
                        </a:lnTo>
                        <a:lnTo>
                          <a:pt x="0" y="24"/>
                        </a:lnTo>
                        <a:lnTo>
                          <a:pt x="23" y="0"/>
                        </a:lnTo>
                        <a:lnTo>
                          <a:pt x="18" y="2"/>
                        </a:lnTo>
                        <a:lnTo>
                          <a:pt x="13" y="3"/>
                        </a:lnTo>
                        <a:lnTo>
                          <a:pt x="8" y="5"/>
                        </a:lnTo>
                        <a:lnTo>
                          <a:pt x="5" y="8"/>
                        </a:lnTo>
                        <a:lnTo>
                          <a:pt x="3" y="12"/>
                        </a:lnTo>
                        <a:lnTo>
                          <a:pt x="1" y="15"/>
                        </a:lnTo>
                        <a:lnTo>
                          <a:pt x="0" y="19"/>
                        </a:lnTo>
                        <a:lnTo>
                          <a:pt x="0" y="24"/>
                        </a:lnTo>
                        <a:lnTo>
                          <a:pt x="0" y="29"/>
                        </a:lnTo>
                        <a:lnTo>
                          <a:pt x="1" y="33"/>
                        </a:lnTo>
                        <a:lnTo>
                          <a:pt x="3" y="36"/>
                        </a:lnTo>
                        <a:lnTo>
                          <a:pt x="5" y="40"/>
                        </a:lnTo>
                        <a:lnTo>
                          <a:pt x="8" y="43"/>
                        </a:lnTo>
                        <a:lnTo>
                          <a:pt x="13" y="46"/>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715405" name="Freeform 1677"/>
                  <p:cNvSpPr>
                    <a:spLocks noChangeAspect="1"/>
                  </p:cNvSpPr>
                  <p:nvPr/>
                </p:nvSpPr>
                <p:spPr bwMode="auto">
                  <a:xfrm>
                    <a:off x="2055" y="1868"/>
                    <a:ext cx="14" cy="64"/>
                  </a:xfrm>
                  <a:custGeom>
                    <a:avLst/>
                    <a:gdLst/>
                    <a:ahLst/>
                    <a:cxnLst>
                      <a:cxn ang="0">
                        <a:pos x="23" y="221"/>
                      </a:cxn>
                      <a:cxn ang="0">
                        <a:pos x="46" y="197"/>
                      </a:cxn>
                      <a:cxn ang="0">
                        <a:pos x="46" y="0"/>
                      </a:cxn>
                      <a:cxn ang="0">
                        <a:pos x="0" y="0"/>
                      </a:cxn>
                      <a:cxn ang="0">
                        <a:pos x="0" y="197"/>
                      </a:cxn>
                      <a:cxn ang="0">
                        <a:pos x="23" y="221"/>
                      </a:cxn>
                      <a:cxn ang="0">
                        <a:pos x="0" y="197"/>
                      </a:cxn>
                      <a:cxn ang="0">
                        <a:pos x="0" y="203"/>
                      </a:cxn>
                      <a:cxn ang="0">
                        <a:pos x="2" y="207"/>
                      </a:cxn>
                      <a:cxn ang="0">
                        <a:pos x="4" y="211"/>
                      </a:cxn>
                      <a:cxn ang="0">
                        <a:pos x="7" y="214"/>
                      </a:cxn>
                      <a:cxn ang="0">
                        <a:pos x="10" y="217"/>
                      </a:cxn>
                      <a:cxn ang="0">
                        <a:pos x="15" y="219"/>
                      </a:cxn>
                      <a:cxn ang="0">
                        <a:pos x="19" y="220"/>
                      </a:cxn>
                      <a:cxn ang="0">
                        <a:pos x="23" y="221"/>
                      </a:cxn>
                      <a:cxn ang="0">
                        <a:pos x="27" y="220"/>
                      </a:cxn>
                      <a:cxn ang="0">
                        <a:pos x="31" y="219"/>
                      </a:cxn>
                      <a:cxn ang="0">
                        <a:pos x="36" y="217"/>
                      </a:cxn>
                      <a:cxn ang="0">
                        <a:pos x="39" y="214"/>
                      </a:cxn>
                      <a:cxn ang="0">
                        <a:pos x="42" y="211"/>
                      </a:cxn>
                      <a:cxn ang="0">
                        <a:pos x="44" y="207"/>
                      </a:cxn>
                      <a:cxn ang="0">
                        <a:pos x="45" y="203"/>
                      </a:cxn>
                      <a:cxn ang="0">
                        <a:pos x="46" y="197"/>
                      </a:cxn>
                      <a:cxn ang="0">
                        <a:pos x="23" y="221"/>
                      </a:cxn>
                    </a:cxnLst>
                    <a:rect l="0" t="0" r="r" b="b"/>
                    <a:pathLst>
                      <a:path w="46" h="221">
                        <a:moveTo>
                          <a:pt x="23" y="221"/>
                        </a:moveTo>
                        <a:lnTo>
                          <a:pt x="46" y="197"/>
                        </a:lnTo>
                        <a:lnTo>
                          <a:pt x="46" y="0"/>
                        </a:lnTo>
                        <a:lnTo>
                          <a:pt x="0" y="0"/>
                        </a:lnTo>
                        <a:lnTo>
                          <a:pt x="0" y="197"/>
                        </a:lnTo>
                        <a:lnTo>
                          <a:pt x="23" y="221"/>
                        </a:lnTo>
                        <a:lnTo>
                          <a:pt x="0" y="197"/>
                        </a:lnTo>
                        <a:lnTo>
                          <a:pt x="0" y="203"/>
                        </a:lnTo>
                        <a:lnTo>
                          <a:pt x="2" y="207"/>
                        </a:lnTo>
                        <a:lnTo>
                          <a:pt x="4" y="211"/>
                        </a:lnTo>
                        <a:lnTo>
                          <a:pt x="7" y="214"/>
                        </a:lnTo>
                        <a:lnTo>
                          <a:pt x="10" y="217"/>
                        </a:lnTo>
                        <a:lnTo>
                          <a:pt x="15" y="219"/>
                        </a:lnTo>
                        <a:lnTo>
                          <a:pt x="19" y="220"/>
                        </a:lnTo>
                        <a:lnTo>
                          <a:pt x="23" y="221"/>
                        </a:lnTo>
                        <a:lnTo>
                          <a:pt x="27" y="220"/>
                        </a:lnTo>
                        <a:lnTo>
                          <a:pt x="31" y="219"/>
                        </a:lnTo>
                        <a:lnTo>
                          <a:pt x="36" y="217"/>
                        </a:lnTo>
                        <a:lnTo>
                          <a:pt x="39" y="214"/>
                        </a:lnTo>
                        <a:lnTo>
                          <a:pt x="42" y="211"/>
                        </a:lnTo>
                        <a:lnTo>
                          <a:pt x="44" y="207"/>
                        </a:lnTo>
                        <a:lnTo>
                          <a:pt x="45" y="203"/>
                        </a:lnTo>
                        <a:lnTo>
                          <a:pt x="46" y="197"/>
                        </a:lnTo>
                        <a:lnTo>
                          <a:pt x="23" y="221"/>
                        </a:lnTo>
                        <a:close/>
                      </a:path>
                    </a:pathLst>
                  </a:custGeom>
                  <a:solidFill>
                    <a:schemeClr val="bg1"/>
                  </a:solidFill>
                  <a:ln w="9525">
                    <a:noFill/>
                    <a:round/>
                    <a:headEnd/>
                    <a:tailEnd/>
                  </a:ln>
                </p:spPr>
                <p:txBody>
                  <a:bodyPr/>
                  <a:lstStyle/>
                  <a:p>
                    <a:pPr>
                      <a:defRPr/>
                    </a:pPr>
                    <a:endParaRPr lang="en-US"/>
                  </a:p>
                </p:txBody>
              </p:sp>
              <p:sp>
                <p:nvSpPr>
                  <p:cNvPr id="715406" name="Freeform 1678"/>
                  <p:cNvSpPr>
                    <a:spLocks noChangeAspect="1"/>
                  </p:cNvSpPr>
                  <p:nvPr/>
                </p:nvSpPr>
                <p:spPr bwMode="auto">
                  <a:xfrm>
                    <a:off x="2062" y="1919"/>
                    <a:ext cx="14" cy="14"/>
                  </a:xfrm>
                  <a:custGeom>
                    <a:avLst/>
                    <a:gdLst/>
                    <a:ahLst/>
                    <a:cxnLst>
                      <a:cxn ang="0">
                        <a:pos x="44" y="24"/>
                      </a:cxn>
                      <a:cxn ang="0">
                        <a:pos x="21" y="0"/>
                      </a:cxn>
                      <a:cxn ang="0">
                        <a:pos x="0" y="0"/>
                      </a:cxn>
                      <a:cxn ang="0">
                        <a:pos x="0" y="48"/>
                      </a:cxn>
                      <a:cxn ang="0">
                        <a:pos x="21" y="48"/>
                      </a:cxn>
                      <a:cxn ang="0">
                        <a:pos x="44" y="24"/>
                      </a:cxn>
                      <a:cxn ang="0">
                        <a:pos x="21" y="48"/>
                      </a:cxn>
                      <a:cxn ang="0">
                        <a:pos x="26" y="47"/>
                      </a:cxn>
                      <a:cxn ang="0">
                        <a:pos x="31" y="46"/>
                      </a:cxn>
                      <a:cxn ang="0">
                        <a:pos x="35" y="42"/>
                      </a:cxn>
                      <a:cxn ang="0">
                        <a:pos x="38" y="40"/>
                      </a:cxn>
                      <a:cxn ang="0">
                        <a:pos x="41" y="36"/>
                      </a:cxn>
                      <a:cxn ang="0">
                        <a:pos x="42" y="33"/>
                      </a:cxn>
                      <a:cxn ang="0">
                        <a:pos x="43" y="29"/>
                      </a:cxn>
                      <a:cxn ang="0">
                        <a:pos x="44" y="24"/>
                      </a:cxn>
                      <a:cxn ang="0">
                        <a:pos x="43" y="19"/>
                      </a:cxn>
                      <a:cxn ang="0">
                        <a:pos x="42" y="15"/>
                      </a:cxn>
                      <a:cxn ang="0">
                        <a:pos x="41" y="12"/>
                      </a:cxn>
                      <a:cxn ang="0">
                        <a:pos x="38" y="8"/>
                      </a:cxn>
                      <a:cxn ang="0">
                        <a:pos x="35" y="5"/>
                      </a:cxn>
                      <a:cxn ang="0">
                        <a:pos x="31" y="2"/>
                      </a:cxn>
                      <a:cxn ang="0">
                        <a:pos x="26" y="1"/>
                      </a:cxn>
                      <a:cxn ang="0">
                        <a:pos x="21" y="0"/>
                      </a:cxn>
                      <a:cxn ang="0">
                        <a:pos x="44" y="24"/>
                      </a:cxn>
                    </a:cxnLst>
                    <a:rect l="0" t="0" r="r" b="b"/>
                    <a:pathLst>
                      <a:path w="44" h="48">
                        <a:moveTo>
                          <a:pt x="44" y="24"/>
                        </a:moveTo>
                        <a:lnTo>
                          <a:pt x="21" y="0"/>
                        </a:lnTo>
                        <a:lnTo>
                          <a:pt x="0" y="0"/>
                        </a:lnTo>
                        <a:lnTo>
                          <a:pt x="0" y="48"/>
                        </a:lnTo>
                        <a:lnTo>
                          <a:pt x="21" y="48"/>
                        </a:lnTo>
                        <a:lnTo>
                          <a:pt x="44" y="24"/>
                        </a:lnTo>
                        <a:lnTo>
                          <a:pt x="21" y="48"/>
                        </a:lnTo>
                        <a:lnTo>
                          <a:pt x="26" y="47"/>
                        </a:lnTo>
                        <a:lnTo>
                          <a:pt x="31" y="46"/>
                        </a:lnTo>
                        <a:lnTo>
                          <a:pt x="35" y="42"/>
                        </a:lnTo>
                        <a:lnTo>
                          <a:pt x="38" y="40"/>
                        </a:lnTo>
                        <a:lnTo>
                          <a:pt x="41" y="36"/>
                        </a:lnTo>
                        <a:lnTo>
                          <a:pt x="42" y="33"/>
                        </a:lnTo>
                        <a:lnTo>
                          <a:pt x="43" y="29"/>
                        </a:lnTo>
                        <a:lnTo>
                          <a:pt x="44" y="24"/>
                        </a:lnTo>
                        <a:lnTo>
                          <a:pt x="43" y="19"/>
                        </a:lnTo>
                        <a:lnTo>
                          <a:pt x="42" y="15"/>
                        </a:lnTo>
                        <a:lnTo>
                          <a:pt x="41" y="12"/>
                        </a:lnTo>
                        <a:lnTo>
                          <a:pt x="38" y="8"/>
                        </a:lnTo>
                        <a:lnTo>
                          <a:pt x="35" y="5"/>
                        </a:lnTo>
                        <a:lnTo>
                          <a:pt x="31" y="2"/>
                        </a:lnTo>
                        <a:lnTo>
                          <a:pt x="26" y="1"/>
                        </a:lnTo>
                        <a:lnTo>
                          <a:pt x="21" y="0"/>
                        </a:lnTo>
                        <a:lnTo>
                          <a:pt x="44" y="24"/>
                        </a:lnTo>
                        <a:close/>
                      </a:path>
                    </a:pathLst>
                  </a:custGeom>
                  <a:solidFill>
                    <a:schemeClr val="bg1"/>
                  </a:solidFill>
                  <a:ln w="9525">
                    <a:noFill/>
                    <a:round/>
                    <a:headEnd/>
                    <a:tailEnd/>
                  </a:ln>
                </p:spPr>
                <p:txBody>
                  <a:bodyPr/>
                  <a:lstStyle/>
                  <a:p>
                    <a:pPr>
                      <a:defRPr/>
                    </a:pPr>
                    <a:endParaRPr lang="en-US"/>
                  </a:p>
                </p:txBody>
              </p:sp>
              <p:sp>
                <p:nvSpPr>
                  <p:cNvPr id="715407" name="Freeform 1679"/>
                  <p:cNvSpPr>
                    <a:spLocks noChangeAspect="1"/>
                  </p:cNvSpPr>
                  <p:nvPr/>
                </p:nvSpPr>
                <p:spPr bwMode="auto">
                  <a:xfrm>
                    <a:off x="2055" y="1926"/>
                    <a:ext cx="21" cy="136"/>
                  </a:xfrm>
                  <a:custGeom>
                    <a:avLst/>
                    <a:gdLst/>
                    <a:ahLst/>
                    <a:cxnLst>
                      <a:cxn ang="0">
                        <a:pos x="41" y="431"/>
                      </a:cxn>
                      <a:cxn ang="0">
                        <a:pos x="46" y="418"/>
                      </a:cxn>
                      <a:cxn ang="0">
                        <a:pos x="46" y="0"/>
                      </a:cxn>
                      <a:cxn ang="0">
                        <a:pos x="0" y="0"/>
                      </a:cxn>
                      <a:cxn ang="0">
                        <a:pos x="0" y="418"/>
                      </a:cxn>
                      <a:cxn ang="0">
                        <a:pos x="41" y="431"/>
                      </a:cxn>
                      <a:cxn ang="0">
                        <a:pos x="0" y="418"/>
                      </a:cxn>
                      <a:cxn ang="0">
                        <a:pos x="0" y="424"/>
                      </a:cxn>
                      <a:cxn ang="0">
                        <a:pos x="1" y="428"/>
                      </a:cxn>
                      <a:cxn ang="0">
                        <a:pos x="4" y="432"/>
                      </a:cxn>
                      <a:cxn ang="0">
                        <a:pos x="6" y="435"/>
                      </a:cxn>
                      <a:cxn ang="0">
                        <a:pos x="10" y="438"/>
                      </a:cxn>
                      <a:cxn ang="0">
                        <a:pos x="14" y="440"/>
                      </a:cxn>
                      <a:cxn ang="0">
                        <a:pos x="18" y="441"/>
                      </a:cxn>
                      <a:cxn ang="0">
                        <a:pos x="23" y="442"/>
                      </a:cxn>
                      <a:cxn ang="0">
                        <a:pos x="27" y="441"/>
                      </a:cxn>
                      <a:cxn ang="0">
                        <a:pos x="32" y="440"/>
                      </a:cxn>
                      <a:cxn ang="0">
                        <a:pos x="35" y="438"/>
                      </a:cxn>
                      <a:cxn ang="0">
                        <a:pos x="39" y="435"/>
                      </a:cxn>
                      <a:cxn ang="0">
                        <a:pos x="42" y="432"/>
                      </a:cxn>
                      <a:cxn ang="0">
                        <a:pos x="44" y="428"/>
                      </a:cxn>
                      <a:cxn ang="0">
                        <a:pos x="45" y="424"/>
                      </a:cxn>
                      <a:cxn ang="0">
                        <a:pos x="46" y="418"/>
                      </a:cxn>
                      <a:cxn ang="0">
                        <a:pos x="41" y="431"/>
                      </a:cxn>
                    </a:cxnLst>
                    <a:rect l="0" t="0" r="r" b="b"/>
                    <a:pathLst>
                      <a:path w="46" h="442">
                        <a:moveTo>
                          <a:pt x="41" y="431"/>
                        </a:moveTo>
                        <a:lnTo>
                          <a:pt x="46" y="418"/>
                        </a:lnTo>
                        <a:lnTo>
                          <a:pt x="46" y="0"/>
                        </a:lnTo>
                        <a:lnTo>
                          <a:pt x="0" y="0"/>
                        </a:lnTo>
                        <a:lnTo>
                          <a:pt x="0" y="418"/>
                        </a:lnTo>
                        <a:lnTo>
                          <a:pt x="41" y="431"/>
                        </a:lnTo>
                        <a:lnTo>
                          <a:pt x="0" y="418"/>
                        </a:lnTo>
                        <a:lnTo>
                          <a:pt x="0" y="424"/>
                        </a:lnTo>
                        <a:lnTo>
                          <a:pt x="1" y="428"/>
                        </a:lnTo>
                        <a:lnTo>
                          <a:pt x="4" y="432"/>
                        </a:lnTo>
                        <a:lnTo>
                          <a:pt x="6" y="435"/>
                        </a:lnTo>
                        <a:lnTo>
                          <a:pt x="10" y="438"/>
                        </a:lnTo>
                        <a:lnTo>
                          <a:pt x="14" y="440"/>
                        </a:lnTo>
                        <a:lnTo>
                          <a:pt x="18" y="441"/>
                        </a:lnTo>
                        <a:lnTo>
                          <a:pt x="23" y="442"/>
                        </a:lnTo>
                        <a:lnTo>
                          <a:pt x="27" y="441"/>
                        </a:lnTo>
                        <a:lnTo>
                          <a:pt x="32" y="440"/>
                        </a:lnTo>
                        <a:lnTo>
                          <a:pt x="35" y="438"/>
                        </a:lnTo>
                        <a:lnTo>
                          <a:pt x="39" y="435"/>
                        </a:lnTo>
                        <a:lnTo>
                          <a:pt x="42" y="432"/>
                        </a:lnTo>
                        <a:lnTo>
                          <a:pt x="44" y="428"/>
                        </a:lnTo>
                        <a:lnTo>
                          <a:pt x="45" y="424"/>
                        </a:lnTo>
                        <a:lnTo>
                          <a:pt x="46" y="418"/>
                        </a:lnTo>
                        <a:lnTo>
                          <a:pt x="41" y="431"/>
                        </a:lnTo>
                        <a:close/>
                      </a:path>
                    </a:pathLst>
                  </a:custGeom>
                  <a:solidFill>
                    <a:schemeClr val="bg1"/>
                  </a:solidFill>
                  <a:ln w="9525">
                    <a:noFill/>
                    <a:round/>
                    <a:headEnd/>
                    <a:tailEnd/>
                  </a:ln>
                </p:spPr>
                <p:txBody>
                  <a:bodyPr/>
                  <a:lstStyle/>
                  <a:p>
                    <a:pPr>
                      <a:defRPr/>
                    </a:pPr>
                    <a:endParaRPr lang="en-US"/>
                  </a:p>
                </p:txBody>
              </p:sp>
              <p:sp>
                <p:nvSpPr>
                  <p:cNvPr id="715408" name="Freeform 1680"/>
                  <p:cNvSpPr>
                    <a:spLocks noChangeAspect="1"/>
                  </p:cNvSpPr>
                  <p:nvPr/>
                </p:nvSpPr>
                <p:spPr bwMode="auto">
                  <a:xfrm>
                    <a:off x="2048" y="2047"/>
                    <a:ext cx="21" cy="21"/>
                  </a:xfrm>
                  <a:custGeom>
                    <a:avLst/>
                    <a:gdLst/>
                    <a:ahLst/>
                    <a:cxnLst>
                      <a:cxn ang="0">
                        <a:pos x="0" y="51"/>
                      </a:cxn>
                      <a:cxn ang="0">
                        <a:pos x="43" y="65"/>
                      </a:cxn>
                      <a:cxn ang="0">
                        <a:pos x="70" y="26"/>
                      </a:cxn>
                      <a:cxn ang="0">
                        <a:pos x="33" y="0"/>
                      </a:cxn>
                      <a:cxn ang="0">
                        <a:pos x="5" y="38"/>
                      </a:cxn>
                      <a:cxn ang="0">
                        <a:pos x="0" y="51"/>
                      </a:cxn>
                      <a:cxn ang="0">
                        <a:pos x="5" y="38"/>
                      </a:cxn>
                      <a:cxn ang="0">
                        <a:pos x="3" y="42"/>
                      </a:cxn>
                      <a:cxn ang="0">
                        <a:pos x="0" y="47"/>
                      </a:cxn>
                      <a:cxn ang="0">
                        <a:pos x="0" y="51"/>
                      </a:cxn>
                      <a:cxn ang="0">
                        <a:pos x="0" y="56"/>
                      </a:cxn>
                      <a:cxn ang="0">
                        <a:pos x="3" y="60"/>
                      </a:cxn>
                      <a:cxn ang="0">
                        <a:pos x="5" y="64"/>
                      </a:cxn>
                      <a:cxn ang="0">
                        <a:pos x="7" y="67"/>
                      </a:cxn>
                      <a:cxn ang="0">
                        <a:pos x="10" y="69"/>
                      </a:cxn>
                      <a:cxn ang="0">
                        <a:pos x="14" y="73"/>
                      </a:cxn>
                      <a:cxn ang="0">
                        <a:pos x="18" y="74"/>
                      </a:cxn>
                      <a:cxn ang="0">
                        <a:pos x="23" y="75"/>
                      </a:cxn>
                      <a:cxn ang="0">
                        <a:pos x="27" y="75"/>
                      </a:cxn>
                      <a:cxn ang="0">
                        <a:pos x="31" y="74"/>
                      </a:cxn>
                      <a:cxn ang="0">
                        <a:pos x="35" y="71"/>
                      </a:cxn>
                      <a:cxn ang="0">
                        <a:pos x="39" y="68"/>
                      </a:cxn>
                      <a:cxn ang="0">
                        <a:pos x="43" y="65"/>
                      </a:cxn>
                      <a:cxn ang="0">
                        <a:pos x="0" y="51"/>
                      </a:cxn>
                    </a:cxnLst>
                    <a:rect l="0" t="0" r="r" b="b"/>
                    <a:pathLst>
                      <a:path w="70" h="75">
                        <a:moveTo>
                          <a:pt x="0" y="51"/>
                        </a:moveTo>
                        <a:lnTo>
                          <a:pt x="43" y="65"/>
                        </a:lnTo>
                        <a:lnTo>
                          <a:pt x="70" y="26"/>
                        </a:lnTo>
                        <a:lnTo>
                          <a:pt x="33" y="0"/>
                        </a:lnTo>
                        <a:lnTo>
                          <a:pt x="5" y="38"/>
                        </a:lnTo>
                        <a:lnTo>
                          <a:pt x="0" y="51"/>
                        </a:lnTo>
                        <a:lnTo>
                          <a:pt x="5" y="38"/>
                        </a:lnTo>
                        <a:lnTo>
                          <a:pt x="3" y="42"/>
                        </a:lnTo>
                        <a:lnTo>
                          <a:pt x="0" y="47"/>
                        </a:lnTo>
                        <a:lnTo>
                          <a:pt x="0" y="51"/>
                        </a:lnTo>
                        <a:lnTo>
                          <a:pt x="0" y="56"/>
                        </a:lnTo>
                        <a:lnTo>
                          <a:pt x="3" y="60"/>
                        </a:lnTo>
                        <a:lnTo>
                          <a:pt x="5" y="64"/>
                        </a:lnTo>
                        <a:lnTo>
                          <a:pt x="7" y="67"/>
                        </a:lnTo>
                        <a:lnTo>
                          <a:pt x="10" y="69"/>
                        </a:lnTo>
                        <a:lnTo>
                          <a:pt x="14" y="73"/>
                        </a:lnTo>
                        <a:lnTo>
                          <a:pt x="18" y="74"/>
                        </a:lnTo>
                        <a:lnTo>
                          <a:pt x="23" y="75"/>
                        </a:lnTo>
                        <a:lnTo>
                          <a:pt x="27" y="75"/>
                        </a:lnTo>
                        <a:lnTo>
                          <a:pt x="31" y="74"/>
                        </a:lnTo>
                        <a:lnTo>
                          <a:pt x="35" y="71"/>
                        </a:lnTo>
                        <a:lnTo>
                          <a:pt x="39" y="68"/>
                        </a:lnTo>
                        <a:lnTo>
                          <a:pt x="43" y="65"/>
                        </a:lnTo>
                        <a:lnTo>
                          <a:pt x="0" y="51"/>
                        </a:lnTo>
                        <a:close/>
                      </a:path>
                    </a:pathLst>
                  </a:custGeom>
                  <a:solidFill>
                    <a:schemeClr val="bg1"/>
                  </a:solidFill>
                  <a:ln w="9525">
                    <a:noFill/>
                    <a:round/>
                    <a:headEnd/>
                    <a:tailEnd/>
                  </a:ln>
                </p:spPr>
                <p:txBody>
                  <a:bodyPr/>
                  <a:lstStyle/>
                  <a:p>
                    <a:pPr>
                      <a:defRPr/>
                    </a:pPr>
                    <a:endParaRPr lang="en-US"/>
                  </a:p>
                </p:txBody>
              </p:sp>
              <p:sp>
                <p:nvSpPr>
                  <p:cNvPr id="715409" name="Rectangle 1681"/>
                  <p:cNvSpPr>
                    <a:spLocks noChangeAspect="1" noChangeArrowheads="1"/>
                  </p:cNvSpPr>
                  <p:nvPr/>
                </p:nvSpPr>
                <p:spPr bwMode="auto">
                  <a:xfrm>
                    <a:off x="2048" y="2062"/>
                    <a:ext cx="14" cy="79"/>
                  </a:xfrm>
                  <a:prstGeom prst="rect">
                    <a:avLst/>
                  </a:prstGeom>
                  <a:solidFill>
                    <a:schemeClr val="bg1"/>
                  </a:solidFill>
                  <a:ln w="9525">
                    <a:noFill/>
                    <a:miter lim="800000"/>
                    <a:headEnd/>
                    <a:tailEnd/>
                  </a:ln>
                </p:spPr>
                <p:txBody>
                  <a:bodyPr/>
                  <a:lstStyle/>
                  <a:p>
                    <a:pPr>
                      <a:defRPr/>
                    </a:pPr>
                    <a:endParaRPr lang="en-US"/>
                  </a:p>
                </p:txBody>
              </p:sp>
              <p:sp>
                <p:nvSpPr>
                  <p:cNvPr id="715410" name="Freeform 1682"/>
                  <p:cNvSpPr>
                    <a:spLocks noChangeAspect="1"/>
                  </p:cNvSpPr>
                  <p:nvPr/>
                </p:nvSpPr>
                <p:spPr bwMode="auto">
                  <a:xfrm>
                    <a:off x="3270" y="1410"/>
                    <a:ext cx="7" cy="93"/>
                  </a:xfrm>
                  <a:custGeom>
                    <a:avLst/>
                    <a:gdLst/>
                    <a:ahLst/>
                    <a:cxnLst>
                      <a:cxn ang="0">
                        <a:pos x="47" y="21"/>
                      </a:cxn>
                      <a:cxn ang="0">
                        <a:pos x="0" y="24"/>
                      </a:cxn>
                      <a:cxn ang="0">
                        <a:pos x="0" y="316"/>
                      </a:cxn>
                      <a:cxn ang="0">
                        <a:pos x="47" y="316"/>
                      </a:cxn>
                      <a:cxn ang="0">
                        <a:pos x="47" y="24"/>
                      </a:cxn>
                      <a:cxn ang="0">
                        <a:pos x="47" y="21"/>
                      </a:cxn>
                      <a:cxn ang="0">
                        <a:pos x="47" y="24"/>
                      </a:cxn>
                      <a:cxn ang="0">
                        <a:pos x="47" y="17"/>
                      </a:cxn>
                      <a:cxn ang="0">
                        <a:pos x="45" y="13"/>
                      </a:cxn>
                      <a:cxn ang="0">
                        <a:pos x="42" y="9"/>
                      </a:cxn>
                      <a:cxn ang="0">
                        <a:pos x="40" y="6"/>
                      </a:cxn>
                      <a:cxn ang="0">
                        <a:pos x="36" y="4"/>
                      </a:cxn>
                      <a:cxn ang="0">
                        <a:pos x="33" y="1"/>
                      </a:cxn>
                      <a:cxn ang="0">
                        <a:pos x="29" y="0"/>
                      </a:cxn>
                      <a:cxn ang="0">
                        <a:pos x="23" y="0"/>
                      </a:cxn>
                      <a:cxn ang="0">
                        <a:pos x="19" y="0"/>
                      </a:cxn>
                      <a:cxn ang="0">
                        <a:pos x="15" y="1"/>
                      </a:cxn>
                      <a:cxn ang="0">
                        <a:pos x="12" y="4"/>
                      </a:cxn>
                      <a:cxn ang="0">
                        <a:pos x="8" y="6"/>
                      </a:cxn>
                      <a:cxn ang="0">
                        <a:pos x="4" y="9"/>
                      </a:cxn>
                      <a:cxn ang="0">
                        <a:pos x="2" y="13"/>
                      </a:cxn>
                      <a:cxn ang="0">
                        <a:pos x="1" y="17"/>
                      </a:cxn>
                      <a:cxn ang="0">
                        <a:pos x="0" y="24"/>
                      </a:cxn>
                      <a:cxn ang="0">
                        <a:pos x="47" y="21"/>
                      </a:cxn>
                    </a:cxnLst>
                    <a:rect l="0" t="0" r="r" b="b"/>
                    <a:pathLst>
                      <a:path w="47" h="316">
                        <a:moveTo>
                          <a:pt x="47" y="21"/>
                        </a:moveTo>
                        <a:lnTo>
                          <a:pt x="0" y="24"/>
                        </a:lnTo>
                        <a:lnTo>
                          <a:pt x="0" y="316"/>
                        </a:lnTo>
                        <a:lnTo>
                          <a:pt x="47" y="316"/>
                        </a:lnTo>
                        <a:lnTo>
                          <a:pt x="47" y="24"/>
                        </a:lnTo>
                        <a:lnTo>
                          <a:pt x="47" y="21"/>
                        </a:lnTo>
                        <a:lnTo>
                          <a:pt x="47" y="24"/>
                        </a:lnTo>
                        <a:lnTo>
                          <a:pt x="47" y="17"/>
                        </a:lnTo>
                        <a:lnTo>
                          <a:pt x="45" y="13"/>
                        </a:lnTo>
                        <a:lnTo>
                          <a:pt x="42" y="9"/>
                        </a:lnTo>
                        <a:lnTo>
                          <a:pt x="40" y="6"/>
                        </a:lnTo>
                        <a:lnTo>
                          <a:pt x="36" y="4"/>
                        </a:lnTo>
                        <a:lnTo>
                          <a:pt x="33" y="1"/>
                        </a:lnTo>
                        <a:lnTo>
                          <a:pt x="29" y="0"/>
                        </a:lnTo>
                        <a:lnTo>
                          <a:pt x="23" y="0"/>
                        </a:lnTo>
                        <a:lnTo>
                          <a:pt x="19" y="0"/>
                        </a:lnTo>
                        <a:lnTo>
                          <a:pt x="15" y="1"/>
                        </a:lnTo>
                        <a:lnTo>
                          <a:pt x="12" y="4"/>
                        </a:lnTo>
                        <a:lnTo>
                          <a:pt x="8" y="6"/>
                        </a:lnTo>
                        <a:lnTo>
                          <a:pt x="4" y="9"/>
                        </a:lnTo>
                        <a:lnTo>
                          <a:pt x="2" y="13"/>
                        </a:lnTo>
                        <a:lnTo>
                          <a:pt x="1" y="17"/>
                        </a:lnTo>
                        <a:lnTo>
                          <a:pt x="0" y="24"/>
                        </a:lnTo>
                        <a:lnTo>
                          <a:pt x="47" y="21"/>
                        </a:lnTo>
                        <a:close/>
                      </a:path>
                    </a:pathLst>
                  </a:custGeom>
                  <a:solidFill>
                    <a:schemeClr val="bg1"/>
                  </a:solidFill>
                  <a:ln w="9525">
                    <a:noFill/>
                    <a:round/>
                    <a:headEnd/>
                    <a:tailEnd/>
                  </a:ln>
                </p:spPr>
                <p:txBody>
                  <a:bodyPr/>
                  <a:lstStyle/>
                  <a:p>
                    <a:pPr>
                      <a:defRPr/>
                    </a:pPr>
                    <a:endParaRPr lang="en-US"/>
                  </a:p>
                </p:txBody>
              </p:sp>
              <p:sp>
                <p:nvSpPr>
                  <p:cNvPr id="715411" name="Freeform 1683"/>
                  <p:cNvSpPr>
                    <a:spLocks noChangeAspect="1"/>
                  </p:cNvSpPr>
                  <p:nvPr/>
                </p:nvSpPr>
                <p:spPr bwMode="auto">
                  <a:xfrm>
                    <a:off x="3249" y="1360"/>
                    <a:ext cx="36" cy="57"/>
                  </a:xfrm>
                  <a:custGeom>
                    <a:avLst/>
                    <a:gdLst/>
                    <a:ahLst/>
                    <a:cxnLst>
                      <a:cxn ang="0">
                        <a:pos x="40" y="40"/>
                      </a:cxn>
                      <a:cxn ang="0">
                        <a:pos x="9" y="41"/>
                      </a:cxn>
                      <a:cxn ang="0">
                        <a:pos x="18" y="51"/>
                      </a:cxn>
                      <a:cxn ang="0">
                        <a:pos x="28" y="59"/>
                      </a:cxn>
                      <a:cxn ang="0">
                        <a:pos x="35" y="68"/>
                      </a:cxn>
                      <a:cxn ang="0">
                        <a:pos x="42" y="78"/>
                      </a:cxn>
                      <a:cxn ang="0">
                        <a:pos x="49" y="87"/>
                      </a:cxn>
                      <a:cxn ang="0">
                        <a:pos x="54" y="97"/>
                      </a:cxn>
                      <a:cxn ang="0">
                        <a:pos x="58" y="105"/>
                      </a:cxn>
                      <a:cxn ang="0">
                        <a:pos x="62" y="115"/>
                      </a:cxn>
                      <a:cxn ang="0">
                        <a:pos x="66" y="123"/>
                      </a:cxn>
                      <a:cxn ang="0">
                        <a:pos x="68" y="133"/>
                      </a:cxn>
                      <a:cxn ang="0">
                        <a:pos x="71" y="142"/>
                      </a:cxn>
                      <a:cxn ang="0">
                        <a:pos x="72" y="152"/>
                      </a:cxn>
                      <a:cxn ang="0">
                        <a:pos x="75" y="171"/>
                      </a:cxn>
                      <a:cxn ang="0">
                        <a:pos x="76" y="191"/>
                      </a:cxn>
                      <a:cxn ang="0">
                        <a:pos x="123" y="187"/>
                      </a:cxn>
                      <a:cxn ang="0">
                        <a:pos x="121" y="165"/>
                      </a:cxn>
                      <a:cxn ang="0">
                        <a:pos x="118" y="144"/>
                      </a:cxn>
                      <a:cxn ang="0">
                        <a:pos x="116" y="133"/>
                      </a:cxn>
                      <a:cxn ang="0">
                        <a:pos x="113" y="121"/>
                      </a:cxn>
                      <a:cxn ang="0">
                        <a:pos x="110" y="110"/>
                      </a:cxn>
                      <a:cxn ang="0">
                        <a:pos x="106" y="98"/>
                      </a:cxn>
                      <a:cxn ang="0">
                        <a:pos x="100" y="86"/>
                      </a:cxn>
                      <a:cxn ang="0">
                        <a:pos x="95" y="75"/>
                      </a:cxn>
                      <a:cxn ang="0">
                        <a:pos x="88" y="63"/>
                      </a:cxn>
                      <a:cxn ang="0">
                        <a:pos x="80" y="52"/>
                      </a:cxn>
                      <a:cxn ang="0">
                        <a:pos x="72" y="40"/>
                      </a:cxn>
                      <a:cxn ang="0">
                        <a:pos x="61" y="28"/>
                      </a:cxn>
                      <a:cxn ang="0">
                        <a:pos x="51" y="17"/>
                      </a:cxn>
                      <a:cxn ang="0">
                        <a:pos x="39" y="6"/>
                      </a:cxn>
                      <a:cxn ang="0">
                        <a:pos x="8" y="6"/>
                      </a:cxn>
                      <a:cxn ang="0">
                        <a:pos x="39" y="6"/>
                      </a:cxn>
                      <a:cxn ang="0">
                        <a:pos x="35" y="3"/>
                      </a:cxn>
                      <a:cxn ang="0">
                        <a:pos x="30" y="1"/>
                      </a:cxn>
                      <a:cxn ang="0">
                        <a:pos x="26" y="0"/>
                      </a:cxn>
                      <a:cxn ang="0">
                        <a:pos x="21" y="0"/>
                      </a:cxn>
                      <a:cxn ang="0">
                        <a:pos x="17" y="1"/>
                      </a:cxn>
                      <a:cxn ang="0">
                        <a:pos x="13" y="2"/>
                      </a:cxn>
                      <a:cxn ang="0">
                        <a:pos x="10" y="5"/>
                      </a:cxn>
                      <a:cxn ang="0">
                        <a:pos x="7" y="7"/>
                      </a:cxn>
                      <a:cxn ang="0">
                        <a:pos x="4" y="12"/>
                      </a:cxn>
                      <a:cxn ang="0">
                        <a:pos x="1" y="15"/>
                      </a:cxn>
                      <a:cxn ang="0">
                        <a:pos x="0" y="19"/>
                      </a:cxn>
                      <a:cxn ang="0">
                        <a:pos x="0" y="23"/>
                      </a:cxn>
                      <a:cxn ang="0">
                        <a:pos x="0" y="28"/>
                      </a:cxn>
                      <a:cxn ang="0">
                        <a:pos x="2" y="33"/>
                      </a:cxn>
                      <a:cxn ang="0">
                        <a:pos x="5" y="37"/>
                      </a:cxn>
                      <a:cxn ang="0">
                        <a:pos x="9" y="41"/>
                      </a:cxn>
                      <a:cxn ang="0">
                        <a:pos x="40" y="40"/>
                      </a:cxn>
                    </a:cxnLst>
                    <a:rect l="0" t="0" r="r" b="b"/>
                    <a:pathLst>
                      <a:path w="123" h="191">
                        <a:moveTo>
                          <a:pt x="40" y="40"/>
                        </a:moveTo>
                        <a:lnTo>
                          <a:pt x="9" y="41"/>
                        </a:lnTo>
                        <a:lnTo>
                          <a:pt x="18" y="51"/>
                        </a:lnTo>
                        <a:lnTo>
                          <a:pt x="28" y="59"/>
                        </a:lnTo>
                        <a:lnTo>
                          <a:pt x="35" y="68"/>
                        </a:lnTo>
                        <a:lnTo>
                          <a:pt x="42" y="78"/>
                        </a:lnTo>
                        <a:lnTo>
                          <a:pt x="49" y="87"/>
                        </a:lnTo>
                        <a:lnTo>
                          <a:pt x="54" y="97"/>
                        </a:lnTo>
                        <a:lnTo>
                          <a:pt x="58" y="105"/>
                        </a:lnTo>
                        <a:lnTo>
                          <a:pt x="62" y="115"/>
                        </a:lnTo>
                        <a:lnTo>
                          <a:pt x="66" y="123"/>
                        </a:lnTo>
                        <a:lnTo>
                          <a:pt x="68" y="133"/>
                        </a:lnTo>
                        <a:lnTo>
                          <a:pt x="71" y="142"/>
                        </a:lnTo>
                        <a:lnTo>
                          <a:pt x="72" y="152"/>
                        </a:lnTo>
                        <a:lnTo>
                          <a:pt x="75" y="171"/>
                        </a:lnTo>
                        <a:lnTo>
                          <a:pt x="76" y="191"/>
                        </a:lnTo>
                        <a:lnTo>
                          <a:pt x="123" y="187"/>
                        </a:lnTo>
                        <a:lnTo>
                          <a:pt x="121" y="165"/>
                        </a:lnTo>
                        <a:lnTo>
                          <a:pt x="118" y="144"/>
                        </a:lnTo>
                        <a:lnTo>
                          <a:pt x="116" y="133"/>
                        </a:lnTo>
                        <a:lnTo>
                          <a:pt x="113" y="121"/>
                        </a:lnTo>
                        <a:lnTo>
                          <a:pt x="110" y="110"/>
                        </a:lnTo>
                        <a:lnTo>
                          <a:pt x="106" y="98"/>
                        </a:lnTo>
                        <a:lnTo>
                          <a:pt x="100" y="86"/>
                        </a:lnTo>
                        <a:lnTo>
                          <a:pt x="95" y="75"/>
                        </a:lnTo>
                        <a:lnTo>
                          <a:pt x="88" y="63"/>
                        </a:lnTo>
                        <a:lnTo>
                          <a:pt x="80" y="52"/>
                        </a:lnTo>
                        <a:lnTo>
                          <a:pt x="72" y="40"/>
                        </a:lnTo>
                        <a:lnTo>
                          <a:pt x="61" y="28"/>
                        </a:lnTo>
                        <a:lnTo>
                          <a:pt x="51" y="17"/>
                        </a:lnTo>
                        <a:lnTo>
                          <a:pt x="39" y="6"/>
                        </a:lnTo>
                        <a:lnTo>
                          <a:pt x="8" y="6"/>
                        </a:lnTo>
                        <a:lnTo>
                          <a:pt x="39" y="6"/>
                        </a:lnTo>
                        <a:lnTo>
                          <a:pt x="35" y="3"/>
                        </a:lnTo>
                        <a:lnTo>
                          <a:pt x="30" y="1"/>
                        </a:lnTo>
                        <a:lnTo>
                          <a:pt x="26" y="0"/>
                        </a:lnTo>
                        <a:lnTo>
                          <a:pt x="21" y="0"/>
                        </a:lnTo>
                        <a:lnTo>
                          <a:pt x="17" y="1"/>
                        </a:lnTo>
                        <a:lnTo>
                          <a:pt x="13" y="2"/>
                        </a:lnTo>
                        <a:lnTo>
                          <a:pt x="10" y="5"/>
                        </a:lnTo>
                        <a:lnTo>
                          <a:pt x="7" y="7"/>
                        </a:lnTo>
                        <a:lnTo>
                          <a:pt x="4" y="12"/>
                        </a:lnTo>
                        <a:lnTo>
                          <a:pt x="1" y="15"/>
                        </a:lnTo>
                        <a:lnTo>
                          <a:pt x="0" y="19"/>
                        </a:lnTo>
                        <a:lnTo>
                          <a:pt x="0" y="23"/>
                        </a:lnTo>
                        <a:lnTo>
                          <a:pt x="0" y="28"/>
                        </a:lnTo>
                        <a:lnTo>
                          <a:pt x="2" y="33"/>
                        </a:lnTo>
                        <a:lnTo>
                          <a:pt x="5" y="37"/>
                        </a:lnTo>
                        <a:lnTo>
                          <a:pt x="9" y="41"/>
                        </a:lnTo>
                        <a:lnTo>
                          <a:pt x="40" y="40"/>
                        </a:lnTo>
                        <a:close/>
                      </a:path>
                    </a:pathLst>
                  </a:custGeom>
                  <a:solidFill>
                    <a:schemeClr val="bg1"/>
                  </a:solidFill>
                  <a:ln w="9525">
                    <a:noFill/>
                    <a:round/>
                    <a:headEnd/>
                    <a:tailEnd/>
                  </a:ln>
                </p:spPr>
                <p:txBody>
                  <a:bodyPr/>
                  <a:lstStyle/>
                  <a:p>
                    <a:pPr>
                      <a:defRPr/>
                    </a:pPr>
                    <a:endParaRPr lang="en-US"/>
                  </a:p>
                </p:txBody>
              </p:sp>
              <p:sp>
                <p:nvSpPr>
                  <p:cNvPr id="715412" name="Freeform 1684"/>
                  <p:cNvSpPr>
                    <a:spLocks noChangeAspect="1"/>
                  </p:cNvSpPr>
                  <p:nvPr/>
                </p:nvSpPr>
                <p:spPr bwMode="auto">
                  <a:xfrm>
                    <a:off x="3228" y="1360"/>
                    <a:ext cx="36" cy="64"/>
                  </a:xfrm>
                  <a:custGeom>
                    <a:avLst/>
                    <a:gdLst/>
                    <a:ahLst/>
                    <a:cxnLst>
                      <a:cxn ang="0">
                        <a:pos x="46" y="184"/>
                      </a:cxn>
                      <a:cxn ang="0">
                        <a:pos x="46" y="184"/>
                      </a:cxn>
                      <a:cxn ang="0">
                        <a:pos x="46" y="165"/>
                      </a:cxn>
                      <a:cxn ang="0">
                        <a:pos x="49" y="146"/>
                      </a:cxn>
                      <a:cxn ang="0">
                        <a:pos x="51" y="137"/>
                      </a:cxn>
                      <a:cxn ang="0">
                        <a:pos x="53" y="128"/>
                      </a:cxn>
                      <a:cxn ang="0">
                        <a:pos x="56" y="118"/>
                      </a:cxn>
                      <a:cxn ang="0">
                        <a:pos x="61" y="109"/>
                      </a:cxn>
                      <a:cxn ang="0">
                        <a:pos x="65" y="100"/>
                      </a:cxn>
                      <a:cxn ang="0">
                        <a:pos x="69" y="91"/>
                      </a:cxn>
                      <a:cxn ang="0">
                        <a:pos x="74" y="81"/>
                      </a:cxn>
                      <a:cxn ang="0">
                        <a:pos x="81" y="72"/>
                      </a:cxn>
                      <a:cxn ang="0">
                        <a:pos x="88" y="62"/>
                      </a:cxn>
                      <a:cxn ang="0">
                        <a:pos x="95" y="53"/>
                      </a:cxn>
                      <a:cxn ang="0">
                        <a:pos x="104" y="44"/>
                      </a:cxn>
                      <a:cxn ang="0">
                        <a:pos x="113" y="34"/>
                      </a:cxn>
                      <a:cxn ang="0">
                        <a:pos x="81" y="0"/>
                      </a:cxn>
                      <a:cxn ang="0">
                        <a:pos x="70" y="12"/>
                      </a:cxn>
                      <a:cxn ang="0">
                        <a:pos x="60" y="24"/>
                      </a:cxn>
                      <a:cxn ang="0">
                        <a:pos x="51" y="34"/>
                      </a:cxn>
                      <a:cxn ang="0">
                        <a:pos x="43" y="46"/>
                      </a:cxn>
                      <a:cxn ang="0">
                        <a:pos x="35" y="57"/>
                      </a:cxn>
                      <a:cxn ang="0">
                        <a:pos x="29" y="69"/>
                      </a:cxn>
                      <a:cxn ang="0">
                        <a:pos x="23" y="79"/>
                      </a:cxn>
                      <a:cxn ang="0">
                        <a:pos x="18" y="91"/>
                      </a:cxn>
                      <a:cxn ang="0">
                        <a:pos x="13" y="102"/>
                      </a:cxn>
                      <a:cxn ang="0">
                        <a:pos x="9" y="114"/>
                      </a:cxn>
                      <a:cxn ang="0">
                        <a:pos x="6" y="126"/>
                      </a:cxn>
                      <a:cxn ang="0">
                        <a:pos x="4" y="138"/>
                      </a:cxn>
                      <a:cxn ang="0">
                        <a:pos x="1" y="160"/>
                      </a:cxn>
                      <a:cxn ang="0">
                        <a:pos x="0" y="184"/>
                      </a:cxn>
                      <a:cxn ang="0">
                        <a:pos x="0" y="184"/>
                      </a:cxn>
                      <a:cxn ang="0">
                        <a:pos x="0" y="184"/>
                      </a:cxn>
                      <a:cxn ang="0">
                        <a:pos x="0" y="189"/>
                      </a:cxn>
                      <a:cxn ang="0">
                        <a:pos x="2" y="193"/>
                      </a:cxn>
                      <a:cxn ang="0">
                        <a:pos x="4" y="197"/>
                      </a:cxn>
                      <a:cxn ang="0">
                        <a:pos x="7" y="200"/>
                      </a:cxn>
                      <a:cxn ang="0">
                        <a:pos x="10" y="204"/>
                      </a:cxn>
                      <a:cxn ang="0">
                        <a:pos x="14" y="205"/>
                      </a:cxn>
                      <a:cxn ang="0">
                        <a:pos x="19" y="206"/>
                      </a:cxn>
                      <a:cxn ang="0">
                        <a:pos x="23" y="207"/>
                      </a:cxn>
                      <a:cxn ang="0">
                        <a:pos x="27" y="206"/>
                      </a:cxn>
                      <a:cxn ang="0">
                        <a:pos x="31" y="205"/>
                      </a:cxn>
                      <a:cxn ang="0">
                        <a:pos x="35" y="204"/>
                      </a:cxn>
                      <a:cxn ang="0">
                        <a:pos x="39" y="200"/>
                      </a:cxn>
                      <a:cxn ang="0">
                        <a:pos x="42" y="197"/>
                      </a:cxn>
                      <a:cxn ang="0">
                        <a:pos x="44" y="193"/>
                      </a:cxn>
                      <a:cxn ang="0">
                        <a:pos x="45" y="189"/>
                      </a:cxn>
                      <a:cxn ang="0">
                        <a:pos x="46" y="184"/>
                      </a:cxn>
                    </a:cxnLst>
                    <a:rect l="0" t="0" r="r" b="b"/>
                    <a:pathLst>
                      <a:path w="113" h="207">
                        <a:moveTo>
                          <a:pt x="46" y="184"/>
                        </a:moveTo>
                        <a:lnTo>
                          <a:pt x="46" y="184"/>
                        </a:lnTo>
                        <a:lnTo>
                          <a:pt x="46" y="165"/>
                        </a:lnTo>
                        <a:lnTo>
                          <a:pt x="49" y="146"/>
                        </a:lnTo>
                        <a:lnTo>
                          <a:pt x="51" y="137"/>
                        </a:lnTo>
                        <a:lnTo>
                          <a:pt x="53" y="128"/>
                        </a:lnTo>
                        <a:lnTo>
                          <a:pt x="56" y="118"/>
                        </a:lnTo>
                        <a:lnTo>
                          <a:pt x="61" y="109"/>
                        </a:lnTo>
                        <a:lnTo>
                          <a:pt x="65" y="100"/>
                        </a:lnTo>
                        <a:lnTo>
                          <a:pt x="69" y="91"/>
                        </a:lnTo>
                        <a:lnTo>
                          <a:pt x="74" y="81"/>
                        </a:lnTo>
                        <a:lnTo>
                          <a:pt x="81" y="72"/>
                        </a:lnTo>
                        <a:lnTo>
                          <a:pt x="88" y="62"/>
                        </a:lnTo>
                        <a:lnTo>
                          <a:pt x="95" y="53"/>
                        </a:lnTo>
                        <a:lnTo>
                          <a:pt x="104" y="44"/>
                        </a:lnTo>
                        <a:lnTo>
                          <a:pt x="113" y="34"/>
                        </a:lnTo>
                        <a:lnTo>
                          <a:pt x="81" y="0"/>
                        </a:lnTo>
                        <a:lnTo>
                          <a:pt x="70" y="12"/>
                        </a:lnTo>
                        <a:lnTo>
                          <a:pt x="60" y="24"/>
                        </a:lnTo>
                        <a:lnTo>
                          <a:pt x="51" y="34"/>
                        </a:lnTo>
                        <a:lnTo>
                          <a:pt x="43" y="46"/>
                        </a:lnTo>
                        <a:lnTo>
                          <a:pt x="35" y="57"/>
                        </a:lnTo>
                        <a:lnTo>
                          <a:pt x="29" y="69"/>
                        </a:lnTo>
                        <a:lnTo>
                          <a:pt x="23" y="79"/>
                        </a:lnTo>
                        <a:lnTo>
                          <a:pt x="18" y="91"/>
                        </a:lnTo>
                        <a:lnTo>
                          <a:pt x="13" y="102"/>
                        </a:lnTo>
                        <a:lnTo>
                          <a:pt x="9" y="114"/>
                        </a:lnTo>
                        <a:lnTo>
                          <a:pt x="6" y="126"/>
                        </a:lnTo>
                        <a:lnTo>
                          <a:pt x="4" y="138"/>
                        </a:lnTo>
                        <a:lnTo>
                          <a:pt x="1" y="160"/>
                        </a:lnTo>
                        <a:lnTo>
                          <a:pt x="0" y="184"/>
                        </a:lnTo>
                        <a:lnTo>
                          <a:pt x="0" y="184"/>
                        </a:lnTo>
                        <a:lnTo>
                          <a:pt x="0" y="184"/>
                        </a:lnTo>
                        <a:lnTo>
                          <a:pt x="0" y="189"/>
                        </a:lnTo>
                        <a:lnTo>
                          <a:pt x="2" y="193"/>
                        </a:lnTo>
                        <a:lnTo>
                          <a:pt x="4" y="197"/>
                        </a:lnTo>
                        <a:lnTo>
                          <a:pt x="7" y="200"/>
                        </a:lnTo>
                        <a:lnTo>
                          <a:pt x="10" y="204"/>
                        </a:lnTo>
                        <a:lnTo>
                          <a:pt x="14" y="205"/>
                        </a:lnTo>
                        <a:lnTo>
                          <a:pt x="19" y="206"/>
                        </a:lnTo>
                        <a:lnTo>
                          <a:pt x="23" y="207"/>
                        </a:lnTo>
                        <a:lnTo>
                          <a:pt x="27" y="206"/>
                        </a:lnTo>
                        <a:lnTo>
                          <a:pt x="31" y="205"/>
                        </a:lnTo>
                        <a:lnTo>
                          <a:pt x="35" y="204"/>
                        </a:lnTo>
                        <a:lnTo>
                          <a:pt x="39" y="200"/>
                        </a:lnTo>
                        <a:lnTo>
                          <a:pt x="42" y="197"/>
                        </a:lnTo>
                        <a:lnTo>
                          <a:pt x="44" y="193"/>
                        </a:lnTo>
                        <a:lnTo>
                          <a:pt x="45" y="189"/>
                        </a:lnTo>
                        <a:lnTo>
                          <a:pt x="46" y="184"/>
                        </a:lnTo>
                        <a:close/>
                      </a:path>
                    </a:pathLst>
                  </a:custGeom>
                  <a:solidFill>
                    <a:schemeClr val="bg1"/>
                  </a:solidFill>
                  <a:ln w="9525">
                    <a:noFill/>
                    <a:round/>
                    <a:headEnd/>
                    <a:tailEnd/>
                  </a:ln>
                </p:spPr>
                <p:txBody>
                  <a:bodyPr/>
                  <a:lstStyle/>
                  <a:p>
                    <a:pPr>
                      <a:defRPr/>
                    </a:pPr>
                    <a:endParaRPr lang="en-US"/>
                  </a:p>
                </p:txBody>
              </p:sp>
              <p:sp>
                <p:nvSpPr>
                  <p:cNvPr id="715413" name="Freeform 1685"/>
                  <p:cNvSpPr>
                    <a:spLocks noChangeAspect="1"/>
                  </p:cNvSpPr>
                  <p:nvPr/>
                </p:nvSpPr>
                <p:spPr bwMode="auto">
                  <a:xfrm>
                    <a:off x="3228" y="1417"/>
                    <a:ext cx="14" cy="93"/>
                  </a:xfrm>
                  <a:custGeom>
                    <a:avLst/>
                    <a:gdLst/>
                    <a:ahLst/>
                    <a:cxnLst>
                      <a:cxn ang="0">
                        <a:pos x="27" y="315"/>
                      </a:cxn>
                      <a:cxn ang="0">
                        <a:pos x="46" y="292"/>
                      </a:cxn>
                      <a:cxn ang="0">
                        <a:pos x="46" y="0"/>
                      </a:cxn>
                      <a:cxn ang="0">
                        <a:pos x="0" y="0"/>
                      </a:cxn>
                      <a:cxn ang="0">
                        <a:pos x="0" y="292"/>
                      </a:cxn>
                      <a:cxn ang="0">
                        <a:pos x="27" y="315"/>
                      </a:cxn>
                      <a:cxn ang="0">
                        <a:pos x="0" y="292"/>
                      </a:cxn>
                      <a:cxn ang="0">
                        <a:pos x="0" y="299"/>
                      </a:cxn>
                      <a:cxn ang="0">
                        <a:pos x="2" y="303"/>
                      </a:cxn>
                      <a:cxn ang="0">
                        <a:pos x="4" y="307"/>
                      </a:cxn>
                      <a:cxn ang="0">
                        <a:pos x="7" y="310"/>
                      </a:cxn>
                      <a:cxn ang="0">
                        <a:pos x="10" y="312"/>
                      </a:cxn>
                      <a:cxn ang="0">
                        <a:pos x="14" y="314"/>
                      </a:cxn>
                      <a:cxn ang="0">
                        <a:pos x="19" y="315"/>
                      </a:cxn>
                      <a:cxn ang="0">
                        <a:pos x="23" y="316"/>
                      </a:cxn>
                      <a:cxn ang="0">
                        <a:pos x="27" y="315"/>
                      </a:cxn>
                      <a:cxn ang="0">
                        <a:pos x="31" y="314"/>
                      </a:cxn>
                      <a:cxn ang="0">
                        <a:pos x="35" y="312"/>
                      </a:cxn>
                      <a:cxn ang="0">
                        <a:pos x="39" y="310"/>
                      </a:cxn>
                      <a:cxn ang="0">
                        <a:pos x="42" y="307"/>
                      </a:cxn>
                      <a:cxn ang="0">
                        <a:pos x="44" y="303"/>
                      </a:cxn>
                      <a:cxn ang="0">
                        <a:pos x="45" y="299"/>
                      </a:cxn>
                      <a:cxn ang="0">
                        <a:pos x="46" y="292"/>
                      </a:cxn>
                      <a:cxn ang="0">
                        <a:pos x="27" y="315"/>
                      </a:cxn>
                    </a:cxnLst>
                    <a:rect l="0" t="0" r="r" b="b"/>
                    <a:pathLst>
                      <a:path w="46" h="316">
                        <a:moveTo>
                          <a:pt x="27" y="315"/>
                        </a:moveTo>
                        <a:lnTo>
                          <a:pt x="46" y="292"/>
                        </a:lnTo>
                        <a:lnTo>
                          <a:pt x="46" y="0"/>
                        </a:lnTo>
                        <a:lnTo>
                          <a:pt x="0" y="0"/>
                        </a:lnTo>
                        <a:lnTo>
                          <a:pt x="0" y="292"/>
                        </a:lnTo>
                        <a:lnTo>
                          <a:pt x="27" y="315"/>
                        </a:lnTo>
                        <a:lnTo>
                          <a:pt x="0" y="292"/>
                        </a:lnTo>
                        <a:lnTo>
                          <a:pt x="0" y="299"/>
                        </a:lnTo>
                        <a:lnTo>
                          <a:pt x="2" y="303"/>
                        </a:lnTo>
                        <a:lnTo>
                          <a:pt x="4" y="307"/>
                        </a:lnTo>
                        <a:lnTo>
                          <a:pt x="7" y="310"/>
                        </a:lnTo>
                        <a:lnTo>
                          <a:pt x="10" y="312"/>
                        </a:lnTo>
                        <a:lnTo>
                          <a:pt x="14" y="314"/>
                        </a:lnTo>
                        <a:lnTo>
                          <a:pt x="19" y="315"/>
                        </a:lnTo>
                        <a:lnTo>
                          <a:pt x="23" y="316"/>
                        </a:lnTo>
                        <a:lnTo>
                          <a:pt x="27" y="315"/>
                        </a:lnTo>
                        <a:lnTo>
                          <a:pt x="31" y="314"/>
                        </a:lnTo>
                        <a:lnTo>
                          <a:pt x="35" y="312"/>
                        </a:lnTo>
                        <a:lnTo>
                          <a:pt x="39" y="310"/>
                        </a:lnTo>
                        <a:lnTo>
                          <a:pt x="42" y="307"/>
                        </a:lnTo>
                        <a:lnTo>
                          <a:pt x="44" y="303"/>
                        </a:lnTo>
                        <a:lnTo>
                          <a:pt x="45" y="299"/>
                        </a:lnTo>
                        <a:lnTo>
                          <a:pt x="46" y="292"/>
                        </a:lnTo>
                        <a:lnTo>
                          <a:pt x="27" y="315"/>
                        </a:lnTo>
                        <a:close/>
                      </a:path>
                    </a:pathLst>
                  </a:custGeom>
                  <a:solidFill>
                    <a:schemeClr val="bg1"/>
                  </a:solidFill>
                  <a:ln w="9525">
                    <a:noFill/>
                    <a:round/>
                    <a:headEnd/>
                    <a:tailEnd/>
                  </a:ln>
                </p:spPr>
                <p:txBody>
                  <a:bodyPr/>
                  <a:lstStyle/>
                  <a:p>
                    <a:pPr>
                      <a:defRPr/>
                    </a:pPr>
                    <a:endParaRPr lang="en-US"/>
                  </a:p>
                </p:txBody>
              </p:sp>
              <p:sp>
                <p:nvSpPr>
                  <p:cNvPr id="715414" name="Freeform 1686"/>
                  <p:cNvSpPr>
                    <a:spLocks noChangeAspect="1"/>
                  </p:cNvSpPr>
                  <p:nvPr/>
                </p:nvSpPr>
                <p:spPr bwMode="auto">
                  <a:xfrm>
                    <a:off x="3199" y="1496"/>
                    <a:ext cx="36" cy="21"/>
                  </a:xfrm>
                  <a:custGeom>
                    <a:avLst/>
                    <a:gdLst/>
                    <a:ahLst/>
                    <a:cxnLst>
                      <a:cxn ang="0">
                        <a:pos x="0" y="42"/>
                      </a:cxn>
                      <a:cxn ang="0">
                        <a:pos x="27" y="64"/>
                      </a:cxn>
                      <a:cxn ang="0">
                        <a:pos x="119" y="45"/>
                      </a:cxn>
                      <a:cxn ang="0">
                        <a:pos x="110" y="0"/>
                      </a:cxn>
                      <a:cxn ang="0">
                        <a:pos x="18" y="19"/>
                      </a:cxn>
                      <a:cxn ang="0">
                        <a:pos x="0" y="42"/>
                      </a:cxn>
                      <a:cxn ang="0">
                        <a:pos x="18" y="19"/>
                      </a:cxn>
                      <a:cxn ang="0">
                        <a:pos x="13" y="21"/>
                      </a:cxn>
                      <a:cxn ang="0">
                        <a:pos x="8" y="23"/>
                      </a:cxn>
                      <a:cxn ang="0">
                        <a:pos x="5" y="26"/>
                      </a:cxn>
                      <a:cxn ang="0">
                        <a:pos x="2" y="30"/>
                      </a:cxn>
                      <a:cxn ang="0">
                        <a:pos x="1" y="34"/>
                      </a:cxn>
                      <a:cxn ang="0">
                        <a:pos x="0" y="38"/>
                      </a:cxn>
                      <a:cxn ang="0">
                        <a:pos x="0" y="42"/>
                      </a:cxn>
                      <a:cxn ang="0">
                        <a:pos x="0" y="46"/>
                      </a:cxn>
                      <a:cxn ang="0">
                        <a:pos x="1" y="51"/>
                      </a:cxn>
                      <a:cxn ang="0">
                        <a:pos x="3" y="55"/>
                      </a:cxn>
                      <a:cxn ang="0">
                        <a:pos x="6" y="58"/>
                      </a:cxn>
                      <a:cxn ang="0">
                        <a:pos x="9" y="61"/>
                      </a:cxn>
                      <a:cxn ang="0">
                        <a:pos x="13" y="63"/>
                      </a:cxn>
                      <a:cxn ang="0">
                        <a:pos x="17" y="64"/>
                      </a:cxn>
                      <a:cxn ang="0">
                        <a:pos x="22" y="65"/>
                      </a:cxn>
                      <a:cxn ang="0">
                        <a:pos x="27" y="64"/>
                      </a:cxn>
                      <a:cxn ang="0">
                        <a:pos x="0" y="42"/>
                      </a:cxn>
                    </a:cxnLst>
                    <a:rect l="0" t="0" r="r" b="b"/>
                    <a:pathLst>
                      <a:path w="119" h="65">
                        <a:moveTo>
                          <a:pt x="0" y="42"/>
                        </a:moveTo>
                        <a:lnTo>
                          <a:pt x="27" y="64"/>
                        </a:lnTo>
                        <a:lnTo>
                          <a:pt x="119" y="45"/>
                        </a:lnTo>
                        <a:lnTo>
                          <a:pt x="110" y="0"/>
                        </a:lnTo>
                        <a:lnTo>
                          <a:pt x="18" y="19"/>
                        </a:lnTo>
                        <a:lnTo>
                          <a:pt x="0" y="42"/>
                        </a:lnTo>
                        <a:lnTo>
                          <a:pt x="18" y="19"/>
                        </a:lnTo>
                        <a:lnTo>
                          <a:pt x="13" y="21"/>
                        </a:lnTo>
                        <a:lnTo>
                          <a:pt x="8" y="23"/>
                        </a:lnTo>
                        <a:lnTo>
                          <a:pt x="5" y="26"/>
                        </a:lnTo>
                        <a:lnTo>
                          <a:pt x="2" y="30"/>
                        </a:lnTo>
                        <a:lnTo>
                          <a:pt x="1" y="34"/>
                        </a:lnTo>
                        <a:lnTo>
                          <a:pt x="0" y="38"/>
                        </a:lnTo>
                        <a:lnTo>
                          <a:pt x="0" y="42"/>
                        </a:lnTo>
                        <a:lnTo>
                          <a:pt x="0" y="46"/>
                        </a:lnTo>
                        <a:lnTo>
                          <a:pt x="1" y="51"/>
                        </a:lnTo>
                        <a:lnTo>
                          <a:pt x="3" y="55"/>
                        </a:lnTo>
                        <a:lnTo>
                          <a:pt x="6" y="58"/>
                        </a:lnTo>
                        <a:lnTo>
                          <a:pt x="9" y="61"/>
                        </a:lnTo>
                        <a:lnTo>
                          <a:pt x="13" y="63"/>
                        </a:lnTo>
                        <a:lnTo>
                          <a:pt x="17" y="64"/>
                        </a:lnTo>
                        <a:lnTo>
                          <a:pt x="22" y="65"/>
                        </a:lnTo>
                        <a:lnTo>
                          <a:pt x="27" y="64"/>
                        </a:lnTo>
                        <a:lnTo>
                          <a:pt x="0" y="42"/>
                        </a:lnTo>
                        <a:close/>
                      </a:path>
                    </a:pathLst>
                  </a:custGeom>
                  <a:solidFill>
                    <a:schemeClr val="bg1"/>
                  </a:solidFill>
                  <a:ln w="9525">
                    <a:noFill/>
                    <a:round/>
                    <a:headEnd/>
                    <a:tailEnd/>
                  </a:ln>
                </p:spPr>
                <p:txBody>
                  <a:bodyPr/>
                  <a:lstStyle/>
                  <a:p>
                    <a:pPr>
                      <a:defRPr/>
                    </a:pPr>
                    <a:endParaRPr lang="en-US"/>
                  </a:p>
                </p:txBody>
              </p:sp>
              <p:sp>
                <p:nvSpPr>
                  <p:cNvPr id="715415" name="Freeform 1687"/>
                  <p:cNvSpPr>
                    <a:spLocks noChangeAspect="1"/>
                  </p:cNvSpPr>
                  <p:nvPr/>
                </p:nvSpPr>
                <p:spPr bwMode="auto">
                  <a:xfrm>
                    <a:off x="3199" y="1511"/>
                    <a:ext cx="14" cy="36"/>
                  </a:xfrm>
                  <a:custGeom>
                    <a:avLst/>
                    <a:gdLst/>
                    <a:ahLst/>
                    <a:cxnLst>
                      <a:cxn ang="0">
                        <a:pos x="23" y="113"/>
                      </a:cxn>
                      <a:cxn ang="0">
                        <a:pos x="46" y="90"/>
                      </a:cxn>
                      <a:cxn ang="0">
                        <a:pos x="46" y="0"/>
                      </a:cxn>
                      <a:cxn ang="0">
                        <a:pos x="0" y="0"/>
                      </a:cxn>
                      <a:cxn ang="0">
                        <a:pos x="0" y="90"/>
                      </a:cxn>
                      <a:cxn ang="0">
                        <a:pos x="23" y="113"/>
                      </a:cxn>
                      <a:cxn ang="0">
                        <a:pos x="0" y="90"/>
                      </a:cxn>
                      <a:cxn ang="0">
                        <a:pos x="0" y="95"/>
                      </a:cxn>
                      <a:cxn ang="0">
                        <a:pos x="2" y="100"/>
                      </a:cxn>
                      <a:cxn ang="0">
                        <a:pos x="4" y="103"/>
                      </a:cxn>
                      <a:cxn ang="0">
                        <a:pos x="7" y="107"/>
                      </a:cxn>
                      <a:cxn ang="0">
                        <a:pos x="11" y="110"/>
                      </a:cxn>
                      <a:cxn ang="0">
                        <a:pos x="15" y="112"/>
                      </a:cxn>
                      <a:cxn ang="0">
                        <a:pos x="19" y="113"/>
                      </a:cxn>
                      <a:cxn ang="0">
                        <a:pos x="23" y="113"/>
                      </a:cxn>
                      <a:cxn ang="0">
                        <a:pos x="27" y="113"/>
                      </a:cxn>
                      <a:cxn ang="0">
                        <a:pos x="32" y="112"/>
                      </a:cxn>
                      <a:cxn ang="0">
                        <a:pos x="36" y="110"/>
                      </a:cxn>
                      <a:cxn ang="0">
                        <a:pos x="39" y="107"/>
                      </a:cxn>
                      <a:cxn ang="0">
                        <a:pos x="42" y="103"/>
                      </a:cxn>
                      <a:cxn ang="0">
                        <a:pos x="44" y="100"/>
                      </a:cxn>
                      <a:cxn ang="0">
                        <a:pos x="45" y="95"/>
                      </a:cxn>
                      <a:cxn ang="0">
                        <a:pos x="46" y="90"/>
                      </a:cxn>
                      <a:cxn ang="0">
                        <a:pos x="23" y="113"/>
                      </a:cxn>
                    </a:cxnLst>
                    <a:rect l="0" t="0" r="r" b="b"/>
                    <a:pathLst>
                      <a:path w="46" h="113">
                        <a:moveTo>
                          <a:pt x="23" y="113"/>
                        </a:moveTo>
                        <a:lnTo>
                          <a:pt x="46" y="90"/>
                        </a:lnTo>
                        <a:lnTo>
                          <a:pt x="46" y="0"/>
                        </a:lnTo>
                        <a:lnTo>
                          <a:pt x="0" y="0"/>
                        </a:lnTo>
                        <a:lnTo>
                          <a:pt x="0" y="90"/>
                        </a:lnTo>
                        <a:lnTo>
                          <a:pt x="23" y="113"/>
                        </a:lnTo>
                        <a:lnTo>
                          <a:pt x="0" y="90"/>
                        </a:lnTo>
                        <a:lnTo>
                          <a:pt x="0" y="95"/>
                        </a:lnTo>
                        <a:lnTo>
                          <a:pt x="2" y="100"/>
                        </a:lnTo>
                        <a:lnTo>
                          <a:pt x="4" y="103"/>
                        </a:lnTo>
                        <a:lnTo>
                          <a:pt x="7" y="107"/>
                        </a:lnTo>
                        <a:lnTo>
                          <a:pt x="11" y="110"/>
                        </a:lnTo>
                        <a:lnTo>
                          <a:pt x="15" y="112"/>
                        </a:lnTo>
                        <a:lnTo>
                          <a:pt x="19" y="113"/>
                        </a:lnTo>
                        <a:lnTo>
                          <a:pt x="23" y="113"/>
                        </a:lnTo>
                        <a:lnTo>
                          <a:pt x="27" y="113"/>
                        </a:lnTo>
                        <a:lnTo>
                          <a:pt x="32" y="112"/>
                        </a:lnTo>
                        <a:lnTo>
                          <a:pt x="36" y="110"/>
                        </a:lnTo>
                        <a:lnTo>
                          <a:pt x="39" y="107"/>
                        </a:lnTo>
                        <a:lnTo>
                          <a:pt x="42" y="103"/>
                        </a:lnTo>
                        <a:lnTo>
                          <a:pt x="44" y="100"/>
                        </a:lnTo>
                        <a:lnTo>
                          <a:pt x="45" y="95"/>
                        </a:lnTo>
                        <a:lnTo>
                          <a:pt x="46" y="90"/>
                        </a:lnTo>
                        <a:lnTo>
                          <a:pt x="23" y="113"/>
                        </a:lnTo>
                        <a:close/>
                      </a:path>
                    </a:pathLst>
                  </a:custGeom>
                  <a:solidFill>
                    <a:schemeClr val="bg1"/>
                  </a:solidFill>
                  <a:ln w="9525">
                    <a:noFill/>
                    <a:round/>
                    <a:headEnd/>
                    <a:tailEnd/>
                  </a:ln>
                </p:spPr>
                <p:txBody>
                  <a:bodyPr/>
                  <a:lstStyle/>
                  <a:p>
                    <a:pPr>
                      <a:defRPr/>
                    </a:pPr>
                    <a:endParaRPr lang="en-US"/>
                  </a:p>
                </p:txBody>
              </p:sp>
              <p:sp>
                <p:nvSpPr>
                  <p:cNvPr id="715416" name="Freeform 1688"/>
                  <p:cNvSpPr>
                    <a:spLocks noChangeAspect="1"/>
                  </p:cNvSpPr>
                  <p:nvPr/>
                </p:nvSpPr>
                <p:spPr bwMode="auto">
                  <a:xfrm>
                    <a:off x="3206" y="1532"/>
                    <a:ext cx="36" cy="14"/>
                  </a:xfrm>
                  <a:custGeom>
                    <a:avLst/>
                    <a:gdLst/>
                    <a:ahLst/>
                    <a:cxnLst>
                      <a:cxn ang="0">
                        <a:pos x="102" y="23"/>
                      </a:cxn>
                      <a:cxn ang="0">
                        <a:pos x="79" y="0"/>
                      </a:cxn>
                      <a:cxn ang="0">
                        <a:pos x="0" y="0"/>
                      </a:cxn>
                      <a:cxn ang="0">
                        <a:pos x="0" y="46"/>
                      </a:cxn>
                      <a:cxn ang="0">
                        <a:pos x="79" y="46"/>
                      </a:cxn>
                      <a:cxn ang="0">
                        <a:pos x="102" y="23"/>
                      </a:cxn>
                      <a:cxn ang="0">
                        <a:pos x="79" y="46"/>
                      </a:cxn>
                      <a:cxn ang="0">
                        <a:pos x="84" y="45"/>
                      </a:cxn>
                      <a:cxn ang="0">
                        <a:pos x="90" y="44"/>
                      </a:cxn>
                      <a:cxn ang="0">
                        <a:pos x="94" y="42"/>
                      </a:cxn>
                      <a:cxn ang="0">
                        <a:pos x="97" y="39"/>
                      </a:cxn>
                      <a:cxn ang="0">
                        <a:pos x="99" y="35"/>
                      </a:cxn>
                      <a:cxn ang="0">
                        <a:pos x="101" y="31"/>
                      </a:cxn>
                      <a:cxn ang="0">
                        <a:pos x="102" y="27"/>
                      </a:cxn>
                      <a:cxn ang="0">
                        <a:pos x="102" y="23"/>
                      </a:cxn>
                      <a:cxn ang="0">
                        <a:pos x="102" y="19"/>
                      </a:cxn>
                      <a:cxn ang="0">
                        <a:pos x="101" y="14"/>
                      </a:cxn>
                      <a:cxn ang="0">
                        <a:pos x="99" y="10"/>
                      </a:cxn>
                      <a:cxn ang="0">
                        <a:pos x="97" y="7"/>
                      </a:cxn>
                      <a:cxn ang="0">
                        <a:pos x="94" y="4"/>
                      </a:cxn>
                      <a:cxn ang="0">
                        <a:pos x="90" y="2"/>
                      </a:cxn>
                      <a:cxn ang="0">
                        <a:pos x="84" y="0"/>
                      </a:cxn>
                      <a:cxn ang="0">
                        <a:pos x="79" y="0"/>
                      </a:cxn>
                      <a:cxn ang="0">
                        <a:pos x="102" y="23"/>
                      </a:cxn>
                    </a:cxnLst>
                    <a:rect l="0" t="0" r="r" b="b"/>
                    <a:pathLst>
                      <a:path w="102" h="46">
                        <a:moveTo>
                          <a:pt x="102" y="23"/>
                        </a:moveTo>
                        <a:lnTo>
                          <a:pt x="79" y="0"/>
                        </a:lnTo>
                        <a:lnTo>
                          <a:pt x="0" y="0"/>
                        </a:lnTo>
                        <a:lnTo>
                          <a:pt x="0" y="46"/>
                        </a:lnTo>
                        <a:lnTo>
                          <a:pt x="79" y="46"/>
                        </a:lnTo>
                        <a:lnTo>
                          <a:pt x="102" y="23"/>
                        </a:lnTo>
                        <a:lnTo>
                          <a:pt x="79" y="46"/>
                        </a:lnTo>
                        <a:lnTo>
                          <a:pt x="84" y="45"/>
                        </a:lnTo>
                        <a:lnTo>
                          <a:pt x="90" y="44"/>
                        </a:lnTo>
                        <a:lnTo>
                          <a:pt x="94" y="42"/>
                        </a:lnTo>
                        <a:lnTo>
                          <a:pt x="97" y="39"/>
                        </a:lnTo>
                        <a:lnTo>
                          <a:pt x="99" y="35"/>
                        </a:lnTo>
                        <a:lnTo>
                          <a:pt x="101" y="31"/>
                        </a:lnTo>
                        <a:lnTo>
                          <a:pt x="102" y="27"/>
                        </a:lnTo>
                        <a:lnTo>
                          <a:pt x="102" y="23"/>
                        </a:lnTo>
                        <a:lnTo>
                          <a:pt x="102" y="19"/>
                        </a:lnTo>
                        <a:lnTo>
                          <a:pt x="101" y="14"/>
                        </a:lnTo>
                        <a:lnTo>
                          <a:pt x="99" y="10"/>
                        </a:lnTo>
                        <a:lnTo>
                          <a:pt x="97" y="7"/>
                        </a:lnTo>
                        <a:lnTo>
                          <a:pt x="94" y="4"/>
                        </a:lnTo>
                        <a:lnTo>
                          <a:pt x="90" y="2"/>
                        </a:lnTo>
                        <a:lnTo>
                          <a:pt x="84" y="0"/>
                        </a:lnTo>
                        <a:lnTo>
                          <a:pt x="79" y="0"/>
                        </a:lnTo>
                        <a:lnTo>
                          <a:pt x="102" y="23"/>
                        </a:lnTo>
                        <a:close/>
                      </a:path>
                    </a:pathLst>
                  </a:custGeom>
                  <a:solidFill>
                    <a:schemeClr val="bg1"/>
                  </a:solidFill>
                  <a:ln w="9525">
                    <a:noFill/>
                    <a:round/>
                    <a:headEnd/>
                    <a:tailEnd/>
                  </a:ln>
                </p:spPr>
                <p:txBody>
                  <a:bodyPr/>
                  <a:lstStyle/>
                  <a:p>
                    <a:pPr>
                      <a:defRPr/>
                    </a:pPr>
                    <a:endParaRPr lang="en-US"/>
                  </a:p>
                </p:txBody>
              </p:sp>
              <p:sp>
                <p:nvSpPr>
                  <p:cNvPr id="715417" name="Freeform 1689"/>
                  <p:cNvSpPr>
                    <a:spLocks noChangeAspect="1"/>
                  </p:cNvSpPr>
                  <p:nvPr/>
                </p:nvSpPr>
                <p:spPr bwMode="auto">
                  <a:xfrm>
                    <a:off x="3228" y="1539"/>
                    <a:ext cx="14" cy="336"/>
                  </a:xfrm>
                  <a:custGeom>
                    <a:avLst/>
                    <a:gdLst/>
                    <a:ahLst/>
                    <a:cxnLst>
                      <a:cxn ang="0">
                        <a:pos x="23" y="1115"/>
                      </a:cxn>
                      <a:cxn ang="0">
                        <a:pos x="46" y="1092"/>
                      </a:cxn>
                      <a:cxn ang="0">
                        <a:pos x="46" y="0"/>
                      </a:cxn>
                      <a:cxn ang="0">
                        <a:pos x="0" y="0"/>
                      </a:cxn>
                      <a:cxn ang="0">
                        <a:pos x="0" y="1092"/>
                      </a:cxn>
                      <a:cxn ang="0">
                        <a:pos x="23" y="1115"/>
                      </a:cxn>
                      <a:cxn ang="0">
                        <a:pos x="0" y="1092"/>
                      </a:cxn>
                      <a:cxn ang="0">
                        <a:pos x="1" y="1097"/>
                      </a:cxn>
                      <a:cxn ang="0">
                        <a:pos x="2" y="1101"/>
                      </a:cxn>
                      <a:cxn ang="0">
                        <a:pos x="4" y="1105"/>
                      </a:cxn>
                      <a:cxn ang="0">
                        <a:pos x="7" y="1108"/>
                      </a:cxn>
                      <a:cxn ang="0">
                        <a:pos x="11" y="1112"/>
                      </a:cxn>
                      <a:cxn ang="0">
                        <a:pos x="15" y="1113"/>
                      </a:cxn>
                      <a:cxn ang="0">
                        <a:pos x="19" y="1114"/>
                      </a:cxn>
                      <a:cxn ang="0">
                        <a:pos x="23" y="1115"/>
                      </a:cxn>
                      <a:cxn ang="0">
                        <a:pos x="27" y="1114"/>
                      </a:cxn>
                      <a:cxn ang="0">
                        <a:pos x="32" y="1113"/>
                      </a:cxn>
                      <a:cxn ang="0">
                        <a:pos x="36" y="1112"/>
                      </a:cxn>
                      <a:cxn ang="0">
                        <a:pos x="39" y="1108"/>
                      </a:cxn>
                      <a:cxn ang="0">
                        <a:pos x="42" y="1105"/>
                      </a:cxn>
                      <a:cxn ang="0">
                        <a:pos x="44" y="1101"/>
                      </a:cxn>
                      <a:cxn ang="0">
                        <a:pos x="46" y="1097"/>
                      </a:cxn>
                      <a:cxn ang="0">
                        <a:pos x="46" y="1092"/>
                      </a:cxn>
                      <a:cxn ang="0">
                        <a:pos x="23" y="1115"/>
                      </a:cxn>
                    </a:cxnLst>
                    <a:rect l="0" t="0" r="r" b="b"/>
                    <a:pathLst>
                      <a:path w="46" h="1115">
                        <a:moveTo>
                          <a:pt x="23" y="1115"/>
                        </a:moveTo>
                        <a:lnTo>
                          <a:pt x="46" y="1092"/>
                        </a:lnTo>
                        <a:lnTo>
                          <a:pt x="46" y="0"/>
                        </a:lnTo>
                        <a:lnTo>
                          <a:pt x="0" y="0"/>
                        </a:lnTo>
                        <a:lnTo>
                          <a:pt x="0" y="1092"/>
                        </a:lnTo>
                        <a:lnTo>
                          <a:pt x="23" y="1115"/>
                        </a:lnTo>
                        <a:lnTo>
                          <a:pt x="0" y="1092"/>
                        </a:lnTo>
                        <a:lnTo>
                          <a:pt x="1" y="1097"/>
                        </a:lnTo>
                        <a:lnTo>
                          <a:pt x="2" y="1101"/>
                        </a:lnTo>
                        <a:lnTo>
                          <a:pt x="4" y="1105"/>
                        </a:lnTo>
                        <a:lnTo>
                          <a:pt x="7" y="1108"/>
                        </a:lnTo>
                        <a:lnTo>
                          <a:pt x="11" y="1112"/>
                        </a:lnTo>
                        <a:lnTo>
                          <a:pt x="15" y="1113"/>
                        </a:lnTo>
                        <a:lnTo>
                          <a:pt x="19" y="1114"/>
                        </a:lnTo>
                        <a:lnTo>
                          <a:pt x="23" y="1115"/>
                        </a:lnTo>
                        <a:lnTo>
                          <a:pt x="27" y="1114"/>
                        </a:lnTo>
                        <a:lnTo>
                          <a:pt x="32" y="1113"/>
                        </a:lnTo>
                        <a:lnTo>
                          <a:pt x="36" y="1112"/>
                        </a:lnTo>
                        <a:lnTo>
                          <a:pt x="39" y="1108"/>
                        </a:lnTo>
                        <a:lnTo>
                          <a:pt x="42" y="1105"/>
                        </a:lnTo>
                        <a:lnTo>
                          <a:pt x="44" y="1101"/>
                        </a:lnTo>
                        <a:lnTo>
                          <a:pt x="46" y="1097"/>
                        </a:lnTo>
                        <a:lnTo>
                          <a:pt x="46" y="1092"/>
                        </a:lnTo>
                        <a:lnTo>
                          <a:pt x="23" y="1115"/>
                        </a:lnTo>
                        <a:close/>
                      </a:path>
                    </a:pathLst>
                  </a:custGeom>
                  <a:solidFill>
                    <a:schemeClr val="bg1"/>
                  </a:solidFill>
                  <a:ln w="9525">
                    <a:noFill/>
                    <a:round/>
                    <a:headEnd/>
                    <a:tailEnd/>
                  </a:ln>
                </p:spPr>
                <p:txBody>
                  <a:bodyPr/>
                  <a:lstStyle/>
                  <a:p>
                    <a:pPr>
                      <a:defRPr/>
                    </a:pPr>
                    <a:endParaRPr lang="en-US"/>
                  </a:p>
                </p:txBody>
              </p:sp>
              <p:sp>
                <p:nvSpPr>
                  <p:cNvPr id="715418" name="Freeform 1690"/>
                  <p:cNvSpPr>
                    <a:spLocks noChangeAspect="1"/>
                  </p:cNvSpPr>
                  <p:nvPr/>
                </p:nvSpPr>
                <p:spPr bwMode="auto">
                  <a:xfrm>
                    <a:off x="3213" y="1861"/>
                    <a:ext cx="14" cy="14"/>
                  </a:xfrm>
                  <a:custGeom>
                    <a:avLst/>
                    <a:gdLst/>
                    <a:ahLst/>
                    <a:cxnLst>
                      <a:cxn ang="0">
                        <a:pos x="0" y="24"/>
                      </a:cxn>
                      <a:cxn ang="0">
                        <a:pos x="24" y="47"/>
                      </a:cxn>
                      <a:cxn ang="0">
                        <a:pos x="56" y="47"/>
                      </a:cxn>
                      <a:cxn ang="0">
                        <a:pos x="56" y="0"/>
                      </a:cxn>
                      <a:cxn ang="0">
                        <a:pos x="24" y="0"/>
                      </a:cxn>
                      <a:cxn ang="0">
                        <a:pos x="0" y="24"/>
                      </a:cxn>
                      <a:cxn ang="0">
                        <a:pos x="24" y="0"/>
                      </a:cxn>
                      <a:cxn ang="0">
                        <a:pos x="18" y="0"/>
                      </a:cxn>
                      <a:cxn ang="0">
                        <a:pos x="13" y="3"/>
                      </a:cxn>
                      <a:cxn ang="0">
                        <a:pos x="10" y="5"/>
                      </a:cxn>
                      <a:cxn ang="0">
                        <a:pos x="6" y="8"/>
                      </a:cxn>
                      <a:cxn ang="0">
                        <a:pos x="3" y="11"/>
                      </a:cxn>
                      <a:cxn ang="0">
                        <a:pos x="1" y="15"/>
                      </a:cxn>
                      <a:cxn ang="0">
                        <a:pos x="0" y="19"/>
                      </a:cxn>
                      <a:cxn ang="0">
                        <a:pos x="0" y="24"/>
                      </a:cxn>
                      <a:cxn ang="0">
                        <a:pos x="0" y="28"/>
                      </a:cxn>
                      <a:cxn ang="0">
                        <a:pos x="1" y="32"/>
                      </a:cxn>
                      <a:cxn ang="0">
                        <a:pos x="3" y="36"/>
                      </a:cxn>
                      <a:cxn ang="0">
                        <a:pos x="6" y="39"/>
                      </a:cxn>
                      <a:cxn ang="0">
                        <a:pos x="10" y="43"/>
                      </a:cxn>
                      <a:cxn ang="0">
                        <a:pos x="13" y="45"/>
                      </a:cxn>
                      <a:cxn ang="0">
                        <a:pos x="18" y="46"/>
                      </a:cxn>
                      <a:cxn ang="0">
                        <a:pos x="24" y="47"/>
                      </a:cxn>
                      <a:cxn ang="0">
                        <a:pos x="0" y="24"/>
                      </a:cxn>
                    </a:cxnLst>
                    <a:rect l="0" t="0" r="r" b="b"/>
                    <a:pathLst>
                      <a:path w="56" h="47">
                        <a:moveTo>
                          <a:pt x="0" y="24"/>
                        </a:moveTo>
                        <a:lnTo>
                          <a:pt x="24" y="47"/>
                        </a:lnTo>
                        <a:lnTo>
                          <a:pt x="56" y="47"/>
                        </a:lnTo>
                        <a:lnTo>
                          <a:pt x="56" y="0"/>
                        </a:lnTo>
                        <a:lnTo>
                          <a:pt x="24" y="0"/>
                        </a:lnTo>
                        <a:lnTo>
                          <a:pt x="0" y="24"/>
                        </a:lnTo>
                        <a:lnTo>
                          <a:pt x="24" y="0"/>
                        </a:lnTo>
                        <a:lnTo>
                          <a:pt x="18" y="0"/>
                        </a:lnTo>
                        <a:lnTo>
                          <a:pt x="13" y="3"/>
                        </a:lnTo>
                        <a:lnTo>
                          <a:pt x="10" y="5"/>
                        </a:lnTo>
                        <a:lnTo>
                          <a:pt x="6" y="8"/>
                        </a:lnTo>
                        <a:lnTo>
                          <a:pt x="3" y="11"/>
                        </a:lnTo>
                        <a:lnTo>
                          <a:pt x="1" y="15"/>
                        </a:lnTo>
                        <a:lnTo>
                          <a:pt x="0" y="19"/>
                        </a:lnTo>
                        <a:lnTo>
                          <a:pt x="0" y="24"/>
                        </a:lnTo>
                        <a:lnTo>
                          <a:pt x="0" y="28"/>
                        </a:lnTo>
                        <a:lnTo>
                          <a:pt x="1" y="32"/>
                        </a:lnTo>
                        <a:lnTo>
                          <a:pt x="3" y="36"/>
                        </a:lnTo>
                        <a:lnTo>
                          <a:pt x="6" y="39"/>
                        </a:lnTo>
                        <a:lnTo>
                          <a:pt x="10" y="43"/>
                        </a:lnTo>
                        <a:lnTo>
                          <a:pt x="13" y="45"/>
                        </a:lnTo>
                        <a:lnTo>
                          <a:pt x="18" y="46"/>
                        </a:lnTo>
                        <a:lnTo>
                          <a:pt x="24" y="47"/>
                        </a:lnTo>
                        <a:lnTo>
                          <a:pt x="0" y="24"/>
                        </a:lnTo>
                        <a:close/>
                      </a:path>
                    </a:pathLst>
                  </a:custGeom>
                  <a:solidFill>
                    <a:schemeClr val="bg1"/>
                  </a:solidFill>
                  <a:ln w="9525">
                    <a:noFill/>
                    <a:round/>
                    <a:headEnd/>
                    <a:tailEnd/>
                  </a:ln>
                </p:spPr>
                <p:txBody>
                  <a:bodyPr/>
                  <a:lstStyle/>
                  <a:p>
                    <a:pPr>
                      <a:defRPr/>
                    </a:pPr>
                    <a:endParaRPr lang="en-US"/>
                  </a:p>
                </p:txBody>
              </p:sp>
              <p:sp>
                <p:nvSpPr>
                  <p:cNvPr id="715419" name="Freeform 1691"/>
                  <p:cNvSpPr>
                    <a:spLocks noChangeAspect="1"/>
                  </p:cNvSpPr>
                  <p:nvPr/>
                </p:nvSpPr>
                <p:spPr bwMode="auto">
                  <a:xfrm>
                    <a:off x="3213" y="1868"/>
                    <a:ext cx="7" cy="64"/>
                  </a:xfrm>
                  <a:custGeom>
                    <a:avLst/>
                    <a:gdLst/>
                    <a:ahLst/>
                    <a:cxnLst>
                      <a:cxn ang="0">
                        <a:pos x="24" y="220"/>
                      </a:cxn>
                      <a:cxn ang="0">
                        <a:pos x="47" y="196"/>
                      </a:cxn>
                      <a:cxn ang="0">
                        <a:pos x="47" y="0"/>
                      </a:cxn>
                      <a:cxn ang="0">
                        <a:pos x="0" y="0"/>
                      </a:cxn>
                      <a:cxn ang="0">
                        <a:pos x="0" y="196"/>
                      </a:cxn>
                      <a:cxn ang="0">
                        <a:pos x="24" y="220"/>
                      </a:cxn>
                      <a:cxn ang="0">
                        <a:pos x="0" y="196"/>
                      </a:cxn>
                      <a:cxn ang="0">
                        <a:pos x="0" y="202"/>
                      </a:cxn>
                      <a:cxn ang="0">
                        <a:pos x="2" y="206"/>
                      </a:cxn>
                      <a:cxn ang="0">
                        <a:pos x="5" y="210"/>
                      </a:cxn>
                      <a:cxn ang="0">
                        <a:pos x="8" y="213"/>
                      </a:cxn>
                      <a:cxn ang="0">
                        <a:pos x="11" y="216"/>
                      </a:cxn>
                      <a:cxn ang="0">
                        <a:pos x="15" y="218"/>
                      </a:cxn>
                      <a:cxn ang="0">
                        <a:pos x="19" y="220"/>
                      </a:cxn>
                      <a:cxn ang="0">
                        <a:pos x="24" y="220"/>
                      </a:cxn>
                      <a:cxn ang="0">
                        <a:pos x="28" y="220"/>
                      </a:cxn>
                      <a:cxn ang="0">
                        <a:pos x="32" y="218"/>
                      </a:cxn>
                      <a:cxn ang="0">
                        <a:pos x="36" y="216"/>
                      </a:cxn>
                      <a:cxn ang="0">
                        <a:pos x="39" y="213"/>
                      </a:cxn>
                      <a:cxn ang="0">
                        <a:pos x="42" y="210"/>
                      </a:cxn>
                      <a:cxn ang="0">
                        <a:pos x="45" y="206"/>
                      </a:cxn>
                      <a:cxn ang="0">
                        <a:pos x="47" y="202"/>
                      </a:cxn>
                      <a:cxn ang="0">
                        <a:pos x="47" y="196"/>
                      </a:cxn>
                      <a:cxn ang="0">
                        <a:pos x="24" y="220"/>
                      </a:cxn>
                    </a:cxnLst>
                    <a:rect l="0" t="0" r="r" b="b"/>
                    <a:pathLst>
                      <a:path w="47" h="220">
                        <a:moveTo>
                          <a:pt x="24" y="220"/>
                        </a:moveTo>
                        <a:lnTo>
                          <a:pt x="47" y="196"/>
                        </a:lnTo>
                        <a:lnTo>
                          <a:pt x="47" y="0"/>
                        </a:lnTo>
                        <a:lnTo>
                          <a:pt x="0" y="0"/>
                        </a:lnTo>
                        <a:lnTo>
                          <a:pt x="0" y="196"/>
                        </a:lnTo>
                        <a:lnTo>
                          <a:pt x="24" y="220"/>
                        </a:lnTo>
                        <a:lnTo>
                          <a:pt x="0" y="196"/>
                        </a:lnTo>
                        <a:lnTo>
                          <a:pt x="0" y="202"/>
                        </a:lnTo>
                        <a:lnTo>
                          <a:pt x="2" y="206"/>
                        </a:lnTo>
                        <a:lnTo>
                          <a:pt x="5" y="210"/>
                        </a:lnTo>
                        <a:lnTo>
                          <a:pt x="8" y="213"/>
                        </a:lnTo>
                        <a:lnTo>
                          <a:pt x="11" y="216"/>
                        </a:lnTo>
                        <a:lnTo>
                          <a:pt x="15" y="218"/>
                        </a:lnTo>
                        <a:lnTo>
                          <a:pt x="19" y="220"/>
                        </a:lnTo>
                        <a:lnTo>
                          <a:pt x="24" y="220"/>
                        </a:lnTo>
                        <a:lnTo>
                          <a:pt x="28" y="220"/>
                        </a:lnTo>
                        <a:lnTo>
                          <a:pt x="32" y="218"/>
                        </a:lnTo>
                        <a:lnTo>
                          <a:pt x="36" y="216"/>
                        </a:lnTo>
                        <a:lnTo>
                          <a:pt x="39" y="213"/>
                        </a:lnTo>
                        <a:lnTo>
                          <a:pt x="42" y="210"/>
                        </a:lnTo>
                        <a:lnTo>
                          <a:pt x="45" y="206"/>
                        </a:lnTo>
                        <a:lnTo>
                          <a:pt x="47" y="202"/>
                        </a:lnTo>
                        <a:lnTo>
                          <a:pt x="47" y="196"/>
                        </a:lnTo>
                        <a:lnTo>
                          <a:pt x="24" y="220"/>
                        </a:lnTo>
                        <a:close/>
                      </a:path>
                    </a:pathLst>
                  </a:custGeom>
                  <a:solidFill>
                    <a:schemeClr val="bg1"/>
                  </a:solidFill>
                  <a:ln w="9525">
                    <a:noFill/>
                    <a:round/>
                    <a:headEnd/>
                    <a:tailEnd/>
                  </a:ln>
                </p:spPr>
                <p:txBody>
                  <a:bodyPr/>
                  <a:lstStyle/>
                  <a:p>
                    <a:pPr>
                      <a:defRPr/>
                    </a:pPr>
                    <a:endParaRPr lang="en-US"/>
                  </a:p>
                </p:txBody>
              </p:sp>
              <p:sp>
                <p:nvSpPr>
                  <p:cNvPr id="715420" name="Freeform 1692"/>
                  <p:cNvSpPr>
                    <a:spLocks noChangeAspect="1"/>
                  </p:cNvSpPr>
                  <p:nvPr/>
                </p:nvSpPr>
                <p:spPr bwMode="auto">
                  <a:xfrm>
                    <a:off x="3220" y="1919"/>
                    <a:ext cx="7" cy="14"/>
                  </a:xfrm>
                  <a:custGeom>
                    <a:avLst/>
                    <a:gdLst/>
                    <a:ahLst/>
                    <a:cxnLst>
                      <a:cxn ang="0">
                        <a:pos x="44" y="23"/>
                      </a:cxn>
                      <a:cxn ang="0">
                        <a:pos x="21" y="0"/>
                      </a:cxn>
                      <a:cxn ang="0">
                        <a:pos x="0" y="0"/>
                      </a:cxn>
                      <a:cxn ang="0">
                        <a:pos x="0" y="47"/>
                      </a:cxn>
                      <a:cxn ang="0">
                        <a:pos x="21" y="47"/>
                      </a:cxn>
                      <a:cxn ang="0">
                        <a:pos x="44" y="23"/>
                      </a:cxn>
                      <a:cxn ang="0">
                        <a:pos x="21" y="47"/>
                      </a:cxn>
                      <a:cxn ang="0">
                        <a:pos x="26" y="46"/>
                      </a:cxn>
                      <a:cxn ang="0">
                        <a:pos x="30" y="45"/>
                      </a:cxn>
                      <a:cxn ang="0">
                        <a:pos x="34" y="42"/>
                      </a:cxn>
                      <a:cxn ang="0">
                        <a:pos x="37" y="39"/>
                      </a:cxn>
                      <a:cxn ang="0">
                        <a:pos x="41" y="36"/>
                      </a:cxn>
                      <a:cxn ang="0">
                        <a:pos x="42" y="32"/>
                      </a:cxn>
                      <a:cxn ang="0">
                        <a:pos x="43" y="28"/>
                      </a:cxn>
                      <a:cxn ang="0">
                        <a:pos x="44" y="23"/>
                      </a:cxn>
                      <a:cxn ang="0">
                        <a:pos x="43" y="19"/>
                      </a:cxn>
                      <a:cxn ang="0">
                        <a:pos x="42" y="15"/>
                      </a:cxn>
                      <a:cxn ang="0">
                        <a:pos x="41" y="11"/>
                      </a:cxn>
                      <a:cxn ang="0">
                        <a:pos x="37" y="8"/>
                      </a:cxn>
                      <a:cxn ang="0">
                        <a:pos x="34" y="5"/>
                      </a:cxn>
                      <a:cxn ang="0">
                        <a:pos x="30" y="2"/>
                      </a:cxn>
                      <a:cxn ang="0">
                        <a:pos x="26" y="0"/>
                      </a:cxn>
                      <a:cxn ang="0">
                        <a:pos x="21" y="0"/>
                      </a:cxn>
                      <a:cxn ang="0">
                        <a:pos x="44" y="23"/>
                      </a:cxn>
                    </a:cxnLst>
                    <a:rect l="0" t="0" r="r" b="b"/>
                    <a:pathLst>
                      <a:path w="44" h="47">
                        <a:moveTo>
                          <a:pt x="44" y="23"/>
                        </a:moveTo>
                        <a:lnTo>
                          <a:pt x="21" y="0"/>
                        </a:lnTo>
                        <a:lnTo>
                          <a:pt x="0" y="0"/>
                        </a:lnTo>
                        <a:lnTo>
                          <a:pt x="0" y="47"/>
                        </a:lnTo>
                        <a:lnTo>
                          <a:pt x="21" y="47"/>
                        </a:lnTo>
                        <a:lnTo>
                          <a:pt x="44" y="23"/>
                        </a:lnTo>
                        <a:lnTo>
                          <a:pt x="21" y="47"/>
                        </a:lnTo>
                        <a:lnTo>
                          <a:pt x="26" y="46"/>
                        </a:lnTo>
                        <a:lnTo>
                          <a:pt x="30" y="45"/>
                        </a:lnTo>
                        <a:lnTo>
                          <a:pt x="34" y="42"/>
                        </a:lnTo>
                        <a:lnTo>
                          <a:pt x="37" y="39"/>
                        </a:lnTo>
                        <a:lnTo>
                          <a:pt x="41" y="36"/>
                        </a:lnTo>
                        <a:lnTo>
                          <a:pt x="42" y="32"/>
                        </a:lnTo>
                        <a:lnTo>
                          <a:pt x="43" y="28"/>
                        </a:lnTo>
                        <a:lnTo>
                          <a:pt x="44" y="23"/>
                        </a:lnTo>
                        <a:lnTo>
                          <a:pt x="43" y="19"/>
                        </a:lnTo>
                        <a:lnTo>
                          <a:pt x="42" y="15"/>
                        </a:lnTo>
                        <a:lnTo>
                          <a:pt x="41" y="11"/>
                        </a:lnTo>
                        <a:lnTo>
                          <a:pt x="37" y="8"/>
                        </a:lnTo>
                        <a:lnTo>
                          <a:pt x="34" y="5"/>
                        </a:lnTo>
                        <a:lnTo>
                          <a:pt x="30" y="2"/>
                        </a:lnTo>
                        <a:lnTo>
                          <a:pt x="26" y="0"/>
                        </a:lnTo>
                        <a:lnTo>
                          <a:pt x="21" y="0"/>
                        </a:lnTo>
                        <a:lnTo>
                          <a:pt x="44" y="23"/>
                        </a:lnTo>
                        <a:close/>
                      </a:path>
                    </a:pathLst>
                  </a:custGeom>
                  <a:solidFill>
                    <a:schemeClr val="bg1"/>
                  </a:solidFill>
                  <a:ln w="9525">
                    <a:noFill/>
                    <a:round/>
                    <a:headEnd/>
                    <a:tailEnd/>
                  </a:ln>
                </p:spPr>
                <p:txBody>
                  <a:bodyPr/>
                  <a:lstStyle/>
                  <a:p>
                    <a:pPr>
                      <a:defRPr/>
                    </a:pPr>
                    <a:endParaRPr lang="en-US"/>
                  </a:p>
                </p:txBody>
              </p:sp>
              <p:sp>
                <p:nvSpPr>
                  <p:cNvPr id="715421" name="Freeform 1693"/>
                  <p:cNvSpPr>
                    <a:spLocks noChangeAspect="1"/>
                  </p:cNvSpPr>
                  <p:nvPr/>
                </p:nvSpPr>
                <p:spPr bwMode="auto">
                  <a:xfrm>
                    <a:off x="3220" y="1926"/>
                    <a:ext cx="7" cy="136"/>
                  </a:xfrm>
                  <a:custGeom>
                    <a:avLst/>
                    <a:gdLst/>
                    <a:ahLst/>
                    <a:cxnLst>
                      <a:cxn ang="0">
                        <a:pos x="43" y="432"/>
                      </a:cxn>
                      <a:cxn ang="0">
                        <a:pos x="47" y="418"/>
                      </a:cxn>
                      <a:cxn ang="0">
                        <a:pos x="47" y="0"/>
                      </a:cxn>
                      <a:cxn ang="0">
                        <a:pos x="0" y="0"/>
                      </a:cxn>
                      <a:cxn ang="0">
                        <a:pos x="0" y="418"/>
                      </a:cxn>
                      <a:cxn ang="0">
                        <a:pos x="43" y="432"/>
                      </a:cxn>
                      <a:cxn ang="0">
                        <a:pos x="0" y="418"/>
                      </a:cxn>
                      <a:cxn ang="0">
                        <a:pos x="0" y="424"/>
                      </a:cxn>
                      <a:cxn ang="0">
                        <a:pos x="3" y="429"/>
                      </a:cxn>
                      <a:cxn ang="0">
                        <a:pos x="5" y="432"/>
                      </a:cxn>
                      <a:cxn ang="0">
                        <a:pos x="8" y="435"/>
                      </a:cxn>
                      <a:cxn ang="0">
                        <a:pos x="11" y="438"/>
                      </a:cxn>
                      <a:cxn ang="0">
                        <a:pos x="15" y="441"/>
                      </a:cxn>
                      <a:cxn ang="0">
                        <a:pos x="19" y="442"/>
                      </a:cxn>
                      <a:cxn ang="0">
                        <a:pos x="24" y="442"/>
                      </a:cxn>
                      <a:cxn ang="0">
                        <a:pos x="28" y="442"/>
                      </a:cxn>
                      <a:cxn ang="0">
                        <a:pos x="32" y="441"/>
                      </a:cxn>
                      <a:cxn ang="0">
                        <a:pos x="36" y="438"/>
                      </a:cxn>
                      <a:cxn ang="0">
                        <a:pos x="39" y="435"/>
                      </a:cxn>
                      <a:cxn ang="0">
                        <a:pos x="43" y="432"/>
                      </a:cxn>
                      <a:cxn ang="0">
                        <a:pos x="45" y="429"/>
                      </a:cxn>
                      <a:cxn ang="0">
                        <a:pos x="46" y="424"/>
                      </a:cxn>
                      <a:cxn ang="0">
                        <a:pos x="47" y="418"/>
                      </a:cxn>
                      <a:cxn ang="0">
                        <a:pos x="43" y="432"/>
                      </a:cxn>
                    </a:cxnLst>
                    <a:rect l="0" t="0" r="r" b="b"/>
                    <a:pathLst>
                      <a:path w="47" h="442">
                        <a:moveTo>
                          <a:pt x="43" y="432"/>
                        </a:moveTo>
                        <a:lnTo>
                          <a:pt x="47" y="418"/>
                        </a:lnTo>
                        <a:lnTo>
                          <a:pt x="47" y="0"/>
                        </a:lnTo>
                        <a:lnTo>
                          <a:pt x="0" y="0"/>
                        </a:lnTo>
                        <a:lnTo>
                          <a:pt x="0" y="418"/>
                        </a:lnTo>
                        <a:lnTo>
                          <a:pt x="43" y="432"/>
                        </a:lnTo>
                        <a:lnTo>
                          <a:pt x="0" y="418"/>
                        </a:lnTo>
                        <a:lnTo>
                          <a:pt x="0" y="424"/>
                        </a:lnTo>
                        <a:lnTo>
                          <a:pt x="3" y="429"/>
                        </a:lnTo>
                        <a:lnTo>
                          <a:pt x="5" y="432"/>
                        </a:lnTo>
                        <a:lnTo>
                          <a:pt x="8" y="435"/>
                        </a:lnTo>
                        <a:lnTo>
                          <a:pt x="11" y="438"/>
                        </a:lnTo>
                        <a:lnTo>
                          <a:pt x="15" y="441"/>
                        </a:lnTo>
                        <a:lnTo>
                          <a:pt x="19" y="442"/>
                        </a:lnTo>
                        <a:lnTo>
                          <a:pt x="24" y="442"/>
                        </a:lnTo>
                        <a:lnTo>
                          <a:pt x="28" y="442"/>
                        </a:lnTo>
                        <a:lnTo>
                          <a:pt x="32" y="441"/>
                        </a:lnTo>
                        <a:lnTo>
                          <a:pt x="36" y="438"/>
                        </a:lnTo>
                        <a:lnTo>
                          <a:pt x="39" y="435"/>
                        </a:lnTo>
                        <a:lnTo>
                          <a:pt x="43" y="432"/>
                        </a:lnTo>
                        <a:lnTo>
                          <a:pt x="45" y="429"/>
                        </a:lnTo>
                        <a:lnTo>
                          <a:pt x="46" y="424"/>
                        </a:lnTo>
                        <a:lnTo>
                          <a:pt x="47" y="418"/>
                        </a:lnTo>
                        <a:lnTo>
                          <a:pt x="43" y="432"/>
                        </a:lnTo>
                        <a:close/>
                      </a:path>
                    </a:pathLst>
                  </a:custGeom>
                  <a:solidFill>
                    <a:schemeClr val="bg1"/>
                  </a:solidFill>
                  <a:ln w="9525">
                    <a:noFill/>
                    <a:round/>
                    <a:headEnd/>
                    <a:tailEnd/>
                  </a:ln>
                </p:spPr>
                <p:txBody>
                  <a:bodyPr/>
                  <a:lstStyle/>
                  <a:p>
                    <a:pPr>
                      <a:defRPr/>
                    </a:pPr>
                    <a:endParaRPr lang="en-US"/>
                  </a:p>
                </p:txBody>
              </p:sp>
              <p:sp>
                <p:nvSpPr>
                  <p:cNvPr id="715422" name="Freeform 1694"/>
                  <p:cNvSpPr>
                    <a:spLocks noChangeAspect="1"/>
                  </p:cNvSpPr>
                  <p:nvPr/>
                </p:nvSpPr>
                <p:spPr bwMode="auto">
                  <a:xfrm>
                    <a:off x="3213" y="2047"/>
                    <a:ext cx="14" cy="21"/>
                  </a:xfrm>
                  <a:custGeom>
                    <a:avLst/>
                    <a:gdLst/>
                    <a:ahLst/>
                    <a:cxnLst>
                      <a:cxn ang="0">
                        <a:pos x="0" y="51"/>
                      </a:cxn>
                      <a:cxn ang="0">
                        <a:pos x="42" y="65"/>
                      </a:cxn>
                      <a:cxn ang="0">
                        <a:pos x="71" y="27"/>
                      </a:cxn>
                      <a:cxn ang="0">
                        <a:pos x="33" y="0"/>
                      </a:cxn>
                      <a:cxn ang="0">
                        <a:pos x="5" y="38"/>
                      </a:cxn>
                      <a:cxn ang="0">
                        <a:pos x="0" y="51"/>
                      </a:cxn>
                      <a:cxn ang="0">
                        <a:pos x="5" y="38"/>
                      </a:cxn>
                      <a:cxn ang="0">
                        <a:pos x="2" y="43"/>
                      </a:cxn>
                      <a:cxn ang="0">
                        <a:pos x="1" y="47"/>
                      </a:cxn>
                      <a:cxn ang="0">
                        <a:pos x="0" y="51"/>
                      </a:cxn>
                      <a:cxn ang="0">
                        <a:pos x="1" y="56"/>
                      </a:cxn>
                      <a:cxn ang="0">
                        <a:pos x="2" y="60"/>
                      </a:cxn>
                      <a:cxn ang="0">
                        <a:pos x="4" y="64"/>
                      </a:cxn>
                      <a:cxn ang="0">
                        <a:pos x="6" y="67"/>
                      </a:cxn>
                      <a:cxn ang="0">
                        <a:pos x="10" y="70"/>
                      </a:cxn>
                      <a:cxn ang="0">
                        <a:pos x="14" y="72"/>
                      </a:cxn>
                      <a:cxn ang="0">
                        <a:pos x="18" y="73"/>
                      </a:cxn>
                      <a:cxn ang="0">
                        <a:pos x="22" y="75"/>
                      </a:cxn>
                      <a:cxn ang="0">
                        <a:pos x="26" y="75"/>
                      </a:cxn>
                      <a:cxn ang="0">
                        <a:pos x="31" y="73"/>
                      </a:cxn>
                      <a:cxn ang="0">
                        <a:pos x="35" y="72"/>
                      </a:cxn>
                      <a:cxn ang="0">
                        <a:pos x="39" y="69"/>
                      </a:cxn>
                      <a:cxn ang="0">
                        <a:pos x="42" y="65"/>
                      </a:cxn>
                      <a:cxn ang="0">
                        <a:pos x="0" y="51"/>
                      </a:cxn>
                    </a:cxnLst>
                    <a:rect l="0" t="0" r="r" b="b"/>
                    <a:pathLst>
                      <a:path w="71" h="75">
                        <a:moveTo>
                          <a:pt x="0" y="51"/>
                        </a:moveTo>
                        <a:lnTo>
                          <a:pt x="42" y="65"/>
                        </a:lnTo>
                        <a:lnTo>
                          <a:pt x="71" y="27"/>
                        </a:lnTo>
                        <a:lnTo>
                          <a:pt x="33" y="0"/>
                        </a:lnTo>
                        <a:lnTo>
                          <a:pt x="5" y="38"/>
                        </a:lnTo>
                        <a:lnTo>
                          <a:pt x="0" y="51"/>
                        </a:lnTo>
                        <a:lnTo>
                          <a:pt x="5" y="38"/>
                        </a:lnTo>
                        <a:lnTo>
                          <a:pt x="2" y="43"/>
                        </a:lnTo>
                        <a:lnTo>
                          <a:pt x="1" y="47"/>
                        </a:lnTo>
                        <a:lnTo>
                          <a:pt x="0" y="51"/>
                        </a:lnTo>
                        <a:lnTo>
                          <a:pt x="1" y="56"/>
                        </a:lnTo>
                        <a:lnTo>
                          <a:pt x="2" y="60"/>
                        </a:lnTo>
                        <a:lnTo>
                          <a:pt x="4" y="64"/>
                        </a:lnTo>
                        <a:lnTo>
                          <a:pt x="6" y="67"/>
                        </a:lnTo>
                        <a:lnTo>
                          <a:pt x="10" y="70"/>
                        </a:lnTo>
                        <a:lnTo>
                          <a:pt x="14" y="72"/>
                        </a:lnTo>
                        <a:lnTo>
                          <a:pt x="18" y="73"/>
                        </a:lnTo>
                        <a:lnTo>
                          <a:pt x="22" y="75"/>
                        </a:lnTo>
                        <a:lnTo>
                          <a:pt x="26" y="75"/>
                        </a:lnTo>
                        <a:lnTo>
                          <a:pt x="31" y="73"/>
                        </a:lnTo>
                        <a:lnTo>
                          <a:pt x="35" y="72"/>
                        </a:lnTo>
                        <a:lnTo>
                          <a:pt x="39" y="69"/>
                        </a:lnTo>
                        <a:lnTo>
                          <a:pt x="42" y="65"/>
                        </a:lnTo>
                        <a:lnTo>
                          <a:pt x="0" y="51"/>
                        </a:lnTo>
                        <a:close/>
                      </a:path>
                    </a:pathLst>
                  </a:custGeom>
                  <a:solidFill>
                    <a:schemeClr val="bg1"/>
                  </a:solidFill>
                  <a:ln w="9525">
                    <a:noFill/>
                    <a:round/>
                    <a:headEnd/>
                    <a:tailEnd/>
                  </a:ln>
                </p:spPr>
                <p:txBody>
                  <a:bodyPr/>
                  <a:lstStyle/>
                  <a:p>
                    <a:pPr>
                      <a:defRPr/>
                    </a:pPr>
                    <a:endParaRPr lang="en-US"/>
                  </a:p>
                </p:txBody>
              </p:sp>
              <p:sp>
                <p:nvSpPr>
                  <p:cNvPr id="715423" name="Rectangle 1695"/>
                  <p:cNvSpPr>
                    <a:spLocks noChangeAspect="1" noChangeArrowheads="1"/>
                  </p:cNvSpPr>
                  <p:nvPr/>
                </p:nvSpPr>
                <p:spPr bwMode="auto">
                  <a:xfrm>
                    <a:off x="3213" y="2062"/>
                    <a:ext cx="7" cy="79"/>
                  </a:xfrm>
                  <a:prstGeom prst="rect">
                    <a:avLst/>
                  </a:prstGeom>
                  <a:solidFill>
                    <a:schemeClr val="bg1"/>
                  </a:solidFill>
                  <a:ln w="9525">
                    <a:noFill/>
                    <a:miter lim="800000"/>
                    <a:headEnd/>
                    <a:tailEnd/>
                  </a:ln>
                </p:spPr>
                <p:txBody>
                  <a:bodyPr/>
                  <a:lstStyle/>
                  <a:p>
                    <a:pPr>
                      <a:defRPr/>
                    </a:pPr>
                    <a:endParaRPr lang="en-US"/>
                  </a:p>
                </p:txBody>
              </p:sp>
              <p:sp>
                <p:nvSpPr>
                  <p:cNvPr id="715424" name="Freeform 1696"/>
                  <p:cNvSpPr>
                    <a:spLocks noChangeAspect="1"/>
                  </p:cNvSpPr>
                  <p:nvPr/>
                </p:nvSpPr>
                <p:spPr bwMode="auto">
                  <a:xfrm>
                    <a:off x="2255" y="1410"/>
                    <a:ext cx="14" cy="93"/>
                  </a:xfrm>
                  <a:custGeom>
                    <a:avLst/>
                    <a:gdLst/>
                    <a:ahLst/>
                    <a:cxnLst>
                      <a:cxn ang="0">
                        <a:pos x="0" y="23"/>
                      </a:cxn>
                      <a:cxn ang="0">
                        <a:pos x="0" y="24"/>
                      </a:cxn>
                      <a:cxn ang="0">
                        <a:pos x="0" y="315"/>
                      </a:cxn>
                      <a:cxn ang="0">
                        <a:pos x="47" y="315"/>
                      </a:cxn>
                      <a:cxn ang="0">
                        <a:pos x="47" y="24"/>
                      </a:cxn>
                      <a:cxn ang="0">
                        <a:pos x="0" y="23"/>
                      </a:cxn>
                      <a:cxn ang="0">
                        <a:pos x="47" y="24"/>
                      </a:cxn>
                      <a:cxn ang="0">
                        <a:pos x="46" y="18"/>
                      </a:cxn>
                      <a:cxn ang="0">
                        <a:pos x="45" y="14"/>
                      </a:cxn>
                      <a:cxn ang="0">
                        <a:pos x="43" y="10"/>
                      </a:cxn>
                      <a:cxn ang="0">
                        <a:pos x="39" y="7"/>
                      </a:cxn>
                      <a:cxn ang="0">
                        <a:pos x="35" y="4"/>
                      </a:cxn>
                      <a:cxn ang="0">
                        <a:pos x="32" y="3"/>
                      </a:cxn>
                      <a:cxn ang="0">
                        <a:pos x="28" y="1"/>
                      </a:cxn>
                      <a:cxn ang="0">
                        <a:pos x="24" y="0"/>
                      </a:cxn>
                      <a:cxn ang="0">
                        <a:pos x="18" y="1"/>
                      </a:cxn>
                      <a:cxn ang="0">
                        <a:pos x="14" y="3"/>
                      </a:cxn>
                      <a:cxn ang="0">
                        <a:pos x="11" y="4"/>
                      </a:cxn>
                      <a:cxn ang="0">
                        <a:pos x="7" y="7"/>
                      </a:cxn>
                      <a:cxn ang="0">
                        <a:pos x="5" y="10"/>
                      </a:cxn>
                      <a:cxn ang="0">
                        <a:pos x="2" y="14"/>
                      </a:cxn>
                      <a:cxn ang="0">
                        <a:pos x="0" y="18"/>
                      </a:cxn>
                      <a:cxn ang="0">
                        <a:pos x="0" y="24"/>
                      </a:cxn>
                      <a:cxn ang="0">
                        <a:pos x="0" y="23"/>
                      </a:cxn>
                    </a:cxnLst>
                    <a:rect l="0" t="0" r="r" b="b"/>
                    <a:pathLst>
                      <a:path w="47" h="315">
                        <a:moveTo>
                          <a:pt x="0" y="23"/>
                        </a:moveTo>
                        <a:lnTo>
                          <a:pt x="0" y="24"/>
                        </a:lnTo>
                        <a:lnTo>
                          <a:pt x="0" y="315"/>
                        </a:lnTo>
                        <a:lnTo>
                          <a:pt x="47" y="315"/>
                        </a:lnTo>
                        <a:lnTo>
                          <a:pt x="47" y="24"/>
                        </a:lnTo>
                        <a:lnTo>
                          <a:pt x="0" y="23"/>
                        </a:lnTo>
                        <a:lnTo>
                          <a:pt x="47" y="24"/>
                        </a:lnTo>
                        <a:lnTo>
                          <a:pt x="46" y="18"/>
                        </a:lnTo>
                        <a:lnTo>
                          <a:pt x="45" y="14"/>
                        </a:lnTo>
                        <a:lnTo>
                          <a:pt x="43" y="10"/>
                        </a:lnTo>
                        <a:lnTo>
                          <a:pt x="39" y="7"/>
                        </a:lnTo>
                        <a:lnTo>
                          <a:pt x="35" y="4"/>
                        </a:lnTo>
                        <a:lnTo>
                          <a:pt x="32" y="3"/>
                        </a:lnTo>
                        <a:lnTo>
                          <a:pt x="28" y="1"/>
                        </a:lnTo>
                        <a:lnTo>
                          <a:pt x="24" y="0"/>
                        </a:lnTo>
                        <a:lnTo>
                          <a:pt x="18" y="1"/>
                        </a:lnTo>
                        <a:lnTo>
                          <a:pt x="14" y="3"/>
                        </a:lnTo>
                        <a:lnTo>
                          <a:pt x="11" y="4"/>
                        </a:lnTo>
                        <a:lnTo>
                          <a:pt x="7" y="7"/>
                        </a:lnTo>
                        <a:lnTo>
                          <a:pt x="5" y="10"/>
                        </a:lnTo>
                        <a:lnTo>
                          <a:pt x="2" y="14"/>
                        </a:lnTo>
                        <a:lnTo>
                          <a:pt x="0" y="18"/>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715425" name="Freeform 1697"/>
                  <p:cNvSpPr>
                    <a:spLocks noChangeAspect="1"/>
                  </p:cNvSpPr>
                  <p:nvPr/>
                </p:nvSpPr>
                <p:spPr bwMode="auto">
                  <a:xfrm>
                    <a:off x="2255" y="1360"/>
                    <a:ext cx="36" cy="57"/>
                  </a:xfrm>
                  <a:custGeom>
                    <a:avLst/>
                    <a:gdLst/>
                    <a:ahLst/>
                    <a:cxnLst>
                      <a:cxn ang="0">
                        <a:pos x="115" y="7"/>
                      </a:cxn>
                      <a:cxn ang="0">
                        <a:pos x="84" y="6"/>
                      </a:cxn>
                      <a:cxn ang="0">
                        <a:pos x="72" y="18"/>
                      </a:cxn>
                      <a:cxn ang="0">
                        <a:pos x="62" y="30"/>
                      </a:cxn>
                      <a:cxn ang="0">
                        <a:pos x="51" y="40"/>
                      </a:cxn>
                      <a:cxn ang="0">
                        <a:pos x="43" y="52"/>
                      </a:cxn>
                      <a:cxn ang="0">
                        <a:pos x="35" y="63"/>
                      </a:cxn>
                      <a:cxn ang="0">
                        <a:pos x="28" y="75"/>
                      </a:cxn>
                      <a:cxn ang="0">
                        <a:pos x="23" y="86"/>
                      </a:cxn>
                      <a:cxn ang="0">
                        <a:pos x="17" y="98"/>
                      </a:cxn>
                      <a:cxn ang="0">
                        <a:pos x="13" y="110"/>
                      </a:cxn>
                      <a:cxn ang="0">
                        <a:pos x="10" y="121"/>
                      </a:cxn>
                      <a:cxn ang="0">
                        <a:pos x="7" y="133"/>
                      </a:cxn>
                      <a:cxn ang="0">
                        <a:pos x="5" y="144"/>
                      </a:cxn>
                      <a:cxn ang="0">
                        <a:pos x="2" y="166"/>
                      </a:cxn>
                      <a:cxn ang="0">
                        <a:pos x="0" y="189"/>
                      </a:cxn>
                      <a:cxn ang="0">
                        <a:pos x="47" y="192"/>
                      </a:cxn>
                      <a:cxn ang="0">
                        <a:pos x="48" y="172"/>
                      </a:cxn>
                      <a:cxn ang="0">
                        <a:pos x="51" y="152"/>
                      </a:cxn>
                      <a:cxn ang="0">
                        <a:pos x="52" y="143"/>
                      </a:cxn>
                      <a:cxn ang="0">
                        <a:pos x="55" y="134"/>
                      </a:cxn>
                      <a:cxn ang="0">
                        <a:pos x="57" y="124"/>
                      </a:cxn>
                      <a:cxn ang="0">
                        <a:pos x="61" y="115"/>
                      </a:cxn>
                      <a:cxn ang="0">
                        <a:pos x="65" y="106"/>
                      </a:cxn>
                      <a:cxn ang="0">
                        <a:pos x="69" y="97"/>
                      </a:cxn>
                      <a:cxn ang="0">
                        <a:pos x="74" y="87"/>
                      </a:cxn>
                      <a:cxn ang="0">
                        <a:pos x="81" y="79"/>
                      </a:cxn>
                      <a:cxn ang="0">
                        <a:pos x="88" y="70"/>
                      </a:cxn>
                      <a:cxn ang="0">
                        <a:pos x="95" y="60"/>
                      </a:cxn>
                      <a:cxn ang="0">
                        <a:pos x="105" y="51"/>
                      </a:cxn>
                      <a:cxn ang="0">
                        <a:pos x="114" y="41"/>
                      </a:cxn>
                      <a:cxn ang="0">
                        <a:pos x="83" y="40"/>
                      </a:cxn>
                      <a:cxn ang="0">
                        <a:pos x="114" y="41"/>
                      </a:cxn>
                      <a:cxn ang="0">
                        <a:pos x="118" y="37"/>
                      </a:cxn>
                      <a:cxn ang="0">
                        <a:pos x="121" y="33"/>
                      </a:cxn>
                      <a:cxn ang="0">
                        <a:pos x="123" y="29"/>
                      </a:cxn>
                      <a:cxn ang="0">
                        <a:pos x="123" y="24"/>
                      </a:cxn>
                      <a:cxn ang="0">
                        <a:pos x="123" y="20"/>
                      </a:cxn>
                      <a:cxn ang="0">
                        <a:pos x="122" y="16"/>
                      </a:cxn>
                      <a:cxn ang="0">
                        <a:pos x="119" y="12"/>
                      </a:cxn>
                      <a:cxn ang="0">
                        <a:pos x="116" y="9"/>
                      </a:cxn>
                      <a:cxn ang="0">
                        <a:pos x="113" y="5"/>
                      </a:cxn>
                      <a:cxn ang="0">
                        <a:pos x="110" y="3"/>
                      </a:cxn>
                      <a:cxn ang="0">
                        <a:pos x="106" y="1"/>
                      </a:cxn>
                      <a:cxn ang="0">
                        <a:pos x="102" y="0"/>
                      </a:cxn>
                      <a:cxn ang="0">
                        <a:pos x="97" y="0"/>
                      </a:cxn>
                      <a:cxn ang="0">
                        <a:pos x="93" y="1"/>
                      </a:cxn>
                      <a:cxn ang="0">
                        <a:pos x="88" y="3"/>
                      </a:cxn>
                      <a:cxn ang="0">
                        <a:pos x="84" y="6"/>
                      </a:cxn>
                      <a:cxn ang="0">
                        <a:pos x="115" y="7"/>
                      </a:cxn>
                    </a:cxnLst>
                    <a:rect l="0" t="0" r="r" b="b"/>
                    <a:pathLst>
                      <a:path w="123" h="192">
                        <a:moveTo>
                          <a:pt x="115" y="7"/>
                        </a:moveTo>
                        <a:lnTo>
                          <a:pt x="84" y="6"/>
                        </a:lnTo>
                        <a:lnTo>
                          <a:pt x="72" y="18"/>
                        </a:lnTo>
                        <a:lnTo>
                          <a:pt x="62" y="30"/>
                        </a:lnTo>
                        <a:lnTo>
                          <a:pt x="51" y="40"/>
                        </a:lnTo>
                        <a:lnTo>
                          <a:pt x="43" y="52"/>
                        </a:lnTo>
                        <a:lnTo>
                          <a:pt x="35" y="63"/>
                        </a:lnTo>
                        <a:lnTo>
                          <a:pt x="28" y="75"/>
                        </a:lnTo>
                        <a:lnTo>
                          <a:pt x="23" y="86"/>
                        </a:lnTo>
                        <a:lnTo>
                          <a:pt x="17" y="98"/>
                        </a:lnTo>
                        <a:lnTo>
                          <a:pt x="13" y="110"/>
                        </a:lnTo>
                        <a:lnTo>
                          <a:pt x="10" y="121"/>
                        </a:lnTo>
                        <a:lnTo>
                          <a:pt x="7" y="133"/>
                        </a:lnTo>
                        <a:lnTo>
                          <a:pt x="5" y="144"/>
                        </a:lnTo>
                        <a:lnTo>
                          <a:pt x="2" y="166"/>
                        </a:lnTo>
                        <a:lnTo>
                          <a:pt x="0" y="189"/>
                        </a:lnTo>
                        <a:lnTo>
                          <a:pt x="47" y="192"/>
                        </a:lnTo>
                        <a:lnTo>
                          <a:pt x="48" y="172"/>
                        </a:lnTo>
                        <a:lnTo>
                          <a:pt x="51" y="152"/>
                        </a:lnTo>
                        <a:lnTo>
                          <a:pt x="52" y="143"/>
                        </a:lnTo>
                        <a:lnTo>
                          <a:pt x="55" y="134"/>
                        </a:lnTo>
                        <a:lnTo>
                          <a:pt x="57" y="124"/>
                        </a:lnTo>
                        <a:lnTo>
                          <a:pt x="61" y="115"/>
                        </a:lnTo>
                        <a:lnTo>
                          <a:pt x="65" y="106"/>
                        </a:lnTo>
                        <a:lnTo>
                          <a:pt x="69" y="97"/>
                        </a:lnTo>
                        <a:lnTo>
                          <a:pt x="74" y="87"/>
                        </a:lnTo>
                        <a:lnTo>
                          <a:pt x="81" y="79"/>
                        </a:lnTo>
                        <a:lnTo>
                          <a:pt x="88" y="70"/>
                        </a:lnTo>
                        <a:lnTo>
                          <a:pt x="95" y="60"/>
                        </a:lnTo>
                        <a:lnTo>
                          <a:pt x="105" y="51"/>
                        </a:lnTo>
                        <a:lnTo>
                          <a:pt x="114" y="41"/>
                        </a:lnTo>
                        <a:lnTo>
                          <a:pt x="83" y="40"/>
                        </a:lnTo>
                        <a:lnTo>
                          <a:pt x="114" y="41"/>
                        </a:lnTo>
                        <a:lnTo>
                          <a:pt x="118" y="37"/>
                        </a:lnTo>
                        <a:lnTo>
                          <a:pt x="121" y="33"/>
                        </a:lnTo>
                        <a:lnTo>
                          <a:pt x="123" y="29"/>
                        </a:lnTo>
                        <a:lnTo>
                          <a:pt x="123" y="24"/>
                        </a:lnTo>
                        <a:lnTo>
                          <a:pt x="123" y="20"/>
                        </a:lnTo>
                        <a:lnTo>
                          <a:pt x="122" y="16"/>
                        </a:lnTo>
                        <a:lnTo>
                          <a:pt x="119" y="12"/>
                        </a:lnTo>
                        <a:lnTo>
                          <a:pt x="116" y="9"/>
                        </a:lnTo>
                        <a:lnTo>
                          <a:pt x="113" y="5"/>
                        </a:lnTo>
                        <a:lnTo>
                          <a:pt x="110" y="3"/>
                        </a:lnTo>
                        <a:lnTo>
                          <a:pt x="106" y="1"/>
                        </a:lnTo>
                        <a:lnTo>
                          <a:pt x="102" y="0"/>
                        </a:lnTo>
                        <a:lnTo>
                          <a:pt x="97" y="0"/>
                        </a:lnTo>
                        <a:lnTo>
                          <a:pt x="93" y="1"/>
                        </a:lnTo>
                        <a:lnTo>
                          <a:pt x="88" y="3"/>
                        </a:lnTo>
                        <a:lnTo>
                          <a:pt x="84" y="6"/>
                        </a:lnTo>
                        <a:lnTo>
                          <a:pt x="115" y="7"/>
                        </a:lnTo>
                        <a:close/>
                      </a:path>
                    </a:pathLst>
                  </a:custGeom>
                  <a:solidFill>
                    <a:schemeClr val="bg1"/>
                  </a:solidFill>
                  <a:ln w="9525">
                    <a:noFill/>
                    <a:round/>
                    <a:headEnd/>
                    <a:tailEnd/>
                  </a:ln>
                </p:spPr>
                <p:txBody>
                  <a:bodyPr/>
                  <a:lstStyle/>
                  <a:p>
                    <a:pPr>
                      <a:defRPr/>
                    </a:pPr>
                    <a:endParaRPr lang="en-US"/>
                  </a:p>
                </p:txBody>
              </p:sp>
              <p:sp>
                <p:nvSpPr>
                  <p:cNvPr id="715426" name="Freeform 1698"/>
                  <p:cNvSpPr>
                    <a:spLocks noChangeAspect="1"/>
                  </p:cNvSpPr>
                  <p:nvPr/>
                </p:nvSpPr>
                <p:spPr bwMode="auto">
                  <a:xfrm>
                    <a:off x="2277" y="1360"/>
                    <a:ext cx="36" cy="64"/>
                  </a:xfrm>
                  <a:custGeom>
                    <a:avLst/>
                    <a:gdLst/>
                    <a:ahLst/>
                    <a:cxnLst>
                      <a:cxn ang="0">
                        <a:pos x="113" y="183"/>
                      </a:cxn>
                      <a:cxn ang="0">
                        <a:pos x="113" y="183"/>
                      </a:cxn>
                      <a:cxn ang="0">
                        <a:pos x="112" y="160"/>
                      </a:cxn>
                      <a:cxn ang="0">
                        <a:pos x="109" y="137"/>
                      </a:cxn>
                      <a:cxn ang="0">
                        <a:pos x="107" y="126"/>
                      </a:cxn>
                      <a:cxn ang="0">
                        <a:pos x="104" y="114"/>
                      </a:cxn>
                      <a:cxn ang="0">
                        <a:pos x="100" y="103"/>
                      </a:cxn>
                      <a:cxn ang="0">
                        <a:pos x="95" y="91"/>
                      </a:cxn>
                      <a:cxn ang="0">
                        <a:pos x="90" y="79"/>
                      </a:cxn>
                      <a:cxn ang="0">
                        <a:pos x="84" y="68"/>
                      </a:cxn>
                      <a:cxn ang="0">
                        <a:pos x="78" y="56"/>
                      </a:cxn>
                      <a:cxn ang="0">
                        <a:pos x="70" y="46"/>
                      </a:cxn>
                      <a:cxn ang="0">
                        <a:pos x="62" y="34"/>
                      </a:cxn>
                      <a:cxn ang="0">
                        <a:pos x="53" y="23"/>
                      </a:cxn>
                      <a:cxn ang="0">
                        <a:pos x="43" y="12"/>
                      </a:cxn>
                      <a:cxn ang="0">
                        <a:pos x="32" y="0"/>
                      </a:cxn>
                      <a:cxn ang="0">
                        <a:pos x="0" y="33"/>
                      </a:cxn>
                      <a:cxn ang="0">
                        <a:pos x="9" y="43"/>
                      </a:cxn>
                      <a:cxn ang="0">
                        <a:pos x="18" y="53"/>
                      </a:cxn>
                      <a:cxn ang="0">
                        <a:pos x="25" y="63"/>
                      </a:cxn>
                      <a:cxn ang="0">
                        <a:pos x="32" y="72"/>
                      </a:cxn>
                      <a:cxn ang="0">
                        <a:pos x="39" y="80"/>
                      </a:cxn>
                      <a:cxn ang="0">
                        <a:pos x="44" y="90"/>
                      </a:cxn>
                      <a:cxn ang="0">
                        <a:pos x="48" y="99"/>
                      </a:cxn>
                      <a:cxn ang="0">
                        <a:pos x="52" y="109"/>
                      </a:cxn>
                      <a:cxn ang="0">
                        <a:pos x="57" y="118"/>
                      </a:cxn>
                      <a:cxn ang="0">
                        <a:pos x="60" y="127"/>
                      </a:cxn>
                      <a:cxn ang="0">
                        <a:pos x="62" y="136"/>
                      </a:cxn>
                      <a:cxn ang="0">
                        <a:pos x="64" y="145"/>
                      </a:cxn>
                      <a:cxn ang="0">
                        <a:pos x="67" y="165"/>
                      </a:cxn>
                      <a:cxn ang="0">
                        <a:pos x="67" y="183"/>
                      </a:cxn>
                      <a:cxn ang="0">
                        <a:pos x="67" y="183"/>
                      </a:cxn>
                      <a:cxn ang="0">
                        <a:pos x="67" y="183"/>
                      </a:cxn>
                      <a:cxn ang="0">
                        <a:pos x="68" y="188"/>
                      </a:cxn>
                      <a:cxn ang="0">
                        <a:pos x="69" y="193"/>
                      </a:cxn>
                      <a:cxn ang="0">
                        <a:pos x="71" y="197"/>
                      </a:cxn>
                      <a:cxn ang="0">
                        <a:pos x="74" y="201"/>
                      </a:cxn>
                      <a:cxn ang="0">
                        <a:pos x="78" y="203"/>
                      </a:cxn>
                      <a:cxn ang="0">
                        <a:pos x="82" y="205"/>
                      </a:cxn>
                      <a:cxn ang="0">
                        <a:pos x="86" y="206"/>
                      </a:cxn>
                      <a:cxn ang="0">
                        <a:pos x="90" y="206"/>
                      </a:cxn>
                      <a:cxn ang="0">
                        <a:pos x="94" y="206"/>
                      </a:cxn>
                      <a:cxn ang="0">
                        <a:pos x="99" y="205"/>
                      </a:cxn>
                      <a:cxn ang="0">
                        <a:pos x="103" y="203"/>
                      </a:cxn>
                      <a:cxn ang="0">
                        <a:pos x="106" y="201"/>
                      </a:cxn>
                      <a:cxn ang="0">
                        <a:pos x="109" y="197"/>
                      </a:cxn>
                      <a:cxn ang="0">
                        <a:pos x="111" y="193"/>
                      </a:cxn>
                      <a:cxn ang="0">
                        <a:pos x="113" y="188"/>
                      </a:cxn>
                      <a:cxn ang="0">
                        <a:pos x="113" y="183"/>
                      </a:cxn>
                    </a:cxnLst>
                    <a:rect l="0" t="0" r="r" b="b"/>
                    <a:pathLst>
                      <a:path w="113" h="206">
                        <a:moveTo>
                          <a:pt x="113" y="183"/>
                        </a:moveTo>
                        <a:lnTo>
                          <a:pt x="113" y="183"/>
                        </a:lnTo>
                        <a:lnTo>
                          <a:pt x="112" y="160"/>
                        </a:lnTo>
                        <a:lnTo>
                          <a:pt x="109" y="137"/>
                        </a:lnTo>
                        <a:lnTo>
                          <a:pt x="107" y="126"/>
                        </a:lnTo>
                        <a:lnTo>
                          <a:pt x="104" y="114"/>
                        </a:lnTo>
                        <a:lnTo>
                          <a:pt x="100" y="103"/>
                        </a:lnTo>
                        <a:lnTo>
                          <a:pt x="95" y="91"/>
                        </a:lnTo>
                        <a:lnTo>
                          <a:pt x="90" y="79"/>
                        </a:lnTo>
                        <a:lnTo>
                          <a:pt x="84" y="68"/>
                        </a:lnTo>
                        <a:lnTo>
                          <a:pt x="78" y="56"/>
                        </a:lnTo>
                        <a:lnTo>
                          <a:pt x="70" y="46"/>
                        </a:lnTo>
                        <a:lnTo>
                          <a:pt x="62" y="34"/>
                        </a:lnTo>
                        <a:lnTo>
                          <a:pt x="53" y="23"/>
                        </a:lnTo>
                        <a:lnTo>
                          <a:pt x="43" y="12"/>
                        </a:lnTo>
                        <a:lnTo>
                          <a:pt x="32" y="0"/>
                        </a:lnTo>
                        <a:lnTo>
                          <a:pt x="0" y="33"/>
                        </a:lnTo>
                        <a:lnTo>
                          <a:pt x="9" y="43"/>
                        </a:lnTo>
                        <a:lnTo>
                          <a:pt x="18" y="53"/>
                        </a:lnTo>
                        <a:lnTo>
                          <a:pt x="25" y="63"/>
                        </a:lnTo>
                        <a:lnTo>
                          <a:pt x="32" y="72"/>
                        </a:lnTo>
                        <a:lnTo>
                          <a:pt x="39" y="80"/>
                        </a:lnTo>
                        <a:lnTo>
                          <a:pt x="44" y="90"/>
                        </a:lnTo>
                        <a:lnTo>
                          <a:pt x="48" y="99"/>
                        </a:lnTo>
                        <a:lnTo>
                          <a:pt x="52" y="109"/>
                        </a:lnTo>
                        <a:lnTo>
                          <a:pt x="57" y="118"/>
                        </a:lnTo>
                        <a:lnTo>
                          <a:pt x="60" y="127"/>
                        </a:lnTo>
                        <a:lnTo>
                          <a:pt x="62" y="136"/>
                        </a:lnTo>
                        <a:lnTo>
                          <a:pt x="64" y="145"/>
                        </a:lnTo>
                        <a:lnTo>
                          <a:pt x="67" y="165"/>
                        </a:lnTo>
                        <a:lnTo>
                          <a:pt x="67" y="183"/>
                        </a:lnTo>
                        <a:lnTo>
                          <a:pt x="67" y="183"/>
                        </a:lnTo>
                        <a:lnTo>
                          <a:pt x="67" y="183"/>
                        </a:lnTo>
                        <a:lnTo>
                          <a:pt x="68" y="188"/>
                        </a:lnTo>
                        <a:lnTo>
                          <a:pt x="69" y="193"/>
                        </a:lnTo>
                        <a:lnTo>
                          <a:pt x="71" y="197"/>
                        </a:lnTo>
                        <a:lnTo>
                          <a:pt x="74" y="201"/>
                        </a:lnTo>
                        <a:lnTo>
                          <a:pt x="78" y="203"/>
                        </a:lnTo>
                        <a:lnTo>
                          <a:pt x="82" y="205"/>
                        </a:lnTo>
                        <a:lnTo>
                          <a:pt x="86" y="206"/>
                        </a:lnTo>
                        <a:lnTo>
                          <a:pt x="90" y="206"/>
                        </a:lnTo>
                        <a:lnTo>
                          <a:pt x="94" y="206"/>
                        </a:lnTo>
                        <a:lnTo>
                          <a:pt x="99" y="205"/>
                        </a:lnTo>
                        <a:lnTo>
                          <a:pt x="103" y="203"/>
                        </a:lnTo>
                        <a:lnTo>
                          <a:pt x="106" y="201"/>
                        </a:lnTo>
                        <a:lnTo>
                          <a:pt x="109" y="197"/>
                        </a:lnTo>
                        <a:lnTo>
                          <a:pt x="111" y="193"/>
                        </a:lnTo>
                        <a:lnTo>
                          <a:pt x="113" y="188"/>
                        </a:lnTo>
                        <a:lnTo>
                          <a:pt x="113" y="183"/>
                        </a:lnTo>
                        <a:close/>
                      </a:path>
                    </a:pathLst>
                  </a:custGeom>
                  <a:solidFill>
                    <a:schemeClr val="bg1"/>
                  </a:solidFill>
                  <a:ln w="9525">
                    <a:noFill/>
                    <a:round/>
                    <a:headEnd/>
                    <a:tailEnd/>
                  </a:ln>
                </p:spPr>
                <p:txBody>
                  <a:bodyPr/>
                  <a:lstStyle/>
                  <a:p>
                    <a:pPr>
                      <a:defRPr/>
                    </a:pPr>
                    <a:endParaRPr lang="en-US"/>
                  </a:p>
                </p:txBody>
              </p:sp>
              <p:sp>
                <p:nvSpPr>
                  <p:cNvPr id="715427" name="Freeform 1699"/>
                  <p:cNvSpPr>
                    <a:spLocks noChangeAspect="1"/>
                  </p:cNvSpPr>
                  <p:nvPr/>
                </p:nvSpPr>
                <p:spPr bwMode="auto">
                  <a:xfrm>
                    <a:off x="2298" y="1417"/>
                    <a:ext cx="14" cy="93"/>
                  </a:xfrm>
                  <a:custGeom>
                    <a:avLst/>
                    <a:gdLst/>
                    <a:ahLst/>
                    <a:cxnLst>
                      <a:cxn ang="0">
                        <a:pos x="18" y="314"/>
                      </a:cxn>
                      <a:cxn ang="0">
                        <a:pos x="46" y="291"/>
                      </a:cxn>
                      <a:cxn ang="0">
                        <a:pos x="46" y="0"/>
                      </a:cxn>
                      <a:cxn ang="0">
                        <a:pos x="0" y="0"/>
                      </a:cxn>
                      <a:cxn ang="0">
                        <a:pos x="0" y="291"/>
                      </a:cxn>
                      <a:cxn ang="0">
                        <a:pos x="18" y="314"/>
                      </a:cxn>
                      <a:cxn ang="0">
                        <a:pos x="0" y="291"/>
                      </a:cxn>
                      <a:cxn ang="0">
                        <a:pos x="1" y="298"/>
                      </a:cxn>
                      <a:cxn ang="0">
                        <a:pos x="2" y="302"/>
                      </a:cxn>
                      <a:cxn ang="0">
                        <a:pos x="4" y="306"/>
                      </a:cxn>
                      <a:cxn ang="0">
                        <a:pos x="7" y="309"/>
                      </a:cxn>
                      <a:cxn ang="0">
                        <a:pos x="11" y="311"/>
                      </a:cxn>
                      <a:cxn ang="0">
                        <a:pos x="15" y="313"/>
                      </a:cxn>
                      <a:cxn ang="0">
                        <a:pos x="19" y="314"/>
                      </a:cxn>
                      <a:cxn ang="0">
                        <a:pos x="23" y="315"/>
                      </a:cxn>
                      <a:cxn ang="0">
                        <a:pos x="27" y="314"/>
                      </a:cxn>
                      <a:cxn ang="0">
                        <a:pos x="32" y="313"/>
                      </a:cxn>
                      <a:cxn ang="0">
                        <a:pos x="36" y="311"/>
                      </a:cxn>
                      <a:cxn ang="0">
                        <a:pos x="39" y="309"/>
                      </a:cxn>
                      <a:cxn ang="0">
                        <a:pos x="42" y="306"/>
                      </a:cxn>
                      <a:cxn ang="0">
                        <a:pos x="44" y="302"/>
                      </a:cxn>
                      <a:cxn ang="0">
                        <a:pos x="46" y="298"/>
                      </a:cxn>
                      <a:cxn ang="0">
                        <a:pos x="46" y="291"/>
                      </a:cxn>
                      <a:cxn ang="0">
                        <a:pos x="18" y="314"/>
                      </a:cxn>
                    </a:cxnLst>
                    <a:rect l="0" t="0" r="r" b="b"/>
                    <a:pathLst>
                      <a:path w="46" h="315">
                        <a:moveTo>
                          <a:pt x="18" y="314"/>
                        </a:moveTo>
                        <a:lnTo>
                          <a:pt x="46" y="291"/>
                        </a:lnTo>
                        <a:lnTo>
                          <a:pt x="46" y="0"/>
                        </a:lnTo>
                        <a:lnTo>
                          <a:pt x="0" y="0"/>
                        </a:lnTo>
                        <a:lnTo>
                          <a:pt x="0" y="291"/>
                        </a:lnTo>
                        <a:lnTo>
                          <a:pt x="18" y="314"/>
                        </a:lnTo>
                        <a:lnTo>
                          <a:pt x="0" y="291"/>
                        </a:lnTo>
                        <a:lnTo>
                          <a:pt x="1" y="298"/>
                        </a:lnTo>
                        <a:lnTo>
                          <a:pt x="2" y="302"/>
                        </a:lnTo>
                        <a:lnTo>
                          <a:pt x="4" y="306"/>
                        </a:lnTo>
                        <a:lnTo>
                          <a:pt x="7" y="309"/>
                        </a:lnTo>
                        <a:lnTo>
                          <a:pt x="11" y="311"/>
                        </a:lnTo>
                        <a:lnTo>
                          <a:pt x="15" y="313"/>
                        </a:lnTo>
                        <a:lnTo>
                          <a:pt x="19" y="314"/>
                        </a:lnTo>
                        <a:lnTo>
                          <a:pt x="23" y="315"/>
                        </a:lnTo>
                        <a:lnTo>
                          <a:pt x="27" y="314"/>
                        </a:lnTo>
                        <a:lnTo>
                          <a:pt x="32" y="313"/>
                        </a:lnTo>
                        <a:lnTo>
                          <a:pt x="36" y="311"/>
                        </a:lnTo>
                        <a:lnTo>
                          <a:pt x="39" y="309"/>
                        </a:lnTo>
                        <a:lnTo>
                          <a:pt x="42" y="306"/>
                        </a:lnTo>
                        <a:lnTo>
                          <a:pt x="44" y="302"/>
                        </a:lnTo>
                        <a:lnTo>
                          <a:pt x="46" y="298"/>
                        </a:lnTo>
                        <a:lnTo>
                          <a:pt x="46" y="291"/>
                        </a:lnTo>
                        <a:lnTo>
                          <a:pt x="18" y="314"/>
                        </a:lnTo>
                        <a:close/>
                      </a:path>
                    </a:pathLst>
                  </a:custGeom>
                  <a:solidFill>
                    <a:schemeClr val="bg1"/>
                  </a:solidFill>
                  <a:ln w="9525">
                    <a:noFill/>
                    <a:round/>
                    <a:headEnd/>
                    <a:tailEnd/>
                  </a:ln>
                </p:spPr>
                <p:txBody>
                  <a:bodyPr/>
                  <a:lstStyle/>
                  <a:p>
                    <a:pPr>
                      <a:defRPr/>
                    </a:pPr>
                    <a:endParaRPr lang="en-US"/>
                  </a:p>
                </p:txBody>
              </p:sp>
              <p:sp>
                <p:nvSpPr>
                  <p:cNvPr id="715428" name="Freeform 1700"/>
                  <p:cNvSpPr>
                    <a:spLocks noChangeAspect="1"/>
                  </p:cNvSpPr>
                  <p:nvPr/>
                </p:nvSpPr>
                <p:spPr bwMode="auto">
                  <a:xfrm>
                    <a:off x="2305" y="1496"/>
                    <a:ext cx="36" cy="21"/>
                  </a:xfrm>
                  <a:custGeom>
                    <a:avLst/>
                    <a:gdLst/>
                    <a:ahLst/>
                    <a:cxnLst>
                      <a:cxn ang="0">
                        <a:pos x="120" y="43"/>
                      </a:cxn>
                      <a:cxn ang="0">
                        <a:pos x="102" y="21"/>
                      </a:cxn>
                      <a:cxn ang="0">
                        <a:pos x="10" y="0"/>
                      </a:cxn>
                      <a:cxn ang="0">
                        <a:pos x="0" y="45"/>
                      </a:cxn>
                      <a:cxn ang="0">
                        <a:pos x="92" y="66"/>
                      </a:cxn>
                      <a:cxn ang="0">
                        <a:pos x="120" y="43"/>
                      </a:cxn>
                      <a:cxn ang="0">
                        <a:pos x="92" y="66"/>
                      </a:cxn>
                      <a:cxn ang="0">
                        <a:pos x="98" y="66"/>
                      </a:cxn>
                      <a:cxn ang="0">
                        <a:pos x="102" y="66"/>
                      </a:cxn>
                      <a:cxn ang="0">
                        <a:pos x="106" y="65"/>
                      </a:cxn>
                      <a:cxn ang="0">
                        <a:pos x="111" y="63"/>
                      </a:cxn>
                      <a:cxn ang="0">
                        <a:pos x="114" y="60"/>
                      </a:cxn>
                      <a:cxn ang="0">
                        <a:pos x="117" y="57"/>
                      </a:cxn>
                      <a:cxn ang="0">
                        <a:pos x="118" y="53"/>
                      </a:cxn>
                      <a:cxn ang="0">
                        <a:pos x="120" y="49"/>
                      </a:cxn>
                      <a:cxn ang="0">
                        <a:pos x="120" y="44"/>
                      </a:cxn>
                      <a:cxn ang="0">
                        <a:pos x="120" y="40"/>
                      </a:cxn>
                      <a:cxn ang="0">
                        <a:pos x="119" y="36"/>
                      </a:cxn>
                      <a:cxn ang="0">
                        <a:pos x="118" y="32"/>
                      </a:cxn>
                      <a:cxn ang="0">
                        <a:pos x="115" y="29"/>
                      </a:cxn>
                      <a:cxn ang="0">
                        <a:pos x="112" y="25"/>
                      </a:cxn>
                      <a:cxn ang="0">
                        <a:pos x="107" y="22"/>
                      </a:cxn>
                      <a:cxn ang="0">
                        <a:pos x="102" y="21"/>
                      </a:cxn>
                      <a:cxn ang="0">
                        <a:pos x="120" y="43"/>
                      </a:cxn>
                    </a:cxnLst>
                    <a:rect l="0" t="0" r="r" b="b"/>
                    <a:pathLst>
                      <a:path w="120" h="66">
                        <a:moveTo>
                          <a:pt x="120" y="43"/>
                        </a:moveTo>
                        <a:lnTo>
                          <a:pt x="102" y="21"/>
                        </a:lnTo>
                        <a:lnTo>
                          <a:pt x="10" y="0"/>
                        </a:lnTo>
                        <a:lnTo>
                          <a:pt x="0" y="45"/>
                        </a:lnTo>
                        <a:lnTo>
                          <a:pt x="92" y="66"/>
                        </a:lnTo>
                        <a:lnTo>
                          <a:pt x="120" y="43"/>
                        </a:lnTo>
                        <a:lnTo>
                          <a:pt x="92" y="66"/>
                        </a:lnTo>
                        <a:lnTo>
                          <a:pt x="98" y="66"/>
                        </a:lnTo>
                        <a:lnTo>
                          <a:pt x="102" y="66"/>
                        </a:lnTo>
                        <a:lnTo>
                          <a:pt x="106" y="65"/>
                        </a:lnTo>
                        <a:lnTo>
                          <a:pt x="111" y="63"/>
                        </a:lnTo>
                        <a:lnTo>
                          <a:pt x="114" y="60"/>
                        </a:lnTo>
                        <a:lnTo>
                          <a:pt x="117" y="57"/>
                        </a:lnTo>
                        <a:lnTo>
                          <a:pt x="118" y="53"/>
                        </a:lnTo>
                        <a:lnTo>
                          <a:pt x="120" y="49"/>
                        </a:lnTo>
                        <a:lnTo>
                          <a:pt x="120" y="44"/>
                        </a:lnTo>
                        <a:lnTo>
                          <a:pt x="120" y="40"/>
                        </a:lnTo>
                        <a:lnTo>
                          <a:pt x="119" y="36"/>
                        </a:lnTo>
                        <a:lnTo>
                          <a:pt x="118" y="32"/>
                        </a:lnTo>
                        <a:lnTo>
                          <a:pt x="115" y="29"/>
                        </a:lnTo>
                        <a:lnTo>
                          <a:pt x="112" y="25"/>
                        </a:lnTo>
                        <a:lnTo>
                          <a:pt x="107" y="22"/>
                        </a:lnTo>
                        <a:lnTo>
                          <a:pt x="102" y="21"/>
                        </a:lnTo>
                        <a:lnTo>
                          <a:pt x="120" y="43"/>
                        </a:lnTo>
                        <a:close/>
                      </a:path>
                    </a:pathLst>
                  </a:custGeom>
                  <a:solidFill>
                    <a:schemeClr val="bg1"/>
                  </a:solidFill>
                  <a:ln w="9525">
                    <a:noFill/>
                    <a:round/>
                    <a:headEnd/>
                    <a:tailEnd/>
                  </a:ln>
                </p:spPr>
                <p:txBody>
                  <a:bodyPr/>
                  <a:lstStyle/>
                  <a:p>
                    <a:pPr>
                      <a:defRPr/>
                    </a:pPr>
                    <a:endParaRPr lang="en-US"/>
                  </a:p>
                </p:txBody>
              </p:sp>
              <p:sp>
                <p:nvSpPr>
                  <p:cNvPr id="715429" name="Freeform 1701"/>
                  <p:cNvSpPr>
                    <a:spLocks noChangeAspect="1"/>
                  </p:cNvSpPr>
                  <p:nvPr/>
                </p:nvSpPr>
                <p:spPr bwMode="auto">
                  <a:xfrm>
                    <a:off x="2327" y="1511"/>
                    <a:ext cx="14" cy="36"/>
                  </a:xfrm>
                  <a:custGeom>
                    <a:avLst/>
                    <a:gdLst/>
                    <a:ahLst/>
                    <a:cxnLst>
                      <a:cxn ang="0">
                        <a:pos x="23" y="112"/>
                      </a:cxn>
                      <a:cxn ang="0">
                        <a:pos x="46" y="89"/>
                      </a:cxn>
                      <a:cxn ang="0">
                        <a:pos x="46" y="0"/>
                      </a:cxn>
                      <a:cxn ang="0">
                        <a:pos x="0" y="0"/>
                      </a:cxn>
                      <a:cxn ang="0">
                        <a:pos x="0" y="89"/>
                      </a:cxn>
                      <a:cxn ang="0">
                        <a:pos x="23" y="112"/>
                      </a:cxn>
                      <a:cxn ang="0">
                        <a:pos x="0" y="89"/>
                      </a:cxn>
                      <a:cxn ang="0">
                        <a:pos x="1" y="94"/>
                      </a:cxn>
                      <a:cxn ang="0">
                        <a:pos x="2" y="99"/>
                      </a:cxn>
                      <a:cxn ang="0">
                        <a:pos x="4" y="102"/>
                      </a:cxn>
                      <a:cxn ang="0">
                        <a:pos x="7" y="106"/>
                      </a:cxn>
                      <a:cxn ang="0">
                        <a:pos x="10" y="109"/>
                      </a:cxn>
                      <a:cxn ang="0">
                        <a:pos x="14" y="111"/>
                      </a:cxn>
                      <a:cxn ang="0">
                        <a:pos x="19" y="112"/>
                      </a:cxn>
                      <a:cxn ang="0">
                        <a:pos x="23" y="112"/>
                      </a:cxn>
                      <a:cxn ang="0">
                        <a:pos x="27" y="112"/>
                      </a:cxn>
                      <a:cxn ang="0">
                        <a:pos x="31" y="111"/>
                      </a:cxn>
                      <a:cxn ang="0">
                        <a:pos x="35" y="109"/>
                      </a:cxn>
                      <a:cxn ang="0">
                        <a:pos x="39" y="106"/>
                      </a:cxn>
                      <a:cxn ang="0">
                        <a:pos x="42" y="102"/>
                      </a:cxn>
                      <a:cxn ang="0">
                        <a:pos x="44" y="99"/>
                      </a:cxn>
                      <a:cxn ang="0">
                        <a:pos x="46" y="94"/>
                      </a:cxn>
                      <a:cxn ang="0">
                        <a:pos x="46" y="89"/>
                      </a:cxn>
                      <a:cxn ang="0">
                        <a:pos x="23" y="112"/>
                      </a:cxn>
                    </a:cxnLst>
                    <a:rect l="0" t="0" r="r" b="b"/>
                    <a:pathLst>
                      <a:path w="46" h="112">
                        <a:moveTo>
                          <a:pt x="23" y="112"/>
                        </a:moveTo>
                        <a:lnTo>
                          <a:pt x="46" y="89"/>
                        </a:lnTo>
                        <a:lnTo>
                          <a:pt x="46" y="0"/>
                        </a:lnTo>
                        <a:lnTo>
                          <a:pt x="0" y="0"/>
                        </a:lnTo>
                        <a:lnTo>
                          <a:pt x="0" y="89"/>
                        </a:lnTo>
                        <a:lnTo>
                          <a:pt x="23" y="112"/>
                        </a:lnTo>
                        <a:lnTo>
                          <a:pt x="0" y="89"/>
                        </a:lnTo>
                        <a:lnTo>
                          <a:pt x="1" y="94"/>
                        </a:lnTo>
                        <a:lnTo>
                          <a:pt x="2" y="99"/>
                        </a:lnTo>
                        <a:lnTo>
                          <a:pt x="4" y="102"/>
                        </a:lnTo>
                        <a:lnTo>
                          <a:pt x="7" y="106"/>
                        </a:lnTo>
                        <a:lnTo>
                          <a:pt x="10" y="109"/>
                        </a:lnTo>
                        <a:lnTo>
                          <a:pt x="14" y="111"/>
                        </a:lnTo>
                        <a:lnTo>
                          <a:pt x="19" y="112"/>
                        </a:lnTo>
                        <a:lnTo>
                          <a:pt x="23" y="112"/>
                        </a:lnTo>
                        <a:lnTo>
                          <a:pt x="27" y="112"/>
                        </a:lnTo>
                        <a:lnTo>
                          <a:pt x="31" y="111"/>
                        </a:lnTo>
                        <a:lnTo>
                          <a:pt x="35" y="109"/>
                        </a:lnTo>
                        <a:lnTo>
                          <a:pt x="39" y="106"/>
                        </a:lnTo>
                        <a:lnTo>
                          <a:pt x="42" y="102"/>
                        </a:lnTo>
                        <a:lnTo>
                          <a:pt x="44" y="99"/>
                        </a:lnTo>
                        <a:lnTo>
                          <a:pt x="46" y="94"/>
                        </a:lnTo>
                        <a:lnTo>
                          <a:pt x="46" y="89"/>
                        </a:lnTo>
                        <a:lnTo>
                          <a:pt x="23" y="112"/>
                        </a:lnTo>
                        <a:close/>
                      </a:path>
                    </a:pathLst>
                  </a:custGeom>
                  <a:solidFill>
                    <a:schemeClr val="bg1"/>
                  </a:solidFill>
                  <a:ln w="9525">
                    <a:noFill/>
                    <a:round/>
                    <a:headEnd/>
                    <a:tailEnd/>
                  </a:ln>
                </p:spPr>
                <p:txBody>
                  <a:bodyPr/>
                  <a:lstStyle/>
                  <a:p>
                    <a:pPr>
                      <a:defRPr/>
                    </a:pPr>
                    <a:endParaRPr lang="en-US"/>
                  </a:p>
                </p:txBody>
              </p:sp>
              <p:sp>
                <p:nvSpPr>
                  <p:cNvPr id="715430" name="Freeform 1702"/>
                  <p:cNvSpPr>
                    <a:spLocks noChangeAspect="1"/>
                  </p:cNvSpPr>
                  <p:nvPr/>
                </p:nvSpPr>
                <p:spPr bwMode="auto">
                  <a:xfrm>
                    <a:off x="2298" y="1532"/>
                    <a:ext cx="36" cy="14"/>
                  </a:xfrm>
                  <a:custGeom>
                    <a:avLst/>
                    <a:gdLst/>
                    <a:ahLst/>
                    <a:cxnLst>
                      <a:cxn ang="0">
                        <a:pos x="0" y="23"/>
                      </a:cxn>
                      <a:cxn ang="0">
                        <a:pos x="23" y="46"/>
                      </a:cxn>
                      <a:cxn ang="0">
                        <a:pos x="102" y="46"/>
                      </a:cxn>
                      <a:cxn ang="0">
                        <a:pos x="102" y="0"/>
                      </a:cxn>
                      <a:cxn ang="0">
                        <a:pos x="23" y="0"/>
                      </a:cxn>
                      <a:cxn ang="0">
                        <a:pos x="0" y="23"/>
                      </a:cxn>
                      <a:cxn ang="0">
                        <a:pos x="23" y="0"/>
                      </a:cxn>
                      <a:cxn ang="0">
                        <a:pos x="18" y="0"/>
                      </a:cxn>
                      <a:cxn ang="0">
                        <a:pos x="12" y="2"/>
                      </a:cxn>
                      <a:cxn ang="0">
                        <a:pos x="8" y="4"/>
                      </a:cxn>
                      <a:cxn ang="0">
                        <a:pos x="5" y="7"/>
                      </a:cxn>
                      <a:cxn ang="0">
                        <a:pos x="3" y="10"/>
                      </a:cxn>
                      <a:cxn ang="0">
                        <a:pos x="1" y="14"/>
                      </a:cxn>
                      <a:cxn ang="0">
                        <a:pos x="0" y="19"/>
                      </a:cxn>
                      <a:cxn ang="0">
                        <a:pos x="0" y="23"/>
                      </a:cxn>
                      <a:cxn ang="0">
                        <a:pos x="0" y="27"/>
                      </a:cxn>
                      <a:cxn ang="0">
                        <a:pos x="1" y="31"/>
                      </a:cxn>
                      <a:cxn ang="0">
                        <a:pos x="3" y="35"/>
                      </a:cxn>
                      <a:cxn ang="0">
                        <a:pos x="5" y="39"/>
                      </a:cxn>
                      <a:cxn ang="0">
                        <a:pos x="8" y="42"/>
                      </a:cxn>
                      <a:cxn ang="0">
                        <a:pos x="12" y="44"/>
                      </a:cxn>
                      <a:cxn ang="0">
                        <a:pos x="18" y="45"/>
                      </a:cxn>
                      <a:cxn ang="0">
                        <a:pos x="23" y="46"/>
                      </a:cxn>
                      <a:cxn ang="0">
                        <a:pos x="0" y="23"/>
                      </a:cxn>
                    </a:cxnLst>
                    <a:rect l="0" t="0" r="r" b="b"/>
                    <a:pathLst>
                      <a:path w="102" h="46">
                        <a:moveTo>
                          <a:pt x="0" y="23"/>
                        </a:moveTo>
                        <a:lnTo>
                          <a:pt x="23" y="46"/>
                        </a:lnTo>
                        <a:lnTo>
                          <a:pt x="102" y="46"/>
                        </a:lnTo>
                        <a:lnTo>
                          <a:pt x="102" y="0"/>
                        </a:lnTo>
                        <a:lnTo>
                          <a:pt x="23" y="0"/>
                        </a:lnTo>
                        <a:lnTo>
                          <a:pt x="0" y="23"/>
                        </a:lnTo>
                        <a:lnTo>
                          <a:pt x="23" y="0"/>
                        </a:lnTo>
                        <a:lnTo>
                          <a:pt x="18" y="0"/>
                        </a:lnTo>
                        <a:lnTo>
                          <a:pt x="12" y="2"/>
                        </a:lnTo>
                        <a:lnTo>
                          <a:pt x="8" y="4"/>
                        </a:lnTo>
                        <a:lnTo>
                          <a:pt x="5" y="7"/>
                        </a:lnTo>
                        <a:lnTo>
                          <a:pt x="3" y="10"/>
                        </a:lnTo>
                        <a:lnTo>
                          <a:pt x="1" y="14"/>
                        </a:lnTo>
                        <a:lnTo>
                          <a:pt x="0" y="19"/>
                        </a:lnTo>
                        <a:lnTo>
                          <a:pt x="0" y="23"/>
                        </a:lnTo>
                        <a:lnTo>
                          <a:pt x="0" y="27"/>
                        </a:lnTo>
                        <a:lnTo>
                          <a:pt x="1" y="31"/>
                        </a:lnTo>
                        <a:lnTo>
                          <a:pt x="3" y="35"/>
                        </a:lnTo>
                        <a:lnTo>
                          <a:pt x="5" y="39"/>
                        </a:lnTo>
                        <a:lnTo>
                          <a:pt x="8" y="42"/>
                        </a:lnTo>
                        <a:lnTo>
                          <a:pt x="12" y="44"/>
                        </a:lnTo>
                        <a:lnTo>
                          <a:pt x="18" y="45"/>
                        </a:lnTo>
                        <a:lnTo>
                          <a:pt x="23" y="46"/>
                        </a:lnTo>
                        <a:lnTo>
                          <a:pt x="0" y="23"/>
                        </a:lnTo>
                        <a:close/>
                      </a:path>
                    </a:pathLst>
                  </a:custGeom>
                  <a:solidFill>
                    <a:schemeClr val="bg1"/>
                  </a:solidFill>
                  <a:ln w="9525">
                    <a:noFill/>
                    <a:round/>
                    <a:headEnd/>
                    <a:tailEnd/>
                  </a:ln>
                </p:spPr>
                <p:txBody>
                  <a:bodyPr/>
                  <a:lstStyle/>
                  <a:p>
                    <a:pPr>
                      <a:defRPr/>
                    </a:pPr>
                    <a:endParaRPr lang="en-US"/>
                  </a:p>
                </p:txBody>
              </p:sp>
              <p:sp>
                <p:nvSpPr>
                  <p:cNvPr id="715431" name="Freeform 1703"/>
                  <p:cNvSpPr>
                    <a:spLocks noChangeAspect="1"/>
                  </p:cNvSpPr>
                  <p:nvPr/>
                </p:nvSpPr>
                <p:spPr bwMode="auto">
                  <a:xfrm>
                    <a:off x="2298" y="1539"/>
                    <a:ext cx="14" cy="336"/>
                  </a:xfrm>
                  <a:custGeom>
                    <a:avLst/>
                    <a:gdLst/>
                    <a:ahLst/>
                    <a:cxnLst>
                      <a:cxn ang="0">
                        <a:pos x="23" y="1116"/>
                      </a:cxn>
                      <a:cxn ang="0">
                        <a:pos x="46" y="1093"/>
                      </a:cxn>
                      <a:cxn ang="0">
                        <a:pos x="46" y="0"/>
                      </a:cxn>
                      <a:cxn ang="0">
                        <a:pos x="0" y="0"/>
                      </a:cxn>
                      <a:cxn ang="0">
                        <a:pos x="0" y="1093"/>
                      </a:cxn>
                      <a:cxn ang="0">
                        <a:pos x="23" y="1116"/>
                      </a:cxn>
                      <a:cxn ang="0">
                        <a:pos x="0" y="1093"/>
                      </a:cxn>
                      <a:cxn ang="0">
                        <a:pos x="0" y="1099"/>
                      </a:cxn>
                      <a:cxn ang="0">
                        <a:pos x="2" y="1103"/>
                      </a:cxn>
                      <a:cxn ang="0">
                        <a:pos x="4" y="1107"/>
                      </a:cxn>
                      <a:cxn ang="0">
                        <a:pos x="7" y="1111"/>
                      </a:cxn>
                      <a:cxn ang="0">
                        <a:pos x="10" y="1113"/>
                      </a:cxn>
                      <a:cxn ang="0">
                        <a:pos x="14" y="1115"/>
                      </a:cxn>
                      <a:cxn ang="0">
                        <a:pos x="19" y="1116"/>
                      </a:cxn>
                      <a:cxn ang="0">
                        <a:pos x="23" y="1116"/>
                      </a:cxn>
                      <a:cxn ang="0">
                        <a:pos x="27" y="1116"/>
                      </a:cxn>
                      <a:cxn ang="0">
                        <a:pos x="31" y="1115"/>
                      </a:cxn>
                      <a:cxn ang="0">
                        <a:pos x="35" y="1113"/>
                      </a:cxn>
                      <a:cxn ang="0">
                        <a:pos x="39" y="1111"/>
                      </a:cxn>
                      <a:cxn ang="0">
                        <a:pos x="42" y="1107"/>
                      </a:cxn>
                      <a:cxn ang="0">
                        <a:pos x="44" y="1103"/>
                      </a:cxn>
                      <a:cxn ang="0">
                        <a:pos x="45" y="1099"/>
                      </a:cxn>
                      <a:cxn ang="0">
                        <a:pos x="46" y="1093"/>
                      </a:cxn>
                      <a:cxn ang="0">
                        <a:pos x="23" y="1116"/>
                      </a:cxn>
                    </a:cxnLst>
                    <a:rect l="0" t="0" r="r" b="b"/>
                    <a:pathLst>
                      <a:path w="46" h="1116">
                        <a:moveTo>
                          <a:pt x="23" y="1116"/>
                        </a:moveTo>
                        <a:lnTo>
                          <a:pt x="46" y="1093"/>
                        </a:lnTo>
                        <a:lnTo>
                          <a:pt x="46" y="0"/>
                        </a:lnTo>
                        <a:lnTo>
                          <a:pt x="0" y="0"/>
                        </a:lnTo>
                        <a:lnTo>
                          <a:pt x="0" y="1093"/>
                        </a:lnTo>
                        <a:lnTo>
                          <a:pt x="23" y="1116"/>
                        </a:lnTo>
                        <a:lnTo>
                          <a:pt x="0" y="1093"/>
                        </a:lnTo>
                        <a:lnTo>
                          <a:pt x="0" y="1099"/>
                        </a:lnTo>
                        <a:lnTo>
                          <a:pt x="2" y="1103"/>
                        </a:lnTo>
                        <a:lnTo>
                          <a:pt x="4" y="1107"/>
                        </a:lnTo>
                        <a:lnTo>
                          <a:pt x="7" y="1111"/>
                        </a:lnTo>
                        <a:lnTo>
                          <a:pt x="10" y="1113"/>
                        </a:lnTo>
                        <a:lnTo>
                          <a:pt x="14" y="1115"/>
                        </a:lnTo>
                        <a:lnTo>
                          <a:pt x="19" y="1116"/>
                        </a:lnTo>
                        <a:lnTo>
                          <a:pt x="23" y="1116"/>
                        </a:lnTo>
                        <a:lnTo>
                          <a:pt x="27" y="1116"/>
                        </a:lnTo>
                        <a:lnTo>
                          <a:pt x="31" y="1115"/>
                        </a:lnTo>
                        <a:lnTo>
                          <a:pt x="35" y="1113"/>
                        </a:lnTo>
                        <a:lnTo>
                          <a:pt x="39" y="1111"/>
                        </a:lnTo>
                        <a:lnTo>
                          <a:pt x="42" y="1107"/>
                        </a:lnTo>
                        <a:lnTo>
                          <a:pt x="44" y="1103"/>
                        </a:lnTo>
                        <a:lnTo>
                          <a:pt x="45" y="1099"/>
                        </a:lnTo>
                        <a:lnTo>
                          <a:pt x="46" y="1093"/>
                        </a:lnTo>
                        <a:lnTo>
                          <a:pt x="23" y="1116"/>
                        </a:lnTo>
                        <a:close/>
                      </a:path>
                    </a:pathLst>
                  </a:custGeom>
                  <a:solidFill>
                    <a:schemeClr val="bg1"/>
                  </a:solidFill>
                  <a:ln w="9525">
                    <a:noFill/>
                    <a:round/>
                    <a:headEnd/>
                    <a:tailEnd/>
                  </a:ln>
                </p:spPr>
                <p:txBody>
                  <a:bodyPr/>
                  <a:lstStyle/>
                  <a:p>
                    <a:pPr>
                      <a:defRPr/>
                    </a:pPr>
                    <a:endParaRPr lang="en-US"/>
                  </a:p>
                </p:txBody>
              </p:sp>
              <p:sp>
                <p:nvSpPr>
                  <p:cNvPr id="715432" name="Freeform 1704"/>
                  <p:cNvSpPr>
                    <a:spLocks noChangeAspect="1"/>
                  </p:cNvSpPr>
                  <p:nvPr/>
                </p:nvSpPr>
                <p:spPr bwMode="auto">
                  <a:xfrm>
                    <a:off x="2305" y="1861"/>
                    <a:ext cx="14" cy="14"/>
                  </a:xfrm>
                  <a:custGeom>
                    <a:avLst/>
                    <a:gdLst/>
                    <a:ahLst/>
                    <a:cxnLst>
                      <a:cxn ang="0">
                        <a:pos x="56" y="24"/>
                      </a:cxn>
                      <a:cxn ang="0">
                        <a:pos x="32" y="0"/>
                      </a:cxn>
                      <a:cxn ang="0">
                        <a:pos x="0" y="0"/>
                      </a:cxn>
                      <a:cxn ang="0">
                        <a:pos x="0" y="47"/>
                      </a:cxn>
                      <a:cxn ang="0">
                        <a:pos x="32" y="47"/>
                      </a:cxn>
                      <a:cxn ang="0">
                        <a:pos x="56" y="24"/>
                      </a:cxn>
                      <a:cxn ang="0">
                        <a:pos x="32" y="47"/>
                      </a:cxn>
                      <a:cxn ang="0">
                        <a:pos x="38" y="47"/>
                      </a:cxn>
                      <a:cxn ang="0">
                        <a:pos x="43" y="46"/>
                      </a:cxn>
                      <a:cxn ang="0">
                        <a:pos x="46" y="43"/>
                      </a:cxn>
                      <a:cxn ang="0">
                        <a:pos x="49" y="40"/>
                      </a:cxn>
                      <a:cxn ang="0">
                        <a:pos x="53" y="36"/>
                      </a:cxn>
                      <a:cxn ang="0">
                        <a:pos x="55" y="33"/>
                      </a:cxn>
                      <a:cxn ang="0">
                        <a:pos x="56" y="29"/>
                      </a:cxn>
                      <a:cxn ang="0">
                        <a:pos x="56" y="24"/>
                      </a:cxn>
                      <a:cxn ang="0">
                        <a:pos x="56" y="19"/>
                      </a:cxn>
                      <a:cxn ang="0">
                        <a:pos x="55" y="15"/>
                      </a:cxn>
                      <a:cxn ang="0">
                        <a:pos x="53" y="12"/>
                      </a:cxn>
                      <a:cxn ang="0">
                        <a:pos x="49" y="8"/>
                      </a:cxn>
                      <a:cxn ang="0">
                        <a:pos x="46" y="5"/>
                      </a:cxn>
                      <a:cxn ang="0">
                        <a:pos x="43" y="3"/>
                      </a:cxn>
                      <a:cxn ang="0">
                        <a:pos x="38" y="2"/>
                      </a:cxn>
                      <a:cxn ang="0">
                        <a:pos x="32" y="0"/>
                      </a:cxn>
                      <a:cxn ang="0">
                        <a:pos x="56" y="24"/>
                      </a:cxn>
                    </a:cxnLst>
                    <a:rect l="0" t="0" r="r" b="b"/>
                    <a:pathLst>
                      <a:path w="56" h="47">
                        <a:moveTo>
                          <a:pt x="56" y="24"/>
                        </a:moveTo>
                        <a:lnTo>
                          <a:pt x="32" y="0"/>
                        </a:lnTo>
                        <a:lnTo>
                          <a:pt x="0" y="0"/>
                        </a:lnTo>
                        <a:lnTo>
                          <a:pt x="0" y="47"/>
                        </a:lnTo>
                        <a:lnTo>
                          <a:pt x="32" y="47"/>
                        </a:lnTo>
                        <a:lnTo>
                          <a:pt x="56" y="24"/>
                        </a:lnTo>
                        <a:lnTo>
                          <a:pt x="32" y="47"/>
                        </a:lnTo>
                        <a:lnTo>
                          <a:pt x="38" y="47"/>
                        </a:lnTo>
                        <a:lnTo>
                          <a:pt x="43" y="46"/>
                        </a:lnTo>
                        <a:lnTo>
                          <a:pt x="46" y="43"/>
                        </a:lnTo>
                        <a:lnTo>
                          <a:pt x="49" y="40"/>
                        </a:lnTo>
                        <a:lnTo>
                          <a:pt x="53" y="36"/>
                        </a:lnTo>
                        <a:lnTo>
                          <a:pt x="55" y="33"/>
                        </a:lnTo>
                        <a:lnTo>
                          <a:pt x="56" y="29"/>
                        </a:lnTo>
                        <a:lnTo>
                          <a:pt x="56" y="24"/>
                        </a:lnTo>
                        <a:lnTo>
                          <a:pt x="56" y="19"/>
                        </a:lnTo>
                        <a:lnTo>
                          <a:pt x="55" y="15"/>
                        </a:lnTo>
                        <a:lnTo>
                          <a:pt x="53" y="12"/>
                        </a:lnTo>
                        <a:lnTo>
                          <a:pt x="49" y="8"/>
                        </a:lnTo>
                        <a:lnTo>
                          <a:pt x="46" y="5"/>
                        </a:lnTo>
                        <a:lnTo>
                          <a:pt x="43" y="3"/>
                        </a:lnTo>
                        <a:lnTo>
                          <a:pt x="38" y="2"/>
                        </a:lnTo>
                        <a:lnTo>
                          <a:pt x="32" y="0"/>
                        </a:lnTo>
                        <a:lnTo>
                          <a:pt x="56" y="24"/>
                        </a:lnTo>
                        <a:close/>
                      </a:path>
                    </a:pathLst>
                  </a:custGeom>
                  <a:solidFill>
                    <a:schemeClr val="bg1"/>
                  </a:solidFill>
                  <a:ln w="9525">
                    <a:noFill/>
                    <a:round/>
                    <a:headEnd/>
                    <a:tailEnd/>
                  </a:ln>
                </p:spPr>
                <p:txBody>
                  <a:bodyPr/>
                  <a:lstStyle/>
                  <a:p>
                    <a:pPr>
                      <a:defRPr/>
                    </a:pPr>
                    <a:endParaRPr lang="en-US"/>
                  </a:p>
                </p:txBody>
              </p:sp>
              <p:sp>
                <p:nvSpPr>
                  <p:cNvPr id="715433" name="Freeform 1705"/>
                  <p:cNvSpPr>
                    <a:spLocks noChangeAspect="1"/>
                  </p:cNvSpPr>
                  <p:nvPr/>
                </p:nvSpPr>
                <p:spPr bwMode="auto">
                  <a:xfrm>
                    <a:off x="2312" y="1868"/>
                    <a:ext cx="7" cy="64"/>
                  </a:xfrm>
                  <a:custGeom>
                    <a:avLst/>
                    <a:gdLst/>
                    <a:ahLst/>
                    <a:cxnLst>
                      <a:cxn ang="0">
                        <a:pos x="23" y="221"/>
                      </a:cxn>
                      <a:cxn ang="0">
                        <a:pos x="47" y="197"/>
                      </a:cxn>
                      <a:cxn ang="0">
                        <a:pos x="47" y="0"/>
                      </a:cxn>
                      <a:cxn ang="0">
                        <a:pos x="0" y="0"/>
                      </a:cxn>
                      <a:cxn ang="0">
                        <a:pos x="0" y="197"/>
                      </a:cxn>
                      <a:cxn ang="0">
                        <a:pos x="23" y="221"/>
                      </a:cxn>
                      <a:cxn ang="0">
                        <a:pos x="0" y="197"/>
                      </a:cxn>
                      <a:cxn ang="0">
                        <a:pos x="0" y="203"/>
                      </a:cxn>
                      <a:cxn ang="0">
                        <a:pos x="2" y="207"/>
                      </a:cxn>
                      <a:cxn ang="0">
                        <a:pos x="5" y="211"/>
                      </a:cxn>
                      <a:cxn ang="0">
                        <a:pos x="8" y="214"/>
                      </a:cxn>
                      <a:cxn ang="0">
                        <a:pos x="11" y="217"/>
                      </a:cxn>
                      <a:cxn ang="0">
                        <a:pos x="15" y="219"/>
                      </a:cxn>
                      <a:cxn ang="0">
                        <a:pos x="19" y="220"/>
                      </a:cxn>
                      <a:cxn ang="0">
                        <a:pos x="23" y="221"/>
                      </a:cxn>
                      <a:cxn ang="0">
                        <a:pos x="28" y="220"/>
                      </a:cxn>
                      <a:cxn ang="0">
                        <a:pos x="32" y="219"/>
                      </a:cxn>
                      <a:cxn ang="0">
                        <a:pos x="36" y="217"/>
                      </a:cxn>
                      <a:cxn ang="0">
                        <a:pos x="39" y="214"/>
                      </a:cxn>
                      <a:cxn ang="0">
                        <a:pos x="42" y="211"/>
                      </a:cxn>
                      <a:cxn ang="0">
                        <a:pos x="45" y="207"/>
                      </a:cxn>
                      <a:cxn ang="0">
                        <a:pos x="47" y="203"/>
                      </a:cxn>
                      <a:cxn ang="0">
                        <a:pos x="47" y="197"/>
                      </a:cxn>
                      <a:cxn ang="0">
                        <a:pos x="23" y="221"/>
                      </a:cxn>
                    </a:cxnLst>
                    <a:rect l="0" t="0" r="r" b="b"/>
                    <a:pathLst>
                      <a:path w="47" h="221">
                        <a:moveTo>
                          <a:pt x="23" y="221"/>
                        </a:moveTo>
                        <a:lnTo>
                          <a:pt x="47" y="197"/>
                        </a:lnTo>
                        <a:lnTo>
                          <a:pt x="47" y="0"/>
                        </a:lnTo>
                        <a:lnTo>
                          <a:pt x="0" y="0"/>
                        </a:lnTo>
                        <a:lnTo>
                          <a:pt x="0" y="197"/>
                        </a:lnTo>
                        <a:lnTo>
                          <a:pt x="23" y="221"/>
                        </a:lnTo>
                        <a:lnTo>
                          <a:pt x="0" y="197"/>
                        </a:lnTo>
                        <a:lnTo>
                          <a:pt x="0" y="203"/>
                        </a:lnTo>
                        <a:lnTo>
                          <a:pt x="2" y="207"/>
                        </a:lnTo>
                        <a:lnTo>
                          <a:pt x="5" y="211"/>
                        </a:lnTo>
                        <a:lnTo>
                          <a:pt x="8" y="214"/>
                        </a:lnTo>
                        <a:lnTo>
                          <a:pt x="11" y="217"/>
                        </a:lnTo>
                        <a:lnTo>
                          <a:pt x="15" y="219"/>
                        </a:lnTo>
                        <a:lnTo>
                          <a:pt x="19" y="220"/>
                        </a:lnTo>
                        <a:lnTo>
                          <a:pt x="23" y="221"/>
                        </a:lnTo>
                        <a:lnTo>
                          <a:pt x="28" y="220"/>
                        </a:lnTo>
                        <a:lnTo>
                          <a:pt x="32" y="219"/>
                        </a:lnTo>
                        <a:lnTo>
                          <a:pt x="36" y="217"/>
                        </a:lnTo>
                        <a:lnTo>
                          <a:pt x="39" y="214"/>
                        </a:lnTo>
                        <a:lnTo>
                          <a:pt x="42" y="211"/>
                        </a:lnTo>
                        <a:lnTo>
                          <a:pt x="45" y="207"/>
                        </a:lnTo>
                        <a:lnTo>
                          <a:pt x="47" y="203"/>
                        </a:lnTo>
                        <a:lnTo>
                          <a:pt x="47" y="197"/>
                        </a:lnTo>
                        <a:lnTo>
                          <a:pt x="23" y="221"/>
                        </a:lnTo>
                        <a:close/>
                      </a:path>
                    </a:pathLst>
                  </a:custGeom>
                  <a:solidFill>
                    <a:schemeClr val="bg1"/>
                  </a:solidFill>
                  <a:ln w="9525">
                    <a:noFill/>
                    <a:round/>
                    <a:headEnd/>
                    <a:tailEnd/>
                  </a:ln>
                </p:spPr>
                <p:txBody>
                  <a:bodyPr/>
                  <a:lstStyle/>
                  <a:p>
                    <a:pPr>
                      <a:defRPr/>
                    </a:pPr>
                    <a:endParaRPr lang="en-US"/>
                  </a:p>
                </p:txBody>
              </p:sp>
              <p:sp>
                <p:nvSpPr>
                  <p:cNvPr id="715434" name="Freeform 1706"/>
                  <p:cNvSpPr>
                    <a:spLocks noChangeAspect="1"/>
                  </p:cNvSpPr>
                  <p:nvPr/>
                </p:nvSpPr>
                <p:spPr bwMode="auto">
                  <a:xfrm>
                    <a:off x="2305" y="1919"/>
                    <a:ext cx="14" cy="14"/>
                  </a:xfrm>
                  <a:custGeom>
                    <a:avLst/>
                    <a:gdLst/>
                    <a:ahLst/>
                    <a:cxnLst>
                      <a:cxn ang="0">
                        <a:pos x="0" y="24"/>
                      </a:cxn>
                      <a:cxn ang="0">
                        <a:pos x="23" y="48"/>
                      </a:cxn>
                      <a:cxn ang="0">
                        <a:pos x="44" y="48"/>
                      </a:cxn>
                      <a:cxn ang="0">
                        <a:pos x="44" y="0"/>
                      </a:cxn>
                      <a:cxn ang="0">
                        <a:pos x="23" y="0"/>
                      </a:cxn>
                      <a:cxn ang="0">
                        <a:pos x="0" y="24"/>
                      </a:cxn>
                      <a:cxn ang="0">
                        <a:pos x="23" y="0"/>
                      </a:cxn>
                      <a:cxn ang="0">
                        <a:pos x="18" y="1"/>
                      </a:cxn>
                      <a:cxn ang="0">
                        <a:pos x="14" y="2"/>
                      </a:cxn>
                      <a:cxn ang="0">
                        <a:pos x="10" y="5"/>
                      </a:cxn>
                      <a:cxn ang="0">
                        <a:pos x="7" y="8"/>
                      </a:cxn>
                      <a:cxn ang="0">
                        <a:pos x="3" y="12"/>
                      </a:cxn>
                      <a:cxn ang="0">
                        <a:pos x="2" y="15"/>
                      </a:cxn>
                      <a:cxn ang="0">
                        <a:pos x="1" y="19"/>
                      </a:cxn>
                      <a:cxn ang="0">
                        <a:pos x="0" y="24"/>
                      </a:cxn>
                      <a:cxn ang="0">
                        <a:pos x="1" y="29"/>
                      </a:cxn>
                      <a:cxn ang="0">
                        <a:pos x="2" y="33"/>
                      </a:cxn>
                      <a:cxn ang="0">
                        <a:pos x="3" y="36"/>
                      </a:cxn>
                      <a:cxn ang="0">
                        <a:pos x="7" y="40"/>
                      </a:cxn>
                      <a:cxn ang="0">
                        <a:pos x="10" y="42"/>
                      </a:cxn>
                      <a:cxn ang="0">
                        <a:pos x="14" y="46"/>
                      </a:cxn>
                      <a:cxn ang="0">
                        <a:pos x="18" y="47"/>
                      </a:cxn>
                      <a:cxn ang="0">
                        <a:pos x="23" y="48"/>
                      </a:cxn>
                      <a:cxn ang="0">
                        <a:pos x="0" y="24"/>
                      </a:cxn>
                    </a:cxnLst>
                    <a:rect l="0" t="0" r="r" b="b"/>
                    <a:pathLst>
                      <a:path w="44" h="48">
                        <a:moveTo>
                          <a:pt x="0" y="24"/>
                        </a:moveTo>
                        <a:lnTo>
                          <a:pt x="23" y="48"/>
                        </a:lnTo>
                        <a:lnTo>
                          <a:pt x="44" y="48"/>
                        </a:lnTo>
                        <a:lnTo>
                          <a:pt x="44" y="0"/>
                        </a:lnTo>
                        <a:lnTo>
                          <a:pt x="23" y="0"/>
                        </a:lnTo>
                        <a:lnTo>
                          <a:pt x="0" y="24"/>
                        </a:lnTo>
                        <a:lnTo>
                          <a:pt x="23" y="0"/>
                        </a:lnTo>
                        <a:lnTo>
                          <a:pt x="18" y="1"/>
                        </a:lnTo>
                        <a:lnTo>
                          <a:pt x="14" y="2"/>
                        </a:lnTo>
                        <a:lnTo>
                          <a:pt x="10" y="5"/>
                        </a:lnTo>
                        <a:lnTo>
                          <a:pt x="7" y="8"/>
                        </a:lnTo>
                        <a:lnTo>
                          <a:pt x="3" y="12"/>
                        </a:lnTo>
                        <a:lnTo>
                          <a:pt x="2" y="15"/>
                        </a:lnTo>
                        <a:lnTo>
                          <a:pt x="1" y="19"/>
                        </a:lnTo>
                        <a:lnTo>
                          <a:pt x="0" y="24"/>
                        </a:lnTo>
                        <a:lnTo>
                          <a:pt x="1" y="29"/>
                        </a:lnTo>
                        <a:lnTo>
                          <a:pt x="2" y="33"/>
                        </a:lnTo>
                        <a:lnTo>
                          <a:pt x="3" y="36"/>
                        </a:lnTo>
                        <a:lnTo>
                          <a:pt x="7" y="40"/>
                        </a:lnTo>
                        <a:lnTo>
                          <a:pt x="10" y="42"/>
                        </a:lnTo>
                        <a:lnTo>
                          <a:pt x="14" y="46"/>
                        </a:lnTo>
                        <a:lnTo>
                          <a:pt x="18" y="47"/>
                        </a:lnTo>
                        <a:lnTo>
                          <a:pt x="23" y="48"/>
                        </a:lnTo>
                        <a:lnTo>
                          <a:pt x="0" y="24"/>
                        </a:lnTo>
                        <a:close/>
                      </a:path>
                    </a:pathLst>
                  </a:custGeom>
                  <a:solidFill>
                    <a:schemeClr val="bg1"/>
                  </a:solidFill>
                  <a:ln w="9525">
                    <a:noFill/>
                    <a:round/>
                    <a:headEnd/>
                    <a:tailEnd/>
                  </a:ln>
                </p:spPr>
                <p:txBody>
                  <a:bodyPr/>
                  <a:lstStyle/>
                  <a:p>
                    <a:pPr>
                      <a:defRPr/>
                    </a:pPr>
                    <a:endParaRPr lang="en-US"/>
                  </a:p>
                </p:txBody>
              </p:sp>
              <p:sp>
                <p:nvSpPr>
                  <p:cNvPr id="715435" name="Freeform 1707"/>
                  <p:cNvSpPr>
                    <a:spLocks noChangeAspect="1"/>
                  </p:cNvSpPr>
                  <p:nvPr/>
                </p:nvSpPr>
                <p:spPr bwMode="auto">
                  <a:xfrm>
                    <a:off x="2305" y="1926"/>
                    <a:ext cx="14" cy="136"/>
                  </a:xfrm>
                  <a:custGeom>
                    <a:avLst/>
                    <a:gdLst/>
                    <a:ahLst/>
                    <a:cxnLst>
                      <a:cxn ang="0">
                        <a:pos x="4" y="431"/>
                      </a:cxn>
                      <a:cxn ang="0">
                        <a:pos x="47" y="418"/>
                      </a:cxn>
                      <a:cxn ang="0">
                        <a:pos x="47" y="0"/>
                      </a:cxn>
                      <a:cxn ang="0">
                        <a:pos x="0" y="0"/>
                      </a:cxn>
                      <a:cxn ang="0">
                        <a:pos x="0" y="418"/>
                      </a:cxn>
                      <a:cxn ang="0">
                        <a:pos x="4" y="431"/>
                      </a:cxn>
                      <a:cxn ang="0">
                        <a:pos x="0" y="418"/>
                      </a:cxn>
                      <a:cxn ang="0">
                        <a:pos x="1" y="424"/>
                      </a:cxn>
                      <a:cxn ang="0">
                        <a:pos x="2" y="428"/>
                      </a:cxn>
                      <a:cxn ang="0">
                        <a:pos x="4" y="432"/>
                      </a:cxn>
                      <a:cxn ang="0">
                        <a:pos x="8" y="435"/>
                      </a:cxn>
                      <a:cxn ang="0">
                        <a:pos x="11" y="438"/>
                      </a:cxn>
                      <a:cxn ang="0">
                        <a:pos x="15" y="440"/>
                      </a:cxn>
                      <a:cxn ang="0">
                        <a:pos x="19" y="441"/>
                      </a:cxn>
                      <a:cxn ang="0">
                        <a:pos x="23" y="442"/>
                      </a:cxn>
                      <a:cxn ang="0">
                        <a:pos x="28" y="441"/>
                      </a:cxn>
                      <a:cxn ang="0">
                        <a:pos x="32" y="440"/>
                      </a:cxn>
                      <a:cxn ang="0">
                        <a:pos x="36" y="438"/>
                      </a:cxn>
                      <a:cxn ang="0">
                        <a:pos x="39" y="435"/>
                      </a:cxn>
                      <a:cxn ang="0">
                        <a:pos x="42" y="432"/>
                      </a:cxn>
                      <a:cxn ang="0">
                        <a:pos x="44" y="428"/>
                      </a:cxn>
                      <a:cxn ang="0">
                        <a:pos x="47" y="424"/>
                      </a:cxn>
                      <a:cxn ang="0">
                        <a:pos x="47" y="418"/>
                      </a:cxn>
                      <a:cxn ang="0">
                        <a:pos x="4" y="431"/>
                      </a:cxn>
                    </a:cxnLst>
                    <a:rect l="0" t="0" r="r" b="b"/>
                    <a:pathLst>
                      <a:path w="47" h="442">
                        <a:moveTo>
                          <a:pt x="4" y="431"/>
                        </a:moveTo>
                        <a:lnTo>
                          <a:pt x="47" y="418"/>
                        </a:lnTo>
                        <a:lnTo>
                          <a:pt x="47" y="0"/>
                        </a:lnTo>
                        <a:lnTo>
                          <a:pt x="0" y="0"/>
                        </a:lnTo>
                        <a:lnTo>
                          <a:pt x="0" y="418"/>
                        </a:lnTo>
                        <a:lnTo>
                          <a:pt x="4" y="431"/>
                        </a:lnTo>
                        <a:lnTo>
                          <a:pt x="0" y="418"/>
                        </a:lnTo>
                        <a:lnTo>
                          <a:pt x="1" y="424"/>
                        </a:lnTo>
                        <a:lnTo>
                          <a:pt x="2" y="428"/>
                        </a:lnTo>
                        <a:lnTo>
                          <a:pt x="4" y="432"/>
                        </a:lnTo>
                        <a:lnTo>
                          <a:pt x="8" y="435"/>
                        </a:lnTo>
                        <a:lnTo>
                          <a:pt x="11" y="438"/>
                        </a:lnTo>
                        <a:lnTo>
                          <a:pt x="15" y="440"/>
                        </a:lnTo>
                        <a:lnTo>
                          <a:pt x="19" y="441"/>
                        </a:lnTo>
                        <a:lnTo>
                          <a:pt x="23" y="442"/>
                        </a:lnTo>
                        <a:lnTo>
                          <a:pt x="28" y="441"/>
                        </a:lnTo>
                        <a:lnTo>
                          <a:pt x="32" y="440"/>
                        </a:lnTo>
                        <a:lnTo>
                          <a:pt x="36" y="438"/>
                        </a:lnTo>
                        <a:lnTo>
                          <a:pt x="39" y="435"/>
                        </a:lnTo>
                        <a:lnTo>
                          <a:pt x="42" y="432"/>
                        </a:lnTo>
                        <a:lnTo>
                          <a:pt x="44" y="428"/>
                        </a:lnTo>
                        <a:lnTo>
                          <a:pt x="47" y="424"/>
                        </a:lnTo>
                        <a:lnTo>
                          <a:pt x="47" y="418"/>
                        </a:lnTo>
                        <a:lnTo>
                          <a:pt x="4" y="431"/>
                        </a:lnTo>
                        <a:close/>
                      </a:path>
                    </a:pathLst>
                  </a:custGeom>
                  <a:solidFill>
                    <a:schemeClr val="bg1"/>
                  </a:solidFill>
                  <a:ln w="9525">
                    <a:noFill/>
                    <a:round/>
                    <a:headEnd/>
                    <a:tailEnd/>
                  </a:ln>
                </p:spPr>
                <p:txBody>
                  <a:bodyPr/>
                  <a:lstStyle/>
                  <a:p>
                    <a:pPr>
                      <a:defRPr/>
                    </a:pPr>
                    <a:endParaRPr lang="en-US"/>
                  </a:p>
                </p:txBody>
              </p:sp>
              <p:sp>
                <p:nvSpPr>
                  <p:cNvPr id="715436" name="Freeform 1708"/>
                  <p:cNvSpPr>
                    <a:spLocks noChangeAspect="1"/>
                  </p:cNvSpPr>
                  <p:nvPr/>
                </p:nvSpPr>
                <p:spPr bwMode="auto">
                  <a:xfrm>
                    <a:off x="2305" y="2047"/>
                    <a:ext cx="14" cy="21"/>
                  </a:xfrm>
                  <a:custGeom>
                    <a:avLst/>
                    <a:gdLst/>
                    <a:ahLst/>
                    <a:cxnLst>
                      <a:cxn ang="0">
                        <a:pos x="71" y="51"/>
                      </a:cxn>
                      <a:cxn ang="0">
                        <a:pos x="66" y="38"/>
                      </a:cxn>
                      <a:cxn ang="0">
                        <a:pos x="38" y="0"/>
                      </a:cxn>
                      <a:cxn ang="0">
                        <a:pos x="0" y="26"/>
                      </a:cxn>
                      <a:cxn ang="0">
                        <a:pos x="29" y="65"/>
                      </a:cxn>
                      <a:cxn ang="0">
                        <a:pos x="71" y="51"/>
                      </a:cxn>
                      <a:cxn ang="0">
                        <a:pos x="29" y="65"/>
                      </a:cxn>
                      <a:cxn ang="0">
                        <a:pos x="32" y="68"/>
                      </a:cxn>
                      <a:cxn ang="0">
                        <a:pos x="36" y="71"/>
                      </a:cxn>
                      <a:cxn ang="0">
                        <a:pos x="40" y="74"/>
                      </a:cxn>
                      <a:cxn ang="0">
                        <a:pos x="45" y="75"/>
                      </a:cxn>
                      <a:cxn ang="0">
                        <a:pos x="49" y="75"/>
                      </a:cxn>
                      <a:cxn ang="0">
                        <a:pos x="53" y="74"/>
                      </a:cxn>
                      <a:cxn ang="0">
                        <a:pos x="57" y="73"/>
                      </a:cxn>
                      <a:cxn ang="0">
                        <a:pos x="61" y="69"/>
                      </a:cxn>
                      <a:cxn ang="0">
                        <a:pos x="65" y="67"/>
                      </a:cxn>
                      <a:cxn ang="0">
                        <a:pos x="67" y="64"/>
                      </a:cxn>
                      <a:cxn ang="0">
                        <a:pos x="69" y="60"/>
                      </a:cxn>
                      <a:cxn ang="0">
                        <a:pos x="70" y="56"/>
                      </a:cxn>
                      <a:cxn ang="0">
                        <a:pos x="71" y="51"/>
                      </a:cxn>
                      <a:cxn ang="0">
                        <a:pos x="70" y="47"/>
                      </a:cxn>
                      <a:cxn ang="0">
                        <a:pos x="69" y="42"/>
                      </a:cxn>
                      <a:cxn ang="0">
                        <a:pos x="66" y="38"/>
                      </a:cxn>
                      <a:cxn ang="0">
                        <a:pos x="71" y="51"/>
                      </a:cxn>
                    </a:cxnLst>
                    <a:rect l="0" t="0" r="r" b="b"/>
                    <a:pathLst>
                      <a:path w="71" h="75">
                        <a:moveTo>
                          <a:pt x="71" y="51"/>
                        </a:moveTo>
                        <a:lnTo>
                          <a:pt x="66" y="38"/>
                        </a:lnTo>
                        <a:lnTo>
                          <a:pt x="38" y="0"/>
                        </a:lnTo>
                        <a:lnTo>
                          <a:pt x="0" y="26"/>
                        </a:lnTo>
                        <a:lnTo>
                          <a:pt x="29" y="65"/>
                        </a:lnTo>
                        <a:lnTo>
                          <a:pt x="71" y="51"/>
                        </a:lnTo>
                        <a:lnTo>
                          <a:pt x="29" y="65"/>
                        </a:lnTo>
                        <a:lnTo>
                          <a:pt x="32" y="68"/>
                        </a:lnTo>
                        <a:lnTo>
                          <a:pt x="36" y="71"/>
                        </a:lnTo>
                        <a:lnTo>
                          <a:pt x="40" y="74"/>
                        </a:lnTo>
                        <a:lnTo>
                          <a:pt x="45" y="75"/>
                        </a:lnTo>
                        <a:lnTo>
                          <a:pt x="49" y="75"/>
                        </a:lnTo>
                        <a:lnTo>
                          <a:pt x="53" y="74"/>
                        </a:lnTo>
                        <a:lnTo>
                          <a:pt x="57" y="73"/>
                        </a:lnTo>
                        <a:lnTo>
                          <a:pt x="61" y="69"/>
                        </a:lnTo>
                        <a:lnTo>
                          <a:pt x="65" y="67"/>
                        </a:lnTo>
                        <a:lnTo>
                          <a:pt x="67" y="64"/>
                        </a:lnTo>
                        <a:lnTo>
                          <a:pt x="69" y="60"/>
                        </a:lnTo>
                        <a:lnTo>
                          <a:pt x="70" y="56"/>
                        </a:lnTo>
                        <a:lnTo>
                          <a:pt x="71" y="51"/>
                        </a:lnTo>
                        <a:lnTo>
                          <a:pt x="70" y="47"/>
                        </a:lnTo>
                        <a:lnTo>
                          <a:pt x="69" y="42"/>
                        </a:lnTo>
                        <a:lnTo>
                          <a:pt x="66" y="38"/>
                        </a:lnTo>
                        <a:lnTo>
                          <a:pt x="71" y="51"/>
                        </a:lnTo>
                        <a:close/>
                      </a:path>
                    </a:pathLst>
                  </a:custGeom>
                  <a:solidFill>
                    <a:schemeClr val="bg1"/>
                  </a:solidFill>
                  <a:ln w="9525">
                    <a:noFill/>
                    <a:round/>
                    <a:headEnd/>
                    <a:tailEnd/>
                  </a:ln>
                </p:spPr>
                <p:txBody>
                  <a:bodyPr/>
                  <a:lstStyle/>
                  <a:p>
                    <a:pPr>
                      <a:defRPr/>
                    </a:pPr>
                    <a:endParaRPr lang="en-US"/>
                  </a:p>
                </p:txBody>
              </p:sp>
              <p:sp>
                <p:nvSpPr>
                  <p:cNvPr id="715437" name="Rectangle 1709"/>
                  <p:cNvSpPr>
                    <a:spLocks noChangeAspect="1" noChangeArrowheads="1"/>
                  </p:cNvSpPr>
                  <p:nvPr/>
                </p:nvSpPr>
                <p:spPr bwMode="auto">
                  <a:xfrm>
                    <a:off x="2312" y="2062"/>
                    <a:ext cx="7" cy="79"/>
                  </a:xfrm>
                  <a:prstGeom prst="rect">
                    <a:avLst/>
                  </a:prstGeom>
                  <a:solidFill>
                    <a:schemeClr val="bg1"/>
                  </a:solidFill>
                  <a:ln w="9525">
                    <a:noFill/>
                    <a:miter lim="800000"/>
                    <a:headEnd/>
                    <a:tailEnd/>
                  </a:ln>
                </p:spPr>
                <p:txBody>
                  <a:bodyPr/>
                  <a:lstStyle/>
                  <a:p>
                    <a:pPr>
                      <a:defRPr/>
                    </a:pPr>
                    <a:endParaRPr lang="en-US"/>
                  </a:p>
                </p:txBody>
              </p:sp>
              <p:sp>
                <p:nvSpPr>
                  <p:cNvPr id="715438" name="Freeform 1710"/>
                  <p:cNvSpPr>
                    <a:spLocks noChangeAspect="1"/>
                  </p:cNvSpPr>
                  <p:nvPr/>
                </p:nvSpPr>
                <p:spPr bwMode="auto">
                  <a:xfrm>
                    <a:off x="3413" y="1410"/>
                    <a:ext cx="7" cy="93"/>
                  </a:xfrm>
                  <a:custGeom>
                    <a:avLst/>
                    <a:gdLst/>
                    <a:ahLst/>
                    <a:cxnLst>
                      <a:cxn ang="0">
                        <a:pos x="0" y="23"/>
                      </a:cxn>
                      <a:cxn ang="0">
                        <a:pos x="0" y="24"/>
                      </a:cxn>
                      <a:cxn ang="0">
                        <a:pos x="0" y="315"/>
                      </a:cxn>
                      <a:cxn ang="0">
                        <a:pos x="46" y="315"/>
                      </a:cxn>
                      <a:cxn ang="0">
                        <a:pos x="46" y="24"/>
                      </a:cxn>
                      <a:cxn ang="0">
                        <a:pos x="0" y="23"/>
                      </a:cxn>
                      <a:cxn ang="0">
                        <a:pos x="46" y="24"/>
                      </a:cxn>
                      <a:cxn ang="0">
                        <a:pos x="45" y="17"/>
                      </a:cxn>
                      <a:cxn ang="0">
                        <a:pos x="44" y="13"/>
                      </a:cxn>
                      <a:cxn ang="0">
                        <a:pos x="42" y="9"/>
                      </a:cxn>
                      <a:cxn ang="0">
                        <a:pos x="39" y="6"/>
                      </a:cxn>
                      <a:cxn ang="0">
                        <a:pos x="36" y="4"/>
                      </a:cxn>
                      <a:cxn ang="0">
                        <a:pos x="32" y="1"/>
                      </a:cxn>
                      <a:cxn ang="0">
                        <a:pos x="27" y="0"/>
                      </a:cxn>
                      <a:cxn ang="0">
                        <a:pos x="23" y="0"/>
                      </a:cxn>
                      <a:cxn ang="0">
                        <a:pos x="19" y="0"/>
                      </a:cxn>
                      <a:cxn ang="0">
                        <a:pos x="15" y="1"/>
                      </a:cxn>
                      <a:cxn ang="0">
                        <a:pos x="10" y="4"/>
                      </a:cxn>
                      <a:cxn ang="0">
                        <a:pos x="7" y="6"/>
                      </a:cxn>
                      <a:cxn ang="0">
                        <a:pos x="4" y="9"/>
                      </a:cxn>
                      <a:cxn ang="0">
                        <a:pos x="2" y="13"/>
                      </a:cxn>
                      <a:cxn ang="0">
                        <a:pos x="0" y="17"/>
                      </a:cxn>
                      <a:cxn ang="0">
                        <a:pos x="0" y="24"/>
                      </a:cxn>
                      <a:cxn ang="0">
                        <a:pos x="0" y="23"/>
                      </a:cxn>
                    </a:cxnLst>
                    <a:rect l="0" t="0" r="r" b="b"/>
                    <a:pathLst>
                      <a:path w="46" h="315">
                        <a:moveTo>
                          <a:pt x="0" y="23"/>
                        </a:moveTo>
                        <a:lnTo>
                          <a:pt x="0" y="24"/>
                        </a:lnTo>
                        <a:lnTo>
                          <a:pt x="0" y="315"/>
                        </a:lnTo>
                        <a:lnTo>
                          <a:pt x="46" y="315"/>
                        </a:lnTo>
                        <a:lnTo>
                          <a:pt x="46" y="24"/>
                        </a:lnTo>
                        <a:lnTo>
                          <a:pt x="0" y="23"/>
                        </a:lnTo>
                        <a:lnTo>
                          <a:pt x="46" y="24"/>
                        </a:lnTo>
                        <a:lnTo>
                          <a:pt x="45" y="17"/>
                        </a:lnTo>
                        <a:lnTo>
                          <a:pt x="44" y="13"/>
                        </a:lnTo>
                        <a:lnTo>
                          <a:pt x="42" y="9"/>
                        </a:lnTo>
                        <a:lnTo>
                          <a:pt x="39" y="6"/>
                        </a:lnTo>
                        <a:lnTo>
                          <a:pt x="36" y="4"/>
                        </a:lnTo>
                        <a:lnTo>
                          <a:pt x="32" y="1"/>
                        </a:lnTo>
                        <a:lnTo>
                          <a:pt x="27" y="0"/>
                        </a:lnTo>
                        <a:lnTo>
                          <a:pt x="23" y="0"/>
                        </a:lnTo>
                        <a:lnTo>
                          <a:pt x="19" y="0"/>
                        </a:lnTo>
                        <a:lnTo>
                          <a:pt x="15" y="1"/>
                        </a:lnTo>
                        <a:lnTo>
                          <a:pt x="10" y="4"/>
                        </a:lnTo>
                        <a:lnTo>
                          <a:pt x="7" y="6"/>
                        </a:lnTo>
                        <a:lnTo>
                          <a:pt x="4" y="9"/>
                        </a:lnTo>
                        <a:lnTo>
                          <a:pt x="2" y="13"/>
                        </a:lnTo>
                        <a:lnTo>
                          <a:pt x="0" y="17"/>
                        </a:lnTo>
                        <a:lnTo>
                          <a:pt x="0" y="24"/>
                        </a:lnTo>
                        <a:lnTo>
                          <a:pt x="0" y="23"/>
                        </a:lnTo>
                        <a:close/>
                      </a:path>
                    </a:pathLst>
                  </a:custGeom>
                  <a:solidFill>
                    <a:schemeClr val="bg1"/>
                  </a:solidFill>
                  <a:ln w="9525">
                    <a:noFill/>
                    <a:round/>
                    <a:headEnd/>
                    <a:tailEnd/>
                  </a:ln>
                </p:spPr>
                <p:txBody>
                  <a:bodyPr/>
                  <a:lstStyle/>
                  <a:p>
                    <a:pPr>
                      <a:defRPr/>
                    </a:pPr>
                    <a:endParaRPr lang="en-US"/>
                  </a:p>
                </p:txBody>
              </p:sp>
              <p:sp>
                <p:nvSpPr>
                  <p:cNvPr id="715439" name="Freeform 1711"/>
                  <p:cNvSpPr>
                    <a:spLocks noChangeAspect="1"/>
                  </p:cNvSpPr>
                  <p:nvPr/>
                </p:nvSpPr>
                <p:spPr bwMode="auto">
                  <a:xfrm>
                    <a:off x="3413" y="1360"/>
                    <a:ext cx="36" cy="57"/>
                  </a:xfrm>
                  <a:custGeom>
                    <a:avLst/>
                    <a:gdLst/>
                    <a:ahLst/>
                    <a:cxnLst>
                      <a:cxn ang="0">
                        <a:pos x="114" y="6"/>
                      </a:cxn>
                      <a:cxn ang="0">
                        <a:pos x="82" y="6"/>
                      </a:cxn>
                      <a:cxn ang="0">
                        <a:pos x="69" y="17"/>
                      </a:cxn>
                      <a:cxn ang="0">
                        <a:pos x="59" y="28"/>
                      </a:cxn>
                      <a:cxn ang="0">
                        <a:pos x="49" y="40"/>
                      </a:cxn>
                      <a:cxn ang="0">
                        <a:pos x="41" y="52"/>
                      </a:cxn>
                      <a:cxn ang="0">
                        <a:pos x="33" y="63"/>
                      </a:cxn>
                      <a:cxn ang="0">
                        <a:pos x="26" y="75"/>
                      </a:cxn>
                      <a:cxn ang="0">
                        <a:pos x="20" y="86"/>
                      </a:cxn>
                      <a:cxn ang="0">
                        <a:pos x="16" y="98"/>
                      </a:cxn>
                      <a:cxn ang="0">
                        <a:pos x="12" y="110"/>
                      </a:cxn>
                      <a:cxn ang="0">
                        <a:pos x="8" y="121"/>
                      </a:cxn>
                      <a:cxn ang="0">
                        <a:pos x="5" y="133"/>
                      </a:cxn>
                      <a:cxn ang="0">
                        <a:pos x="3" y="144"/>
                      </a:cxn>
                      <a:cxn ang="0">
                        <a:pos x="1" y="166"/>
                      </a:cxn>
                      <a:cxn ang="0">
                        <a:pos x="0" y="189"/>
                      </a:cxn>
                      <a:cxn ang="0">
                        <a:pos x="46" y="190"/>
                      </a:cxn>
                      <a:cxn ang="0">
                        <a:pos x="47" y="171"/>
                      </a:cxn>
                      <a:cxn ang="0">
                        <a:pos x="49" y="151"/>
                      </a:cxn>
                      <a:cxn ang="0">
                        <a:pos x="51" y="142"/>
                      </a:cxn>
                      <a:cxn ang="0">
                        <a:pos x="53" y="133"/>
                      </a:cxn>
                      <a:cxn ang="0">
                        <a:pos x="56" y="123"/>
                      </a:cxn>
                      <a:cxn ang="0">
                        <a:pos x="59" y="115"/>
                      </a:cxn>
                      <a:cxn ang="0">
                        <a:pos x="63" y="105"/>
                      </a:cxn>
                      <a:cxn ang="0">
                        <a:pos x="67" y="96"/>
                      </a:cxn>
                      <a:cxn ang="0">
                        <a:pos x="73" y="87"/>
                      </a:cxn>
                      <a:cxn ang="0">
                        <a:pos x="79" y="78"/>
                      </a:cxn>
                      <a:cxn ang="0">
                        <a:pos x="85" y="68"/>
                      </a:cxn>
                      <a:cxn ang="0">
                        <a:pos x="94" y="59"/>
                      </a:cxn>
                      <a:cxn ang="0">
                        <a:pos x="102" y="51"/>
                      </a:cxn>
                      <a:cxn ang="0">
                        <a:pos x="113" y="41"/>
                      </a:cxn>
                      <a:cxn ang="0">
                        <a:pos x="81" y="40"/>
                      </a:cxn>
                      <a:cxn ang="0">
                        <a:pos x="113" y="41"/>
                      </a:cxn>
                      <a:cxn ang="0">
                        <a:pos x="116" y="37"/>
                      </a:cxn>
                      <a:cxn ang="0">
                        <a:pos x="119" y="33"/>
                      </a:cxn>
                      <a:cxn ang="0">
                        <a:pos x="120" y="28"/>
                      </a:cxn>
                      <a:cxn ang="0">
                        <a:pos x="121" y="23"/>
                      </a:cxn>
                      <a:cxn ang="0">
                        <a:pos x="120" y="19"/>
                      </a:cxn>
                      <a:cxn ang="0">
                        <a:pos x="119" y="15"/>
                      </a:cxn>
                      <a:cxn ang="0">
                        <a:pos x="117" y="12"/>
                      </a:cxn>
                      <a:cxn ang="0">
                        <a:pos x="115" y="7"/>
                      </a:cxn>
                      <a:cxn ang="0">
                        <a:pos x="112" y="5"/>
                      </a:cxn>
                      <a:cxn ang="0">
                        <a:pos x="107" y="2"/>
                      </a:cxn>
                      <a:cxn ang="0">
                        <a:pos x="104" y="1"/>
                      </a:cxn>
                      <a:cxn ang="0">
                        <a:pos x="100" y="0"/>
                      </a:cxn>
                      <a:cxn ang="0">
                        <a:pos x="95" y="0"/>
                      </a:cxn>
                      <a:cxn ang="0">
                        <a:pos x="91" y="1"/>
                      </a:cxn>
                      <a:cxn ang="0">
                        <a:pos x="86" y="3"/>
                      </a:cxn>
                      <a:cxn ang="0">
                        <a:pos x="82" y="6"/>
                      </a:cxn>
                      <a:cxn ang="0">
                        <a:pos x="114" y="6"/>
                      </a:cxn>
                    </a:cxnLst>
                    <a:rect l="0" t="0" r="r" b="b"/>
                    <a:pathLst>
                      <a:path w="121" h="190">
                        <a:moveTo>
                          <a:pt x="114" y="6"/>
                        </a:moveTo>
                        <a:lnTo>
                          <a:pt x="82" y="6"/>
                        </a:lnTo>
                        <a:lnTo>
                          <a:pt x="69" y="17"/>
                        </a:lnTo>
                        <a:lnTo>
                          <a:pt x="59" y="28"/>
                        </a:lnTo>
                        <a:lnTo>
                          <a:pt x="49" y="40"/>
                        </a:lnTo>
                        <a:lnTo>
                          <a:pt x="41" y="52"/>
                        </a:lnTo>
                        <a:lnTo>
                          <a:pt x="33" y="63"/>
                        </a:lnTo>
                        <a:lnTo>
                          <a:pt x="26" y="75"/>
                        </a:lnTo>
                        <a:lnTo>
                          <a:pt x="20" y="86"/>
                        </a:lnTo>
                        <a:lnTo>
                          <a:pt x="16" y="98"/>
                        </a:lnTo>
                        <a:lnTo>
                          <a:pt x="12" y="110"/>
                        </a:lnTo>
                        <a:lnTo>
                          <a:pt x="8" y="121"/>
                        </a:lnTo>
                        <a:lnTo>
                          <a:pt x="5" y="133"/>
                        </a:lnTo>
                        <a:lnTo>
                          <a:pt x="3" y="144"/>
                        </a:lnTo>
                        <a:lnTo>
                          <a:pt x="1" y="166"/>
                        </a:lnTo>
                        <a:lnTo>
                          <a:pt x="0" y="189"/>
                        </a:lnTo>
                        <a:lnTo>
                          <a:pt x="46" y="190"/>
                        </a:lnTo>
                        <a:lnTo>
                          <a:pt x="47" y="171"/>
                        </a:lnTo>
                        <a:lnTo>
                          <a:pt x="49" y="151"/>
                        </a:lnTo>
                        <a:lnTo>
                          <a:pt x="51" y="142"/>
                        </a:lnTo>
                        <a:lnTo>
                          <a:pt x="53" y="133"/>
                        </a:lnTo>
                        <a:lnTo>
                          <a:pt x="56" y="123"/>
                        </a:lnTo>
                        <a:lnTo>
                          <a:pt x="59" y="115"/>
                        </a:lnTo>
                        <a:lnTo>
                          <a:pt x="63" y="105"/>
                        </a:lnTo>
                        <a:lnTo>
                          <a:pt x="67" y="96"/>
                        </a:lnTo>
                        <a:lnTo>
                          <a:pt x="73" y="87"/>
                        </a:lnTo>
                        <a:lnTo>
                          <a:pt x="79" y="78"/>
                        </a:lnTo>
                        <a:lnTo>
                          <a:pt x="85" y="68"/>
                        </a:lnTo>
                        <a:lnTo>
                          <a:pt x="94" y="59"/>
                        </a:lnTo>
                        <a:lnTo>
                          <a:pt x="102" y="51"/>
                        </a:lnTo>
                        <a:lnTo>
                          <a:pt x="113" y="41"/>
                        </a:lnTo>
                        <a:lnTo>
                          <a:pt x="81" y="40"/>
                        </a:lnTo>
                        <a:lnTo>
                          <a:pt x="113" y="41"/>
                        </a:lnTo>
                        <a:lnTo>
                          <a:pt x="116" y="37"/>
                        </a:lnTo>
                        <a:lnTo>
                          <a:pt x="119" y="33"/>
                        </a:lnTo>
                        <a:lnTo>
                          <a:pt x="120" y="28"/>
                        </a:lnTo>
                        <a:lnTo>
                          <a:pt x="121" y="23"/>
                        </a:lnTo>
                        <a:lnTo>
                          <a:pt x="120" y="19"/>
                        </a:lnTo>
                        <a:lnTo>
                          <a:pt x="119" y="15"/>
                        </a:lnTo>
                        <a:lnTo>
                          <a:pt x="117" y="12"/>
                        </a:lnTo>
                        <a:lnTo>
                          <a:pt x="115" y="7"/>
                        </a:lnTo>
                        <a:lnTo>
                          <a:pt x="112" y="5"/>
                        </a:lnTo>
                        <a:lnTo>
                          <a:pt x="107" y="2"/>
                        </a:lnTo>
                        <a:lnTo>
                          <a:pt x="104" y="1"/>
                        </a:lnTo>
                        <a:lnTo>
                          <a:pt x="100" y="0"/>
                        </a:lnTo>
                        <a:lnTo>
                          <a:pt x="95" y="0"/>
                        </a:lnTo>
                        <a:lnTo>
                          <a:pt x="91" y="1"/>
                        </a:lnTo>
                        <a:lnTo>
                          <a:pt x="86" y="3"/>
                        </a:lnTo>
                        <a:lnTo>
                          <a:pt x="82" y="6"/>
                        </a:lnTo>
                        <a:lnTo>
                          <a:pt x="114" y="6"/>
                        </a:lnTo>
                        <a:close/>
                      </a:path>
                    </a:pathLst>
                  </a:custGeom>
                  <a:solidFill>
                    <a:schemeClr val="bg1"/>
                  </a:solidFill>
                  <a:ln w="9525">
                    <a:noFill/>
                    <a:round/>
                    <a:headEnd/>
                    <a:tailEnd/>
                  </a:ln>
                </p:spPr>
                <p:txBody>
                  <a:bodyPr/>
                  <a:lstStyle/>
                  <a:p>
                    <a:pPr>
                      <a:defRPr/>
                    </a:pPr>
                    <a:endParaRPr lang="en-US"/>
                  </a:p>
                </p:txBody>
              </p:sp>
              <p:sp>
                <p:nvSpPr>
                  <p:cNvPr id="715440" name="Freeform 1712"/>
                  <p:cNvSpPr>
                    <a:spLocks noChangeAspect="1"/>
                  </p:cNvSpPr>
                  <p:nvPr/>
                </p:nvSpPr>
                <p:spPr bwMode="auto">
                  <a:xfrm>
                    <a:off x="3442" y="1360"/>
                    <a:ext cx="29" cy="64"/>
                  </a:xfrm>
                  <a:custGeom>
                    <a:avLst/>
                    <a:gdLst/>
                    <a:ahLst/>
                    <a:cxnLst>
                      <a:cxn ang="0">
                        <a:pos x="114" y="184"/>
                      </a:cxn>
                      <a:cxn ang="0">
                        <a:pos x="114" y="184"/>
                      </a:cxn>
                      <a:cxn ang="0">
                        <a:pos x="113" y="160"/>
                      </a:cxn>
                      <a:cxn ang="0">
                        <a:pos x="110" y="138"/>
                      </a:cxn>
                      <a:cxn ang="0">
                        <a:pos x="107" y="126"/>
                      </a:cxn>
                      <a:cxn ang="0">
                        <a:pos x="104" y="114"/>
                      </a:cxn>
                      <a:cxn ang="0">
                        <a:pos x="100" y="102"/>
                      </a:cxn>
                      <a:cxn ang="0">
                        <a:pos x="96" y="91"/>
                      </a:cxn>
                      <a:cxn ang="0">
                        <a:pos x="91" y="79"/>
                      </a:cxn>
                      <a:cxn ang="0">
                        <a:pos x="85" y="69"/>
                      </a:cxn>
                      <a:cxn ang="0">
                        <a:pos x="78" y="57"/>
                      </a:cxn>
                      <a:cxn ang="0">
                        <a:pos x="71" y="46"/>
                      </a:cxn>
                      <a:cxn ang="0">
                        <a:pos x="62" y="34"/>
                      </a:cxn>
                      <a:cxn ang="0">
                        <a:pos x="54" y="22"/>
                      </a:cxn>
                      <a:cxn ang="0">
                        <a:pos x="43" y="12"/>
                      </a:cxn>
                      <a:cxn ang="0">
                        <a:pos x="33" y="0"/>
                      </a:cxn>
                      <a:cxn ang="0">
                        <a:pos x="0" y="34"/>
                      </a:cxn>
                      <a:cxn ang="0">
                        <a:pos x="10" y="44"/>
                      </a:cxn>
                      <a:cxn ang="0">
                        <a:pos x="18" y="53"/>
                      </a:cxn>
                      <a:cxn ang="0">
                        <a:pos x="25" y="62"/>
                      </a:cxn>
                      <a:cxn ang="0">
                        <a:pos x="33" y="72"/>
                      </a:cxn>
                      <a:cxn ang="0">
                        <a:pos x="39" y="81"/>
                      </a:cxn>
                      <a:cxn ang="0">
                        <a:pos x="44" y="91"/>
                      </a:cxn>
                      <a:cxn ang="0">
                        <a:pos x="50" y="99"/>
                      </a:cxn>
                      <a:cxn ang="0">
                        <a:pos x="53" y="109"/>
                      </a:cxn>
                      <a:cxn ang="0">
                        <a:pos x="57" y="118"/>
                      </a:cxn>
                      <a:cxn ang="0">
                        <a:pos x="60" y="128"/>
                      </a:cxn>
                      <a:cxn ang="0">
                        <a:pos x="62" y="136"/>
                      </a:cxn>
                      <a:cxn ang="0">
                        <a:pos x="64" y="146"/>
                      </a:cxn>
                      <a:cxn ang="0">
                        <a:pos x="66" y="165"/>
                      </a:cxn>
                      <a:cxn ang="0">
                        <a:pos x="67" y="184"/>
                      </a:cxn>
                      <a:cxn ang="0">
                        <a:pos x="67" y="184"/>
                      </a:cxn>
                      <a:cxn ang="0">
                        <a:pos x="67" y="184"/>
                      </a:cxn>
                      <a:cxn ang="0">
                        <a:pos x="67" y="189"/>
                      </a:cxn>
                      <a:cxn ang="0">
                        <a:pos x="70" y="193"/>
                      </a:cxn>
                      <a:cxn ang="0">
                        <a:pos x="72" y="197"/>
                      </a:cxn>
                      <a:cxn ang="0">
                        <a:pos x="75" y="200"/>
                      </a:cxn>
                      <a:cxn ang="0">
                        <a:pos x="78" y="204"/>
                      </a:cxn>
                      <a:cxn ang="0">
                        <a:pos x="82" y="205"/>
                      </a:cxn>
                      <a:cxn ang="0">
                        <a:pos x="86" y="206"/>
                      </a:cxn>
                      <a:cxn ang="0">
                        <a:pos x="91" y="207"/>
                      </a:cxn>
                      <a:cxn ang="0">
                        <a:pos x="95" y="206"/>
                      </a:cxn>
                      <a:cxn ang="0">
                        <a:pos x="99" y="205"/>
                      </a:cxn>
                      <a:cxn ang="0">
                        <a:pos x="103" y="204"/>
                      </a:cxn>
                      <a:cxn ang="0">
                        <a:pos x="106" y="200"/>
                      </a:cxn>
                      <a:cxn ang="0">
                        <a:pos x="110" y="197"/>
                      </a:cxn>
                      <a:cxn ang="0">
                        <a:pos x="112" y="193"/>
                      </a:cxn>
                      <a:cxn ang="0">
                        <a:pos x="113" y="189"/>
                      </a:cxn>
                      <a:cxn ang="0">
                        <a:pos x="114" y="184"/>
                      </a:cxn>
                    </a:cxnLst>
                    <a:rect l="0" t="0" r="r" b="b"/>
                    <a:pathLst>
                      <a:path w="114" h="207">
                        <a:moveTo>
                          <a:pt x="114" y="184"/>
                        </a:moveTo>
                        <a:lnTo>
                          <a:pt x="114" y="184"/>
                        </a:lnTo>
                        <a:lnTo>
                          <a:pt x="113" y="160"/>
                        </a:lnTo>
                        <a:lnTo>
                          <a:pt x="110" y="138"/>
                        </a:lnTo>
                        <a:lnTo>
                          <a:pt x="107" y="126"/>
                        </a:lnTo>
                        <a:lnTo>
                          <a:pt x="104" y="114"/>
                        </a:lnTo>
                        <a:lnTo>
                          <a:pt x="100" y="102"/>
                        </a:lnTo>
                        <a:lnTo>
                          <a:pt x="96" y="91"/>
                        </a:lnTo>
                        <a:lnTo>
                          <a:pt x="91" y="79"/>
                        </a:lnTo>
                        <a:lnTo>
                          <a:pt x="85" y="69"/>
                        </a:lnTo>
                        <a:lnTo>
                          <a:pt x="78" y="57"/>
                        </a:lnTo>
                        <a:lnTo>
                          <a:pt x="71" y="46"/>
                        </a:lnTo>
                        <a:lnTo>
                          <a:pt x="62" y="34"/>
                        </a:lnTo>
                        <a:lnTo>
                          <a:pt x="54" y="22"/>
                        </a:lnTo>
                        <a:lnTo>
                          <a:pt x="43" y="12"/>
                        </a:lnTo>
                        <a:lnTo>
                          <a:pt x="33" y="0"/>
                        </a:lnTo>
                        <a:lnTo>
                          <a:pt x="0" y="34"/>
                        </a:lnTo>
                        <a:lnTo>
                          <a:pt x="10" y="44"/>
                        </a:lnTo>
                        <a:lnTo>
                          <a:pt x="18" y="53"/>
                        </a:lnTo>
                        <a:lnTo>
                          <a:pt x="25" y="62"/>
                        </a:lnTo>
                        <a:lnTo>
                          <a:pt x="33" y="72"/>
                        </a:lnTo>
                        <a:lnTo>
                          <a:pt x="39" y="81"/>
                        </a:lnTo>
                        <a:lnTo>
                          <a:pt x="44" y="91"/>
                        </a:lnTo>
                        <a:lnTo>
                          <a:pt x="50" y="99"/>
                        </a:lnTo>
                        <a:lnTo>
                          <a:pt x="53" y="109"/>
                        </a:lnTo>
                        <a:lnTo>
                          <a:pt x="57" y="118"/>
                        </a:lnTo>
                        <a:lnTo>
                          <a:pt x="60" y="128"/>
                        </a:lnTo>
                        <a:lnTo>
                          <a:pt x="62" y="136"/>
                        </a:lnTo>
                        <a:lnTo>
                          <a:pt x="64" y="146"/>
                        </a:lnTo>
                        <a:lnTo>
                          <a:pt x="66" y="165"/>
                        </a:lnTo>
                        <a:lnTo>
                          <a:pt x="67" y="184"/>
                        </a:lnTo>
                        <a:lnTo>
                          <a:pt x="67" y="184"/>
                        </a:lnTo>
                        <a:lnTo>
                          <a:pt x="67" y="184"/>
                        </a:lnTo>
                        <a:lnTo>
                          <a:pt x="67" y="189"/>
                        </a:lnTo>
                        <a:lnTo>
                          <a:pt x="70" y="193"/>
                        </a:lnTo>
                        <a:lnTo>
                          <a:pt x="72" y="197"/>
                        </a:lnTo>
                        <a:lnTo>
                          <a:pt x="75" y="200"/>
                        </a:lnTo>
                        <a:lnTo>
                          <a:pt x="78" y="204"/>
                        </a:lnTo>
                        <a:lnTo>
                          <a:pt x="82" y="205"/>
                        </a:lnTo>
                        <a:lnTo>
                          <a:pt x="86" y="206"/>
                        </a:lnTo>
                        <a:lnTo>
                          <a:pt x="91" y="207"/>
                        </a:lnTo>
                        <a:lnTo>
                          <a:pt x="95" y="206"/>
                        </a:lnTo>
                        <a:lnTo>
                          <a:pt x="99" y="205"/>
                        </a:lnTo>
                        <a:lnTo>
                          <a:pt x="103" y="204"/>
                        </a:lnTo>
                        <a:lnTo>
                          <a:pt x="106" y="200"/>
                        </a:lnTo>
                        <a:lnTo>
                          <a:pt x="110" y="197"/>
                        </a:lnTo>
                        <a:lnTo>
                          <a:pt x="112" y="193"/>
                        </a:lnTo>
                        <a:lnTo>
                          <a:pt x="113" y="189"/>
                        </a:lnTo>
                        <a:lnTo>
                          <a:pt x="114" y="184"/>
                        </a:lnTo>
                        <a:close/>
                      </a:path>
                    </a:pathLst>
                  </a:custGeom>
                  <a:solidFill>
                    <a:schemeClr val="bg1"/>
                  </a:solidFill>
                  <a:ln w="9525">
                    <a:noFill/>
                    <a:round/>
                    <a:headEnd/>
                    <a:tailEnd/>
                  </a:ln>
                </p:spPr>
                <p:txBody>
                  <a:bodyPr/>
                  <a:lstStyle/>
                  <a:p>
                    <a:pPr>
                      <a:defRPr/>
                    </a:pPr>
                    <a:endParaRPr lang="en-US"/>
                  </a:p>
                </p:txBody>
              </p:sp>
              <p:sp>
                <p:nvSpPr>
                  <p:cNvPr id="715441" name="Freeform 1713"/>
                  <p:cNvSpPr>
                    <a:spLocks noChangeAspect="1"/>
                  </p:cNvSpPr>
                  <p:nvPr/>
                </p:nvSpPr>
                <p:spPr bwMode="auto">
                  <a:xfrm>
                    <a:off x="3464" y="1417"/>
                    <a:ext cx="7" cy="93"/>
                  </a:xfrm>
                  <a:custGeom>
                    <a:avLst/>
                    <a:gdLst/>
                    <a:ahLst/>
                    <a:cxnLst>
                      <a:cxn ang="0">
                        <a:pos x="18" y="315"/>
                      </a:cxn>
                      <a:cxn ang="0">
                        <a:pos x="47" y="292"/>
                      </a:cxn>
                      <a:cxn ang="0">
                        <a:pos x="47" y="0"/>
                      </a:cxn>
                      <a:cxn ang="0">
                        <a:pos x="0" y="0"/>
                      </a:cxn>
                      <a:cxn ang="0">
                        <a:pos x="0" y="292"/>
                      </a:cxn>
                      <a:cxn ang="0">
                        <a:pos x="18" y="315"/>
                      </a:cxn>
                      <a:cxn ang="0">
                        <a:pos x="0" y="292"/>
                      </a:cxn>
                      <a:cxn ang="0">
                        <a:pos x="0" y="299"/>
                      </a:cxn>
                      <a:cxn ang="0">
                        <a:pos x="3" y="303"/>
                      </a:cxn>
                      <a:cxn ang="0">
                        <a:pos x="5" y="307"/>
                      </a:cxn>
                      <a:cxn ang="0">
                        <a:pos x="8" y="310"/>
                      </a:cxn>
                      <a:cxn ang="0">
                        <a:pos x="11" y="312"/>
                      </a:cxn>
                      <a:cxn ang="0">
                        <a:pos x="15" y="314"/>
                      </a:cxn>
                      <a:cxn ang="0">
                        <a:pos x="19" y="315"/>
                      </a:cxn>
                      <a:cxn ang="0">
                        <a:pos x="24" y="316"/>
                      </a:cxn>
                      <a:cxn ang="0">
                        <a:pos x="28" y="315"/>
                      </a:cxn>
                      <a:cxn ang="0">
                        <a:pos x="32" y="314"/>
                      </a:cxn>
                      <a:cxn ang="0">
                        <a:pos x="36" y="312"/>
                      </a:cxn>
                      <a:cxn ang="0">
                        <a:pos x="39" y="310"/>
                      </a:cxn>
                      <a:cxn ang="0">
                        <a:pos x="43" y="307"/>
                      </a:cxn>
                      <a:cxn ang="0">
                        <a:pos x="45" y="303"/>
                      </a:cxn>
                      <a:cxn ang="0">
                        <a:pos x="46" y="299"/>
                      </a:cxn>
                      <a:cxn ang="0">
                        <a:pos x="47" y="292"/>
                      </a:cxn>
                      <a:cxn ang="0">
                        <a:pos x="18" y="315"/>
                      </a:cxn>
                    </a:cxnLst>
                    <a:rect l="0" t="0" r="r" b="b"/>
                    <a:pathLst>
                      <a:path w="47" h="316">
                        <a:moveTo>
                          <a:pt x="18" y="315"/>
                        </a:moveTo>
                        <a:lnTo>
                          <a:pt x="47" y="292"/>
                        </a:lnTo>
                        <a:lnTo>
                          <a:pt x="47" y="0"/>
                        </a:lnTo>
                        <a:lnTo>
                          <a:pt x="0" y="0"/>
                        </a:lnTo>
                        <a:lnTo>
                          <a:pt x="0" y="292"/>
                        </a:lnTo>
                        <a:lnTo>
                          <a:pt x="18" y="315"/>
                        </a:lnTo>
                        <a:lnTo>
                          <a:pt x="0" y="292"/>
                        </a:lnTo>
                        <a:lnTo>
                          <a:pt x="0" y="299"/>
                        </a:lnTo>
                        <a:lnTo>
                          <a:pt x="3" y="303"/>
                        </a:lnTo>
                        <a:lnTo>
                          <a:pt x="5" y="307"/>
                        </a:lnTo>
                        <a:lnTo>
                          <a:pt x="8" y="310"/>
                        </a:lnTo>
                        <a:lnTo>
                          <a:pt x="11" y="312"/>
                        </a:lnTo>
                        <a:lnTo>
                          <a:pt x="15" y="314"/>
                        </a:lnTo>
                        <a:lnTo>
                          <a:pt x="19" y="315"/>
                        </a:lnTo>
                        <a:lnTo>
                          <a:pt x="24" y="316"/>
                        </a:lnTo>
                        <a:lnTo>
                          <a:pt x="28" y="315"/>
                        </a:lnTo>
                        <a:lnTo>
                          <a:pt x="32" y="314"/>
                        </a:lnTo>
                        <a:lnTo>
                          <a:pt x="36" y="312"/>
                        </a:lnTo>
                        <a:lnTo>
                          <a:pt x="39" y="310"/>
                        </a:lnTo>
                        <a:lnTo>
                          <a:pt x="43" y="307"/>
                        </a:lnTo>
                        <a:lnTo>
                          <a:pt x="45" y="303"/>
                        </a:lnTo>
                        <a:lnTo>
                          <a:pt x="46" y="299"/>
                        </a:lnTo>
                        <a:lnTo>
                          <a:pt x="47" y="292"/>
                        </a:lnTo>
                        <a:lnTo>
                          <a:pt x="18" y="315"/>
                        </a:lnTo>
                        <a:close/>
                      </a:path>
                    </a:pathLst>
                  </a:custGeom>
                  <a:solidFill>
                    <a:schemeClr val="bg1"/>
                  </a:solidFill>
                  <a:ln w="9525">
                    <a:noFill/>
                    <a:round/>
                    <a:headEnd/>
                    <a:tailEnd/>
                  </a:ln>
                </p:spPr>
                <p:txBody>
                  <a:bodyPr/>
                  <a:lstStyle/>
                  <a:p>
                    <a:pPr>
                      <a:defRPr/>
                    </a:pPr>
                    <a:endParaRPr lang="en-US"/>
                  </a:p>
                </p:txBody>
              </p:sp>
              <p:sp>
                <p:nvSpPr>
                  <p:cNvPr id="715442" name="Freeform 1714"/>
                  <p:cNvSpPr>
                    <a:spLocks noChangeAspect="1"/>
                  </p:cNvSpPr>
                  <p:nvPr/>
                </p:nvSpPr>
                <p:spPr bwMode="auto">
                  <a:xfrm>
                    <a:off x="3464" y="1496"/>
                    <a:ext cx="36" cy="21"/>
                  </a:xfrm>
                  <a:custGeom>
                    <a:avLst/>
                    <a:gdLst/>
                    <a:ahLst/>
                    <a:cxnLst>
                      <a:cxn ang="0">
                        <a:pos x="121" y="43"/>
                      </a:cxn>
                      <a:cxn ang="0">
                        <a:pos x="104" y="21"/>
                      </a:cxn>
                      <a:cxn ang="0">
                        <a:pos x="11" y="0"/>
                      </a:cxn>
                      <a:cxn ang="0">
                        <a:pos x="0" y="45"/>
                      </a:cxn>
                      <a:cxn ang="0">
                        <a:pos x="94" y="66"/>
                      </a:cxn>
                      <a:cxn ang="0">
                        <a:pos x="121" y="43"/>
                      </a:cxn>
                      <a:cxn ang="0">
                        <a:pos x="94" y="66"/>
                      </a:cxn>
                      <a:cxn ang="0">
                        <a:pos x="99" y="66"/>
                      </a:cxn>
                      <a:cxn ang="0">
                        <a:pos x="104" y="66"/>
                      </a:cxn>
                      <a:cxn ang="0">
                        <a:pos x="109" y="65"/>
                      </a:cxn>
                      <a:cxn ang="0">
                        <a:pos x="112" y="62"/>
                      </a:cxn>
                      <a:cxn ang="0">
                        <a:pos x="115" y="60"/>
                      </a:cxn>
                      <a:cxn ang="0">
                        <a:pos x="118" y="57"/>
                      </a:cxn>
                      <a:cxn ang="0">
                        <a:pos x="120" y="53"/>
                      </a:cxn>
                      <a:cxn ang="0">
                        <a:pos x="121" y="49"/>
                      </a:cxn>
                      <a:cxn ang="0">
                        <a:pos x="121" y="44"/>
                      </a:cxn>
                      <a:cxn ang="0">
                        <a:pos x="121" y="40"/>
                      </a:cxn>
                      <a:cxn ang="0">
                        <a:pos x="120" y="36"/>
                      </a:cxn>
                      <a:cxn ang="0">
                        <a:pos x="119" y="32"/>
                      </a:cxn>
                      <a:cxn ang="0">
                        <a:pos x="116" y="29"/>
                      </a:cxn>
                      <a:cxn ang="0">
                        <a:pos x="113" y="25"/>
                      </a:cxn>
                      <a:cxn ang="0">
                        <a:pos x="109" y="22"/>
                      </a:cxn>
                      <a:cxn ang="0">
                        <a:pos x="104" y="21"/>
                      </a:cxn>
                      <a:cxn ang="0">
                        <a:pos x="121" y="43"/>
                      </a:cxn>
                    </a:cxnLst>
                    <a:rect l="0" t="0" r="r" b="b"/>
                    <a:pathLst>
                      <a:path w="121" h="66">
                        <a:moveTo>
                          <a:pt x="121" y="43"/>
                        </a:moveTo>
                        <a:lnTo>
                          <a:pt x="104" y="21"/>
                        </a:lnTo>
                        <a:lnTo>
                          <a:pt x="11" y="0"/>
                        </a:lnTo>
                        <a:lnTo>
                          <a:pt x="0" y="45"/>
                        </a:lnTo>
                        <a:lnTo>
                          <a:pt x="94" y="66"/>
                        </a:lnTo>
                        <a:lnTo>
                          <a:pt x="121" y="43"/>
                        </a:lnTo>
                        <a:lnTo>
                          <a:pt x="94" y="66"/>
                        </a:lnTo>
                        <a:lnTo>
                          <a:pt x="99" y="66"/>
                        </a:lnTo>
                        <a:lnTo>
                          <a:pt x="104" y="66"/>
                        </a:lnTo>
                        <a:lnTo>
                          <a:pt x="109" y="65"/>
                        </a:lnTo>
                        <a:lnTo>
                          <a:pt x="112" y="62"/>
                        </a:lnTo>
                        <a:lnTo>
                          <a:pt x="115" y="60"/>
                        </a:lnTo>
                        <a:lnTo>
                          <a:pt x="118" y="57"/>
                        </a:lnTo>
                        <a:lnTo>
                          <a:pt x="120" y="53"/>
                        </a:lnTo>
                        <a:lnTo>
                          <a:pt x="121" y="49"/>
                        </a:lnTo>
                        <a:lnTo>
                          <a:pt x="121" y="44"/>
                        </a:lnTo>
                        <a:lnTo>
                          <a:pt x="121" y="40"/>
                        </a:lnTo>
                        <a:lnTo>
                          <a:pt x="120" y="36"/>
                        </a:lnTo>
                        <a:lnTo>
                          <a:pt x="119" y="32"/>
                        </a:lnTo>
                        <a:lnTo>
                          <a:pt x="116" y="29"/>
                        </a:lnTo>
                        <a:lnTo>
                          <a:pt x="113" y="25"/>
                        </a:lnTo>
                        <a:lnTo>
                          <a:pt x="109" y="22"/>
                        </a:lnTo>
                        <a:lnTo>
                          <a:pt x="104" y="21"/>
                        </a:lnTo>
                        <a:lnTo>
                          <a:pt x="121" y="43"/>
                        </a:lnTo>
                        <a:close/>
                      </a:path>
                    </a:pathLst>
                  </a:custGeom>
                  <a:solidFill>
                    <a:schemeClr val="bg1"/>
                  </a:solidFill>
                  <a:ln w="9525">
                    <a:noFill/>
                    <a:round/>
                    <a:headEnd/>
                    <a:tailEnd/>
                  </a:ln>
                </p:spPr>
                <p:txBody>
                  <a:bodyPr/>
                  <a:lstStyle/>
                  <a:p>
                    <a:pPr>
                      <a:defRPr/>
                    </a:pPr>
                    <a:endParaRPr lang="en-US"/>
                  </a:p>
                </p:txBody>
              </p:sp>
              <p:sp>
                <p:nvSpPr>
                  <p:cNvPr id="715443" name="Freeform 1715"/>
                  <p:cNvSpPr>
                    <a:spLocks noChangeAspect="1"/>
                  </p:cNvSpPr>
                  <p:nvPr/>
                </p:nvSpPr>
                <p:spPr bwMode="auto">
                  <a:xfrm>
                    <a:off x="3485" y="1511"/>
                    <a:ext cx="14" cy="36"/>
                  </a:xfrm>
                  <a:custGeom>
                    <a:avLst/>
                    <a:gdLst/>
                    <a:ahLst/>
                    <a:cxnLst>
                      <a:cxn ang="0">
                        <a:pos x="23" y="110"/>
                      </a:cxn>
                      <a:cxn ang="0">
                        <a:pos x="46" y="87"/>
                      </a:cxn>
                      <a:cxn ang="0">
                        <a:pos x="46" y="0"/>
                      </a:cxn>
                      <a:cxn ang="0">
                        <a:pos x="0" y="0"/>
                      </a:cxn>
                      <a:cxn ang="0">
                        <a:pos x="0" y="87"/>
                      </a:cxn>
                      <a:cxn ang="0">
                        <a:pos x="23" y="110"/>
                      </a:cxn>
                      <a:cxn ang="0">
                        <a:pos x="0" y="87"/>
                      </a:cxn>
                      <a:cxn ang="0">
                        <a:pos x="1" y="92"/>
                      </a:cxn>
                      <a:cxn ang="0">
                        <a:pos x="2" y="97"/>
                      </a:cxn>
                      <a:cxn ang="0">
                        <a:pos x="4" y="101"/>
                      </a:cxn>
                      <a:cxn ang="0">
                        <a:pos x="8" y="105"/>
                      </a:cxn>
                      <a:cxn ang="0">
                        <a:pos x="12" y="107"/>
                      </a:cxn>
                      <a:cxn ang="0">
                        <a:pos x="15" y="109"/>
                      </a:cxn>
                      <a:cxn ang="0">
                        <a:pos x="19" y="110"/>
                      </a:cxn>
                      <a:cxn ang="0">
                        <a:pos x="23" y="110"/>
                      </a:cxn>
                      <a:cxn ang="0">
                        <a:pos x="29" y="110"/>
                      </a:cxn>
                      <a:cxn ang="0">
                        <a:pos x="32" y="109"/>
                      </a:cxn>
                      <a:cxn ang="0">
                        <a:pos x="36" y="107"/>
                      </a:cxn>
                      <a:cxn ang="0">
                        <a:pos x="40" y="105"/>
                      </a:cxn>
                      <a:cxn ang="0">
                        <a:pos x="42" y="101"/>
                      </a:cxn>
                      <a:cxn ang="0">
                        <a:pos x="45" y="97"/>
                      </a:cxn>
                      <a:cxn ang="0">
                        <a:pos x="46" y="92"/>
                      </a:cxn>
                      <a:cxn ang="0">
                        <a:pos x="46" y="87"/>
                      </a:cxn>
                      <a:cxn ang="0">
                        <a:pos x="23" y="110"/>
                      </a:cxn>
                    </a:cxnLst>
                    <a:rect l="0" t="0" r="r" b="b"/>
                    <a:pathLst>
                      <a:path w="46" h="110">
                        <a:moveTo>
                          <a:pt x="23" y="110"/>
                        </a:moveTo>
                        <a:lnTo>
                          <a:pt x="46" y="87"/>
                        </a:lnTo>
                        <a:lnTo>
                          <a:pt x="46" y="0"/>
                        </a:lnTo>
                        <a:lnTo>
                          <a:pt x="0" y="0"/>
                        </a:lnTo>
                        <a:lnTo>
                          <a:pt x="0" y="87"/>
                        </a:lnTo>
                        <a:lnTo>
                          <a:pt x="23" y="110"/>
                        </a:lnTo>
                        <a:lnTo>
                          <a:pt x="0" y="87"/>
                        </a:lnTo>
                        <a:lnTo>
                          <a:pt x="1" y="92"/>
                        </a:lnTo>
                        <a:lnTo>
                          <a:pt x="2" y="97"/>
                        </a:lnTo>
                        <a:lnTo>
                          <a:pt x="4" y="101"/>
                        </a:lnTo>
                        <a:lnTo>
                          <a:pt x="8" y="105"/>
                        </a:lnTo>
                        <a:lnTo>
                          <a:pt x="12" y="107"/>
                        </a:lnTo>
                        <a:lnTo>
                          <a:pt x="15" y="109"/>
                        </a:lnTo>
                        <a:lnTo>
                          <a:pt x="19" y="110"/>
                        </a:lnTo>
                        <a:lnTo>
                          <a:pt x="23" y="110"/>
                        </a:lnTo>
                        <a:lnTo>
                          <a:pt x="29" y="110"/>
                        </a:lnTo>
                        <a:lnTo>
                          <a:pt x="32" y="109"/>
                        </a:lnTo>
                        <a:lnTo>
                          <a:pt x="36" y="107"/>
                        </a:lnTo>
                        <a:lnTo>
                          <a:pt x="40" y="105"/>
                        </a:lnTo>
                        <a:lnTo>
                          <a:pt x="42" y="101"/>
                        </a:lnTo>
                        <a:lnTo>
                          <a:pt x="45" y="97"/>
                        </a:lnTo>
                        <a:lnTo>
                          <a:pt x="46" y="92"/>
                        </a:lnTo>
                        <a:lnTo>
                          <a:pt x="46" y="87"/>
                        </a:lnTo>
                        <a:lnTo>
                          <a:pt x="23" y="110"/>
                        </a:lnTo>
                        <a:close/>
                      </a:path>
                    </a:pathLst>
                  </a:custGeom>
                  <a:solidFill>
                    <a:schemeClr val="bg1"/>
                  </a:solidFill>
                  <a:ln w="9525">
                    <a:noFill/>
                    <a:round/>
                    <a:headEnd/>
                    <a:tailEnd/>
                  </a:ln>
                </p:spPr>
                <p:txBody>
                  <a:bodyPr/>
                  <a:lstStyle/>
                  <a:p>
                    <a:pPr>
                      <a:defRPr/>
                    </a:pPr>
                    <a:endParaRPr lang="en-US"/>
                  </a:p>
                </p:txBody>
              </p:sp>
              <p:sp>
                <p:nvSpPr>
                  <p:cNvPr id="715444" name="Freeform 1716"/>
                  <p:cNvSpPr>
                    <a:spLocks noChangeAspect="1"/>
                  </p:cNvSpPr>
                  <p:nvPr/>
                </p:nvSpPr>
                <p:spPr bwMode="auto">
                  <a:xfrm>
                    <a:off x="3464" y="1532"/>
                    <a:ext cx="29" cy="14"/>
                  </a:xfrm>
                  <a:custGeom>
                    <a:avLst/>
                    <a:gdLst/>
                    <a:ahLst/>
                    <a:cxnLst>
                      <a:cxn ang="0">
                        <a:pos x="0" y="24"/>
                      </a:cxn>
                      <a:cxn ang="0">
                        <a:pos x="23" y="47"/>
                      </a:cxn>
                      <a:cxn ang="0">
                        <a:pos x="102" y="47"/>
                      </a:cxn>
                      <a:cxn ang="0">
                        <a:pos x="102" y="0"/>
                      </a:cxn>
                      <a:cxn ang="0">
                        <a:pos x="23" y="0"/>
                      </a:cxn>
                      <a:cxn ang="0">
                        <a:pos x="0" y="24"/>
                      </a:cxn>
                      <a:cxn ang="0">
                        <a:pos x="23" y="0"/>
                      </a:cxn>
                      <a:cxn ang="0">
                        <a:pos x="18" y="2"/>
                      </a:cxn>
                      <a:cxn ang="0">
                        <a:pos x="13" y="3"/>
                      </a:cxn>
                      <a:cxn ang="0">
                        <a:pos x="9" y="5"/>
                      </a:cxn>
                      <a:cxn ang="0">
                        <a:pos x="5" y="8"/>
                      </a:cxn>
                      <a:cxn ang="0">
                        <a:pos x="3" y="11"/>
                      </a:cxn>
                      <a:cxn ang="0">
                        <a:pos x="1" y="15"/>
                      </a:cxn>
                      <a:cxn ang="0">
                        <a:pos x="0" y="19"/>
                      </a:cxn>
                      <a:cxn ang="0">
                        <a:pos x="0" y="24"/>
                      </a:cxn>
                      <a:cxn ang="0">
                        <a:pos x="0" y="28"/>
                      </a:cxn>
                      <a:cxn ang="0">
                        <a:pos x="1" y="32"/>
                      </a:cxn>
                      <a:cxn ang="0">
                        <a:pos x="3" y="36"/>
                      </a:cxn>
                      <a:cxn ang="0">
                        <a:pos x="5" y="39"/>
                      </a:cxn>
                      <a:cxn ang="0">
                        <a:pos x="9" y="43"/>
                      </a:cxn>
                      <a:cxn ang="0">
                        <a:pos x="13" y="45"/>
                      </a:cxn>
                      <a:cxn ang="0">
                        <a:pos x="18" y="47"/>
                      </a:cxn>
                      <a:cxn ang="0">
                        <a:pos x="23" y="47"/>
                      </a:cxn>
                      <a:cxn ang="0">
                        <a:pos x="0" y="24"/>
                      </a:cxn>
                    </a:cxnLst>
                    <a:rect l="0" t="0" r="r" b="b"/>
                    <a:pathLst>
                      <a:path w="102" h="47">
                        <a:moveTo>
                          <a:pt x="0" y="24"/>
                        </a:moveTo>
                        <a:lnTo>
                          <a:pt x="23" y="47"/>
                        </a:lnTo>
                        <a:lnTo>
                          <a:pt x="102" y="47"/>
                        </a:lnTo>
                        <a:lnTo>
                          <a:pt x="102" y="0"/>
                        </a:lnTo>
                        <a:lnTo>
                          <a:pt x="23" y="0"/>
                        </a:lnTo>
                        <a:lnTo>
                          <a:pt x="0" y="24"/>
                        </a:lnTo>
                        <a:lnTo>
                          <a:pt x="23" y="0"/>
                        </a:lnTo>
                        <a:lnTo>
                          <a:pt x="18" y="2"/>
                        </a:lnTo>
                        <a:lnTo>
                          <a:pt x="13" y="3"/>
                        </a:lnTo>
                        <a:lnTo>
                          <a:pt x="9" y="5"/>
                        </a:lnTo>
                        <a:lnTo>
                          <a:pt x="5" y="8"/>
                        </a:lnTo>
                        <a:lnTo>
                          <a:pt x="3" y="11"/>
                        </a:lnTo>
                        <a:lnTo>
                          <a:pt x="1" y="15"/>
                        </a:lnTo>
                        <a:lnTo>
                          <a:pt x="0" y="19"/>
                        </a:lnTo>
                        <a:lnTo>
                          <a:pt x="0" y="24"/>
                        </a:lnTo>
                        <a:lnTo>
                          <a:pt x="0" y="28"/>
                        </a:lnTo>
                        <a:lnTo>
                          <a:pt x="1" y="32"/>
                        </a:lnTo>
                        <a:lnTo>
                          <a:pt x="3" y="36"/>
                        </a:lnTo>
                        <a:lnTo>
                          <a:pt x="5" y="39"/>
                        </a:lnTo>
                        <a:lnTo>
                          <a:pt x="9" y="43"/>
                        </a:lnTo>
                        <a:lnTo>
                          <a:pt x="13" y="45"/>
                        </a:lnTo>
                        <a:lnTo>
                          <a:pt x="18" y="47"/>
                        </a:lnTo>
                        <a:lnTo>
                          <a:pt x="23" y="47"/>
                        </a:lnTo>
                        <a:lnTo>
                          <a:pt x="0" y="24"/>
                        </a:lnTo>
                        <a:close/>
                      </a:path>
                    </a:pathLst>
                  </a:custGeom>
                  <a:solidFill>
                    <a:schemeClr val="bg1"/>
                  </a:solidFill>
                  <a:ln w="9525">
                    <a:noFill/>
                    <a:round/>
                    <a:headEnd/>
                    <a:tailEnd/>
                  </a:ln>
                </p:spPr>
                <p:txBody>
                  <a:bodyPr/>
                  <a:lstStyle/>
                  <a:p>
                    <a:pPr>
                      <a:defRPr/>
                    </a:pPr>
                    <a:endParaRPr lang="en-US"/>
                  </a:p>
                </p:txBody>
              </p:sp>
              <p:sp>
                <p:nvSpPr>
                  <p:cNvPr id="715445" name="Freeform 1717"/>
                  <p:cNvSpPr>
                    <a:spLocks noChangeAspect="1"/>
                  </p:cNvSpPr>
                  <p:nvPr/>
                </p:nvSpPr>
                <p:spPr bwMode="auto">
                  <a:xfrm>
                    <a:off x="3464" y="1539"/>
                    <a:ext cx="14" cy="336"/>
                  </a:xfrm>
                  <a:custGeom>
                    <a:avLst/>
                    <a:gdLst/>
                    <a:ahLst/>
                    <a:cxnLst>
                      <a:cxn ang="0">
                        <a:pos x="23" y="1117"/>
                      </a:cxn>
                      <a:cxn ang="0">
                        <a:pos x="46" y="1094"/>
                      </a:cxn>
                      <a:cxn ang="0">
                        <a:pos x="46" y="0"/>
                      </a:cxn>
                      <a:cxn ang="0">
                        <a:pos x="0" y="0"/>
                      </a:cxn>
                      <a:cxn ang="0">
                        <a:pos x="0" y="1094"/>
                      </a:cxn>
                      <a:cxn ang="0">
                        <a:pos x="23" y="1117"/>
                      </a:cxn>
                      <a:cxn ang="0">
                        <a:pos x="0" y="1094"/>
                      </a:cxn>
                      <a:cxn ang="0">
                        <a:pos x="0" y="1099"/>
                      </a:cxn>
                      <a:cxn ang="0">
                        <a:pos x="2" y="1103"/>
                      </a:cxn>
                      <a:cxn ang="0">
                        <a:pos x="4" y="1107"/>
                      </a:cxn>
                      <a:cxn ang="0">
                        <a:pos x="8" y="1110"/>
                      </a:cxn>
                      <a:cxn ang="0">
                        <a:pos x="11" y="1114"/>
                      </a:cxn>
                      <a:cxn ang="0">
                        <a:pos x="15" y="1115"/>
                      </a:cxn>
                      <a:cxn ang="0">
                        <a:pos x="19" y="1116"/>
                      </a:cxn>
                      <a:cxn ang="0">
                        <a:pos x="23" y="1117"/>
                      </a:cxn>
                      <a:cxn ang="0">
                        <a:pos x="28" y="1116"/>
                      </a:cxn>
                      <a:cxn ang="0">
                        <a:pos x="32" y="1115"/>
                      </a:cxn>
                      <a:cxn ang="0">
                        <a:pos x="36" y="1114"/>
                      </a:cxn>
                      <a:cxn ang="0">
                        <a:pos x="39" y="1110"/>
                      </a:cxn>
                      <a:cxn ang="0">
                        <a:pos x="42" y="1107"/>
                      </a:cxn>
                      <a:cxn ang="0">
                        <a:pos x="44" y="1103"/>
                      </a:cxn>
                      <a:cxn ang="0">
                        <a:pos x="45" y="1099"/>
                      </a:cxn>
                      <a:cxn ang="0">
                        <a:pos x="46" y="1094"/>
                      </a:cxn>
                      <a:cxn ang="0">
                        <a:pos x="23" y="1117"/>
                      </a:cxn>
                    </a:cxnLst>
                    <a:rect l="0" t="0" r="r" b="b"/>
                    <a:pathLst>
                      <a:path w="46" h="1117">
                        <a:moveTo>
                          <a:pt x="23" y="1117"/>
                        </a:moveTo>
                        <a:lnTo>
                          <a:pt x="46" y="1094"/>
                        </a:lnTo>
                        <a:lnTo>
                          <a:pt x="46" y="0"/>
                        </a:lnTo>
                        <a:lnTo>
                          <a:pt x="0" y="0"/>
                        </a:lnTo>
                        <a:lnTo>
                          <a:pt x="0" y="1094"/>
                        </a:lnTo>
                        <a:lnTo>
                          <a:pt x="23" y="1117"/>
                        </a:lnTo>
                        <a:lnTo>
                          <a:pt x="0" y="1094"/>
                        </a:lnTo>
                        <a:lnTo>
                          <a:pt x="0" y="1099"/>
                        </a:lnTo>
                        <a:lnTo>
                          <a:pt x="2" y="1103"/>
                        </a:lnTo>
                        <a:lnTo>
                          <a:pt x="4" y="1107"/>
                        </a:lnTo>
                        <a:lnTo>
                          <a:pt x="8" y="1110"/>
                        </a:lnTo>
                        <a:lnTo>
                          <a:pt x="11" y="1114"/>
                        </a:lnTo>
                        <a:lnTo>
                          <a:pt x="15" y="1115"/>
                        </a:lnTo>
                        <a:lnTo>
                          <a:pt x="19" y="1116"/>
                        </a:lnTo>
                        <a:lnTo>
                          <a:pt x="23" y="1117"/>
                        </a:lnTo>
                        <a:lnTo>
                          <a:pt x="28" y="1116"/>
                        </a:lnTo>
                        <a:lnTo>
                          <a:pt x="32" y="1115"/>
                        </a:lnTo>
                        <a:lnTo>
                          <a:pt x="36" y="1114"/>
                        </a:lnTo>
                        <a:lnTo>
                          <a:pt x="39" y="1110"/>
                        </a:lnTo>
                        <a:lnTo>
                          <a:pt x="42" y="1107"/>
                        </a:lnTo>
                        <a:lnTo>
                          <a:pt x="44" y="1103"/>
                        </a:lnTo>
                        <a:lnTo>
                          <a:pt x="45" y="1099"/>
                        </a:lnTo>
                        <a:lnTo>
                          <a:pt x="46" y="1094"/>
                        </a:lnTo>
                        <a:lnTo>
                          <a:pt x="23" y="1117"/>
                        </a:lnTo>
                        <a:close/>
                      </a:path>
                    </a:pathLst>
                  </a:custGeom>
                  <a:solidFill>
                    <a:schemeClr val="bg1"/>
                  </a:solidFill>
                  <a:ln w="9525">
                    <a:noFill/>
                    <a:round/>
                    <a:headEnd/>
                    <a:tailEnd/>
                  </a:ln>
                </p:spPr>
                <p:txBody>
                  <a:bodyPr/>
                  <a:lstStyle/>
                  <a:p>
                    <a:pPr>
                      <a:defRPr/>
                    </a:pPr>
                    <a:endParaRPr lang="en-US"/>
                  </a:p>
                </p:txBody>
              </p:sp>
              <p:sp>
                <p:nvSpPr>
                  <p:cNvPr id="715446" name="Freeform 1718"/>
                  <p:cNvSpPr>
                    <a:spLocks noChangeAspect="1"/>
                  </p:cNvSpPr>
                  <p:nvPr/>
                </p:nvSpPr>
                <p:spPr bwMode="auto">
                  <a:xfrm>
                    <a:off x="3471" y="1861"/>
                    <a:ext cx="14" cy="14"/>
                  </a:xfrm>
                  <a:custGeom>
                    <a:avLst/>
                    <a:gdLst/>
                    <a:ahLst/>
                    <a:cxnLst>
                      <a:cxn ang="0">
                        <a:pos x="55" y="24"/>
                      </a:cxn>
                      <a:cxn ang="0">
                        <a:pos x="31" y="0"/>
                      </a:cxn>
                      <a:cxn ang="0">
                        <a:pos x="0" y="0"/>
                      </a:cxn>
                      <a:cxn ang="0">
                        <a:pos x="0" y="47"/>
                      </a:cxn>
                      <a:cxn ang="0">
                        <a:pos x="31" y="47"/>
                      </a:cxn>
                      <a:cxn ang="0">
                        <a:pos x="55" y="24"/>
                      </a:cxn>
                      <a:cxn ang="0">
                        <a:pos x="31" y="47"/>
                      </a:cxn>
                      <a:cxn ang="0">
                        <a:pos x="37" y="46"/>
                      </a:cxn>
                      <a:cxn ang="0">
                        <a:pos x="41" y="45"/>
                      </a:cxn>
                      <a:cxn ang="0">
                        <a:pos x="46" y="43"/>
                      </a:cxn>
                      <a:cxn ang="0">
                        <a:pos x="49" y="39"/>
                      </a:cxn>
                      <a:cxn ang="0">
                        <a:pos x="51" y="36"/>
                      </a:cxn>
                      <a:cxn ang="0">
                        <a:pos x="53" y="32"/>
                      </a:cxn>
                      <a:cxn ang="0">
                        <a:pos x="54" y="28"/>
                      </a:cxn>
                      <a:cxn ang="0">
                        <a:pos x="55" y="24"/>
                      </a:cxn>
                      <a:cxn ang="0">
                        <a:pos x="54" y="19"/>
                      </a:cxn>
                      <a:cxn ang="0">
                        <a:pos x="53" y="15"/>
                      </a:cxn>
                      <a:cxn ang="0">
                        <a:pos x="51" y="11"/>
                      </a:cxn>
                      <a:cxn ang="0">
                        <a:pos x="49" y="8"/>
                      </a:cxn>
                      <a:cxn ang="0">
                        <a:pos x="46" y="5"/>
                      </a:cxn>
                      <a:cxn ang="0">
                        <a:pos x="41" y="3"/>
                      </a:cxn>
                      <a:cxn ang="0">
                        <a:pos x="37" y="0"/>
                      </a:cxn>
                      <a:cxn ang="0">
                        <a:pos x="31" y="0"/>
                      </a:cxn>
                      <a:cxn ang="0">
                        <a:pos x="55" y="24"/>
                      </a:cxn>
                    </a:cxnLst>
                    <a:rect l="0" t="0" r="r" b="b"/>
                    <a:pathLst>
                      <a:path w="55" h="47">
                        <a:moveTo>
                          <a:pt x="55" y="24"/>
                        </a:moveTo>
                        <a:lnTo>
                          <a:pt x="31" y="0"/>
                        </a:lnTo>
                        <a:lnTo>
                          <a:pt x="0" y="0"/>
                        </a:lnTo>
                        <a:lnTo>
                          <a:pt x="0" y="47"/>
                        </a:lnTo>
                        <a:lnTo>
                          <a:pt x="31" y="47"/>
                        </a:lnTo>
                        <a:lnTo>
                          <a:pt x="55" y="24"/>
                        </a:lnTo>
                        <a:lnTo>
                          <a:pt x="31" y="47"/>
                        </a:lnTo>
                        <a:lnTo>
                          <a:pt x="37" y="46"/>
                        </a:lnTo>
                        <a:lnTo>
                          <a:pt x="41" y="45"/>
                        </a:lnTo>
                        <a:lnTo>
                          <a:pt x="46" y="43"/>
                        </a:lnTo>
                        <a:lnTo>
                          <a:pt x="49" y="39"/>
                        </a:lnTo>
                        <a:lnTo>
                          <a:pt x="51" y="36"/>
                        </a:lnTo>
                        <a:lnTo>
                          <a:pt x="53" y="32"/>
                        </a:lnTo>
                        <a:lnTo>
                          <a:pt x="54" y="28"/>
                        </a:lnTo>
                        <a:lnTo>
                          <a:pt x="55" y="24"/>
                        </a:lnTo>
                        <a:lnTo>
                          <a:pt x="54" y="19"/>
                        </a:lnTo>
                        <a:lnTo>
                          <a:pt x="53" y="15"/>
                        </a:lnTo>
                        <a:lnTo>
                          <a:pt x="51" y="11"/>
                        </a:lnTo>
                        <a:lnTo>
                          <a:pt x="49" y="8"/>
                        </a:lnTo>
                        <a:lnTo>
                          <a:pt x="46" y="5"/>
                        </a:lnTo>
                        <a:lnTo>
                          <a:pt x="41" y="3"/>
                        </a:lnTo>
                        <a:lnTo>
                          <a:pt x="37" y="0"/>
                        </a:lnTo>
                        <a:lnTo>
                          <a:pt x="31" y="0"/>
                        </a:lnTo>
                        <a:lnTo>
                          <a:pt x="55" y="24"/>
                        </a:lnTo>
                        <a:close/>
                      </a:path>
                    </a:pathLst>
                  </a:custGeom>
                  <a:solidFill>
                    <a:schemeClr val="bg1"/>
                  </a:solidFill>
                  <a:ln w="9525">
                    <a:noFill/>
                    <a:round/>
                    <a:headEnd/>
                    <a:tailEnd/>
                  </a:ln>
                </p:spPr>
                <p:txBody>
                  <a:bodyPr/>
                  <a:lstStyle/>
                  <a:p>
                    <a:pPr>
                      <a:defRPr/>
                    </a:pPr>
                    <a:endParaRPr lang="en-US"/>
                  </a:p>
                </p:txBody>
              </p:sp>
              <p:sp>
                <p:nvSpPr>
                  <p:cNvPr id="715447" name="Freeform 1719"/>
                  <p:cNvSpPr>
                    <a:spLocks noChangeAspect="1"/>
                  </p:cNvSpPr>
                  <p:nvPr/>
                </p:nvSpPr>
                <p:spPr bwMode="auto">
                  <a:xfrm>
                    <a:off x="3471" y="1868"/>
                    <a:ext cx="14" cy="64"/>
                  </a:xfrm>
                  <a:custGeom>
                    <a:avLst/>
                    <a:gdLst/>
                    <a:ahLst/>
                    <a:cxnLst>
                      <a:cxn ang="0">
                        <a:pos x="23" y="220"/>
                      </a:cxn>
                      <a:cxn ang="0">
                        <a:pos x="47" y="196"/>
                      </a:cxn>
                      <a:cxn ang="0">
                        <a:pos x="47" y="0"/>
                      </a:cxn>
                      <a:cxn ang="0">
                        <a:pos x="0" y="0"/>
                      </a:cxn>
                      <a:cxn ang="0">
                        <a:pos x="0" y="196"/>
                      </a:cxn>
                      <a:cxn ang="0">
                        <a:pos x="23" y="220"/>
                      </a:cxn>
                      <a:cxn ang="0">
                        <a:pos x="0" y="196"/>
                      </a:cxn>
                      <a:cxn ang="0">
                        <a:pos x="1" y="202"/>
                      </a:cxn>
                      <a:cxn ang="0">
                        <a:pos x="2" y="206"/>
                      </a:cxn>
                      <a:cxn ang="0">
                        <a:pos x="4" y="210"/>
                      </a:cxn>
                      <a:cxn ang="0">
                        <a:pos x="7" y="213"/>
                      </a:cxn>
                      <a:cxn ang="0">
                        <a:pos x="11" y="216"/>
                      </a:cxn>
                      <a:cxn ang="0">
                        <a:pos x="14" y="218"/>
                      </a:cxn>
                      <a:cxn ang="0">
                        <a:pos x="19" y="220"/>
                      </a:cxn>
                      <a:cxn ang="0">
                        <a:pos x="23" y="220"/>
                      </a:cxn>
                      <a:cxn ang="0">
                        <a:pos x="28" y="220"/>
                      </a:cxn>
                      <a:cxn ang="0">
                        <a:pos x="32" y="218"/>
                      </a:cxn>
                      <a:cxn ang="0">
                        <a:pos x="35" y="216"/>
                      </a:cxn>
                      <a:cxn ang="0">
                        <a:pos x="40" y="213"/>
                      </a:cxn>
                      <a:cxn ang="0">
                        <a:pos x="42" y="210"/>
                      </a:cxn>
                      <a:cxn ang="0">
                        <a:pos x="45" y="206"/>
                      </a:cxn>
                      <a:cxn ang="0">
                        <a:pos x="46" y="202"/>
                      </a:cxn>
                      <a:cxn ang="0">
                        <a:pos x="47" y="196"/>
                      </a:cxn>
                      <a:cxn ang="0">
                        <a:pos x="23" y="220"/>
                      </a:cxn>
                    </a:cxnLst>
                    <a:rect l="0" t="0" r="r" b="b"/>
                    <a:pathLst>
                      <a:path w="47" h="220">
                        <a:moveTo>
                          <a:pt x="23" y="220"/>
                        </a:moveTo>
                        <a:lnTo>
                          <a:pt x="47" y="196"/>
                        </a:lnTo>
                        <a:lnTo>
                          <a:pt x="47" y="0"/>
                        </a:lnTo>
                        <a:lnTo>
                          <a:pt x="0" y="0"/>
                        </a:lnTo>
                        <a:lnTo>
                          <a:pt x="0" y="196"/>
                        </a:lnTo>
                        <a:lnTo>
                          <a:pt x="23" y="220"/>
                        </a:lnTo>
                        <a:lnTo>
                          <a:pt x="0" y="196"/>
                        </a:lnTo>
                        <a:lnTo>
                          <a:pt x="1" y="202"/>
                        </a:lnTo>
                        <a:lnTo>
                          <a:pt x="2" y="206"/>
                        </a:lnTo>
                        <a:lnTo>
                          <a:pt x="4" y="210"/>
                        </a:lnTo>
                        <a:lnTo>
                          <a:pt x="7" y="213"/>
                        </a:lnTo>
                        <a:lnTo>
                          <a:pt x="11" y="216"/>
                        </a:lnTo>
                        <a:lnTo>
                          <a:pt x="14" y="218"/>
                        </a:lnTo>
                        <a:lnTo>
                          <a:pt x="19" y="220"/>
                        </a:lnTo>
                        <a:lnTo>
                          <a:pt x="23" y="220"/>
                        </a:lnTo>
                        <a:lnTo>
                          <a:pt x="28" y="220"/>
                        </a:lnTo>
                        <a:lnTo>
                          <a:pt x="32" y="218"/>
                        </a:lnTo>
                        <a:lnTo>
                          <a:pt x="35" y="216"/>
                        </a:lnTo>
                        <a:lnTo>
                          <a:pt x="40" y="213"/>
                        </a:lnTo>
                        <a:lnTo>
                          <a:pt x="42" y="210"/>
                        </a:lnTo>
                        <a:lnTo>
                          <a:pt x="45" y="206"/>
                        </a:lnTo>
                        <a:lnTo>
                          <a:pt x="46" y="202"/>
                        </a:lnTo>
                        <a:lnTo>
                          <a:pt x="47" y="196"/>
                        </a:lnTo>
                        <a:lnTo>
                          <a:pt x="23" y="220"/>
                        </a:lnTo>
                        <a:close/>
                      </a:path>
                    </a:pathLst>
                  </a:custGeom>
                  <a:solidFill>
                    <a:schemeClr val="bg1"/>
                  </a:solidFill>
                  <a:ln w="9525">
                    <a:noFill/>
                    <a:round/>
                    <a:headEnd/>
                    <a:tailEnd/>
                  </a:ln>
                </p:spPr>
                <p:txBody>
                  <a:bodyPr/>
                  <a:lstStyle/>
                  <a:p>
                    <a:pPr>
                      <a:defRPr/>
                    </a:pPr>
                    <a:endParaRPr lang="en-US"/>
                  </a:p>
                </p:txBody>
              </p:sp>
              <p:sp>
                <p:nvSpPr>
                  <p:cNvPr id="715448" name="Freeform 1720"/>
                  <p:cNvSpPr>
                    <a:spLocks noChangeAspect="1"/>
                  </p:cNvSpPr>
                  <p:nvPr/>
                </p:nvSpPr>
                <p:spPr bwMode="auto">
                  <a:xfrm>
                    <a:off x="3464" y="1919"/>
                    <a:ext cx="14" cy="14"/>
                  </a:xfrm>
                  <a:custGeom>
                    <a:avLst/>
                    <a:gdLst/>
                    <a:ahLst/>
                    <a:cxnLst>
                      <a:cxn ang="0">
                        <a:pos x="0" y="23"/>
                      </a:cxn>
                      <a:cxn ang="0">
                        <a:pos x="23" y="47"/>
                      </a:cxn>
                      <a:cxn ang="0">
                        <a:pos x="43" y="47"/>
                      </a:cxn>
                      <a:cxn ang="0">
                        <a:pos x="43" y="0"/>
                      </a:cxn>
                      <a:cxn ang="0">
                        <a:pos x="23" y="0"/>
                      </a:cxn>
                      <a:cxn ang="0">
                        <a:pos x="0" y="23"/>
                      </a:cxn>
                      <a:cxn ang="0">
                        <a:pos x="23" y="0"/>
                      </a:cxn>
                      <a:cxn ang="0">
                        <a:pos x="18" y="0"/>
                      </a:cxn>
                      <a:cxn ang="0">
                        <a:pos x="12" y="2"/>
                      </a:cxn>
                      <a:cxn ang="0">
                        <a:pos x="8" y="5"/>
                      </a:cxn>
                      <a:cxn ang="0">
                        <a:pos x="5" y="8"/>
                      </a:cxn>
                      <a:cxn ang="0">
                        <a:pos x="3" y="11"/>
                      </a:cxn>
                      <a:cxn ang="0">
                        <a:pos x="1" y="15"/>
                      </a:cxn>
                      <a:cxn ang="0">
                        <a:pos x="0" y="19"/>
                      </a:cxn>
                      <a:cxn ang="0">
                        <a:pos x="0" y="23"/>
                      </a:cxn>
                      <a:cxn ang="0">
                        <a:pos x="0" y="28"/>
                      </a:cxn>
                      <a:cxn ang="0">
                        <a:pos x="1" y="32"/>
                      </a:cxn>
                      <a:cxn ang="0">
                        <a:pos x="3" y="36"/>
                      </a:cxn>
                      <a:cxn ang="0">
                        <a:pos x="5" y="39"/>
                      </a:cxn>
                      <a:cxn ang="0">
                        <a:pos x="8" y="42"/>
                      </a:cxn>
                      <a:cxn ang="0">
                        <a:pos x="12" y="45"/>
                      </a:cxn>
                      <a:cxn ang="0">
                        <a:pos x="18" y="46"/>
                      </a:cxn>
                      <a:cxn ang="0">
                        <a:pos x="23" y="47"/>
                      </a:cxn>
                      <a:cxn ang="0">
                        <a:pos x="0" y="23"/>
                      </a:cxn>
                    </a:cxnLst>
                    <a:rect l="0" t="0" r="r" b="b"/>
                    <a:pathLst>
                      <a:path w="43" h="47">
                        <a:moveTo>
                          <a:pt x="0" y="23"/>
                        </a:moveTo>
                        <a:lnTo>
                          <a:pt x="23" y="47"/>
                        </a:lnTo>
                        <a:lnTo>
                          <a:pt x="43" y="47"/>
                        </a:lnTo>
                        <a:lnTo>
                          <a:pt x="43" y="0"/>
                        </a:lnTo>
                        <a:lnTo>
                          <a:pt x="23" y="0"/>
                        </a:lnTo>
                        <a:lnTo>
                          <a:pt x="0" y="23"/>
                        </a:lnTo>
                        <a:lnTo>
                          <a:pt x="23" y="0"/>
                        </a:lnTo>
                        <a:lnTo>
                          <a:pt x="18" y="0"/>
                        </a:lnTo>
                        <a:lnTo>
                          <a:pt x="12" y="2"/>
                        </a:lnTo>
                        <a:lnTo>
                          <a:pt x="8" y="5"/>
                        </a:lnTo>
                        <a:lnTo>
                          <a:pt x="5" y="8"/>
                        </a:lnTo>
                        <a:lnTo>
                          <a:pt x="3" y="11"/>
                        </a:lnTo>
                        <a:lnTo>
                          <a:pt x="1" y="15"/>
                        </a:lnTo>
                        <a:lnTo>
                          <a:pt x="0" y="19"/>
                        </a:lnTo>
                        <a:lnTo>
                          <a:pt x="0" y="23"/>
                        </a:lnTo>
                        <a:lnTo>
                          <a:pt x="0" y="28"/>
                        </a:lnTo>
                        <a:lnTo>
                          <a:pt x="1" y="32"/>
                        </a:lnTo>
                        <a:lnTo>
                          <a:pt x="3" y="36"/>
                        </a:lnTo>
                        <a:lnTo>
                          <a:pt x="5" y="39"/>
                        </a:lnTo>
                        <a:lnTo>
                          <a:pt x="8" y="42"/>
                        </a:lnTo>
                        <a:lnTo>
                          <a:pt x="12" y="45"/>
                        </a:lnTo>
                        <a:lnTo>
                          <a:pt x="18" y="46"/>
                        </a:lnTo>
                        <a:lnTo>
                          <a:pt x="23" y="47"/>
                        </a:lnTo>
                        <a:lnTo>
                          <a:pt x="0" y="23"/>
                        </a:lnTo>
                        <a:close/>
                      </a:path>
                    </a:pathLst>
                  </a:custGeom>
                  <a:solidFill>
                    <a:schemeClr val="bg1"/>
                  </a:solidFill>
                  <a:ln w="9525">
                    <a:noFill/>
                    <a:round/>
                    <a:headEnd/>
                    <a:tailEnd/>
                  </a:ln>
                </p:spPr>
                <p:txBody>
                  <a:bodyPr/>
                  <a:lstStyle/>
                  <a:p>
                    <a:pPr>
                      <a:defRPr/>
                    </a:pPr>
                    <a:endParaRPr lang="en-US"/>
                  </a:p>
                </p:txBody>
              </p:sp>
              <p:sp>
                <p:nvSpPr>
                  <p:cNvPr id="715449" name="Freeform 1721"/>
                  <p:cNvSpPr>
                    <a:spLocks noChangeAspect="1"/>
                  </p:cNvSpPr>
                  <p:nvPr/>
                </p:nvSpPr>
                <p:spPr bwMode="auto">
                  <a:xfrm>
                    <a:off x="3464" y="1926"/>
                    <a:ext cx="14" cy="136"/>
                  </a:xfrm>
                  <a:custGeom>
                    <a:avLst/>
                    <a:gdLst/>
                    <a:ahLst/>
                    <a:cxnLst>
                      <a:cxn ang="0">
                        <a:pos x="4" y="432"/>
                      </a:cxn>
                      <a:cxn ang="0">
                        <a:pos x="46" y="418"/>
                      </a:cxn>
                      <a:cxn ang="0">
                        <a:pos x="46" y="0"/>
                      </a:cxn>
                      <a:cxn ang="0">
                        <a:pos x="0" y="0"/>
                      </a:cxn>
                      <a:cxn ang="0">
                        <a:pos x="0" y="418"/>
                      </a:cxn>
                      <a:cxn ang="0">
                        <a:pos x="4" y="432"/>
                      </a:cxn>
                      <a:cxn ang="0">
                        <a:pos x="0" y="418"/>
                      </a:cxn>
                      <a:cxn ang="0">
                        <a:pos x="0" y="424"/>
                      </a:cxn>
                      <a:cxn ang="0">
                        <a:pos x="2" y="429"/>
                      </a:cxn>
                      <a:cxn ang="0">
                        <a:pos x="4" y="432"/>
                      </a:cxn>
                      <a:cxn ang="0">
                        <a:pos x="7" y="435"/>
                      </a:cxn>
                      <a:cxn ang="0">
                        <a:pos x="10" y="438"/>
                      </a:cxn>
                      <a:cxn ang="0">
                        <a:pos x="14" y="441"/>
                      </a:cxn>
                      <a:cxn ang="0">
                        <a:pos x="19" y="442"/>
                      </a:cxn>
                      <a:cxn ang="0">
                        <a:pos x="23" y="442"/>
                      </a:cxn>
                      <a:cxn ang="0">
                        <a:pos x="27" y="442"/>
                      </a:cxn>
                      <a:cxn ang="0">
                        <a:pos x="31" y="441"/>
                      </a:cxn>
                      <a:cxn ang="0">
                        <a:pos x="35" y="438"/>
                      </a:cxn>
                      <a:cxn ang="0">
                        <a:pos x="39" y="435"/>
                      </a:cxn>
                      <a:cxn ang="0">
                        <a:pos x="42" y="432"/>
                      </a:cxn>
                      <a:cxn ang="0">
                        <a:pos x="44" y="429"/>
                      </a:cxn>
                      <a:cxn ang="0">
                        <a:pos x="45" y="424"/>
                      </a:cxn>
                      <a:cxn ang="0">
                        <a:pos x="46" y="418"/>
                      </a:cxn>
                      <a:cxn ang="0">
                        <a:pos x="4" y="432"/>
                      </a:cxn>
                    </a:cxnLst>
                    <a:rect l="0" t="0" r="r" b="b"/>
                    <a:pathLst>
                      <a:path w="46" h="442">
                        <a:moveTo>
                          <a:pt x="4" y="432"/>
                        </a:moveTo>
                        <a:lnTo>
                          <a:pt x="46" y="418"/>
                        </a:lnTo>
                        <a:lnTo>
                          <a:pt x="46" y="0"/>
                        </a:lnTo>
                        <a:lnTo>
                          <a:pt x="0" y="0"/>
                        </a:lnTo>
                        <a:lnTo>
                          <a:pt x="0" y="418"/>
                        </a:lnTo>
                        <a:lnTo>
                          <a:pt x="4" y="432"/>
                        </a:lnTo>
                        <a:lnTo>
                          <a:pt x="0" y="418"/>
                        </a:lnTo>
                        <a:lnTo>
                          <a:pt x="0" y="424"/>
                        </a:lnTo>
                        <a:lnTo>
                          <a:pt x="2" y="429"/>
                        </a:lnTo>
                        <a:lnTo>
                          <a:pt x="4" y="432"/>
                        </a:lnTo>
                        <a:lnTo>
                          <a:pt x="7" y="435"/>
                        </a:lnTo>
                        <a:lnTo>
                          <a:pt x="10" y="438"/>
                        </a:lnTo>
                        <a:lnTo>
                          <a:pt x="14" y="441"/>
                        </a:lnTo>
                        <a:lnTo>
                          <a:pt x="19" y="442"/>
                        </a:lnTo>
                        <a:lnTo>
                          <a:pt x="23" y="442"/>
                        </a:lnTo>
                        <a:lnTo>
                          <a:pt x="27" y="442"/>
                        </a:lnTo>
                        <a:lnTo>
                          <a:pt x="31" y="441"/>
                        </a:lnTo>
                        <a:lnTo>
                          <a:pt x="35" y="438"/>
                        </a:lnTo>
                        <a:lnTo>
                          <a:pt x="39" y="435"/>
                        </a:lnTo>
                        <a:lnTo>
                          <a:pt x="42" y="432"/>
                        </a:lnTo>
                        <a:lnTo>
                          <a:pt x="44" y="429"/>
                        </a:lnTo>
                        <a:lnTo>
                          <a:pt x="45" y="424"/>
                        </a:lnTo>
                        <a:lnTo>
                          <a:pt x="46" y="418"/>
                        </a:lnTo>
                        <a:lnTo>
                          <a:pt x="4" y="432"/>
                        </a:lnTo>
                        <a:close/>
                      </a:path>
                    </a:pathLst>
                  </a:custGeom>
                  <a:solidFill>
                    <a:schemeClr val="bg1"/>
                  </a:solidFill>
                  <a:ln w="9525">
                    <a:noFill/>
                    <a:round/>
                    <a:headEnd/>
                    <a:tailEnd/>
                  </a:ln>
                </p:spPr>
                <p:txBody>
                  <a:bodyPr/>
                  <a:lstStyle/>
                  <a:p>
                    <a:pPr>
                      <a:defRPr/>
                    </a:pPr>
                    <a:endParaRPr lang="en-US"/>
                  </a:p>
                </p:txBody>
              </p:sp>
              <p:sp>
                <p:nvSpPr>
                  <p:cNvPr id="715450" name="Freeform 1722"/>
                  <p:cNvSpPr>
                    <a:spLocks noChangeAspect="1"/>
                  </p:cNvSpPr>
                  <p:nvPr/>
                </p:nvSpPr>
                <p:spPr bwMode="auto">
                  <a:xfrm>
                    <a:off x="3471" y="2047"/>
                    <a:ext cx="21" cy="21"/>
                  </a:xfrm>
                  <a:custGeom>
                    <a:avLst/>
                    <a:gdLst/>
                    <a:ahLst/>
                    <a:cxnLst>
                      <a:cxn ang="0">
                        <a:pos x="72" y="52"/>
                      </a:cxn>
                      <a:cxn ang="0">
                        <a:pos x="66" y="39"/>
                      </a:cxn>
                      <a:cxn ang="0">
                        <a:pos x="37" y="0"/>
                      </a:cxn>
                      <a:cxn ang="0">
                        <a:pos x="0" y="28"/>
                      </a:cxn>
                      <a:cxn ang="0">
                        <a:pos x="29" y="66"/>
                      </a:cxn>
                      <a:cxn ang="0">
                        <a:pos x="72" y="52"/>
                      </a:cxn>
                      <a:cxn ang="0">
                        <a:pos x="29" y="66"/>
                      </a:cxn>
                      <a:cxn ang="0">
                        <a:pos x="34" y="70"/>
                      </a:cxn>
                      <a:cxn ang="0">
                        <a:pos x="38" y="73"/>
                      </a:cxn>
                      <a:cxn ang="0">
                        <a:pos x="42" y="76"/>
                      </a:cxn>
                      <a:cxn ang="0">
                        <a:pos x="46" y="76"/>
                      </a:cxn>
                      <a:cxn ang="0">
                        <a:pos x="50" y="76"/>
                      </a:cxn>
                      <a:cxn ang="0">
                        <a:pos x="55" y="74"/>
                      </a:cxn>
                      <a:cxn ang="0">
                        <a:pos x="59" y="73"/>
                      </a:cxn>
                      <a:cxn ang="0">
                        <a:pos x="62" y="70"/>
                      </a:cxn>
                      <a:cxn ang="0">
                        <a:pos x="65" y="68"/>
                      </a:cxn>
                      <a:cxn ang="0">
                        <a:pos x="68" y="64"/>
                      </a:cxn>
                      <a:cxn ang="0">
                        <a:pos x="70" y="61"/>
                      </a:cxn>
                      <a:cxn ang="0">
                        <a:pos x="72" y="57"/>
                      </a:cxn>
                      <a:cxn ang="0">
                        <a:pos x="72" y="52"/>
                      </a:cxn>
                      <a:cxn ang="0">
                        <a:pos x="70" y="47"/>
                      </a:cxn>
                      <a:cxn ang="0">
                        <a:pos x="69" y="43"/>
                      </a:cxn>
                      <a:cxn ang="0">
                        <a:pos x="66" y="39"/>
                      </a:cxn>
                      <a:cxn ang="0">
                        <a:pos x="72" y="52"/>
                      </a:cxn>
                    </a:cxnLst>
                    <a:rect l="0" t="0" r="r" b="b"/>
                    <a:pathLst>
                      <a:path w="72" h="76">
                        <a:moveTo>
                          <a:pt x="72" y="52"/>
                        </a:moveTo>
                        <a:lnTo>
                          <a:pt x="66" y="39"/>
                        </a:lnTo>
                        <a:lnTo>
                          <a:pt x="37" y="0"/>
                        </a:lnTo>
                        <a:lnTo>
                          <a:pt x="0" y="28"/>
                        </a:lnTo>
                        <a:lnTo>
                          <a:pt x="29" y="66"/>
                        </a:lnTo>
                        <a:lnTo>
                          <a:pt x="72" y="52"/>
                        </a:lnTo>
                        <a:lnTo>
                          <a:pt x="29" y="66"/>
                        </a:lnTo>
                        <a:lnTo>
                          <a:pt x="34" y="70"/>
                        </a:lnTo>
                        <a:lnTo>
                          <a:pt x="38" y="73"/>
                        </a:lnTo>
                        <a:lnTo>
                          <a:pt x="42" y="76"/>
                        </a:lnTo>
                        <a:lnTo>
                          <a:pt x="46" y="76"/>
                        </a:lnTo>
                        <a:lnTo>
                          <a:pt x="50" y="76"/>
                        </a:lnTo>
                        <a:lnTo>
                          <a:pt x="55" y="74"/>
                        </a:lnTo>
                        <a:lnTo>
                          <a:pt x="59" y="73"/>
                        </a:lnTo>
                        <a:lnTo>
                          <a:pt x="62" y="70"/>
                        </a:lnTo>
                        <a:lnTo>
                          <a:pt x="65" y="68"/>
                        </a:lnTo>
                        <a:lnTo>
                          <a:pt x="68" y="64"/>
                        </a:lnTo>
                        <a:lnTo>
                          <a:pt x="70" y="61"/>
                        </a:lnTo>
                        <a:lnTo>
                          <a:pt x="72" y="57"/>
                        </a:lnTo>
                        <a:lnTo>
                          <a:pt x="72" y="52"/>
                        </a:lnTo>
                        <a:lnTo>
                          <a:pt x="70" y="47"/>
                        </a:lnTo>
                        <a:lnTo>
                          <a:pt x="69" y="43"/>
                        </a:lnTo>
                        <a:lnTo>
                          <a:pt x="66" y="39"/>
                        </a:lnTo>
                        <a:lnTo>
                          <a:pt x="72" y="52"/>
                        </a:lnTo>
                        <a:close/>
                      </a:path>
                    </a:pathLst>
                  </a:custGeom>
                  <a:solidFill>
                    <a:schemeClr val="bg1"/>
                  </a:solidFill>
                  <a:ln w="9525">
                    <a:noFill/>
                    <a:round/>
                    <a:headEnd/>
                    <a:tailEnd/>
                  </a:ln>
                </p:spPr>
                <p:txBody>
                  <a:bodyPr/>
                  <a:lstStyle/>
                  <a:p>
                    <a:pPr>
                      <a:defRPr/>
                    </a:pPr>
                    <a:endParaRPr lang="en-US"/>
                  </a:p>
                </p:txBody>
              </p:sp>
              <p:sp>
                <p:nvSpPr>
                  <p:cNvPr id="715451" name="Rectangle 1723"/>
                  <p:cNvSpPr>
                    <a:spLocks noChangeAspect="1" noChangeArrowheads="1"/>
                  </p:cNvSpPr>
                  <p:nvPr/>
                </p:nvSpPr>
                <p:spPr bwMode="auto">
                  <a:xfrm>
                    <a:off x="3478" y="2062"/>
                    <a:ext cx="14" cy="79"/>
                  </a:xfrm>
                  <a:prstGeom prst="rect">
                    <a:avLst/>
                  </a:prstGeom>
                  <a:solidFill>
                    <a:schemeClr val="bg1"/>
                  </a:solidFill>
                  <a:ln w="9525">
                    <a:noFill/>
                    <a:miter lim="800000"/>
                    <a:headEnd/>
                    <a:tailEnd/>
                  </a:ln>
                </p:spPr>
                <p:txBody>
                  <a:bodyPr/>
                  <a:lstStyle/>
                  <a:p>
                    <a:pPr>
                      <a:defRPr/>
                    </a:pPr>
                    <a:endParaRPr lang="en-US"/>
                  </a:p>
                </p:txBody>
              </p:sp>
              <p:sp>
                <p:nvSpPr>
                  <p:cNvPr id="715452" name="Freeform 1724"/>
                  <p:cNvSpPr>
                    <a:spLocks noChangeAspect="1"/>
                  </p:cNvSpPr>
                  <p:nvPr/>
                </p:nvSpPr>
                <p:spPr bwMode="auto">
                  <a:xfrm>
                    <a:off x="2327"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715453" name="Freeform 1725"/>
                  <p:cNvSpPr>
                    <a:spLocks noChangeAspect="1"/>
                  </p:cNvSpPr>
                  <p:nvPr/>
                </p:nvSpPr>
                <p:spPr bwMode="auto">
                  <a:xfrm>
                    <a:off x="2498" y="1639"/>
                    <a:ext cx="43" cy="272"/>
                  </a:xfrm>
                  <a:custGeom>
                    <a:avLst/>
                    <a:gdLst/>
                    <a:ahLst/>
                    <a:cxnLst>
                      <a:cxn ang="0">
                        <a:pos x="0" y="792"/>
                      </a:cxn>
                      <a:cxn ang="0">
                        <a:pos x="0" y="896"/>
                      </a:cxn>
                      <a:cxn ang="0">
                        <a:pos x="151" y="896"/>
                      </a:cxn>
                      <a:cxn ang="0">
                        <a:pos x="151" y="792"/>
                      </a:cxn>
                      <a:cxn ang="0">
                        <a:pos x="129" y="734"/>
                      </a:cxn>
                      <a:cxn ang="0">
                        <a:pos x="124" y="0"/>
                      </a:cxn>
                      <a:cxn ang="0">
                        <a:pos x="27"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7"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715454" name="Freeform 1726"/>
                  <p:cNvSpPr>
                    <a:spLocks noChangeAspect="1"/>
                  </p:cNvSpPr>
                  <p:nvPr/>
                </p:nvSpPr>
                <p:spPr bwMode="auto">
                  <a:xfrm>
                    <a:off x="2663" y="1639"/>
                    <a:ext cx="43"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715455" name="Freeform 1727"/>
                  <p:cNvSpPr>
                    <a:spLocks noChangeAspect="1"/>
                  </p:cNvSpPr>
                  <p:nvPr/>
                </p:nvSpPr>
                <p:spPr bwMode="auto">
                  <a:xfrm>
                    <a:off x="2834" y="1639"/>
                    <a:ext cx="43" cy="272"/>
                  </a:xfrm>
                  <a:custGeom>
                    <a:avLst/>
                    <a:gdLst/>
                    <a:ahLst/>
                    <a:cxnLst>
                      <a:cxn ang="0">
                        <a:pos x="0" y="792"/>
                      </a:cxn>
                      <a:cxn ang="0">
                        <a:pos x="0" y="896"/>
                      </a:cxn>
                      <a:cxn ang="0">
                        <a:pos x="151" y="896"/>
                      </a:cxn>
                      <a:cxn ang="0">
                        <a:pos x="151" y="792"/>
                      </a:cxn>
                      <a:cxn ang="0">
                        <a:pos x="129" y="734"/>
                      </a:cxn>
                      <a:cxn ang="0">
                        <a:pos x="126"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6"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715456" name="Freeform 1728"/>
                  <p:cNvSpPr>
                    <a:spLocks noChangeAspect="1"/>
                  </p:cNvSpPr>
                  <p:nvPr/>
                </p:nvSpPr>
                <p:spPr bwMode="auto">
                  <a:xfrm>
                    <a:off x="2999" y="1639"/>
                    <a:ext cx="43" cy="272"/>
                  </a:xfrm>
                  <a:custGeom>
                    <a:avLst/>
                    <a:gdLst/>
                    <a:ahLst/>
                    <a:cxnLst>
                      <a:cxn ang="0">
                        <a:pos x="0" y="792"/>
                      </a:cxn>
                      <a:cxn ang="0">
                        <a:pos x="0" y="896"/>
                      </a:cxn>
                      <a:cxn ang="0">
                        <a:pos x="153" y="896"/>
                      </a:cxn>
                      <a:cxn ang="0">
                        <a:pos x="153" y="792"/>
                      </a:cxn>
                      <a:cxn ang="0">
                        <a:pos x="129" y="734"/>
                      </a:cxn>
                      <a:cxn ang="0">
                        <a:pos x="124" y="0"/>
                      </a:cxn>
                      <a:cxn ang="0">
                        <a:pos x="29" y="0"/>
                      </a:cxn>
                      <a:cxn ang="0">
                        <a:pos x="24" y="737"/>
                      </a:cxn>
                      <a:cxn ang="0">
                        <a:pos x="0" y="792"/>
                      </a:cxn>
                    </a:cxnLst>
                    <a:rect l="0" t="0" r="r" b="b"/>
                    <a:pathLst>
                      <a:path w="153" h="896">
                        <a:moveTo>
                          <a:pt x="0" y="792"/>
                        </a:moveTo>
                        <a:lnTo>
                          <a:pt x="0" y="896"/>
                        </a:lnTo>
                        <a:lnTo>
                          <a:pt x="153" y="896"/>
                        </a:lnTo>
                        <a:lnTo>
                          <a:pt x="153"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715457" name="Freeform 1729"/>
                  <p:cNvSpPr>
                    <a:spLocks noChangeAspect="1"/>
                  </p:cNvSpPr>
                  <p:nvPr/>
                </p:nvSpPr>
                <p:spPr bwMode="auto">
                  <a:xfrm>
                    <a:off x="3163" y="1639"/>
                    <a:ext cx="50" cy="272"/>
                  </a:xfrm>
                  <a:custGeom>
                    <a:avLst/>
                    <a:gdLst/>
                    <a:ahLst/>
                    <a:cxnLst>
                      <a:cxn ang="0">
                        <a:pos x="0" y="792"/>
                      </a:cxn>
                      <a:cxn ang="0">
                        <a:pos x="0" y="896"/>
                      </a:cxn>
                      <a:cxn ang="0">
                        <a:pos x="151" y="896"/>
                      </a:cxn>
                      <a:cxn ang="0">
                        <a:pos x="151" y="792"/>
                      </a:cxn>
                      <a:cxn ang="0">
                        <a:pos x="129" y="734"/>
                      </a:cxn>
                      <a:cxn ang="0">
                        <a:pos x="124" y="0"/>
                      </a:cxn>
                      <a:cxn ang="0">
                        <a:pos x="29" y="0"/>
                      </a:cxn>
                      <a:cxn ang="0">
                        <a:pos x="24" y="737"/>
                      </a:cxn>
                      <a:cxn ang="0">
                        <a:pos x="0" y="792"/>
                      </a:cxn>
                    </a:cxnLst>
                    <a:rect l="0" t="0" r="r" b="b"/>
                    <a:pathLst>
                      <a:path w="151" h="896">
                        <a:moveTo>
                          <a:pt x="0" y="792"/>
                        </a:moveTo>
                        <a:lnTo>
                          <a:pt x="0" y="896"/>
                        </a:lnTo>
                        <a:lnTo>
                          <a:pt x="151" y="896"/>
                        </a:lnTo>
                        <a:lnTo>
                          <a:pt x="151" y="792"/>
                        </a:lnTo>
                        <a:lnTo>
                          <a:pt x="129" y="734"/>
                        </a:lnTo>
                        <a:lnTo>
                          <a:pt x="124" y="0"/>
                        </a:lnTo>
                        <a:lnTo>
                          <a:pt x="29" y="0"/>
                        </a:lnTo>
                        <a:lnTo>
                          <a:pt x="24" y="737"/>
                        </a:lnTo>
                        <a:lnTo>
                          <a:pt x="0" y="792"/>
                        </a:lnTo>
                        <a:close/>
                      </a:path>
                    </a:pathLst>
                  </a:custGeom>
                  <a:solidFill>
                    <a:schemeClr val="bg1"/>
                  </a:solidFill>
                  <a:ln w="9525">
                    <a:noFill/>
                    <a:round/>
                    <a:headEnd/>
                    <a:tailEnd/>
                  </a:ln>
                </p:spPr>
                <p:txBody>
                  <a:bodyPr/>
                  <a:lstStyle/>
                  <a:p>
                    <a:pPr>
                      <a:defRPr/>
                    </a:pPr>
                    <a:endParaRPr lang="en-US"/>
                  </a:p>
                </p:txBody>
              </p:sp>
              <p:sp>
                <p:nvSpPr>
                  <p:cNvPr id="715458" name="Freeform 1730"/>
                  <p:cNvSpPr>
                    <a:spLocks noChangeAspect="1"/>
                  </p:cNvSpPr>
                  <p:nvPr/>
                </p:nvSpPr>
                <p:spPr bwMode="auto">
                  <a:xfrm>
                    <a:off x="339" y="1246"/>
                    <a:ext cx="379" cy="251"/>
                  </a:xfrm>
                  <a:custGeom>
                    <a:avLst/>
                    <a:gdLst/>
                    <a:ahLst/>
                    <a:cxnLst>
                      <a:cxn ang="0">
                        <a:pos x="1141" y="603"/>
                      </a:cxn>
                      <a:cxn ang="0">
                        <a:pos x="841" y="60"/>
                      </a:cxn>
                      <a:cxn ang="0">
                        <a:pos x="808" y="6"/>
                      </a:cxn>
                      <a:cxn ang="0">
                        <a:pos x="801" y="0"/>
                      </a:cxn>
                      <a:cxn ang="0">
                        <a:pos x="794" y="6"/>
                      </a:cxn>
                      <a:cxn ang="0">
                        <a:pos x="763" y="54"/>
                      </a:cxn>
                      <a:cxn ang="0">
                        <a:pos x="452" y="26"/>
                      </a:cxn>
                      <a:cxn ang="0">
                        <a:pos x="428" y="3"/>
                      </a:cxn>
                      <a:cxn ang="0">
                        <a:pos x="418" y="3"/>
                      </a:cxn>
                      <a:cxn ang="0">
                        <a:pos x="393" y="28"/>
                      </a:cxn>
                      <a:cxn ang="0">
                        <a:pos x="385" y="192"/>
                      </a:cxn>
                      <a:cxn ang="0">
                        <a:pos x="0" y="718"/>
                      </a:cxn>
                      <a:cxn ang="0">
                        <a:pos x="19" y="783"/>
                      </a:cxn>
                      <a:cxn ang="0">
                        <a:pos x="318" y="847"/>
                      </a:cxn>
                      <a:cxn ang="0">
                        <a:pos x="337" y="774"/>
                      </a:cxn>
                      <a:cxn ang="0">
                        <a:pos x="338" y="666"/>
                      </a:cxn>
                      <a:cxn ang="0">
                        <a:pos x="343" y="645"/>
                      </a:cxn>
                      <a:cxn ang="0">
                        <a:pos x="348" y="629"/>
                      </a:cxn>
                      <a:cxn ang="0">
                        <a:pos x="355" y="617"/>
                      </a:cxn>
                      <a:cxn ang="0">
                        <a:pos x="364" y="609"/>
                      </a:cxn>
                      <a:cxn ang="0">
                        <a:pos x="372" y="605"/>
                      </a:cxn>
                      <a:cxn ang="0">
                        <a:pos x="384" y="602"/>
                      </a:cxn>
                      <a:cxn ang="0">
                        <a:pos x="395" y="602"/>
                      </a:cxn>
                      <a:cxn ang="0">
                        <a:pos x="407" y="604"/>
                      </a:cxn>
                      <a:cxn ang="0">
                        <a:pos x="415" y="609"/>
                      </a:cxn>
                      <a:cxn ang="0">
                        <a:pos x="424" y="617"/>
                      </a:cxn>
                      <a:cxn ang="0">
                        <a:pos x="432" y="629"/>
                      </a:cxn>
                      <a:cxn ang="0">
                        <a:pos x="439" y="646"/>
                      </a:cxn>
                      <a:cxn ang="0">
                        <a:pos x="442" y="667"/>
                      </a:cxn>
                      <a:cxn ang="0">
                        <a:pos x="443" y="774"/>
                      </a:cxn>
                      <a:cxn ang="0">
                        <a:pos x="463" y="847"/>
                      </a:cxn>
                      <a:cxn ang="0">
                        <a:pos x="761" y="780"/>
                      </a:cxn>
                      <a:cxn ang="0">
                        <a:pos x="780" y="678"/>
                      </a:cxn>
                      <a:cxn ang="0">
                        <a:pos x="783" y="655"/>
                      </a:cxn>
                      <a:cxn ang="0">
                        <a:pos x="787" y="636"/>
                      </a:cxn>
                      <a:cxn ang="0">
                        <a:pos x="794" y="623"/>
                      </a:cxn>
                      <a:cxn ang="0">
                        <a:pos x="803" y="613"/>
                      </a:cxn>
                      <a:cxn ang="0">
                        <a:pos x="811" y="607"/>
                      </a:cxn>
                      <a:cxn ang="0">
                        <a:pos x="820" y="603"/>
                      </a:cxn>
                      <a:cxn ang="0">
                        <a:pos x="833" y="602"/>
                      </a:cxn>
                      <a:cxn ang="0">
                        <a:pos x="847" y="603"/>
                      </a:cxn>
                      <a:cxn ang="0">
                        <a:pos x="856" y="607"/>
                      </a:cxn>
                      <a:cxn ang="0">
                        <a:pos x="864" y="613"/>
                      </a:cxn>
                      <a:cxn ang="0">
                        <a:pos x="872" y="623"/>
                      </a:cxn>
                      <a:cxn ang="0">
                        <a:pos x="880" y="636"/>
                      </a:cxn>
                      <a:cxn ang="0">
                        <a:pos x="885" y="655"/>
                      </a:cxn>
                      <a:cxn ang="0">
                        <a:pos x="887" y="678"/>
                      </a:cxn>
                      <a:cxn ang="0">
                        <a:pos x="906" y="783"/>
                      </a:cxn>
                      <a:cxn ang="0">
                        <a:pos x="1205" y="847"/>
                      </a:cxn>
                      <a:cxn ang="0">
                        <a:pos x="1224" y="774"/>
                      </a:cxn>
                      <a:cxn ang="0">
                        <a:pos x="1224" y="678"/>
                      </a:cxn>
                      <a:cxn ang="0">
                        <a:pos x="1225" y="659"/>
                      </a:cxn>
                      <a:cxn ang="0">
                        <a:pos x="1232" y="637"/>
                      </a:cxn>
                      <a:cxn ang="0">
                        <a:pos x="1236" y="626"/>
                      </a:cxn>
                      <a:cxn ang="0">
                        <a:pos x="1243" y="616"/>
                      </a:cxn>
                      <a:cxn ang="0">
                        <a:pos x="1253" y="608"/>
                      </a:cxn>
                      <a:cxn ang="0">
                        <a:pos x="1264" y="603"/>
                      </a:cxn>
                    </a:cxnLst>
                    <a:rect l="0" t="0" r="r" b="b"/>
                    <a:pathLst>
                      <a:path w="1264" h="847">
                        <a:moveTo>
                          <a:pt x="1264" y="603"/>
                        </a:moveTo>
                        <a:lnTo>
                          <a:pt x="1141" y="603"/>
                        </a:lnTo>
                        <a:lnTo>
                          <a:pt x="841" y="192"/>
                        </a:lnTo>
                        <a:lnTo>
                          <a:pt x="841" y="60"/>
                        </a:lnTo>
                        <a:lnTo>
                          <a:pt x="832" y="28"/>
                        </a:lnTo>
                        <a:lnTo>
                          <a:pt x="808" y="6"/>
                        </a:lnTo>
                        <a:lnTo>
                          <a:pt x="806" y="3"/>
                        </a:lnTo>
                        <a:lnTo>
                          <a:pt x="801" y="0"/>
                        </a:lnTo>
                        <a:lnTo>
                          <a:pt x="798" y="3"/>
                        </a:lnTo>
                        <a:lnTo>
                          <a:pt x="794" y="6"/>
                        </a:lnTo>
                        <a:lnTo>
                          <a:pt x="773" y="26"/>
                        </a:lnTo>
                        <a:lnTo>
                          <a:pt x="763" y="54"/>
                        </a:lnTo>
                        <a:lnTo>
                          <a:pt x="463" y="54"/>
                        </a:lnTo>
                        <a:lnTo>
                          <a:pt x="452" y="26"/>
                        </a:lnTo>
                        <a:lnTo>
                          <a:pt x="429" y="6"/>
                        </a:lnTo>
                        <a:lnTo>
                          <a:pt x="428" y="3"/>
                        </a:lnTo>
                        <a:lnTo>
                          <a:pt x="423" y="0"/>
                        </a:lnTo>
                        <a:lnTo>
                          <a:pt x="418" y="3"/>
                        </a:lnTo>
                        <a:lnTo>
                          <a:pt x="417" y="6"/>
                        </a:lnTo>
                        <a:lnTo>
                          <a:pt x="393" y="28"/>
                        </a:lnTo>
                        <a:lnTo>
                          <a:pt x="385" y="60"/>
                        </a:lnTo>
                        <a:lnTo>
                          <a:pt x="385" y="192"/>
                        </a:lnTo>
                        <a:lnTo>
                          <a:pt x="383" y="192"/>
                        </a:lnTo>
                        <a:lnTo>
                          <a:pt x="0" y="718"/>
                        </a:lnTo>
                        <a:lnTo>
                          <a:pt x="0" y="774"/>
                        </a:lnTo>
                        <a:lnTo>
                          <a:pt x="19" y="783"/>
                        </a:lnTo>
                        <a:lnTo>
                          <a:pt x="19" y="847"/>
                        </a:lnTo>
                        <a:lnTo>
                          <a:pt x="318" y="847"/>
                        </a:lnTo>
                        <a:lnTo>
                          <a:pt x="318" y="780"/>
                        </a:lnTo>
                        <a:lnTo>
                          <a:pt x="337" y="774"/>
                        </a:lnTo>
                        <a:lnTo>
                          <a:pt x="337" y="678"/>
                        </a:lnTo>
                        <a:lnTo>
                          <a:pt x="338" y="666"/>
                        </a:lnTo>
                        <a:lnTo>
                          <a:pt x="340" y="655"/>
                        </a:lnTo>
                        <a:lnTo>
                          <a:pt x="343" y="645"/>
                        </a:lnTo>
                        <a:lnTo>
                          <a:pt x="345" y="636"/>
                        </a:lnTo>
                        <a:lnTo>
                          <a:pt x="348" y="629"/>
                        </a:lnTo>
                        <a:lnTo>
                          <a:pt x="352" y="623"/>
                        </a:lnTo>
                        <a:lnTo>
                          <a:pt x="355" y="617"/>
                        </a:lnTo>
                        <a:lnTo>
                          <a:pt x="360" y="613"/>
                        </a:lnTo>
                        <a:lnTo>
                          <a:pt x="364" y="609"/>
                        </a:lnTo>
                        <a:lnTo>
                          <a:pt x="368" y="607"/>
                        </a:lnTo>
                        <a:lnTo>
                          <a:pt x="372" y="605"/>
                        </a:lnTo>
                        <a:lnTo>
                          <a:pt x="376" y="603"/>
                        </a:lnTo>
                        <a:lnTo>
                          <a:pt x="384" y="602"/>
                        </a:lnTo>
                        <a:lnTo>
                          <a:pt x="390" y="602"/>
                        </a:lnTo>
                        <a:lnTo>
                          <a:pt x="395" y="602"/>
                        </a:lnTo>
                        <a:lnTo>
                          <a:pt x="403" y="603"/>
                        </a:lnTo>
                        <a:lnTo>
                          <a:pt x="407" y="604"/>
                        </a:lnTo>
                        <a:lnTo>
                          <a:pt x="411" y="607"/>
                        </a:lnTo>
                        <a:lnTo>
                          <a:pt x="415" y="609"/>
                        </a:lnTo>
                        <a:lnTo>
                          <a:pt x="420" y="613"/>
                        </a:lnTo>
                        <a:lnTo>
                          <a:pt x="424" y="617"/>
                        </a:lnTo>
                        <a:lnTo>
                          <a:pt x="428" y="623"/>
                        </a:lnTo>
                        <a:lnTo>
                          <a:pt x="432" y="629"/>
                        </a:lnTo>
                        <a:lnTo>
                          <a:pt x="435" y="636"/>
                        </a:lnTo>
                        <a:lnTo>
                          <a:pt x="439" y="646"/>
                        </a:lnTo>
                        <a:lnTo>
                          <a:pt x="441" y="655"/>
                        </a:lnTo>
                        <a:lnTo>
                          <a:pt x="442" y="667"/>
                        </a:lnTo>
                        <a:lnTo>
                          <a:pt x="443" y="678"/>
                        </a:lnTo>
                        <a:lnTo>
                          <a:pt x="443" y="774"/>
                        </a:lnTo>
                        <a:lnTo>
                          <a:pt x="463" y="783"/>
                        </a:lnTo>
                        <a:lnTo>
                          <a:pt x="463" y="847"/>
                        </a:lnTo>
                        <a:lnTo>
                          <a:pt x="761" y="847"/>
                        </a:lnTo>
                        <a:lnTo>
                          <a:pt x="761" y="780"/>
                        </a:lnTo>
                        <a:lnTo>
                          <a:pt x="780" y="774"/>
                        </a:lnTo>
                        <a:lnTo>
                          <a:pt x="780" y="678"/>
                        </a:lnTo>
                        <a:lnTo>
                          <a:pt x="781" y="667"/>
                        </a:lnTo>
                        <a:lnTo>
                          <a:pt x="783" y="655"/>
                        </a:lnTo>
                        <a:lnTo>
                          <a:pt x="785" y="646"/>
                        </a:lnTo>
                        <a:lnTo>
                          <a:pt x="787" y="636"/>
                        </a:lnTo>
                        <a:lnTo>
                          <a:pt x="790" y="629"/>
                        </a:lnTo>
                        <a:lnTo>
                          <a:pt x="794" y="623"/>
                        </a:lnTo>
                        <a:lnTo>
                          <a:pt x="799" y="617"/>
                        </a:lnTo>
                        <a:lnTo>
                          <a:pt x="803" y="613"/>
                        </a:lnTo>
                        <a:lnTo>
                          <a:pt x="807" y="609"/>
                        </a:lnTo>
                        <a:lnTo>
                          <a:pt x="811" y="607"/>
                        </a:lnTo>
                        <a:lnTo>
                          <a:pt x="816" y="604"/>
                        </a:lnTo>
                        <a:lnTo>
                          <a:pt x="820" y="603"/>
                        </a:lnTo>
                        <a:lnTo>
                          <a:pt x="827" y="602"/>
                        </a:lnTo>
                        <a:lnTo>
                          <a:pt x="833" y="602"/>
                        </a:lnTo>
                        <a:lnTo>
                          <a:pt x="840" y="602"/>
                        </a:lnTo>
                        <a:lnTo>
                          <a:pt x="847" y="603"/>
                        </a:lnTo>
                        <a:lnTo>
                          <a:pt x="851" y="604"/>
                        </a:lnTo>
                        <a:lnTo>
                          <a:pt x="856" y="607"/>
                        </a:lnTo>
                        <a:lnTo>
                          <a:pt x="860" y="609"/>
                        </a:lnTo>
                        <a:lnTo>
                          <a:pt x="864" y="613"/>
                        </a:lnTo>
                        <a:lnTo>
                          <a:pt x="868" y="617"/>
                        </a:lnTo>
                        <a:lnTo>
                          <a:pt x="872" y="623"/>
                        </a:lnTo>
                        <a:lnTo>
                          <a:pt x="877" y="629"/>
                        </a:lnTo>
                        <a:lnTo>
                          <a:pt x="880" y="636"/>
                        </a:lnTo>
                        <a:lnTo>
                          <a:pt x="883" y="646"/>
                        </a:lnTo>
                        <a:lnTo>
                          <a:pt x="885" y="655"/>
                        </a:lnTo>
                        <a:lnTo>
                          <a:pt x="886" y="667"/>
                        </a:lnTo>
                        <a:lnTo>
                          <a:pt x="887" y="678"/>
                        </a:lnTo>
                        <a:lnTo>
                          <a:pt x="887" y="774"/>
                        </a:lnTo>
                        <a:lnTo>
                          <a:pt x="906" y="783"/>
                        </a:lnTo>
                        <a:lnTo>
                          <a:pt x="906" y="847"/>
                        </a:lnTo>
                        <a:lnTo>
                          <a:pt x="1205" y="847"/>
                        </a:lnTo>
                        <a:lnTo>
                          <a:pt x="1205" y="780"/>
                        </a:lnTo>
                        <a:lnTo>
                          <a:pt x="1224" y="774"/>
                        </a:lnTo>
                        <a:lnTo>
                          <a:pt x="1224" y="727"/>
                        </a:lnTo>
                        <a:lnTo>
                          <a:pt x="1224" y="678"/>
                        </a:lnTo>
                        <a:lnTo>
                          <a:pt x="1224" y="670"/>
                        </a:lnTo>
                        <a:lnTo>
                          <a:pt x="1225" y="659"/>
                        </a:lnTo>
                        <a:lnTo>
                          <a:pt x="1227" y="649"/>
                        </a:lnTo>
                        <a:lnTo>
                          <a:pt x="1232" y="637"/>
                        </a:lnTo>
                        <a:lnTo>
                          <a:pt x="1234" y="631"/>
                        </a:lnTo>
                        <a:lnTo>
                          <a:pt x="1236" y="626"/>
                        </a:lnTo>
                        <a:lnTo>
                          <a:pt x="1239" y="620"/>
                        </a:lnTo>
                        <a:lnTo>
                          <a:pt x="1243" y="616"/>
                        </a:lnTo>
                        <a:lnTo>
                          <a:pt x="1247" y="612"/>
                        </a:lnTo>
                        <a:lnTo>
                          <a:pt x="1253" y="608"/>
                        </a:lnTo>
                        <a:lnTo>
                          <a:pt x="1258" y="605"/>
                        </a:lnTo>
                        <a:lnTo>
                          <a:pt x="1264" y="603"/>
                        </a:lnTo>
                        <a:close/>
                      </a:path>
                    </a:pathLst>
                  </a:custGeom>
                  <a:solidFill>
                    <a:schemeClr val="bg1"/>
                  </a:solidFill>
                  <a:ln w="9525">
                    <a:noFill/>
                    <a:round/>
                    <a:headEnd/>
                    <a:tailEnd/>
                  </a:ln>
                </p:spPr>
                <p:txBody>
                  <a:bodyPr/>
                  <a:lstStyle/>
                  <a:p>
                    <a:pPr>
                      <a:defRPr/>
                    </a:pPr>
                    <a:endParaRPr lang="en-US"/>
                  </a:p>
                </p:txBody>
              </p:sp>
              <p:sp>
                <p:nvSpPr>
                  <p:cNvPr id="715459" name="Freeform 1731"/>
                  <p:cNvSpPr>
                    <a:spLocks noChangeAspect="1"/>
                  </p:cNvSpPr>
                  <p:nvPr/>
                </p:nvSpPr>
                <p:spPr bwMode="auto">
                  <a:xfrm>
                    <a:off x="4822" y="1246"/>
                    <a:ext cx="379" cy="251"/>
                  </a:xfrm>
                  <a:custGeom>
                    <a:avLst/>
                    <a:gdLst/>
                    <a:ahLst/>
                    <a:cxnLst>
                      <a:cxn ang="0">
                        <a:pos x="123" y="603"/>
                      </a:cxn>
                      <a:cxn ang="0">
                        <a:pos x="423" y="60"/>
                      </a:cxn>
                      <a:cxn ang="0">
                        <a:pos x="456" y="6"/>
                      </a:cxn>
                      <a:cxn ang="0">
                        <a:pos x="463" y="0"/>
                      </a:cxn>
                      <a:cxn ang="0">
                        <a:pos x="468" y="6"/>
                      </a:cxn>
                      <a:cxn ang="0">
                        <a:pos x="501" y="54"/>
                      </a:cxn>
                      <a:cxn ang="0">
                        <a:pos x="812" y="26"/>
                      </a:cxn>
                      <a:cxn ang="0">
                        <a:pos x="836" y="3"/>
                      </a:cxn>
                      <a:cxn ang="0">
                        <a:pos x="846" y="3"/>
                      </a:cxn>
                      <a:cxn ang="0">
                        <a:pos x="871" y="28"/>
                      </a:cxn>
                      <a:cxn ang="0">
                        <a:pos x="879" y="192"/>
                      </a:cxn>
                      <a:cxn ang="0">
                        <a:pos x="1264" y="718"/>
                      </a:cxn>
                      <a:cxn ang="0">
                        <a:pos x="1245" y="783"/>
                      </a:cxn>
                      <a:cxn ang="0">
                        <a:pos x="946" y="847"/>
                      </a:cxn>
                      <a:cxn ang="0">
                        <a:pos x="927" y="774"/>
                      </a:cxn>
                      <a:cxn ang="0">
                        <a:pos x="926" y="666"/>
                      </a:cxn>
                      <a:cxn ang="0">
                        <a:pos x="921" y="645"/>
                      </a:cxn>
                      <a:cxn ang="0">
                        <a:pos x="916" y="629"/>
                      </a:cxn>
                      <a:cxn ang="0">
                        <a:pos x="909" y="617"/>
                      </a:cxn>
                      <a:cxn ang="0">
                        <a:pos x="900" y="609"/>
                      </a:cxn>
                      <a:cxn ang="0">
                        <a:pos x="892" y="605"/>
                      </a:cxn>
                      <a:cxn ang="0">
                        <a:pos x="880" y="602"/>
                      </a:cxn>
                      <a:cxn ang="0">
                        <a:pos x="869" y="602"/>
                      </a:cxn>
                      <a:cxn ang="0">
                        <a:pos x="857" y="604"/>
                      </a:cxn>
                      <a:cxn ang="0">
                        <a:pos x="849" y="609"/>
                      </a:cxn>
                      <a:cxn ang="0">
                        <a:pos x="840" y="617"/>
                      </a:cxn>
                      <a:cxn ang="0">
                        <a:pos x="832" y="629"/>
                      </a:cxn>
                      <a:cxn ang="0">
                        <a:pos x="825" y="646"/>
                      </a:cxn>
                      <a:cxn ang="0">
                        <a:pos x="822" y="667"/>
                      </a:cxn>
                      <a:cxn ang="0">
                        <a:pos x="821" y="774"/>
                      </a:cxn>
                      <a:cxn ang="0">
                        <a:pos x="801" y="847"/>
                      </a:cxn>
                      <a:cxn ang="0">
                        <a:pos x="501" y="780"/>
                      </a:cxn>
                      <a:cxn ang="0">
                        <a:pos x="484" y="678"/>
                      </a:cxn>
                      <a:cxn ang="0">
                        <a:pos x="481" y="655"/>
                      </a:cxn>
                      <a:cxn ang="0">
                        <a:pos x="477" y="636"/>
                      </a:cxn>
                      <a:cxn ang="0">
                        <a:pos x="470" y="623"/>
                      </a:cxn>
                      <a:cxn ang="0">
                        <a:pos x="461" y="613"/>
                      </a:cxn>
                      <a:cxn ang="0">
                        <a:pos x="453" y="607"/>
                      </a:cxn>
                      <a:cxn ang="0">
                        <a:pos x="444" y="603"/>
                      </a:cxn>
                      <a:cxn ang="0">
                        <a:pos x="431" y="602"/>
                      </a:cxn>
                      <a:cxn ang="0">
                        <a:pos x="417" y="603"/>
                      </a:cxn>
                      <a:cxn ang="0">
                        <a:pos x="408" y="607"/>
                      </a:cxn>
                      <a:cxn ang="0">
                        <a:pos x="400" y="613"/>
                      </a:cxn>
                      <a:cxn ang="0">
                        <a:pos x="392" y="623"/>
                      </a:cxn>
                      <a:cxn ang="0">
                        <a:pos x="384" y="636"/>
                      </a:cxn>
                      <a:cxn ang="0">
                        <a:pos x="379" y="655"/>
                      </a:cxn>
                      <a:cxn ang="0">
                        <a:pos x="377" y="678"/>
                      </a:cxn>
                      <a:cxn ang="0">
                        <a:pos x="358" y="783"/>
                      </a:cxn>
                      <a:cxn ang="0">
                        <a:pos x="59" y="847"/>
                      </a:cxn>
                      <a:cxn ang="0">
                        <a:pos x="40" y="774"/>
                      </a:cxn>
                      <a:cxn ang="0">
                        <a:pos x="40" y="678"/>
                      </a:cxn>
                      <a:cxn ang="0">
                        <a:pos x="39" y="659"/>
                      </a:cxn>
                      <a:cxn ang="0">
                        <a:pos x="32" y="637"/>
                      </a:cxn>
                      <a:cxn ang="0">
                        <a:pos x="28" y="626"/>
                      </a:cxn>
                      <a:cxn ang="0">
                        <a:pos x="21" y="616"/>
                      </a:cxn>
                      <a:cxn ang="0">
                        <a:pos x="11" y="608"/>
                      </a:cxn>
                      <a:cxn ang="0">
                        <a:pos x="0" y="603"/>
                      </a:cxn>
                    </a:cxnLst>
                    <a:rect l="0" t="0" r="r" b="b"/>
                    <a:pathLst>
                      <a:path w="1264" h="847">
                        <a:moveTo>
                          <a:pt x="0" y="603"/>
                        </a:moveTo>
                        <a:lnTo>
                          <a:pt x="123" y="603"/>
                        </a:lnTo>
                        <a:lnTo>
                          <a:pt x="423" y="192"/>
                        </a:lnTo>
                        <a:lnTo>
                          <a:pt x="423" y="60"/>
                        </a:lnTo>
                        <a:lnTo>
                          <a:pt x="432" y="28"/>
                        </a:lnTo>
                        <a:lnTo>
                          <a:pt x="456" y="6"/>
                        </a:lnTo>
                        <a:lnTo>
                          <a:pt x="458" y="3"/>
                        </a:lnTo>
                        <a:lnTo>
                          <a:pt x="463" y="0"/>
                        </a:lnTo>
                        <a:lnTo>
                          <a:pt x="466" y="3"/>
                        </a:lnTo>
                        <a:lnTo>
                          <a:pt x="468" y="6"/>
                        </a:lnTo>
                        <a:lnTo>
                          <a:pt x="491" y="26"/>
                        </a:lnTo>
                        <a:lnTo>
                          <a:pt x="501" y="54"/>
                        </a:lnTo>
                        <a:lnTo>
                          <a:pt x="801" y="54"/>
                        </a:lnTo>
                        <a:lnTo>
                          <a:pt x="812" y="26"/>
                        </a:lnTo>
                        <a:lnTo>
                          <a:pt x="835" y="6"/>
                        </a:lnTo>
                        <a:lnTo>
                          <a:pt x="836" y="3"/>
                        </a:lnTo>
                        <a:lnTo>
                          <a:pt x="840" y="0"/>
                        </a:lnTo>
                        <a:lnTo>
                          <a:pt x="846" y="3"/>
                        </a:lnTo>
                        <a:lnTo>
                          <a:pt x="847" y="6"/>
                        </a:lnTo>
                        <a:lnTo>
                          <a:pt x="871" y="28"/>
                        </a:lnTo>
                        <a:lnTo>
                          <a:pt x="879" y="60"/>
                        </a:lnTo>
                        <a:lnTo>
                          <a:pt x="879" y="192"/>
                        </a:lnTo>
                        <a:lnTo>
                          <a:pt x="881" y="192"/>
                        </a:lnTo>
                        <a:lnTo>
                          <a:pt x="1264" y="718"/>
                        </a:lnTo>
                        <a:lnTo>
                          <a:pt x="1264" y="774"/>
                        </a:lnTo>
                        <a:lnTo>
                          <a:pt x="1245" y="783"/>
                        </a:lnTo>
                        <a:lnTo>
                          <a:pt x="1245" y="847"/>
                        </a:lnTo>
                        <a:lnTo>
                          <a:pt x="946" y="847"/>
                        </a:lnTo>
                        <a:lnTo>
                          <a:pt x="946" y="780"/>
                        </a:lnTo>
                        <a:lnTo>
                          <a:pt x="927" y="774"/>
                        </a:lnTo>
                        <a:lnTo>
                          <a:pt x="927" y="678"/>
                        </a:lnTo>
                        <a:lnTo>
                          <a:pt x="926" y="666"/>
                        </a:lnTo>
                        <a:lnTo>
                          <a:pt x="923" y="655"/>
                        </a:lnTo>
                        <a:lnTo>
                          <a:pt x="921" y="645"/>
                        </a:lnTo>
                        <a:lnTo>
                          <a:pt x="919" y="636"/>
                        </a:lnTo>
                        <a:lnTo>
                          <a:pt x="916" y="629"/>
                        </a:lnTo>
                        <a:lnTo>
                          <a:pt x="912" y="623"/>
                        </a:lnTo>
                        <a:lnTo>
                          <a:pt x="909" y="617"/>
                        </a:lnTo>
                        <a:lnTo>
                          <a:pt x="904" y="613"/>
                        </a:lnTo>
                        <a:lnTo>
                          <a:pt x="900" y="609"/>
                        </a:lnTo>
                        <a:lnTo>
                          <a:pt x="896" y="607"/>
                        </a:lnTo>
                        <a:lnTo>
                          <a:pt x="892" y="605"/>
                        </a:lnTo>
                        <a:lnTo>
                          <a:pt x="888" y="603"/>
                        </a:lnTo>
                        <a:lnTo>
                          <a:pt x="880" y="602"/>
                        </a:lnTo>
                        <a:lnTo>
                          <a:pt x="874" y="602"/>
                        </a:lnTo>
                        <a:lnTo>
                          <a:pt x="869" y="602"/>
                        </a:lnTo>
                        <a:lnTo>
                          <a:pt x="861" y="603"/>
                        </a:lnTo>
                        <a:lnTo>
                          <a:pt x="857" y="604"/>
                        </a:lnTo>
                        <a:lnTo>
                          <a:pt x="853" y="607"/>
                        </a:lnTo>
                        <a:lnTo>
                          <a:pt x="849" y="609"/>
                        </a:lnTo>
                        <a:lnTo>
                          <a:pt x="844" y="613"/>
                        </a:lnTo>
                        <a:lnTo>
                          <a:pt x="840" y="617"/>
                        </a:lnTo>
                        <a:lnTo>
                          <a:pt x="836" y="623"/>
                        </a:lnTo>
                        <a:lnTo>
                          <a:pt x="832" y="629"/>
                        </a:lnTo>
                        <a:lnTo>
                          <a:pt x="829" y="636"/>
                        </a:lnTo>
                        <a:lnTo>
                          <a:pt x="825" y="646"/>
                        </a:lnTo>
                        <a:lnTo>
                          <a:pt x="823" y="655"/>
                        </a:lnTo>
                        <a:lnTo>
                          <a:pt x="822" y="667"/>
                        </a:lnTo>
                        <a:lnTo>
                          <a:pt x="821" y="678"/>
                        </a:lnTo>
                        <a:lnTo>
                          <a:pt x="821" y="774"/>
                        </a:lnTo>
                        <a:lnTo>
                          <a:pt x="801" y="783"/>
                        </a:lnTo>
                        <a:lnTo>
                          <a:pt x="801" y="847"/>
                        </a:lnTo>
                        <a:lnTo>
                          <a:pt x="503" y="847"/>
                        </a:lnTo>
                        <a:lnTo>
                          <a:pt x="501" y="780"/>
                        </a:lnTo>
                        <a:lnTo>
                          <a:pt x="482" y="774"/>
                        </a:lnTo>
                        <a:lnTo>
                          <a:pt x="484" y="678"/>
                        </a:lnTo>
                        <a:lnTo>
                          <a:pt x="483" y="667"/>
                        </a:lnTo>
                        <a:lnTo>
                          <a:pt x="481" y="655"/>
                        </a:lnTo>
                        <a:lnTo>
                          <a:pt x="479" y="646"/>
                        </a:lnTo>
                        <a:lnTo>
                          <a:pt x="477" y="636"/>
                        </a:lnTo>
                        <a:lnTo>
                          <a:pt x="474" y="629"/>
                        </a:lnTo>
                        <a:lnTo>
                          <a:pt x="470" y="623"/>
                        </a:lnTo>
                        <a:lnTo>
                          <a:pt x="465" y="617"/>
                        </a:lnTo>
                        <a:lnTo>
                          <a:pt x="461" y="613"/>
                        </a:lnTo>
                        <a:lnTo>
                          <a:pt x="457" y="609"/>
                        </a:lnTo>
                        <a:lnTo>
                          <a:pt x="453" y="607"/>
                        </a:lnTo>
                        <a:lnTo>
                          <a:pt x="448" y="604"/>
                        </a:lnTo>
                        <a:lnTo>
                          <a:pt x="444" y="603"/>
                        </a:lnTo>
                        <a:lnTo>
                          <a:pt x="437" y="602"/>
                        </a:lnTo>
                        <a:lnTo>
                          <a:pt x="431" y="602"/>
                        </a:lnTo>
                        <a:lnTo>
                          <a:pt x="424" y="602"/>
                        </a:lnTo>
                        <a:lnTo>
                          <a:pt x="417" y="603"/>
                        </a:lnTo>
                        <a:lnTo>
                          <a:pt x="413" y="604"/>
                        </a:lnTo>
                        <a:lnTo>
                          <a:pt x="408" y="607"/>
                        </a:lnTo>
                        <a:lnTo>
                          <a:pt x="404" y="609"/>
                        </a:lnTo>
                        <a:lnTo>
                          <a:pt x="400" y="613"/>
                        </a:lnTo>
                        <a:lnTo>
                          <a:pt x="396" y="617"/>
                        </a:lnTo>
                        <a:lnTo>
                          <a:pt x="392" y="623"/>
                        </a:lnTo>
                        <a:lnTo>
                          <a:pt x="387" y="629"/>
                        </a:lnTo>
                        <a:lnTo>
                          <a:pt x="384" y="636"/>
                        </a:lnTo>
                        <a:lnTo>
                          <a:pt x="381" y="646"/>
                        </a:lnTo>
                        <a:lnTo>
                          <a:pt x="379" y="655"/>
                        </a:lnTo>
                        <a:lnTo>
                          <a:pt x="378" y="667"/>
                        </a:lnTo>
                        <a:lnTo>
                          <a:pt x="377" y="678"/>
                        </a:lnTo>
                        <a:lnTo>
                          <a:pt x="377" y="774"/>
                        </a:lnTo>
                        <a:lnTo>
                          <a:pt x="358" y="783"/>
                        </a:lnTo>
                        <a:lnTo>
                          <a:pt x="358" y="847"/>
                        </a:lnTo>
                        <a:lnTo>
                          <a:pt x="59" y="847"/>
                        </a:lnTo>
                        <a:lnTo>
                          <a:pt x="59" y="780"/>
                        </a:lnTo>
                        <a:lnTo>
                          <a:pt x="40" y="774"/>
                        </a:lnTo>
                        <a:lnTo>
                          <a:pt x="40" y="727"/>
                        </a:lnTo>
                        <a:lnTo>
                          <a:pt x="40" y="678"/>
                        </a:lnTo>
                        <a:lnTo>
                          <a:pt x="40" y="670"/>
                        </a:lnTo>
                        <a:lnTo>
                          <a:pt x="39" y="659"/>
                        </a:lnTo>
                        <a:lnTo>
                          <a:pt x="37" y="649"/>
                        </a:lnTo>
                        <a:lnTo>
                          <a:pt x="32" y="637"/>
                        </a:lnTo>
                        <a:lnTo>
                          <a:pt x="30" y="631"/>
                        </a:lnTo>
                        <a:lnTo>
                          <a:pt x="28" y="626"/>
                        </a:lnTo>
                        <a:lnTo>
                          <a:pt x="24" y="620"/>
                        </a:lnTo>
                        <a:lnTo>
                          <a:pt x="21" y="616"/>
                        </a:lnTo>
                        <a:lnTo>
                          <a:pt x="17" y="612"/>
                        </a:lnTo>
                        <a:lnTo>
                          <a:pt x="11" y="608"/>
                        </a:lnTo>
                        <a:lnTo>
                          <a:pt x="6" y="605"/>
                        </a:lnTo>
                        <a:lnTo>
                          <a:pt x="0" y="603"/>
                        </a:lnTo>
                        <a:close/>
                      </a:path>
                    </a:pathLst>
                  </a:custGeom>
                  <a:solidFill>
                    <a:schemeClr val="bg1"/>
                  </a:solidFill>
                  <a:ln w="9525">
                    <a:noFill/>
                    <a:round/>
                    <a:headEnd/>
                    <a:tailEnd/>
                  </a:ln>
                </p:spPr>
                <p:txBody>
                  <a:bodyPr/>
                  <a:lstStyle/>
                  <a:p>
                    <a:pPr>
                      <a:defRPr/>
                    </a:pPr>
                    <a:endParaRPr lang="en-US"/>
                  </a:p>
                </p:txBody>
              </p:sp>
              <p:sp>
                <p:nvSpPr>
                  <p:cNvPr id="715460" name="Freeform 1732"/>
                  <p:cNvSpPr>
                    <a:spLocks noChangeAspect="1"/>
                  </p:cNvSpPr>
                  <p:nvPr/>
                </p:nvSpPr>
                <p:spPr bwMode="auto">
                  <a:xfrm>
                    <a:off x="3006" y="1983"/>
                    <a:ext cx="29" cy="14"/>
                  </a:xfrm>
                  <a:custGeom>
                    <a:avLst/>
                    <a:gdLst/>
                    <a:ahLst/>
                    <a:cxnLst>
                      <a:cxn ang="0">
                        <a:pos x="0" y="22"/>
                      </a:cxn>
                      <a:cxn ang="0">
                        <a:pos x="23" y="40"/>
                      </a:cxn>
                      <a:cxn ang="0">
                        <a:pos x="97" y="40"/>
                      </a:cxn>
                      <a:cxn ang="0">
                        <a:pos x="97" y="0"/>
                      </a:cxn>
                      <a:cxn ang="0">
                        <a:pos x="23" y="0"/>
                      </a:cxn>
                      <a:cxn ang="0">
                        <a:pos x="0" y="22"/>
                      </a:cxn>
                      <a:cxn ang="0">
                        <a:pos x="0" y="22"/>
                      </a:cxn>
                      <a:cxn ang="0">
                        <a:pos x="2" y="40"/>
                      </a:cxn>
                      <a:cxn ang="0">
                        <a:pos x="23" y="40"/>
                      </a:cxn>
                      <a:cxn ang="0">
                        <a:pos x="0" y="22"/>
                      </a:cxn>
                    </a:cxnLst>
                    <a:rect l="0" t="0" r="r" b="b"/>
                    <a:pathLst>
                      <a:path w="97" h="40">
                        <a:moveTo>
                          <a:pt x="0" y="22"/>
                        </a:moveTo>
                        <a:lnTo>
                          <a:pt x="23" y="40"/>
                        </a:lnTo>
                        <a:lnTo>
                          <a:pt x="97" y="40"/>
                        </a:lnTo>
                        <a:lnTo>
                          <a:pt x="97"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715461" name="Freeform 1733"/>
                  <p:cNvSpPr>
                    <a:spLocks noChangeAspect="1"/>
                  </p:cNvSpPr>
                  <p:nvPr/>
                </p:nvSpPr>
                <p:spPr bwMode="auto">
                  <a:xfrm>
                    <a:off x="2934" y="1919"/>
                    <a:ext cx="86" cy="72"/>
                  </a:xfrm>
                  <a:custGeom>
                    <a:avLst/>
                    <a:gdLst/>
                    <a:ahLst/>
                    <a:cxnLst>
                      <a:cxn ang="0">
                        <a:pos x="0" y="40"/>
                      </a:cxn>
                      <a:cxn ang="0">
                        <a:pos x="0" y="40"/>
                      </a:cxn>
                      <a:cxn ang="0">
                        <a:pos x="10" y="41"/>
                      </a:cxn>
                      <a:cxn ang="0">
                        <a:pos x="21" y="41"/>
                      </a:cxn>
                      <a:cxn ang="0">
                        <a:pos x="31" y="42"/>
                      </a:cxn>
                      <a:cxn ang="0">
                        <a:pos x="41" y="44"/>
                      </a:cxn>
                      <a:cxn ang="0">
                        <a:pos x="62" y="49"/>
                      </a:cxn>
                      <a:cxn ang="0">
                        <a:pos x="81" y="56"/>
                      </a:cxn>
                      <a:cxn ang="0">
                        <a:pos x="100" y="64"/>
                      </a:cxn>
                      <a:cxn ang="0">
                        <a:pos x="117" y="74"/>
                      </a:cxn>
                      <a:cxn ang="0">
                        <a:pos x="134" y="85"/>
                      </a:cxn>
                      <a:cxn ang="0">
                        <a:pos x="150" y="98"/>
                      </a:cxn>
                      <a:cxn ang="0">
                        <a:pos x="165" y="113"/>
                      </a:cxn>
                      <a:cxn ang="0">
                        <a:pos x="179" y="128"/>
                      </a:cxn>
                      <a:cxn ang="0">
                        <a:pos x="190" y="145"/>
                      </a:cxn>
                      <a:cxn ang="0">
                        <a:pos x="201" y="163"/>
                      </a:cxn>
                      <a:cxn ang="0">
                        <a:pos x="209" y="181"/>
                      </a:cxn>
                      <a:cxn ang="0">
                        <a:pos x="216" y="202"/>
                      </a:cxn>
                      <a:cxn ang="0">
                        <a:pos x="220" y="212"/>
                      </a:cxn>
                      <a:cxn ang="0">
                        <a:pos x="222" y="222"/>
                      </a:cxn>
                      <a:cxn ang="0">
                        <a:pos x="224" y="233"/>
                      </a:cxn>
                      <a:cxn ang="0">
                        <a:pos x="225" y="243"/>
                      </a:cxn>
                      <a:cxn ang="0">
                        <a:pos x="271" y="239"/>
                      </a:cxn>
                      <a:cxn ang="0">
                        <a:pos x="269" y="226"/>
                      </a:cxn>
                      <a:cxn ang="0">
                        <a:pos x="267" y="215"/>
                      </a:cxn>
                      <a:cxn ang="0">
                        <a:pos x="264" y="202"/>
                      </a:cxn>
                      <a:cxn ang="0">
                        <a:pos x="261" y="189"/>
                      </a:cxn>
                      <a:cxn ang="0">
                        <a:pos x="252" y="167"/>
                      </a:cxn>
                      <a:cxn ang="0">
                        <a:pos x="242" y="145"/>
                      </a:cxn>
                      <a:cxn ang="0">
                        <a:pos x="230" y="124"/>
                      </a:cxn>
                      <a:cxn ang="0">
                        <a:pos x="215" y="105"/>
                      </a:cxn>
                      <a:cxn ang="0">
                        <a:pos x="200" y="86"/>
                      </a:cxn>
                      <a:cxn ang="0">
                        <a:pos x="183" y="69"/>
                      </a:cxn>
                      <a:cxn ang="0">
                        <a:pos x="164" y="54"/>
                      </a:cxn>
                      <a:cxn ang="0">
                        <a:pos x="144" y="40"/>
                      </a:cxn>
                      <a:cxn ang="0">
                        <a:pos x="122" y="28"/>
                      </a:cxn>
                      <a:cxn ang="0">
                        <a:pos x="100" y="18"/>
                      </a:cxn>
                      <a:cxn ang="0">
                        <a:pos x="75" y="10"/>
                      </a:cxn>
                      <a:cxn ang="0">
                        <a:pos x="51" y="4"/>
                      </a:cxn>
                      <a:cxn ang="0">
                        <a:pos x="38" y="2"/>
                      </a:cxn>
                      <a:cxn ang="0">
                        <a:pos x="25" y="1"/>
                      </a:cxn>
                      <a:cxn ang="0">
                        <a:pos x="12" y="0"/>
                      </a:cxn>
                      <a:cxn ang="0">
                        <a:pos x="0" y="0"/>
                      </a:cxn>
                      <a:cxn ang="0">
                        <a:pos x="0" y="0"/>
                      </a:cxn>
                      <a:cxn ang="0">
                        <a:pos x="0" y="40"/>
                      </a:cxn>
                      <a:cxn ang="0">
                        <a:pos x="0" y="40"/>
                      </a:cxn>
                      <a:cxn ang="0">
                        <a:pos x="0" y="40"/>
                      </a:cxn>
                    </a:cxnLst>
                    <a:rect l="0" t="0" r="r" b="b"/>
                    <a:pathLst>
                      <a:path w="271" h="243">
                        <a:moveTo>
                          <a:pt x="0" y="40"/>
                        </a:moveTo>
                        <a:lnTo>
                          <a:pt x="0" y="40"/>
                        </a:lnTo>
                        <a:lnTo>
                          <a:pt x="10" y="41"/>
                        </a:lnTo>
                        <a:lnTo>
                          <a:pt x="21" y="41"/>
                        </a:lnTo>
                        <a:lnTo>
                          <a:pt x="31" y="42"/>
                        </a:lnTo>
                        <a:lnTo>
                          <a:pt x="41" y="44"/>
                        </a:lnTo>
                        <a:lnTo>
                          <a:pt x="62" y="49"/>
                        </a:lnTo>
                        <a:lnTo>
                          <a:pt x="81" y="56"/>
                        </a:lnTo>
                        <a:lnTo>
                          <a:pt x="100" y="64"/>
                        </a:lnTo>
                        <a:lnTo>
                          <a:pt x="117" y="74"/>
                        </a:lnTo>
                        <a:lnTo>
                          <a:pt x="134" y="85"/>
                        </a:lnTo>
                        <a:lnTo>
                          <a:pt x="150" y="98"/>
                        </a:lnTo>
                        <a:lnTo>
                          <a:pt x="165" y="113"/>
                        </a:lnTo>
                        <a:lnTo>
                          <a:pt x="179" y="128"/>
                        </a:lnTo>
                        <a:lnTo>
                          <a:pt x="190" y="145"/>
                        </a:lnTo>
                        <a:lnTo>
                          <a:pt x="201" y="163"/>
                        </a:lnTo>
                        <a:lnTo>
                          <a:pt x="209" y="181"/>
                        </a:lnTo>
                        <a:lnTo>
                          <a:pt x="216" y="202"/>
                        </a:lnTo>
                        <a:lnTo>
                          <a:pt x="220" y="212"/>
                        </a:lnTo>
                        <a:lnTo>
                          <a:pt x="222" y="222"/>
                        </a:lnTo>
                        <a:lnTo>
                          <a:pt x="224" y="233"/>
                        </a:lnTo>
                        <a:lnTo>
                          <a:pt x="225" y="243"/>
                        </a:lnTo>
                        <a:lnTo>
                          <a:pt x="271" y="239"/>
                        </a:lnTo>
                        <a:lnTo>
                          <a:pt x="269" y="226"/>
                        </a:lnTo>
                        <a:lnTo>
                          <a:pt x="267" y="215"/>
                        </a:lnTo>
                        <a:lnTo>
                          <a:pt x="264" y="202"/>
                        </a:lnTo>
                        <a:lnTo>
                          <a:pt x="261" y="189"/>
                        </a:lnTo>
                        <a:lnTo>
                          <a:pt x="252" y="167"/>
                        </a:lnTo>
                        <a:lnTo>
                          <a:pt x="242" y="145"/>
                        </a:lnTo>
                        <a:lnTo>
                          <a:pt x="230" y="124"/>
                        </a:lnTo>
                        <a:lnTo>
                          <a:pt x="215" y="105"/>
                        </a:lnTo>
                        <a:lnTo>
                          <a:pt x="200" y="86"/>
                        </a:lnTo>
                        <a:lnTo>
                          <a:pt x="183" y="69"/>
                        </a:lnTo>
                        <a:lnTo>
                          <a:pt x="164" y="54"/>
                        </a:lnTo>
                        <a:lnTo>
                          <a:pt x="144" y="40"/>
                        </a:lnTo>
                        <a:lnTo>
                          <a:pt x="122" y="28"/>
                        </a:lnTo>
                        <a:lnTo>
                          <a:pt x="100" y="18"/>
                        </a:lnTo>
                        <a:lnTo>
                          <a:pt x="75" y="10"/>
                        </a:lnTo>
                        <a:lnTo>
                          <a:pt x="51" y="4"/>
                        </a:lnTo>
                        <a:lnTo>
                          <a:pt x="38" y="2"/>
                        </a:lnTo>
                        <a:lnTo>
                          <a:pt x="25"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715462" name="Freeform 1734"/>
                  <p:cNvSpPr>
                    <a:spLocks noChangeAspect="1"/>
                  </p:cNvSpPr>
                  <p:nvPr/>
                </p:nvSpPr>
                <p:spPr bwMode="auto">
                  <a:xfrm>
                    <a:off x="2856" y="1919"/>
                    <a:ext cx="79" cy="79"/>
                  </a:xfrm>
                  <a:custGeom>
                    <a:avLst/>
                    <a:gdLst/>
                    <a:ahLst/>
                    <a:cxnLst>
                      <a:cxn ang="0">
                        <a:pos x="23" y="261"/>
                      </a:cxn>
                      <a:cxn ang="0">
                        <a:pos x="46" y="243"/>
                      </a:cxn>
                      <a:cxn ang="0">
                        <a:pos x="47" y="233"/>
                      </a:cxn>
                      <a:cxn ang="0">
                        <a:pos x="49" y="222"/>
                      </a:cxn>
                      <a:cxn ang="0">
                        <a:pos x="51" y="212"/>
                      </a:cxn>
                      <a:cxn ang="0">
                        <a:pos x="55" y="202"/>
                      </a:cxn>
                      <a:cxn ang="0">
                        <a:pos x="62" y="181"/>
                      </a:cxn>
                      <a:cxn ang="0">
                        <a:pos x="70" y="163"/>
                      </a:cxn>
                      <a:cxn ang="0">
                        <a:pos x="81" y="145"/>
                      </a:cxn>
                      <a:cxn ang="0">
                        <a:pos x="93" y="128"/>
                      </a:cxn>
                      <a:cxn ang="0">
                        <a:pos x="106" y="113"/>
                      </a:cxn>
                      <a:cxn ang="0">
                        <a:pos x="121" y="98"/>
                      </a:cxn>
                      <a:cxn ang="0">
                        <a:pos x="137" y="85"/>
                      </a:cxn>
                      <a:cxn ang="0">
                        <a:pos x="154" y="74"/>
                      </a:cxn>
                      <a:cxn ang="0">
                        <a:pos x="170" y="64"/>
                      </a:cxn>
                      <a:cxn ang="0">
                        <a:pos x="189" y="56"/>
                      </a:cxn>
                      <a:cxn ang="0">
                        <a:pos x="208" y="49"/>
                      </a:cxn>
                      <a:cxn ang="0">
                        <a:pos x="229" y="44"/>
                      </a:cxn>
                      <a:cxn ang="0">
                        <a:pos x="239" y="42"/>
                      </a:cxn>
                      <a:cxn ang="0">
                        <a:pos x="249" y="41"/>
                      </a:cxn>
                      <a:cxn ang="0">
                        <a:pos x="260" y="41"/>
                      </a:cxn>
                      <a:cxn ang="0">
                        <a:pos x="271" y="40"/>
                      </a:cxn>
                      <a:cxn ang="0">
                        <a:pos x="271" y="0"/>
                      </a:cxn>
                      <a:cxn ang="0">
                        <a:pos x="257" y="0"/>
                      </a:cxn>
                      <a:cxn ang="0">
                        <a:pos x="244" y="1"/>
                      </a:cxn>
                      <a:cxn ang="0">
                        <a:pos x="232" y="2"/>
                      </a:cxn>
                      <a:cxn ang="0">
                        <a:pos x="219" y="4"/>
                      </a:cxn>
                      <a:cxn ang="0">
                        <a:pos x="195" y="10"/>
                      </a:cxn>
                      <a:cxn ang="0">
                        <a:pos x="172" y="18"/>
                      </a:cxn>
                      <a:cxn ang="0">
                        <a:pos x="148" y="28"/>
                      </a:cxn>
                      <a:cxn ang="0">
                        <a:pos x="127" y="40"/>
                      </a:cxn>
                      <a:cxn ang="0">
                        <a:pos x="107" y="54"/>
                      </a:cxn>
                      <a:cxn ang="0">
                        <a:pos x="88" y="69"/>
                      </a:cxn>
                      <a:cxn ang="0">
                        <a:pos x="71" y="86"/>
                      </a:cxn>
                      <a:cxn ang="0">
                        <a:pos x="56" y="105"/>
                      </a:cxn>
                      <a:cxn ang="0">
                        <a:pos x="41" y="124"/>
                      </a:cxn>
                      <a:cxn ang="0">
                        <a:pos x="29" y="145"/>
                      </a:cxn>
                      <a:cxn ang="0">
                        <a:pos x="19" y="167"/>
                      </a:cxn>
                      <a:cxn ang="0">
                        <a:pos x="10" y="189"/>
                      </a:cxn>
                      <a:cxn ang="0">
                        <a:pos x="7" y="202"/>
                      </a:cxn>
                      <a:cxn ang="0">
                        <a:pos x="4" y="215"/>
                      </a:cxn>
                      <a:cxn ang="0">
                        <a:pos x="2" y="226"/>
                      </a:cxn>
                      <a:cxn ang="0">
                        <a:pos x="0" y="239"/>
                      </a:cxn>
                      <a:cxn ang="0">
                        <a:pos x="23" y="221"/>
                      </a:cxn>
                      <a:cxn ang="0">
                        <a:pos x="23" y="261"/>
                      </a:cxn>
                      <a:cxn ang="0">
                        <a:pos x="44" y="261"/>
                      </a:cxn>
                      <a:cxn ang="0">
                        <a:pos x="46" y="243"/>
                      </a:cxn>
                      <a:cxn ang="0">
                        <a:pos x="23" y="261"/>
                      </a:cxn>
                    </a:cxnLst>
                    <a:rect l="0" t="0" r="r" b="b"/>
                    <a:pathLst>
                      <a:path w="271" h="261">
                        <a:moveTo>
                          <a:pt x="23" y="261"/>
                        </a:moveTo>
                        <a:lnTo>
                          <a:pt x="46" y="243"/>
                        </a:lnTo>
                        <a:lnTo>
                          <a:pt x="47" y="233"/>
                        </a:lnTo>
                        <a:lnTo>
                          <a:pt x="49" y="222"/>
                        </a:lnTo>
                        <a:lnTo>
                          <a:pt x="51" y="212"/>
                        </a:lnTo>
                        <a:lnTo>
                          <a:pt x="55" y="202"/>
                        </a:lnTo>
                        <a:lnTo>
                          <a:pt x="62" y="181"/>
                        </a:lnTo>
                        <a:lnTo>
                          <a:pt x="70" y="163"/>
                        </a:lnTo>
                        <a:lnTo>
                          <a:pt x="81" y="145"/>
                        </a:lnTo>
                        <a:lnTo>
                          <a:pt x="93" y="128"/>
                        </a:lnTo>
                        <a:lnTo>
                          <a:pt x="106" y="113"/>
                        </a:lnTo>
                        <a:lnTo>
                          <a:pt x="121" y="98"/>
                        </a:lnTo>
                        <a:lnTo>
                          <a:pt x="137" y="85"/>
                        </a:lnTo>
                        <a:lnTo>
                          <a:pt x="154" y="74"/>
                        </a:lnTo>
                        <a:lnTo>
                          <a:pt x="170" y="64"/>
                        </a:lnTo>
                        <a:lnTo>
                          <a:pt x="189" y="56"/>
                        </a:lnTo>
                        <a:lnTo>
                          <a:pt x="208" y="49"/>
                        </a:lnTo>
                        <a:lnTo>
                          <a:pt x="229" y="44"/>
                        </a:lnTo>
                        <a:lnTo>
                          <a:pt x="239" y="42"/>
                        </a:lnTo>
                        <a:lnTo>
                          <a:pt x="249" y="41"/>
                        </a:lnTo>
                        <a:lnTo>
                          <a:pt x="260" y="41"/>
                        </a:lnTo>
                        <a:lnTo>
                          <a:pt x="271" y="40"/>
                        </a:lnTo>
                        <a:lnTo>
                          <a:pt x="271" y="0"/>
                        </a:lnTo>
                        <a:lnTo>
                          <a:pt x="257" y="0"/>
                        </a:lnTo>
                        <a:lnTo>
                          <a:pt x="244" y="1"/>
                        </a:lnTo>
                        <a:lnTo>
                          <a:pt x="232" y="2"/>
                        </a:lnTo>
                        <a:lnTo>
                          <a:pt x="219" y="4"/>
                        </a:lnTo>
                        <a:lnTo>
                          <a:pt x="195" y="10"/>
                        </a:lnTo>
                        <a:lnTo>
                          <a:pt x="172" y="18"/>
                        </a:lnTo>
                        <a:lnTo>
                          <a:pt x="148" y="28"/>
                        </a:lnTo>
                        <a:lnTo>
                          <a:pt x="127" y="40"/>
                        </a:lnTo>
                        <a:lnTo>
                          <a:pt x="107" y="54"/>
                        </a:lnTo>
                        <a:lnTo>
                          <a:pt x="88" y="69"/>
                        </a:lnTo>
                        <a:lnTo>
                          <a:pt x="71" y="86"/>
                        </a:lnTo>
                        <a:lnTo>
                          <a:pt x="56" y="105"/>
                        </a:lnTo>
                        <a:lnTo>
                          <a:pt x="41" y="124"/>
                        </a:lnTo>
                        <a:lnTo>
                          <a:pt x="29" y="145"/>
                        </a:lnTo>
                        <a:lnTo>
                          <a:pt x="19" y="167"/>
                        </a:lnTo>
                        <a:lnTo>
                          <a:pt x="10" y="189"/>
                        </a:lnTo>
                        <a:lnTo>
                          <a:pt x="7" y="202"/>
                        </a:lnTo>
                        <a:lnTo>
                          <a:pt x="4" y="215"/>
                        </a:lnTo>
                        <a:lnTo>
                          <a:pt x="2" y="226"/>
                        </a:lnTo>
                        <a:lnTo>
                          <a:pt x="0" y="239"/>
                        </a:lnTo>
                        <a:lnTo>
                          <a:pt x="23" y="221"/>
                        </a:lnTo>
                        <a:lnTo>
                          <a:pt x="23" y="261"/>
                        </a:lnTo>
                        <a:lnTo>
                          <a:pt x="44" y="261"/>
                        </a:lnTo>
                        <a:lnTo>
                          <a:pt x="46" y="243"/>
                        </a:lnTo>
                        <a:lnTo>
                          <a:pt x="23" y="261"/>
                        </a:lnTo>
                        <a:close/>
                      </a:path>
                    </a:pathLst>
                  </a:custGeom>
                  <a:solidFill>
                    <a:schemeClr val="bg1"/>
                  </a:solidFill>
                  <a:ln w="9525">
                    <a:noFill/>
                    <a:round/>
                    <a:headEnd/>
                    <a:tailEnd/>
                  </a:ln>
                </p:spPr>
                <p:txBody>
                  <a:bodyPr/>
                  <a:lstStyle/>
                  <a:p>
                    <a:pPr>
                      <a:defRPr/>
                    </a:pPr>
                    <a:endParaRPr lang="en-US"/>
                  </a:p>
                </p:txBody>
              </p:sp>
              <p:sp>
                <p:nvSpPr>
                  <p:cNvPr id="715463" name="Freeform 1735"/>
                  <p:cNvSpPr>
                    <a:spLocks noChangeAspect="1"/>
                  </p:cNvSpPr>
                  <p:nvPr/>
                </p:nvSpPr>
                <p:spPr bwMode="auto">
                  <a:xfrm>
                    <a:off x="2834" y="1983"/>
                    <a:ext cx="29" cy="14"/>
                  </a:xfrm>
                  <a:custGeom>
                    <a:avLst/>
                    <a:gdLst/>
                    <a:ahLst/>
                    <a:cxnLst>
                      <a:cxn ang="0">
                        <a:pos x="0" y="22"/>
                      </a:cxn>
                      <a:cxn ang="0">
                        <a:pos x="23" y="40"/>
                      </a:cxn>
                      <a:cxn ang="0">
                        <a:pos x="83" y="40"/>
                      </a:cxn>
                      <a:cxn ang="0">
                        <a:pos x="83" y="0"/>
                      </a:cxn>
                      <a:cxn ang="0">
                        <a:pos x="23" y="0"/>
                      </a:cxn>
                      <a:cxn ang="0">
                        <a:pos x="0" y="22"/>
                      </a:cxn>
                      <a:cxn ang="0">
                        <a:pos x="0" y="22"/>
                      </a:cxn>
                      <a:cxn ang="0">
                        <a:pos x="2" y="40"/>
                      </a:cxn>
                      <a:cxn ang="0">
                        <a:pos x="23" y="40"/>
                      </a:cxn>
                      <a:cxn ang="0">
                        <a:pos x="0" y="22"/>
                      </a:cxn>
                    </a:cxnLst>
                    <a:rect l="0" t="0" r="r" b="b"/>
                    <a:pathLst>
                      <a:path w="83" h="40">
                        <a:moveTo>
                          <a:pt x="0" y="22"/>
                        </a:moveTo>
                        <a:lnTo>
                          <a:pt x="23" y="40"/>
                        </a:lnTo>
                        <a:lnTo>
                          <a:pt x="83" y="40"/>
                        </a:lnTo>
                        <a:lnTo>
                          <a:pt x="83" y="0"/>
                        </a:lnTo>
                        <a:lnTo>
                          <a:pt x="23" y="0"/>
                        </a:lnTo>
                        <a:lnTo>
                          <a:pt x="0" y="22"/>
                        </a:lnTo>
                        <a:lnTo>
                          <a:pt x="0" y="22"/>
                        </a:lnTo>
                        <a:lnTo>
                          <a:pt x="2" y="40"/>
                        </a:lnTo>
                        <a:lnTo>
                          <a:pt x="23" y="40"/>
                        </a:lnTo>
                        <a:lnTo>
                          <a:pt x="0" y="22"/>
                        </a:lnTo>
                        <a:close/>
                      </a:path>
                    </a:pathLst>
                  </a:custGeom>
                  <a:solidFill>
                    <a:schemeClr val="bg1"/>
                  </a:solidFill>
                  <a:ln w="9525">
                    <a:noFill/>
                    <a:round/>
                    <a:headEnd/>
                    <a:tailEnd/>
                  </a:ln>
                </p:spPr>
                <p:txBody>
                  <a:bodyPr/>
                  <a:lstStyle/>
                  <a:p>
                    <a:pPr>
                      <a:defRPr/>
                    </a:pPr>
                    <a:endParaRPr lang="en-US"/>
                  </a:p>
                </p:txBody>
              </p:sp>
              <p:sp>
                <p:nvSpPr>
                  <p:cNvPr id="715464" name="Freeform 1736"/>
                  <p:cNvSpPr>
                    <a:spLocks noChangeAspect="1"/>
                  </p:cNvSpPr>
                  <p:nvPr/>
                </p:nvSpPr>
                <p:spPr bwMode="auto">
                  <a:xfrm>
                    <a:off x="2770" y="1919"/>
                    <a:ext cx="79" cy="72"/>
                  </a:xfrm>
                  <a:custGeom>
                    <a:avLst/>
                    <a:gdLst/>
                    <a:ahLst/>
                    <a:cxnLst>
                      <a:cxn ang="0">
                        <a:pos x="0" y="40"/>
                      </a:cxn>
                      <a:cxn ang="0">
                        <a:pos x="0" y="40"/>
                      </a:cxn>
                      <a:cxn ang="0">
                        <a:pos x="10" y="41"/>
                      </a:cxn>
                      <a:cxn ang="0">
                        <a:pos x="21" y="41"/>
                      </a:cxn>
                      <a:cxn ang="0">
                        <a:pos x="31" y="42"/>
                      </a:cxn>
                      <a:cxn ang="0">
                        <a:pos x="41" y="44"/>
                      </a:cxn>
                      <a:cxn ang="0">
                        <a:pos x="61" y="49"/>
                      </a:cxn>
                      <a:cxn ang="0">
                        <a:pos x="81" y="56"/>
                      </a:cxn>
                      <a:cxn ang="0">
                        <a:pos x="98" y="64"/>
                      </a:cxn>
                      <a:cxn ang="0">
                        <a:pos x="116" y="74"/>
                      </a:cxn>
                      <a:cxn ang="0">
                        <a:pos x="133" y="85"/>
                      </a:cxn>
                      <a:cxn ang="0">
                        <a:pos x="149" y="98"/>
                      </a:cxn>
                      <a:cxn ang="0">
                        <a:pos x="164" y="113"/>
                      </a:cxn>
                      <a:cxn ang="0">
                        <a:pos x="176" y="128"/>
                      </a:cxn>
                      <a:cxn ang="0">
                        <a:pos x="189" y="145"/>
                      </a:cxn>
                      <a:cxn ang="0">
                        <a:pos x="200" y="163"/>
                      </a:cxn>
                      <a:cxn ang="0">
                        <a:pos x="208" y="181"/>
                      </a:cxn>
                      <a:cxn ang="0">
                        <a:pos x="215" y="202"/>
                      </a:cxn>
                      <a:cxn ang="0">
                        <a:pos x="218" y="212"/>
                      </a:cxn>
                      <a:cxn ang="0">
                        <a:pos x="221" y="222"/>
                      </a:cxn>
                      <a:cxn ang="0">
                        <a:pos x="223" y="233"/>
                      </a:cxn>
                      <a:cxn ang="0">
                        <a:pos x="224" y="243"/>
                      </a:cxn>
                      <a:cxn ang="0">
                        <a:pos x="269" y="239"/>
                      </a:cxn>
                      <a:cxn ang="0">
                        <a:pos x="268" y="226"/>
                      </a:cxn>
                      <a:cxn ang="0">
                        <a:pos x="266" y="215"/>
                      </a:cxn>
                      <a:cxn ang="0">
                        <a:pos x="263" y="202"/>
                      </a:cxn>
                      <a:cxn ang="0">
                        <a:pos x="260" y="189"/>
                      </a:cxn>
                      <a:cxn ang="0">
                        <a:pos x="251" y="167"/>
                      </a:cxn>
                      <a:cxn ang="0">
                        <a:pos x="241" y="145"/>
                      </a:cxn>
                      <a:cxn ang="0">
                        <a:pos x="228" y="124"/>
                      </a:cxn>
                      <a:cxn ang="0">
                        <a:pos x="214" y="105"/>
                      </a:cxn>
                      <a:cxn ang="0">
                        <a:pos x="199" y="86"/>
                      </a:cxn>
                      <a:cxn ang="0">
                        <a:pos x="182" y="69"/>
                      </a:cxn>
                      <a:cxn ang="0">
                        <a:pos x="163" y="54"/>
                      </a:cxn>
                      <a:cxn ang="0">
                        <a:pos x="143" y="40"/>
                      </a:cxn>
                      <a:cxn ang="0">
                        <a:pos x="121" y="28"/>
                      </a:cxn>
                      <a:cxn ang="0">
                        <a:pos x="98" y="18"/>
                      </a:cxn>
                      <a:cxn ang="0">
                        <a:pos x="75" y="10"/>
                      </a:cxn>
                      <a:cxn ang="0">
                        <a:pos x="51" y="4"/>
                      </a:cxn>
                      <a:cxn ang="0">
                        <a:pos x="38" y="2"/>
                      </a:cxn>
                      <a:cxn ang="0">
                        <a:pos x="26" y="1"/>
                      </a:cxn>
                      <a:cxn ang="0">
                        <a:pos x="12" y="0"/>
                      </a:cxn>
                      <a:cxn ang="0">
                        <a:pos x="0" y="0"/>
                      </a:cxn>
                      <a:cxn ang="0">
                        <a:pos x="0" y="0"/>
                      </a:cxn>
                      <a:cxn ang="0">
                        <a:pos x="0" y="40"/>
                      </a:cxn>
                      <a:cxn ang="0">
                        <a:pos x="0" y="40"/>
                      </a:cxn>
                      <a:cxn ang="0">
                        <a:pos x="0" y="40"/>
                      </a:cxn>
                    </a:cxnLst>
                    <a:rect l="0" t="0" r="r" b="b"/>
                    <a:pathLst>
                      <a:path w="269" h="243">
                        <a:moveTo>
                          <a:pt x="0" y="40"/>
                        </a:moveTo>
                        <a:lnTo>
                          <a:pt x="0" y="40"/>
                        </a:lnTo>
                        <a:lnTo>
                          <a:pt x="10" y="41"/>
                        </a:lnTo>
                        <a:lnTo>
                          <a:pt x="21" y="41"/>
                        </a:lnTo>
                        <a:lnTo>
                          <a:pt x="31" y="42"/>
                        </a:lnTo>
                        <a:lnTo>
                          <a:pt x="41" y="44"/>
                        </a:lnTo>
                        <a:lnTo>
                          <a:pt x="61" y="49"/>
                        </a:lnTo>
                        <a:lnTo>
                          <a:pt x="81" y="56"/>
                        </a:lnTo>
                        <a:lnTo>
                          <a:pt x="98" y="64"/>
                        </a:lnTo>
                        <a:lnTo>
                          <a:pt x="116" y="74"/>
                        </a:lnTo>
                        <a:lnTo>
                          <a:pt x="133" y="85"/>
                        </a:lnTo>
                        <a:lnTo>
                          <a:pt x="149" y="98"/>
                        </a:lnTo>
                        <a:lnTo>
                          <a:pt x="164" y="113"/>
                        </a:lnTo>
                        <a:lnTo>
                          <a:pt x="176" y="128"/>
                        </a:lnTo>
                        <a:lnTo>
                          <a:pt x="189" y="145"/>
                        </a:lnTo>
                        <a:lnTo>
                          <a:pt x="200" y="163"/>
                        </a:lnTo>
                        <a:lnTo>
                          <a:pt x="208" y="181"/>
                        </a:lnTo>
                        <a:lnTo>
                          <a:pt x="215" y="202"/>
                        </a:lnTo>
                        <a:lnTo>
                          <a:pt x="218" y="212"/>
                        </a:lnTo>
                        <a:lnTo>
                          <a:pt x="221" y="222"/>
                        </a:lnTo>
                        <a:lnTo>
                          <a:pt x="223" y="233"/>
                        </a:lnTo>
                        <a:lnTo>
                          <a:pt x="224" y="243"/>
                        </a:lnTo>
                        <a:lnTo>
                          <a:pt x="269" y="239"/>
                        </a:lnTo>
                        <a:lnTo>
                          <a:pt x="268" y="226"/>
                        </a:lnTo>
                        <a:lnTo>
                          <a:pt x="266" y="215"/>
                        </a:lnTo>
                        <a:lnTo>
                          <a:pt x="263" y="202"/>
                        </a:lnTo>
                        <a:lnTo>
                          <a:pt x="260" y="189"/>
                        </a:lnTo>
                        <a:lnTo>
                          <a:pt x="251" y="167"/>
                        </a:lnTo>
                        <a:lnTo>
                          <a:pt x="241" y="145"/>
                        </a:lnTo>
                        <a:lnTo>
                          <a:pt x="228" y="124"/>
                        </a:lnTo>
                        <a:lnTo>
                          <a:pt x="214" y="105"/>
                        </a:lnTo>
                        <a:lnTo>
                          <a:pt x="199" y="86"/>
                        </a:lnTo>
                        <a:lnTo>
                          <a:pt x="182" y="69"/>
                        </a:lnTo>
                        <a:lnTo>
                          <a:pt x="163" y="54"/>
                        </a:lnTo>
                        <a:lnTo>
                          <a:pt x="143" y="40"/>
                        </a:lnTo>
                        <a:lnTo>
                          <a:pt x="121" y="28"/>
                        </a:lnTo>
                        <a:lnTo>
                          <a:pt x="98" y="18"/>
                        </a:lnTo>
                        <a:lnTo>
                          <a:pt x="75" y="10"/>
                        </a:lnTo>
                        <a:lnTo>
                          <a:pt x="51" y="4"/>
                        </a:lnTo>
                        <a:lnTo>
                          <a:pt x="38" y="2"/>
                        </a:lnTo>
                        <a:lnTo>
                          <a:pt x="26" y="1"/>
                        </a:lnTo>
                        <a:lnTo>
                          <a:pt x="12"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715465" name="Freeform 1737"/>
                  <p:cNvSpPr>
                    <a:spLocks noChangeAspect="1"/>
                  </p:cNvSpPr>
                  <p:nvPr/>
                </p:nvSpPr>
                <p:spPr bwMode="auto">
                  <a:xfrm>
                    <a:off x="2691" y="1919"/>
                    <a:ext cx="79" cy="79"/>
                  </a:xfrm>
                  <a:custGeom>
                    <a:avLst/>
                    <a:gdLst/>
                    <a:ahLst/>
                    <a:cxnLst>
                      <a:cxn ang="0">
                        <a:pos x="22" y="261"/>
                      </a:cxn>
                      <a:cxn ang="0">
                        <a:pos x="45" y="243"/>
                      </a:cxn>
                      <a:cxn ang="0">
                        <a:pos x="46" y="232"/>
                      </a:cxn>
                      <a:cxn ang="0">
                        <a:pos x="48" y="221"/>
                      </a:cxn>
                      <a:cxn ang="0">
                        <a:pos x="50" y="212"/>
                      </a:cxn>
                      <a:cxn ang="0">
                        <a:pos x="54" y="201"/>
                      </a:cxn>
                      <a:cxn ang="0">
                        <a:pos x="57" y="192"/>
                      </a:cxn>
                      <a:cxn ang="0">
                        <a:pos x="60" y="181"/>
                      </a:cxn>
                      <a:cxn ang="0">
                        <a:pos x="64" y="172"/>
                      </a:cxn>
                      <a:cxn ang="0">
                        <a:pos x="68" y="163"/>
                      </a:cxn>
                      <a:cxn ang="0">
                        <a:pos x="79" y="144"/>
                      </a:cxn>
                      <a:cxn ang="0">
                        <a:pos x="92" y="128"/>
                      </a:cxn>
                      <a:cxn ang="0">
                        <a:pos x="104" y="113"/>
                      </a:cxn>
                      <a:cxn ang="0">
                        <a:pos x="119" y="98"/>
                      </a:cxn>
                      <a:cxn ang="0">
                        <a:pos x="135" y="85"/>
                      </a:cxn>
                      <a:cxn ang="0">
                        <a:pos x="152" y="74"/>
                      </a:cxn>
                      <a:cxn ang="0">
                        <a:pos x="169" y="64"/>
                      </a:cxn>
                      <a:cxn ang="0">
                        <a:pos x="188" y="56"/>
                      </a:cxn>
                      <a:cxn ang="0">
                        <a:pos x="198" y="53"/>
                      </a:cxn>
                      <a:cxn ang="0">
                        <a:pos x="207" y="49"/>
                      </a:cxn>
                      <a:cxn ang="0">
                        <a:pos x="217" y="46"/>
                      </a:cxn>
                      <a:cxn ang="0">
                        <a:pos x="227" y="44"/>
                      </a:cxn>
                      <a:cxn ang="0">
                        <a:pos x="238" y="42"/>
                      </a:cxn>
                      <a:cxn ang="0">
                        <a:pos x="248" y="41"/>
                      </a:cxn>
                      <a:cxn ang="0">
                        <a:pos x="259" y="41"/>
                      </a:cxn>
                      <a:cxn ang="0">
                        <a:pos x="270" y="40"/>
                      </a:cxn>
                      <a:cxn ang="0">
                        <a:pos x="270" y="0"/>
                      </a:cxn>
                      <a:cxn ang="0">
                        <a:pos x="257" y="0"/>
                      </a:cxn>
                      <a:cxn ang="0">
                        <a:pos x="243" y="1"/>
                      </a:cxn>
                      <a:cxn ang="0">
                        <a:pos x="231" y="2"/>
                      </a:cxn>
                      <a:cxn ang="0">
                        <a:pos x="218" y="4"/>
                      </a:cxn>
                      <a:cxn ang="0">
                        <a:pos x="205" y="7"/>
                      </a:cxn>
                      <a:cxn ang="0">
                        <a:pos x="194" y="10"/>
                      </a:cxn>
                      <a:cxn ang="0">
                        <a:pos x="181" y="14"/>
                      </a:cxn>
                      <a:cxn ang="0">
                        <a:pos x="169" y="19"/>
                      </a:cxn>
                      <a:cxn ang="0">
                        <a:pos x="146" y="28"/>
                      </a:cxn>
                      <a:cxn ang="0">
                        <a:pos x="125" y="40"/>
                      </a:cxn>
                      <a:cxn ang="0">
                        <a:pos x="105" y="54"/>
                      </a:cxn>
                      <a:cxn ang="0">
                        <a:pos x="86" y="69"/>
                      </a:cxn>
                      <a:cxn ang="0">
                        <a:pos x="69" y="86"/>
                      </a:cxn>
                      <a:cxn ang="0">
                        <a:pos x="54" y="105"/>
                      </a:cxn>
                      <a:cxn ang="0">
                        <a:pos x="39" y="124"/>
                      </a:cxn>
                      <a:cxn ang="0">
                        <a:pos x="27" y="145"/>
                      </a:cxn>
                      <a:cxn ang="0">
                        <a:pos x="22" y="157"/>
                      </a:cxn>
                      <a:cxn ang="0">
                        <a:pos x="17" y="167"/>
                      </a:cxn>
                      <a:cxn ang="0">
                        <a:pos x="13" y="179"/>
                      </a:cxn>
                      <a:cxn ang="0">
                        <a:pos x="9" y="191"/>
                      </a:cxn>
                      <a:cxn ang="0">
                        <a:pos x="6" y="202"/>
                      </a:cxn>
                      <a:cxn ang="0">
                        <a:pos x="3" y="215"/>
                      </a:cxn>
                      <a:cxn ang="0">
                        <a:pos x="1" y="227"/>
                      </a:cxn>
                      <a:cxn ang="0">
                        <a:pos x="0" y="239"/>
                      </a:cxn>
                      <a:cxn ang="0">
                        <a:pos x="22" y="221"/>
                      </a:cxn>
                      <a:cxn ang="0">
                        <a:pos x="22" y="261"/>
                      </a:cxn>
                      <a:cxn ang="0">
                        <a:pos x="43" y="261"/>
                      </a:cxn>
                      <a:cxn ang="0">
                        <a:pos x="45" y="243"/>
                      </a:cxn>
                      <a:cxn ang="0">
                        <a:pos x="22" y="261"/>
                      </a:cxn>
                    </a:cxnLst>
                    <a:rect l="0" t="0" r="r" b="b"/>
                    <a:pathLst>
                      <a:path w="270" h="261">
                        <a:moveTo>
                          <a:pt x="22" y="261"/>
                        </a:moveTo>
                        <a:lnTo>
                          <a:pt x="45" y="243"/>
                        </a:lnTo>
                        <a:lnTo>
                          <a:pt x="46" y="232"/>
                        </a:lnTo>
                        <a:lnTo>
                          <a:pt x="48" y="221"/>
                        </a:lnTo>
                        <a:lnTo>
                          <a:pt x="50" y="212"/>
                        </a:lnTo>
                        <a:lnTo>
                          <a:pt x="54" y="201"/>
                        </a:lnTo>
                        <a:lnTo>
                          <a:pt x="57" y="192"/>
                        </a:lnTo>
                        <a:lnTo>
                          <a:pt x="60" y="181"/>
                        </a:lnTo>
                        <a:lnTo>
                          <a:pt x="64" y="172"/>
                        </a:lnTo>
                        <a:lnTo>
                          <a:pt x="68" y="163"/>
                        </a:lnTo>
                        <a:lnTo>
                          <a:pt x="79" y="144"/>
                        </a:lnTo>
                        <a:lnTo>
                          <a:pt x="92" y="128"/>
                        </a:lnTo>
                        <a:lnTo>
                          <a:pt x="104" y="113"/>
                        </a:lnTo>
                        <a:lnTo>
                          <a:pt x="119" y="98"/>
                        </a:lnTo>
                        <a:lnTo>
                          <a:pt x="135" y="85"/>
                        </a:lnTo>
                        <a:lnTo>
                          <a:pt x="152" y="74"/>
                        </a:lnTo>
                        <a:lnTo>
                          <a:pt x="169" y="64"/>
                        </a:lnTo>
                        <a:lnTo>
                          <a:pt x="188" y="56"/>
                        </a:lnTo>
                        <a:lnTo>
                          <a:pt x="198" y="53"/>
                        </a:lnTo>
                        <a:lnTo>
                          <a:pt x="207" y="49"/>
                        </a:lnTo>
                        <a:lnTo>
                          <a:pt x="217" y="46"/>
                        </a:lnTo>
                        <a:lnTo>
                          <a:pt x="227" y="44"/>
                        </a:lnTo>
                        <a:lnTo>
                          <a:pt x="238" y="42"/>
                        </a:lnTo>
                        <a:lnTo>
                          <a:pt x="248" y="41"/>
                        </a:lnTo>
                        <a:lnTo>
                          <a:pt x="259" y="41"/>
                        </a:lnTo>
                        <a:lnTo>
                          <a:pt x="270" y="40"/>
                        </a:lnTo>
                        <a:lnTo>
                          <a:pt x="270" y="0"/>
                        </a:lnTo>
                        <a:lnTo>
                          <a:pt x="257" y="0"/>
                        </a:lnTo>
                        <a:lnTo>
                          <a:pt x="243" y="1"/>
                        </a:lnTo>
                        <a:lnTo>
                          <a:pt x="231" y="2"/>
                        </a:lnTo>
                        <a:lnTo>
                          <a:pt x="218" y="4"/>
                        </a:lnTo>
                        <a:lnTo>
                          <a:pt x="205" y="7"/>
                        </a:lnTo>
                        <a:lnTo>
                          <a:pt x="194" y="10"/>
                        </a:lnTo>
                        <a:lnTo>
                          <a:pt x="181" y="14"/>
                        </a:lnTo>
                        <a:lnTo>
                          <a:pt x="169" y="19"/>
                        </a:lnTo>
                        <a:lnTo>
                          <a:pt x="146" y="28"/>
                        </a:lnTo>
                        <a:lnTo>
                          <a:pt x="125" y="40"/>
                        </a:lnTo>
                        <a:lnTo>
                          <a:pt x="105" y="54"/>
                        </a:lnTo>
                        <a:lnTo>
                          <a:pt x="86" y="69"/>
                        </a:lnTo>
                        <a:lnTo>
                          <a:pt x="69" y="86"/>
                        </a:lnTo>
                        <a:lnTo>
                          <a:pt x="54" y="105"/>
                        </a:lnTo>
                        <a:lnTo>
                          <a:pt x="39" y="124"/>
                        </a:lnTo>
                        <a:lnTo>
                          <a:pt x="27" y="145"/>
                        </a:lnTo>
                        <a:lnTo>
                          <a:pt x="22" y="157"/>
                        </a:lnTo>
                        <a:lnTo>
                          <a:pt x="17" y="167"/>
                        </a:lnTo>
                        <a:lnTo>
                          <a:pt x="13" y="179"/>
                        </a:lnTo>
                        <a:lnTo>
                          <a:pt x="9" y="191"/>
                        </a:lnTo>
                        <a:lnTo>
                          <a:pt x="6" y="202"/>
                        </a:lnTo>
                        <a:lnTo>
                          <a:pt x="3" y="215"/>
                        </a:lnTo>
                        <a:lnTo>
                          <a:pt x="1" y="227"/>
                        </a:lnTo>
                        <a:lnTo>
                          <a:pt x="0" y="239"/>
                        </a:lnTo>
                        <a:lnTo>
                          <a:pt x="22" y="221"/>
                        </a:lnTo>
                        <a:lnTo>
                          <a:pt x="22" y="261"/>
                        </a:lnTo>
                        <a:lnTo>
                          <a:pt x="43" y="261"/>
                        </a:lnTo>
                        <a:lnTo>
                          <a:pt x="45" y="243"/>
                        </a:lnTo>
                        <a:lnTo>
                          <a:pt x="22" y="261"/>
                        </a:lnTo>
                        <a:close/>
                      </a:path>
                    </a:pathLst>
                  </a:custGeom>
                  <a:solidFill>
                    <a:schemeClr val="bg1"/>
                  </a:solidFill>
                  <a:ln w="9525">
                    <a:noFill/>
                    <a:round/>
                    <a:headEnd/>
                    <a:tailEnd/>
                  </a:ln>
                </p:spPr>
                <p:txBody>
                  <a:bodyPr/>
                  <a:lstStyle/>
                  <a:p>
                    <a:pPr>
                      <a:defRPr/>
                    </a:pPr>
                    <a:endParaRPr lang="en-US"/>
                  </a:p>
                </p:txBody>
              </p:sp>
              <p:sp>
                <p:nvSpPr>
                  <p:cNvPr id="715466" name="Freeform 1738"/>
                  <p:cNvSpPr>
                    <a:spLocks noChangeAspect="1"/>
                  </p:cNvSpPr>
                  <p:nvPr/>
                </p:nvSpPr>
                <p:spPr bwMode="auto">
                  <a:xfrm>
                    <a:off x="2670" y="1983"/>
                    <a:ext cx="29" cy="14"/>
                  </a:xfrm>
                  <a:custGeom>
                    <a:avLst/>
                    <a:gdLst/>
                    <a:ahLst/>
                    <a:cxnLst>
                      <a:cxn ang="0">
                        <a:pos x="0" y="22"/>
                      </a:cxn>
                      <a:cxn ang="0">
                        <a:pos x="22" y="40"/>
                      </a:cxn>
                      <a:cxn ang="0">
                        <a:pos x="84" y="40"/>
                      </a:cxn>
                      <a:cxn ang="0">
                        <a:pos x="84" y="0"/>
                      </a:cxn>
                      <a:cxn ang="0">
                        <a:pos x="22" y="0"/>
                      </a:cxn>
                      <a:cxn ang="0">
                        <a:pos x="0" y="22"/>
                      </a:cxn>
                      <a:cxn ang="0">
                        <a:pos x="0" y="22"/>
                      </a:cxn>
                      <a:cxn ang="0">
                        <a:pos x="2" y="40"/>
                      </a:cxn>
                      <a:cxn ang="0">
                        <a:pos x="22" y="40"/>
                      </a:cxn>
                      <a:cxn ang="0">
                        <a:pos x="0" y="22"/>
                      </a:cxn>
                    </a:cxnLst>
                    <a:rect l="0" t="0" r="r" b="b"/>
                    <a:pathLst>
                      <a:path w="84" h="40">
                        <a:moveTo>
                          <a:pt x="0" y="22"/>
                        </a:moveTo>
                        <a:lnTo>
                          <a:pt x="22" y="40"/>
                        </a:lnTo>
                        <a:lnTo>
                          <a:pt x="84" y="40"/>
                        </a:lnTo>
                        <a:lnTo>
                          <a:pt x="84" y="0"/>
                        </a:lnTo>
                        <a:lnTo>
                          <a:pt x="22" y="0"/>
                        </a:lnTo>
                        <a:lnTo>
                          <a:pt x="0" y="22"/>
                        </a:lnTo>
                        <a:lnTo>
                          <a:pt x="0" y="22"/>
                        </a:lnTo>
                        <a:lnTo>
                          <a:pt x="2" y="40"/>
                        </a:lnTo>
                        <a:lnTo>
                          <a:pt x="22" y="40"/>
                        </a:lnTo>
                        <a:lnTo>
                          <a:pt x="0" y="22"/>
                        </a:lnTo>
                        <a:close/>
                      </a:path>
                    </a:pathLst>
                  </a:custGeom>
                  <a:solidFill>
                    <a:schemeClr val="bg1"/>
                  </a:solidFill>
                  <a:ln w="9525">
                    <a:noFill/>
                    <a:round/>
                    <a:headEnd/>
                    <a:tailEnd/>
                  </a:ln>
                </p:spPr>
                <p:txBody>
                  <a:bodyPr/>
                  <a:lstStyle/>
                  <a:p>
                    <a:pPr>
                      <a:defRPr/>
                    </a:pPr>
                    <a:endParaRPr lang="en-US"/>
                  </a:p>
                </p:txBody>
              </p:sp>
              <p:sp>
                <p:nvSpPr>
                  <p:cNvPr id="715467" name="Freeform 1739"/>
                  <p:cNvSpPr>
                    <a:spLocks noChangeAspect="1"/>
                  </p:cNvSpPr>
                  <p:nvPr/>
                </p:nvSpPr>
                <p:spPr bwMode="auto">
                  <a:xfrm>
                    <a:off x="2606" y="1919"/>
                    <a:ext cx="79" cy="72"/>
                  </a:xfrm>
                  <a:custGeom>
                    <a:avLst/>
                    <a:gdLst/>
                    <a:ahLst/>
                    <a:cxnLst>
                      <a:cxn ang="0">
                        <a:pos x="0" y="40"/>
                      </a:cxn>
                      <a:cxn ang="0">
                        <a:pos x="0" y="40"/>
                      </a:cxn>
                      <a:cxn ang="0">
                        <a:pos x="11" y="41"/>
                      </a:cxn>
                      <a:cxn ang="0">
                        <a:pos x="21" y="41"/>
                      </a:cxn>
                      <a:cxn ang="0">
                        <a:pos x="31" y="42"/>
                      </a:cxn>
                      <a:cxn ang="0">
                        <a:pos x="41" y="44"/>
                      </a:cxn>
                      <a:cxn ang="0">
                        <a:pos x="62" y="49"/>
                      </a:cxn>
                      <a:cxn ang="0">
                        <a:pos x="80" y="56"/>
                      </a:cxn>
                      <a:cxn ang="0">
                        <a:pos x="99" y="64"/>
                      </a:cxn>
                      <a:cxn ang="0">
                        <a:pos x="117" y="74"/>
                      </a:cxn>
                      <a:cxn ang="0">
                        <a:pos x="134" y="85"/>
                      </a:cxn>
                      <a:cxn ang="0">
                        <a:pos x="150" y="98"/>
                      </a:cxn>
                      <a:cxn ang="0">
                        <a:pos x="164" y="113"/>
                      </a:cxn>
                      <a:cxn ang="0">
                        <a:pos x="177" y="128"/>
                      </a:cxn>
                      <a:cxn ang="0">
                        <a:pos x="189" y="145"/>
                      </a:cxn>
                      <a:cxn ang="0">
                        <a:pos x="199" y="163"/>
                      </a:cxn>
                      <a:cxn ang="0">
                        <a:pos x="209" y="181"/>
                      </a:cxn>
                      <a:cxn ang="0">
                        <a:pos x="215" y="202"/>
                      </a:cxn>
                      <a:cxn ang="0">
                        <a:pos x="218" y="212"/>
                      </a:cxn>
                      <a:cxn ang="0">
                        <a:pos x="221" y="222"/>
                      </a:cxn>
                      <a:cxn ang="0">
                        <a:pos x="223" y="233"/>
                      </a:cxn>
                      <a:cxn ang="0">
                        <a:pos x="225" y="243"/>
                      </a:cxn>
                      <a:cxn ang="0">
                        <a:pos x="270" y="239"/>
                      </a:cxn>
                      <a:cxn ang="0">
                        <a:pos x="268" y="226"/>
                      </a:cxn>
                      <a:cxn ang="0">
                        <a:pos x="266" y="215"/>
                      </a:cxn>
                      <a:cxn ang="0">
                        <a:pos x="264" y="202"/>
                      </a:cxn>
                      <a:cxn ang="0">
                        <a:pos x="260" y="189"/>
                      </a:cxn>
                      <a:cxn ang="0">
                        <a:pos x="252" y="167"/>
                      </a:cxn>
                      <a:cxn ang="0">
                        <a:pos x="242" y="145"/>
                      </a:cxn>
                      <a:cxn ang="0">
                        <a:pos x="229" y="124"/>
                      </a:cxn>
                      <a:cxn ang="0">
                        <a:pos x="215" y="105"/>
                      </a:cxn>
                      <a:cxn ang="0">
                        <a:pos x="199" y="86"/>
                      </a:cxn>
                      <a:cxn ang="0">
                        <a:pos x="182" y="69"/>
                      </a:cxn>
                      <a:cxn ang="0">
                        <a:pos x="164" y="54"/>
                      </a:cxn>
                      <a:cxn ang="0">
                        <a:pos x="144" y="40"/>
                      </a:cxn>
                      <a:cxn ang="0">
                        <a:pos x="122" y="28"/>
                      </a:cxn>
                      <a:cxn ang="0">
                        <a:pos x="99" y="18"/>
                      </a:cxn>
                      <a:cxn ang="0">
                        <a:pos x="75" y="10"/>
                      </a:cxn>
                      <a:cxn ang="0">
                        <a:pos x="52" y="4"/>
                      </a:cxn>
                      <a:cxn ang="0">
                        <a:pos x="38" y="2"/>
                      </a:cxn>
                      <a:cxn ang="0">
                        <a:pos x="26" y="1"/>
                      </a:cxn>
                      <a:cxn ang="0">
                        <a:pos x="13" y="0"/>
                      </a:cxn>
                      <a:cxn ang="0">
                        <a:pos x="0" y="0"/>
                      </a:cxn>
                      <a:cxn ang="0">
                        <a:pos x="0" y="0"/>
                      </a:cxn>
                      <a:cxn ang="0">
                        <a:pos x="0" y="40"/>
                      </a:cxn>
                      <a:cxn ang="0">
                        <a:pos x="0" y="40"/>
                      </a:cxn>
                      <a:cxn ang="0">
                        <a:pos x="0" y="40"/>
                      </a:cxn>
                    </a:cxnLst>
                    <a:rect l="0" t="0" r="r" b="b"/>
                    <a:pathLst>
                      <a:path w="270" h="243">
                        <a:moveTo>
                          <a:pt x="0" y="40"/>
                        </a:moveTo>
                        <a:lnTo>
                          <a:pt x="0" y="40"/>
                        </a:lnTo>
                        <a:lnTo>
                          <a:pt x="11" y="41"/>
                        </a:lnTo>
                        <a:lnTo>
                          <a:pt x="21" y="41"/>
                        </a:lnTo>
                        <a:lnTo>
                          <a:pt x="31" y="42"/>
                        </a:lnTo>
                        <a:lnTo>
                          <a:pt x="41" y="44"/>
                        </a:lnTo>
                        <a:lnTo>
                          <a:pt x="62" y="49"/>
                        </a:lnTo>
                        <a:lnTo>
                          <a:pt x="80" y="56"/>
                        </a:lnTo>
                        <a:lnTo>
                          <a:pt x="99" y="64"/>
                        </a:lnTo>
                        <a:lnTo>
                          <a:pt x="117" y="74"/>
                        </a:lnTo>
                        <a:lnTo>
                          <a:pt x="134" y="85"/>
                        </a:lnTo>
                        <a:lnTo>
                          <a:pt x="150" y="98"/>
                        </a:lnTo>
                        <a:lnTo>
                          <a:pt x="164" y="113"/>
                        </a:lnTo>
                        <a:lnTo>
                          <a:pt x="177" y="128"/>
                        </a:lnTo>
                        <a:lnTo>
                          <a:pt x="189" y="145"/>
                        </a:lnTo>
                        <a:lnTo>
                          <a:pt x="199" y="163"/>
                        </a:lnTo>
                        <a:lnTo>
                          <a:pt x="209" y="181"/>
                        </a:lnTo>
                        <a:lnTo>
                          <a:pt x="215" y="202"/>
                        </a:lnTo>
                        <a:lnTo>
                          <a:pt x="218" y="212"/>
                        </a:lnTo>
                        <a:lnTo>
                          <a:pt x="221" y="222"/>
                        </a:lnTo>
                        <a:lnTo>
                          <a:pt x="223" y="233"/>
                        </a:lnTo>
                        <a:lnTo>
                          <a:pt x="225" y="243"/>
                        </a:lnTo>
                        <a:lnTo>
                          <a:pt x="270" y="239"/>
                        </a:lnTo>
                        <a:lnTo>
                          <a:pt x="268" y="226"/>
                        </a:lnTo>
                        <a:lnTo>
                          <a:pt x="266" y="215"/>
                        </a:lnTo>
                        <a:lnTo>
                          <a:pt x="264" y="202"/>
                        </a:lnTo>
                        <a:lnTo>
                          <a:pt x="260" y="189"/>
                        </a:lnTo>
                        <a:lnTo>
                          <a:pt x="252" y="167"/>
                        </a:lnTo>
                        <a:lnTo>
                          <a:pt x="242" y="145"/>
                        </a:lnTo>
                        <a:lnTo>
                          <a:pt x="229" y="124"/>
                        </a:lnTo>
                        <a:lnTo>
                          <a:pt x="215" y="105"/>
                        </a:lnTo>
                        <a:lnTo>
                          <a:pt x="199" y="86"/>
                        </a:lnTo>
                        <a:lnTo>
                          <a:pt x="182" y="69"/>
                        </a:lnTo>
                        <a:lnTo>
                          <a:pt x="164" y="54"/>
                        </a:lnTo>
                        <a:lnTo>
                          <a:pt x="144" y="40"/>
                        </a:lnTo>
                        <a:lnTo>
                          <a:pt x="122" y="28"/>
                        </a:lnTo>
                        <a:lnTo>
                          <a:pt x="99" y="18"/>
                        </a:lnTo>
                        <a:lnTo>
                          <a:pt x="75" y="10"/>
                        </a:lnTo>
                        <a:lnTo>
                          <a:pt x="52" y="4"/>
                        </a:lnTo>
                        <a:lnTo>
                          <a:pt x="38" y="2"/>
                        </a:lnTo>
                        <a:lnTo>
                          <a:pt x="26" y="1"/>
                        </a:lnTo>
                        <a:lnTo>
                          <a:pt x="13" y="0"/>
                        </a:lnTo>
                        <a:lnTo>
                          <a:pt x="0" y="0"/>
                        </a:lnTo>
                        <a:lnTo>
                          <a:pt x="0" y="0"/>
                        </a:lnTo>
                        <a:lnTo>
                          <a:pt x="0" y="40"/>
                        </a:lnTo>
                        <a:lnTo>
                          <a:pt x="0" y="40"/>
                        </a:lnTo>
                        <a:lnTo>
                          <a:pt x="0" y="40"/>
                        </a:lnTo>
                        <a:close/>
                      </a:path>
                    </a:pathLst>
                  </a:custGeom>
                  <a:solidFill>
                    <a:schemeClr val="bg1"/>
                  </a:solidFill>
                  <a:ln w="9525">
                    <a:noFill/>
                    <a:round/>
                    <a:headEnd/>
                    <a:tailEnd/>
                  </a:ln>
                </p:spPr>
                <p:txBody>
                  <a:bodyPr/>
                  <a:lstStyle/>
                  <a:p>
                    <a:pPr>
                      <a:defRPr/>
                    </a:pPr>
                    <a:endParaRPr lang="en-US"/>
                  </a:p>
                </p:txBody>
              </p:sp>
              <p:sp>
                <p:nvSpPr>
                  <p:cNvPr id="715468" name="Freeform 1740"/>
                  <p:cNvSpPr>
                    <a:spLocks noChangeAspect="1"/>
                  </p:cNvSpPr>
                  <p:nvPr/>
                </p:nvSpPr>
                <p:spPr bwMode="auto">
                  <a:xfrm>
                    <a:off x="2520" y="1919"/>
                    <a:ext cx="86" cy="79"/>
                  </a:xfrm>
                  <a:custGeom>
                    <a:avLst/>
                    <a:gdLst/>
                    <a:ahLst/>
                    <a:cxnLst>
                      <a:cxn ang="0">
                        <a:pos x="23" y="263"/>
                      </a:cxn>
                      <a:cxn ang="0">
                        <a:pos x="46" y="245"/>
                      </a:cxn>
                      <a:cxn ang="0">
                        <a:pos x="47" y="234"/>
                      </a:cxn>
                      <a:cxn ang="0">
                        <a:pos x="49" y="223"/>
                      </a:cxn>
                      <a:cxn ang="0">
                        <a:pos x="51" y="213"/>
                      </a:cxn>
                      <a:cxn ang="0">
                        <a:pos x="55" y="203"/>
                      </a:cxn>
                      <a:cxn ang="0">
                        <a:pos x="62" y="183"/>
                      </a:cxn>
                      <a:cxn ang="0">
                        <a:pos x="70" y="164"/>
                      </a:cxn>
                      <a:cxn ang="0">
                        <a:pos x="81" y="146"/>
                      </a:cxn>
                      <a:cxn ang="0">
                        <a:pos x="92" y="129"/>
                      </a:cxn>
                      <a:cxn ang="0">
                        <a:pos x="106" y="114"/>
                      </a:cxn>
                      <a:cxn ang="0">
                        <a:pos x="121" y="99"/>
                      </a:cxn>
                      <a:cxn ang="0">
                        <a:pos x="137" y="86"/>
                      </a:cxn>
                      <a:cxn ang="0">
                        <a:pos x="154" y="75"/>
                      </a:cxn>
                      <a:cxn ang="0">
                        <a:pos x="171" y="64"/>
                      </a:cxn>
                      <a:cxn ang="0">
                        <a:pos x="190" y="56"/>
                      </a:cxn>
                      <a:cxn ang="0">
                        <a:pos x="199" y="53"/>
                      </a:cxn>
                      <a:cxn ang="0">
                        <a:pos x="209" y="49"/>
                      </a:cxn>
                      <a:cxn ang="0">
                        <a:pos x="219" y="46"/>
                      </a:cxn>
                      <a:cxn ang="0">
                        <a:pos x="228" y="44"/>
                      </a:cxn>
                      <a:cxn ang="0">
                        <a:pos x="239" y="43"/>
                      </a:cxn>
                      <a:cxn ang="0">
                        <a:pos x="249" y="41"/>
                      </a:cxn>
                      <a:cxn ang="0">
                        <a:pos x="260" y="41"/>
                      </a:cxn>
                      <a:cxn ang="0">
                        <a:pos x="270" y="40"/>
                      </a:cxn>
                      <a:cxn ang="0">
                        <a:pos x="270" y="0"/>
                      </a:cxn>
                      <a:cxn ang="0">
                        <a:pos x="257" y="0"/>
                      </a:cxn>
                      <a:cxn ang="0">
                        <a:pos x="244" y="1"/>
                      </a:cxn>
                      <a:cxn ang="0">
                        <a:pos x="231" y="2"/>
                      </a:cxn>
                      <a:cxn ang="0">
                        <a:pos x="219" y="4"/>
                      </a:cxn>
                      <a:cxn ang="0">
                        <a:pos x="206" y="7"/>
                      </a:cxn>
                      <a:cxn ang="0">
                        <a:pos x="195" y="10"/>
                      </a:cxn>
                      <a:cxn ang="0">
                        <a:pos x="183" y="15"/>
                      </a:cxn>
                      <a:cxn ang="0">
                        <a:pos x="170" y="19"/>
                      </a:cxn>
                      <a:cxn ang="0">
                        <a:pos x="148" y="28"/>
                      </a:cxn>
                      <a:cxn ang="0">
                        <a:pos x="127" y="41"/>
                      </a:cxn>
                      <a:cxn ang="0">
                        <a:pos x="107" y="55"/>
                      </a:cxn>
                      <a:cxn ang="0">
                        <a:pos x="88" y="70"/>
                      </a:cxn>
                      <a:cxn ang="0">
                        <a:pos x="70" y="87"/>
                      </a:cxn>
                      <a:cxn ang="0">
                        <a:pos x="56" y="106"/>
                      </a:cxn>
                      <a:cxn ang="0">
                        <a:pos x="41" y="126"/>
                      </a:cxn>
                      <a:cxn ang="0">
                        <a:pos x="29" y="147"/>
                      </a:cxn>
                      <a:cxn ang="0">
                        <a:pos x="19" y="169"/>
                      </a:cxn>
                      <a:cxn ang="0">
                        <a:pos x="10" y="192"/>
                      </a:cxn>
                      <a:cxn ang="0">
                        <a:pos x="7" y="204"/>
                      </a:cxn>
                      <a:cxn ang="0">
                        <a:pos x="4" y="216"/>
                      </a:cxn>
                      <a:cxn ang="0">
                        <a:pos x="2" y="228"/>
                      </a:cxn>
                      <a:cxn ang="0">
                        <a:pos x="0" y="241"/>
                      </a:cxn>
                      <a:cxn ang="0">
                        <a:pos x="23" y="222"/>
                      </a:cxn>
                      <a:cxn ang="0">
                        <a:pos x="23" y="263"/>
                      </a:cxn>
                      <a:cxn ang="0">
                        <a:pos x="44" y="263"/>
                      </a:cxn>
                      <a:cxn ang="0">
                        <a:pos x="46" y="245"/>
                      </a:cxn>
                      <a:cxn ang="0">
                        <a:pos x="23" y="263"/>
                      </a:cxn>
                    </a:cxnLst>
                    <a:rect l="0" t="0" r="r" b="b"/>
                    <a:pathLst>
                      <a:path w="270" h="263">
                        <a:moveTo>
                          <a:pt x="23" y="263"/>
                        </a:moveTo>
                        <a:lnTo>
                          <a:pt x="46" y="245"/>
                        </a:lnTo>
                        <a:lnTo>
                          <a:pt x="47" y="234"/>
                        </a:lnTo>
                        <a:lnTo>
                          <a:pt x="49" y="223"/>
                        </a:lnTo>
                        <a:lnTo>
                          <a:pt x="51" y="213"/>
                        </a:lnTo>
                        <a:lnTo>
                          <a:pt x="55" y="203"/>
                        </a:lnTo>
                        <a:lnTo>
                          <a:pt x="62" y="183"/>
                        </a:lnTo>
                        <a:lnTo>
                          <a:pt x="70" y="164"/>
                        </a:lnTo>
                        <a:lnTo>
                          <a:pt x="81" y="146"/>
                        </a:lnTo>
                        <a:lnTo>
                          <a:pt x="92" y="129"/>
                        </a:lnTo>
                        <a:lnTo>
                          <a:pt x="106" y="114"/>
                        </a:lnTo>
                        <a:lnTo>
                          <a:pt x="121" y="99"/>
                        </a:lnTo>
                        <a:lnTo>
                          <a:pt x="137" y="86"/>
                        </a:lnTo>
                        <a:lnTo>
                          <a:pt x="154" y="75"/>
                        </a:lnTo>
                        <a:lnTo>
                          <a:pt x="171" y="64"/>
                        </a:lnTo>
                        <a:lnTo>
                          <a:pt x="190" y="56"/>
                        </a:lnTo>
                        <a:lnTo>
                          <a:pt x="199" y="53"/>
                        </a:lnTo>
                        <a:lnTo>
                          <a:pt x="209" y="49"/>
                        </a:lnTo>
                        <a:lnTo>
                          <a:pt x="219" y="46"/>
                        </a:lnTo>
                        <a:lnTo>
                          <a:pt x="228" y="44"/>
                        </a:lnTo>
                        <a:lnTo>
                          <a:pt x="239" y="43"/>
                        </a:lnTo>
                        <a:lnTo>
                          <a:pt x="249" y="41"/>
                        </a:lnTo>
                        <a:lnTo>
                          <a:pt x="260" y="41"/>
                        </a:lnTo>
                        <a:lnTo>
                          <a:pt x="270" y="40"/>
                        </a:lnTo>
                        <a:lnTo>
                          <a:pt x="270" y="0"/>
                        </a:lnTo>
                        <a:lnTo>
                          <a:pt x="257" y="0"/>
                        </a:lnTo>
                        <a:lnTo>
                          <a:pt x="244" y="1"/>
                        </a:lnTo>
                        <a:lnTo>
                          <a:pt x="231" y="2"/>
                        </a:lnTo>
                        <a:lnTo>
                          <a:pt x="219" y="4"/>
                        </a:lnTo>
                        <a:lnTo>
                          <a:pt x="206" y="7"/>
                        </a:lnTo>
                        <a:lnTo>
                          <a:pt x="195" y="10"/>
                        </a:lnTo>
                        <a:lnTo>
                          <a:pt x="183" y="15"/>
                        </a:lnTo>
                        <a:lnTo>
                          <a:pt x="170" y="19"/>
                        </a:lnTo>
                        <a:lnTo>
                          <a:pt x="148" y="28"/>
                        </a:lnTo>
                        <a:lnTo>
                          <a:pt x="127" y="41"/>
                        </a:lnTo>
                        <a:lnTo>
                          <a:pt x="107" y="55"/>
                        </a:lnTo>
                        <a:lnTo>
                          <a:pt x="88" y="70"/>
                        </a:lnTo>
                        <a:lnTo>
                          <a:pt x="70" y="87"/>
                        </a:lnTo>
                        <a:lnTo>
                          <a:pt x="56" y="106"/>
                        </a:lnTo>
                        <a:lnTo>
                          <a:pt x="41" y="126"/>
                        </a:lnTo>
                        <a:lnTo>
                          <a:pt x="29" y="147"/>
                        </a:lnTo>
                        <a:lnTo>
                          <a:pt x="19" y="169"/>
                        </a:lnTo>
                        <a:lnTo>
                          <a:pt x="10" y="192"/>
                        </a:lnTo>
                        <a:lnTo>
                          <a:pt x="7" y="204"/>
                        </a:lnTo>
                        <a:lnTo>
                          <a:pt x="4" y="216"/>
                        </a:lnTo>
                        <a:lnTo>
                          <a:pt x="2" y="228"/>
                        </a:lnTo>
                        <a:lnTo>
                          <a:pt x="0" y="241"/>
                        </a:lnTo>
                        <a:lnTo>
                          <a:pt x="23" y="222"/>
                        </a:lnTo>
                        <a:lnTo>
                          <a:pt x="23" y="263"/>
                        </a:lnTo>
                        <a:lnTo>
                          <a:pt x="44" y="263"/>
                        </a:lnTo>
                        <a:lnTo>
                          <a:pt x="46" y="245"/>
                        </a:lnTo>
                        <a:lnTo>
                          <a:pt x="23" y="263"/>
                        </a:lnTo>
                        <a:close/>
                      </a:path>
                    </a:pathLst>
                  </a:custGeom>
                  <a:solidFill>
                    <a:schemeClr val="bg1"/>
                  </a:solidFill>
                  <a:ln w="9525">
                    <a:noFill/>
                    <a:round/>
                    <a:headEnd/>
                    <a:tailEnd/>
                  </a:ln>
                </p:spPr>
                <p:txBody>
                  <a:bodyPr/>
                  <a:lstStyle/>
                  <a:p>
                    <a:pPr>
                      <a:defRPr/>
                    </a:pPr>
                    <a:endParaRPr lang="en-US"/>
                  </a:p>
                </p:txBody>
              </p:sp>
              <p:sp>
                <p:nvSpPr>
                  <p:cNvPr id="715469" name="Rectangle 1741"/>
                  <p:cNvSpPr>
                    <a:spLocks noChangeAspect="1" noChangeArrowheads="1"/>
                  </p:cNvSpPr>
                  <p:nvPr/>
                </p:nvSpPr>
                <p:spPr bwMode="auto">
                  <a:xfrm>
                    <a:off x="2505" y="1983"/>
                    <a:ext cx="14" cy="14"/>
                  </a:xfrm>
                  <a:prstGeom prst="rect">
                    <a:avLst/>
                  </a:prstGeom>
                  <a:solidFill>
                    <a:schemeClr val="bg1"/>
                  </a:solidFill>
                  <a:ln w="9525">
                    <a:noFill/>
                    <a:miter lim="800000"/>
                    <a:headEnd/>
                    <a:tailEnd/>
                  </a:ln>
                </p:spPr>
                <p:txBody>
                  <a:bodyPr/>
                  <a:lstStyle/>
                  <a:p>
                    <a:pPr>
                      <a:defRPr/>
                    </a:pPr>
                    <a:endParaRPr lang="en-US"/>
                  </a:p>
                </p:txBody>
              </p:sp>
              <p:sp>
                <p:nvSpPr>
                  <p:cNvPr id="715470" name="Rectangle 1742"/>
                  <p:cNvSpPr>
                    <a:spLocks noChangeAspect="1" noChangeArrowheads="1"/>
                  </p:cNvSpPr>
                  <p:nvPr/>
                </p:nvSpPr>
                <p:spPr bwMode="auto">
                  <a:xfrm>
                    <a:off x="3213" y="1911"/>
                    <a:ext cx="7" cy="229"/>
                  </a:xfrm>
                  <a:prstGeom prst="rect">
                    <a:avLst/>
                  </a:prstGeom>
                  <a:solidFill>
                    <a:schemeClr val="bg1"/>
                  </a:solidFill>
                  <a:ln w="9525">
                    <a:noFill/>
                    <a:miter lim="800000"/>
                    <a:headEnd/>
                    <a:tailEnd/>
                  </a:ln>
                </p:spPr>
                <p:txBody>
                  <a:bodyPr/>
                  <a:lstStyle/>
                  <a:p>
                    <a:pPr>
                      <a:defRPr/>
                    </a:pPr>
                    <a:endParaRPr lang="en-US"/>
                  </a:p>
                </p:txBody>
              </p:sp>
              <p:sp>
                <p:nvSpPr>
                  <p:cNvPr id="715471" name="Rectangle 1743"/>
                  <p:cNvSpPr>
                    <a:spLocks noChangeAspect="1" noChangeArrowheads="1"/>
                  </p:cNvSpPr>
                  <p:nvPr/>
                </p:nvSpPr>
                <p:spPr bwMode="auto">
                  <a:xfrm>
                    <a:off x="3471" y="1911"/>
                    <a:ext cx="14" cy="229"/>
                  </a:xfrm>
                  <a:prstGeom prst="rect">
                    <a:avLst/>
                  </a:prstGeom>
                  <a:solidFill>
                    <a:schemeClr val="bg1"/>
                  </a:solidFill>
                  <a:ln w="9525">
                    <a:noFill/>
                    <a:miter lim="800000"/>
                    <a:headEnd/>
                    <a:tailEnd/>
                  </a:ln>
                </p:spPr>
                <p:txBody>
                  <a:bodyPr/>
                  <a:lstStyle/>
                  <a:p>
                    <a:pPr>
                      <a:defRPr/>
                    </a:pPr>
                    <a:endParaRPr lang="en-US"/>
                  </a:p>
                </p:txBody>
              </p:sp>
              <p:sp>
                <p:nvSpPr>
                  <p:cNvPr id="715472" name="Rectangle 1744"/>
                  <p:cNvSpPr>
                    <a:spLocks noChangeAspect="1" noChangeArrowheads="1"/>
                  </p:cNvSpPr>
                  <p:nvPr/>
                </p:nvSpPr>
                <p:spPr bwMode="auto">
                  <a:xfrm>
                    <a:off x="3220" y="1589"/>
                    <a:ext cx="0" cy="315"/>
                  </a:xfrm>
                  <a:prstGeom prst="rect">
                    <a:avLst/>
                  </a:prstGeom>
                  <a:solidFill>
                    <a:schemeClr val="bg1"/>
                  </a:solidFill>
                  <a:ln w="9525">
                    <a:noFill/>
                    <a:miter lim="800000"/>
                    <a:headEnd/>
                    <a:tailEnd/>
                  </a:ln>
                </p:spPr>
                <p:txBody>
                  <a:bodyPr/>
                  <a:lstStyle/>
                  <a:p>
                    <a:pPr>
                      <a:defRPr/>
                    </a:pPr>
                    <a:endParaRPr lang="en-US"/>
                  </a:p>
                </p:txBody>
              </p:sp>
              <p:sp>
                <p:nvSpPr>
                  <p:cNvPr id="715473" name="Rectangle 1745"/>
                  <p:cNvSpPr>
                    <a:spLocks noChangeAspect="1" noChangeArrowheads="1"/>
                  </p:cNvSpPr>
                  <p:nvPr/>
                </p:nvSpPr>
                <p:spPr bwMode="auto">
                  <a:xfrm>
                    <a:off x="3478" y="1539"/>
                    <a:ext cx="7" cy="372"/>
                  </a:xfrm>
                  <a:prstGeom prst="rect">
                    <a:avLst/>
                  </a:prstGeom>
                  <a:solidFill>
                    <a:schemeClr val="bg1"/>
                  </a:solidFill>
                  <a:ln w="9525">
                    <a:noFill/>
                    <a:miter lim="800000"/>
                    <a:headEnd/>
                    <a:tailEnd/>
                  </a:ln>
                </p:spPr>
                <p:txBody>
                  <a:bodyPr/>
                  <a:lstStyle/>
                  <a:p>
                    <a:pPr>
                      <a:defRPr/>
                    </a:pPr>
                    <a:endParaRPr lang="en-US"/>
                  </a:p>
                </p:txBody>
              </p:sp>
              <p:sp>
                <p:nvSpPr>
                  <p:cNvPr id="715474" name="Rectangle 1746"/>
                  <p:cNvSpPr>
                    <a:spLocks noChangeAspect="1" noChangeArrowheads="1"/>
                  </p:cNvSpPr>
                  <p:nvPr/>
                </p:nvSpPr>
                <p:spPr bwMode="auto">
                  <a:xfrm>
                    <a:off x="2312" y="1911"/>
                    <a:ext cx="7" cy="229"/>
                  </a:xfrm>
                  <a:prstGeom prst="rect">
                    <a:avLst/>
                  </a:prstGeom>
                  <a:solidFill>
                    <a:schemeClr val="bg1"/>
                  </a:solidFill>
                  <a:ln w="9525">
                    <a:noFill/>
                    <a:miter lim="800000"/>
                    <a:headEnd/>
                    <a:tailEnd/>
                  </a:ln>
                </p:spPr>
                <p:txBody>
                  <a:bodyPr/>
                  <a:lstStyle/>
                  <a:p>
                    <a:pPr>
                      <a:defRPr/>
                    </a:pPr>
                    <a:endParaRPr lang="en-US"/>
                  </a:p>
                </p:txBody>
              </p:sp>
              <p:sp>
                <p:nvSpPr>
                  <p:cNvPr id="715475" name="Rectangle 1747"/>
                  <p:cNvSpPr>
                    <a:spLocks noChangeAspect="1" noChangeArrowheads="1"/>
                  </p:cNvSpPr>
                  <p:nvPr/>
                </p:nvSpPr>
                <p:spPr bwMode="auto">
                  <a:xfrm>
                    <a:off x="2048" y="1911"/>
                    <a:ext cx="21" cy="229"/>
                  </a:xfrm>
                  <a:prstGeom prst="rect">
                    <a:avLst/>
                  </a:prstGeom>
                  <a:solidFill>
                    <a:schemeClr val="bg1"/>
                  </a:solidFill>
                  <a:ln w="9525">
                    <a:noFill/>
                    <a:miter lim="800000"/>
                    <a:headEnd/>
                    <a:tailEnd/>
                  </a:ln>
                </p:spPr>
                <p:txBody>
                  <a:bodyPr/>
                  <a:lstStyle/>
                  <a:p>
                    <a:pPr>
                      <a:defRPr/>
                    </a:pPr>
                    <a:endParaRPr lang="en-US"/>
                  </a:p>
                </p:txBody>
              </p:sp>
              <p:sp>
                <p:nvSpPr>
                  <p:cNvPr id="715476" name="Rectangle 1748"/>
                  <p:cNvSpPr>
                    <a:spLocks noChangeAspect="1" noChangeArrowheads="1"/>
                  </p:cNvSpPr>
                  <p:nvPr/>
                </p:nvSpPr>
                <p:spPr bwMode="auto">
                  <a:xfrm>
                    <a:off x="2312" y="1589"/>
                    <a:ext cx="7" cy="315"/>
                  </a:xfrm>
                  <a:prstGeom prst="rect">
                    <a:avLst/>
                  </a:prstGeom>
                  <a:solidFill>
                    <a:schemeClr val="bg1"/>
                  </a:solidFill>
                  <a:ln w="9525">
                    <a:noFill/>
                    <a:miter lim="800000"/>
                    <a:headEnd/>
                    <a:tailEnd/>
                  </a:ln>
                </p:spPr>
                <p:txBody>
                  <a:bodyPr/>
                  <a:lstStyle/>
                  <a:p>
                    <a:pPr>
                      <a:defRPr/>
                    </a:pPr>
                    <a:endParaRPr lang="en-US"/>
                  </a:p>
                </p:txBody>
              </p:sp>
              <p:sp>
                <p:nvSpPr>
                  <p:cNvPr id="715477" name="Rectangle 1749"/>
                  <p:cNvSpPr>
                    <a:spLocks noChangeAspect="1" noChangeArrowheads="1"/>
                  </p:cNvSpPr>
                  <p:nvPr/>
                </p:nvSpPr>
                <p:spPr bwMode="auto">
                  <a:xfrm>
                    <a:off x="2055" y="1539"/>
                    <a:ext cx="7" cy="372"/>
                  </a:xfrm>
                  <a:prstGeom prst="rect">
                    <a:avLst/>
                  </a:prstGeom>
                  <a:solidFill>
                    <a:schemeClr val="bg1"/>
                  </a:solidFill>
                  <a:ln w="9525">
                    <a:noFill/>
                    <a:miter lim="800000"/>
                    <a:headEnd/>
                    <a:tailEnd/>
                  </a:ln>
                </p:spPr>
                <p:txBody>
                  <a:bodyPr/>
                  <a:lstStyle/>
                  <a:p>
                    <a:pPr>
                      <a:defRPr/>
                    </a:pPr>
                    <a:endParaRPr lang="en-US"/>
                  </a:p>
                </p:txBody>
              </p:sp>
              <p:sp>
                <p:nvSpPr>
                  <p:cNvPr id="715478" name="Freeform 1750"/>
                  <p:cNvSpPr>
                    <a:spLocks noChangeAspect="1"/>
                  </p:cNvSpPr>
                  <p:nvPr/>
                </p:nvSpPr>
                <p:spPr bwMode="auto">
                  <a:xfrm>
                    <a:off x="384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479" name="Rectangle 1751"/>
                  <p:cNvSpPr>
                    <a:spLocks noChangeAspect="1" noChangeArrowheads="1"/>
                  </p:cNvSpPr>
                  <p:nvPr/>
                </p:nvSpPr>
                <p:spPr bwMode="auto">
                  <a:xfrm>
                    <a:off x="3842" y="1532"/>
                    <a:ext cx="7" cy="64"/>
                  </a:xfrm>
                  <a:prstGeom prst="rect">
                    <a:avLst/>
                  </a:prstGeom>
                  <a:solidFill>
                    <a:schemeClr val="bg1"/>
                  </a:solidFill>
                  <a:ln w="9525">
                    <a:noFill/>
                    <a:miter lim="800000"/>
                    <a:headEnd/>
                    <a:tailEnd/>
                  </a:ln>
                </p:spPr>
                <p:txBody>
                  <a:bodyPr/>
                  <a:lstStyle/>
                  <a:p>
                    <a:pPr>
                      <a:defRPr/>
                    </a:pPr>
                    <a:endParaRPr lang="en-US"/>
                  </a:p>
                </p:txBody>
              </p:sp>
              <p:sp>
                <p:nvSpPr>
                  <p:cNvPr id="715480" name="Freeform 1752"/>
                  <p:cNvSpPr>
                    <a:spLocks noChangeAspect="1"/>
                  </p:cNvSpPr>
                  <p:nvPr/>
                </p:nvSpPr>
                <p:spPr bwMode="auto">
                  <a:xfrm>
                    <a:off x="3842" y="1596"/>
                    <a:ext cx="7"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481" name="Freeform 1753"/>
                  <p:cNvSpPr>
                    <a:spLocks noChangeAspect="1"/>
                  </p:cNvSpPr>
                  <p:nvPr/>
                </p:nvSpPr>
                <p:spPr bwMode="auto">
                  <a:xfrm>
                    <a:off x="3950"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482" name="Rectangle 1754"/>
                  <p:cNvSpPr>
                    <a:spLocks noChangeAspect="1" noChangeArrowheads="1"/>
                  </p:cNvSpPr>
                  <p:nvPr/>
                </p:nvSpPr>
                <p:spPr bwMode="auto">
                  <a:xfrm>
                    <a:off x="3950" y="1532"/>
                    <a:ext cx="14" cy="64"/>
                  </a:xfrm>
                  <a:prstGeom prst="rect">
                    <a:avLst/>
                  </a:prstGeom>
                  <a:solidFill>
                    <a:schemeClr val="bg1"/>
                  </a:solidFill>
                  <a:ln w="9525">
                    <a:noFill/>
                    <a:miter lim="800000"/>
                    <a:headEnd/>
                    <a:tailEnd/>
                  </a:ln>
                </p:spPr>
                <p:txBody>
                  <a:bodyPr/>
                  <a:lstStyle/>
                  <a:p>
                    <a:pPr>
                      <a:defRPr/>
                    </a:pPr>
                    <a:endParaRPr lang="en-US"/>
                  </a:p>
                </p:txBody>
              </p:sp>
              <p:sp>
                <p:nvSpPr>
                  <p:cNvPr id="715483" name="Freeform 1755"/>
                  <p:cNvSpPr>
                    <a:spLocks noChangeAspect="1"/>
                  </p:cNvSpPr>
                  <p:nvPr/>
                </p:nvSpPr>
                <p:spPr bwMode="auto">
                  <a:xfrm>
                    <a:off x="3950"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484" name="Freeform 1756"/>
                  <p:cNvSpPr>
                    <a:spLocks noChangeAspect="1"/>
                  </p:cNvSpPr>
                  <p:nvPr/>
                </p:nvSpPr>
                <p:spPr bwMode="auto">
                  <a:xfrm>
                    <a:off x="4050" y="1525"/>
                    <a:ext cx="21"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1"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485" name="Rectangle 1757"/>
                  <p:cNvSpPr>
                    <a:spLocks noChangeAspect="1" noChangeArrowheads="1"/>
                  </p:cNvSpPr>
                  <p:nvPr/>
                </p:nvSpPr>
                <p:spPr bwMode="auto">
                  <a:xfrm>
                    <a:off x="4050" y="1532"/>
                    <a:ext cx="21" cy="64"/>
                  </a:xfrm>
                  <a:prstGeom prst="rect">
                    <a:avLst/>
                  </a:prstGeom>
                  <a:solidFill>
                    <a:schemeClr val="bg1"/>
                  </a:solidFill>
                  <a:ln w="9525">
                    <a:noFill/>
                    <a:miter lim="800000"/>
                    <a:headEnd/>
                    <a:tailEnd/>
                  </a:ln>
                </p:spPr>
                <p:txBody>
                  <a:bodyPr/>
                  <a:lstStyle/>
                  <a:p>
                    <a:pPr>
                      <a:defRPr/>
                    </a:pPr>
                    <a:endParaRPr lang="en-US"/>
                  </a:p>
                </p:txBody>
              </p:sp>
              <p:sp>
                <p:nvSpPr>
                  <p:cNvPr id="715486" name="Freeform 1758"/>
                  <p:cNvSpPr>
                    <a:spLocks noChangeAspect="1"/>
                  </p:cNvSpPr>
                  <p:nvPr/>
                </p:nvSpPr>
                <p:spPr bwMode="auto">
                  <a:xfrm>
                    <a:off x="4050" y="1596"/>
                    <a:ext cx="21" cy="0"/>
                  </a:xfrm>
                  <a:custGeom>
                    <a:avLst/>
                    <a:gdLst/>
                    <a:ahLst/>
                    <a:cxnLst>
                      <a:cxn ang="0">
                        <a:pos x="0" y="0"/>
                      </a:cxn>
                      <a:cxn ang="0">
                        <a:pos x="1"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1"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487" name="Freeform 1759"/>
                  <p:cNvSpPr>
                    <a:spLocks noChangeAspect="1"/>
                  </p:cNvSpPr>
                  <p:nvPr/>
                </p:nvSpPr>
                <p:spPr bwMode="auto">
                  <a:xfrm>
                    <a:off x="4164"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488" name="Rectangle 1760"/>
                  <p:cNvSpPr>
                    <a:spLocks noChangeAspect="1" noChangeArrowheads="1"/>
                  </p:cNvSpPr>
                  <p:nvPr/>
                </p:nvSpPr>
                <p:spPr bwMode="auto">
                  <a:xfrm>
                    <a:off x="4164" y="1532"/>
                    <a:ext cx="14" cy="64"/>
                  </a:xfrm>
                  <a:prstGeom prst="rect">
                    <a:avLst/>
                  </a:prstGeom>
                  <a:solidFill>
                    <a:schemeClr val="bg1"/>
                  </a:solidFill>
                  <a:ln w="9525">
                    <a:noFill/>
                    <a:miter lim="800000"/>
                    <a:headEnd/>
                    <a:tailEnd/>
                  </a:ln>
                </p:spPr>
                <p:txBody>
                  <a:bodyPr/>
                  <a:lstStyle/>
                  <a:p>
                    <a:pPr>
                      <a:defRPr/>
                    </a:pPr>
                    <a:endParaRPr lang="en-US"/>
                  </a:p>
                </p:txBody>
              </p:sp>
              <p:sp>
                <p:nvSpPr>
                  <p:cNvPr id="715489" name="Freeform 1761"/>
                  <p:cNvSpPr>
                    <a:spLocks noChangeAspect="1"/>
                  </p:cNvSpPr>
                  <p:nvPr/>
                </p:nvSpPr>
                <p:spPr bwMode="auto">
                  <a:xfrm>
                    <a:off x="4164"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490" name="Freeform 1762"/>
                  <p:cNvSpPr>
                    <a:spLocks noChangeAspect="1"/>
                  </p:cNvSpPr>
                  <p:nvPr/>
                </p:nvSpPr>
                <p:spPr bwMode="auto">
                  <a:xfrm>
                    <a:off x="4264" y="1525"/>
                    <a:ext cx="7" cy="7"/>
                  </a:xfrm>
                  <a:custGeom>
                    <a:avLst/>
                    <a:gdLst/>
                    <a:ahLst/>
                    <a:cxnLst>
                      <a:cxn ang="0">
                        <a:pos x="47" y="20"/>
                      </a:cxn>
                      <a:cxn ang="0">
                        <a:pos x="47" y="15"/>
                      </a:cxn>
                      <a:cxn ang="0">
                        <a:pos x="46"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6" y="11"/>
                        </a:lnTo>
                        <a:lnTo>
                          <a:pt x="42" y="8"/>
                        </a:lnTo>
                        <a:lnTo>
                          <a:pt x="40" y="5"/>
                        </a:lnTo>
                        <a:lnTo>
                          <a:pt x="36" y="3"/>
                        </a:lnTo>
                        <a:lnTo>
                          <a:pt x="32" y="2"/>
                        </a:lnTo>
                        <a:lnTo>
                          <a:pt x="28" y="1"/>
                        </a:lnTo>
                        <a:lnTo>
                          <a:pt x="23" y="0"/>
                        </a:lnTo>
                        <a:lnTo>
                          <a:pt x="19" y="1"/>
                        </a:lnTo>
                        <a:lnTo>
                          <a:pt x="15" y="2"/>
                        </a:lnTo>
                        <a:lnTo>
                          <a:pt x="12"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491" name="Rectangle 1763"/>
                  <p:cNvSpPr>
                    <a:spLocks noChangeAspect="1" noChangeArrowheads="1"/>
                  </p:cNvSpPr>
                  <p:nvPr/>
                </p:nvSpPr>
                <p:spPr bwMode="auto">
                  <a:xfrm>
                    <a:off x="4264" y="1532"/>
                    <a:ext cx="7" cy="64"/>
                  </a:xfrm>
                  <a:prstGeom prst="rect">
                    <a:avLst/>
                  </a:prstGeom>
                  <a:solidFill>
                    <a:schemeClr val="bg1"/>
                  </a:solidFill>
                  <a:ln w="9525">
                    <a:noFill/>
                    <a:miter lim="800000"/>
                    <a:headEnd/>
                    <a:tailEnd/>
                  </a:ln>
                </p:spPr>
                <p:txBody>
                  <a:bodyPr/>
                  <a:lstStyle/>
                  <a:p>
                    <a:pPr>
                      <a:defRPr/>
                    </a:pPr>
                    <a:endParaRPr lang="en-US"/>
                  </a:p>
                </p:txBody>
              </p:sp>
              <p:sp>
                <p:nvSpPr>
                  <p:cNvPr id="715492" name="Freeform 1764"/>
                  <p:cNvSpPr>
                    <a:spLocks noChangeAspect="1"/>
                  </p:cNvSpPr>
                  <p:nvPr/>
                </p:nvSpPr>
                <p:spPr bwMode="auto">
                  <a:xfrm>
                    <a:off x="4264" y="1596"/>
                    <a:ext cx="7" cy="0"/>
                  </a:xfrm>
                  <a:custGeom>
                    <a:avLst/>
                    <a:gdLst/>
                    <a:ahLst/>
                    <a:cxnLst>
                      <a:cxn ang="0">
                        <a:pos x="0" y="0"/>
                      </a:cxn>
                      <a:cxn ang="0">
                        <a:pos x="1" y="5"/>
                      </a:cxn>
                      <a:cxn ang="0">
                        <a:pos x="2" y="8"/>
                      </a:cxn>
                      <a:cxn ang="0">
                        <a:pos x="5" y="12"/>
                      </a:cxn>
                      <a:cxn ang="0">
                        <a:pos x="8" y="15"/>
                      </a:cxn>
                      <a:cxn ang="0">
                        <a:pos x="12" y="17"/>
                      </a:cxn>
                      <a:cxn ang="0">
                        <a:pos x="15" y="19"/>
                      </a:cxn>
                      <a:cxn ang="0">
                        <a:pos x="19" y="20"/>
                      </a:cxn>
                      <a:cxn ang="0">
                        <a:pos x="23" y="20"/>
                      </a:cxn>
                      <a:cxn ang="0">
                        <a:pos x="28" y="20"/>
                      </a:cxn>
                      <a:cxn ang="0">
                        <a:pos x="32" y="19"/>
                      </a:cxn>
                      <a:cxn ang="0">
                        <a:pos x="36" y="17"/>
                      </a:cxn>
                      <a:cxn ang="0">
                        <a:pos x="40" y="15"/>
                      </a:cxn>
                      <a:cxn ang="0">
                        <a:pos x="42" y="12"/>
                      </a:cxn>
                      <a:cxn ang="0">
                        <a:pos x="46" y="8"/>
                      </a:cxn>
                      <a:cxn ang="0">
                        <a:pos x="47" y="5"/>
                      </a:cxn>
                      <a:cxn ang="0">
                        <a:pos x="47" y="0"/>
                      </a:cxn>
                      <a:cxn ang="0">
                        <a:pos x="0" y="0"/>
                      </a:cxn>
                    </a:cxnLst>
                    <a:rect l="0" t="0" r="r" b="b"/>
                    <a:pathLst>
                      <a:path w="47" h="20">
                        <a:moveTo>
                          <a:pt x="0" y="0"/>
                        </a:moveTo>
                        <a:lnTo>
                          <a:pt x="1" y="5"/>
                        </a:lnTo>
                        <a:lnTo>
                          <a:pt x="2" y="8"/>
                        </a:lnTo>
                        <a:lnTo>
                          <a:pt x="5" y="12"/>
                        </a:lnTo>
                        <a:lnTo>
                          <a:pt x="8" y="15"/>
                        </a:lnTo>
                        <a:lnTo>
                          <a:pt x="12" y="17"/>
                        </a:lnTo>
                        <a:lnTo>
                          <a:pt x="15" y="19"/>
                        </a:lnTo>
                        <a:lnTo>
                          <a:pt x="19" y="20"/>
                        </a:lnTo>
                        <a:lnTo>
                          <a:pt x="23" y="20"/>
                        </a:lnTo>
                        <a:lnTo>
                          <a:pt x="28" y="20"/>
                        </a:lnTo>
                        <a:lnTo>
                          <a:pt x="32" y="19"/>
                        </a:lnTo>
                        <a:lnTo>
                          <a:pt x="36" y="17"/>
                        </a:lnTo>
                        <a:lnTo>
                          <a:pt x="40" y="15"/>
                        </a:lnTo>
                        <a:lnTo>
                          <a:pt x="42" y="12"/>
                        </a:lnTo>
                        <a:lnTo>
                          <a:pt x="46"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493" name="Freeform 1765"/>
                  <p:cNvSpPr>
                    <a:spLocks noChangeAspect="1"/>
                  </p:cNvSpPr>
                  <p:nvPr/>
                </p:nvSpPr>
                <p:spPr bwMode="auto">
                  <a:xfrm>
                    <a:off x="4379"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8"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494" name="Rectangle 1766"/>
                  <p:cNvSpPr>
                    <a:spLocks noChangeAspect="1" noChangeArrowheads="1"/>
                  </p:cNvSpPr>
                  <p:nvPr/>
                </p:nvSpPr>
                <p:spPr bwMode="auto">
                  <a:xfrm>
                    <a:off x="4379" y="1532"/>
                    <a:ext cx="14" cy="64"/>
                  </a:xfrm>
                  <a:prstGeom prst="rect">
                    <a:avLst/>
                  </a:prstGeom>
                  <a:solidFill>
                    <a:schemeClr val="bg1"/>
                  </a:solidFill>
                  <a:ln w="9525">
                    <a:noFill/>
                    <a:miter lim="800000"/>
                    <a:headEnd/>
                    <a:tailEnd/>
                  </a:ln>
                </p:spPr>
                <p:txBody>
                  <a:bodyPr/>
                  <a:lstStyle/>
                  <a:p>
                    <a:pPr>
                      <a:defRPr/>
                    </a:pPr>
                    <a:endParaRPr lang="en-US"/>
                  </a:p>
                </p:txBody>
              </p:sp>
              <p:sp>
                <p:nvSpPr>
                  <p:cNvPr id="715495" name="Freeform 1767"/>
                  <p:cNvSpPr>
                    <a:spLocks noChangeAspect="1"/>
                  </p:cNvSpPr>
                  <p:nvPr/>
                </p:nvSpPr>
                <p:spPr bwMode="auto">
                  <a:xfrm>
                    <a:off x="4379" y="1596"/>
                    <a:ext cx="14" cy="0"/>
                  </a:xfrm>
                  <a:custGeom>
                    <a:avLst/>
                    <a:gdLst/>
                    <a:ahLst/>
                    <a:cxnLst>
                      <a:cxn ang="0">
                        <a:pos x="0" y="0"/>
                      </a:cxn>
                      <a:cxn ang="0">
                        <a:pos x="1" y="5"/>
                      </a:cxn>
                      <a:cxn ang="0">
                        <a:pos x="2" y="8"/>
                      </a:cxn>
                      <a:cxn ang="0">
                        <a:pos x="4" y="12"/>
                      </a:cxn>
                      <a:cxn ang="0">
                        <a:pos x="7" y="15"/>
                      </a:cxn>
                      <a:cxn ang="0">
                        <a:pos x="10" y="17"/>
                      </a:cxn>
                      <a:cxn ang="0">
                        <a:pos x="14" y="19"/>
                      </a:cxn>
                      <a:cxn ang="0">
                        <a:pos x="18"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8"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496" name="Freeform 1768"/>
                  <p:cNvSpPr>
                    <a:spLocks noChangeAspect="1"/>
                  </p:cNvSpPr>
                  <p:nvPr/>
                </p:nvSpPr>
                <p:spPr bwMode="auto">
                  <a:xfrm>
                    <a:off x="4486"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497" name="Rectangle 1769"/>
                  <p:cNvSpPr>
                    <a:spLocks noChangeAspect="1" noChangeArrowheads="1"/>
                  </p:cNvSpPr>
                  <p:nvPr/>
                </p:nvSpPr>
                <p:spPr bwMode="auto">
                  <a:xfrm>
                    <a:off x="4486" y="1532"/>
                    <a:ext cx="14" cy="64"/>
                  </a:xfrm>
                  <a:prstGeom prst="rect">
                    <a:avLst/>
                  </a:prstGeom>
                  <a:solidFill>
                    <a:schemeClr val="bg1"/>
                  </a:solidFill>
                  <a:ln w="9525">
                    <a:noFill/>
                    <a:miter lim="800000"/>
                    <a:headEnd/>
                    <a:tailEnd/>
                  </a:ln>
                </p:spPr>
                <p:txBody>
                  <a:bodyPr/>
                  <a:lstStyle/>
                  <a:p>
                    <a:pPr>
                      <a:defRPr/>
                    </a:pPr>
                    <a:endParaRPr lang="en-US"/>
                  </a:p>
                </p:txBody>
              </p:sp>
              <p:sp>
                <p:nvSpPr>
                  <p:cNvPr id="715498" name="Freeform 1770"/>
                  <p:cNvSpPr>
                    <a:spLocks noChangeAspect="1"/>
                  </p:cNvSpPr>
                  <p:nvPr/>
                </p:nvSpPr>
                <p:spPr bwMode="auto">
                  <a:xfrm>
                    <a:off x="4486"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499" name="Freeform 1771"/>
                  <p:cNvSpPr>
                    <a:spLocks noChangeAspect="1"/>
                  </p:cNvSpPr>
                  <p:nvPr/>
                </p:nvSpPr>
                <p:spPr bwMode="auto">
                  <a:xfrm>
                    <a:off x="458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9" y="1"/>
                      </a:cxn>
                      <a:cxn ang="0">
                        <a:pos x="15" y="2"/>
                      </a:cxn>
                      <a:cxn ang="0">
                        <a:pos x="11" y="3"/>
                      </a:cxn>
                      <a:cxn ang="0">
                        <a:pos x="6"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9" y="1"/>
                        </a:lnTo>
                        <a:lnTo>
                          <a:pt x="15" y="2"/>
                        </a:lnTo>
                        <a:lnTo>
                          <a:pt x="11" y="3"/>
                        </a:lnTo>
                        <a:lnTo>
                          <a:pt x="6"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500" name="Rectangle 1772"/>
                  <p:cNvSpPr>
                    <a:spLocks noChangeAspect="1" noChangeArrowheads="1"/>
                  </p:cNvSpPr>
                  <p:nvPr/>
                </p:nvSpPr>
                <p:spPr bwMode="auto">
                  <a:xfrm>
                    <a:off x="4586" y="1532"/>
                    <a:ext cx="14" cy="64"/>
                  </a:xfrm>
                  <a:prstGeom prst="rect">
                    <a:avLst/>
                  </a:prstGeom>
                  <a:solidFill>
                    <a:schemeClr val="bg1"/>
                  </a:solidFill>
                  <a:ln w="9525">
                    <a:noFill/>
                    <a:miter lim="800000"/>
                    <a:headEnd/>
                    <a:tailEnd/>
                  </a:ln>
                </p:spPr>
                <p:txBody>
                  <a:bodyPr/>
                  <a:lstStyle/>
                  <a:p>
                    <a:pPr>
                      <a:defRPr/>
                    </a:pPr>
                    <a:endParaRPr lang="en-US"/>
                  </a:p>
                </p:txBody>
              </p:sp>
              <p:sp>
                <p:nvSpPr>
                  <p:cNvPr id="715501" name="Freeform 1773"/>
                  <p:cNvSpPr>
                    <a:spLocks noChangeAspect="1"/>
                  </p:cNvSpPr>
                  <p:nvPr/>
                </p:nvSpPr>
                <p:spPr bwMode="auto">
                  <a:xfrm>
                    <a:off x="4586" y="1596"/>
                    <a:ext cx="14" cy="0"/>
                  </a:xfrm>
                  <a:custGeom>
                    <a:avLst/>
                    <a:gdLst/>
                    <a:ahLst/>
                    <a:cxnLst>
                      <a:cxn ang="0">
                        <a:pos x="0" y="0"/>
                      </a:cxn>
                      <a:cxn ang="0">
                        <a:pos x="0" y="5"/>
                      </a:cxn>
                      <a:cxn ang="0">
                        <a:pos x="1" y="8"/>
                      </a:cxn>
                      <a:cxn ang="0">
                        <a:pos x="4" y="12"/>
                      </a:cxn>
                      <a:cxn ang="0">
                        <a:pos x="6" y="15"/>
                      </a:cxn>
                      <a:cxn ang="0">
                        <a:pos x="11" y="17"/>
                      </a:cxn>
                      <a:cxn ang="0">
                        <a:pos x="15" y="19"/>
                      </a:cxn>
                      <a:cxn ang="0">
                        <a:pos x="19"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6" y="15"/>
                        </a:lnTo>
                        <a:lnTo>
                          <a:pt x="11" y="17"/>
                        </a:lnTo>
                        <a:lnTo>
                          <a:pt x="15" y="19"/>
                        </a:lnTo>
                        <a:lnTo>
                          <a:pt x="19"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502" name="Freeform 1774"/>
                  <p:cNvSpPr>
                    <a:spLocks noChangeAspect="1"/>
                  </p:cNvSpPr>
                  <p:nvPr/>
                </p:nvSpPr>
                <p:spPr bwMode="auto">
                  <a:xfrm>
                    <a:off x="4693"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03" name="Rectangle 1775"/>
                  <p:cNvSpPr>
                    <a:spLocks noChangeAspect="1" noChangeArrowheads="1"/>
                  </p:cNvSpPr>
                  <p:nvPr/>
                </p:nvSpPr>
                <p:spPr bwMode="auto">
                  <a:xfrm>
                    <a:off x="4693" y="1532"/>
                    <a:ext cx="14" cy="64"/>
                  </a:xfrm>
                  <a:prstGeom prst="rect">
                    <a:avLst/>
                  </a:prstGeom>
                  <a:solidFill>
                    <a:schemeClr val="bg1"/>
                  </a:solidFill>
                  <a:ln w="9525">
                    <a:noFill/>
                    <a:miter lim="800000"/>
                    <a:headEnd/>
                    <a:tailEnd/>
                  </a:ln>
                </p:spPr>
                <p:txBody>
                  <a:bodyPr/>
                  <a:lstStyle/>
                  <a:p>
                    <a:pPr>
                      <a:defRPr/>
                    </a:pPr>
                    <a:endParaRPr lang="en-US"/>
                  </a:p>
                </p:txBody>
              </p:sp>
              <p:sp>
                <p:nvSpPr>
                  <p:cNvPr id="715504" name="Freeform 1776"/>
                  <p:cNvSpPr>
                    <a:spLocks noChangeAspect="1"/>
                  </p:cNvSpPr>
                  <p:nvPr/>
                </p:nvSpPr>
                <p:spPr bwMode="auto">
                  <a:xfrm>
                    <a:off x="4693" y="1596"/>
                    <a:ext cx="14" cy="0"/>
                  </a:xfrm>
                  <a:custGeom>
                    <a:avLst/>
                    <a:gdLst/>
                    <a:ahLst/>
                    <a:cxnLst>
                      <a:cxn ang="0">
                        <a:pos x="0" y="0"/>
                      </a:cxn>
                      <a:cxn ang="0">
                        <a:pos x="1"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05" name="Freeform 1777"/>
                  <p:cNvSpPr>
                    <a:spLocks noChangeAspect="1"/>
                  </p:cNvSpPr>
                  <p:nvPr/>
                </p:nvSpPr>
                <p:spPr bwMode="auto">
                  <a:xfrm>
                    <a:off x="373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06" name="Rectangle 1778"/>
                  <p:cNvSpPr>
                    <a:spLocks noChangeAspect="1" noChangeArrowheads="1"/>
                  </p:cNvSpPr>
                  <p:nvPr/>
                </p:nvSpPr>
                <p:spPr bwMode="auto">
                  <a:xfrm>
                    <a:off x="3735" y="1532"/>
                    <a:ext cx="14" cy="64"/>
                  </a:xfrm>
                  <a:prstGeom prst="rect">
                    <a:avLst/>
                  </a:prstGeom>
                  <a:solidFill>
                    <a:schemeClr val="bg1"/>
                  </a:solidFill>
                  <a:ln w="9525">
                    <a:noFill/>
                    <a:miter lim="800000"/>
                    <a:headEnd/>
                    <a:tailEnd/>
                  </a:ln>
                </p:spPr>
                <p:txBody>
                  <a:bodyPr/>
                  <a:lstStyle/>
                  <a:p>
                    <a:pPr>
                      <a:defRPr/>
                    </a:pPr>
                    <a:endParaRPr lang="en-US"/>
                  </a:p>
                </p:txBody>
              </p:sp>
              <p:sp>
                <p:nvSpPr>
                  <p:cNvPr id="715507" name="Freeform 1779"/>
                  <p:cNvSpPr>
                    <a:spLocks noChangeAspect="1"/>
                  </p:cNvSpPr>
                  <p:nvPr/>
                </p:nvSpPr>
                <p:spPr bwMode="auto">
                  <a:xfrm>
                    <a:off x="373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08" name="Freeform 1780"/>
                  <p:cNvSpPr>
                    <a:spLocks noChangeAspect="1"/>
                  </p:cNvSpPr>
                  <p:nvPr/>
                </p:nvSpPr>
                <p:spPr bwMode="auto">
                  <a:xfrm>
                    <a:off x="36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09" name="Rectangle 1781"/>
                  <p:cNvSpPr>
                    <a:spLocks noChangeAspect="1" noChangeArrowheads="1"/>
                  </p:cNvSpPr>
                  <p:nvPr/>
                </p:nvSpPr>
                <p:spPr bwMode="auto">
                  <a:xfrm>
                    <a:off x="3628" y="1532"/>
                    <a:ext cx="14" cy="64"/>
                  </a:xfrm>
                  <a:prstGeom prst="rect">
                    <a:avLst/>
                  </a:prstGeom>
                  <a:solidFill>
                    <a:schemeClr val="bg1"/>
                  </a:solidFill>
                  <a:ln w="9525">
                    <a:noFill/>
                    <a:miter lim="800000"/>
                    <a:headEnd/>
                    <a:tailEnd/>
                  </a:ln>
                </p:spPr>
                <p:txBody>
                  <a:bodyPr/>
                  <a:lstStyle/>
                  <a:p>
                    <a:pPr>
                      <a:defRPr/>
                    </a:pPr>
                    <a:endParaRPr lang="en-US"/>
                  </a:p>
                </p:txBody>
              </p:sp>
              <p:sp>
                <p:nvSpPr>
                  <p:cNvPr id="715510" name="Freeform 1782"/>
                  <p:cNvSpPr>
                    <a:spLocks noChangeAspect="1"/>
                  </p:cNvSpPr>
                  <p:nvPr/>
                </p:nvSpPr>
                <p:spPr bwMode="auto">
                  <a:xfrm>
                    <a:off x="36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11" name="Freeform 1783"/>
                  <p:cNvSpPr>
                    <a:spLocks noChangeAspect="1"/>
                  </p:cNvSpPr>
                  <p:nvPr/>
                </p:nvSpPr>
                <p:spPr bwMode="auto">
                  <a:xfrm>
                    <a:off x="352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12" name="Rectangle 1784"/>
                  <p:cNvSpPr>
                    <a:spLocks noChangeAspect="1" noChangeArrowheads="1"/>
                  </p:cNvSpPr>
                  <p:nvPr/>
                </p:nvSpPr>
                <p:spPr bwMode="auto">
                  <a:xfrm>
                    <a:off x="3528" y="1532"/>
                    <a:ext cx="14" cy="64"/>
                  </a:xfrm>
                  <a:prstGeom prst="rect">
                    <a:avLst/>
                  </a:prstGeom>
                  <a:solidFill>
                    <a:schemeClr val="bg1"/>
                  </a:solidFill>
                  <a:ln w="9525">
                    <a:noFill/>
                    <a:miter lim="800000"/>
                    <a:headEnd/>
                    <a:tailEnd/>
                  </a:ln>
                </p:spPr>
                <p:txBody>
                  <a:bodyPr/>
                  <a:lstStyle/>
                  <a:p>
                    <a:pPr>
                      <a:defRPr/>
                    </a:pPr>
                    <a:endParaRPr lang="en-US"/>
                  </a:p>
                </p:txBody>
              </p:sp>
              <p:sp>
                <p:nvSpPr>
                  <p:cNvPr id="715513" name="Freeform 1785"/>
                  <p:cNvSpPr>
                    <a:spLocks noChangeAspect="1"/>
                  </p:cNvSpPr>
                  <p:nvPr/>
                </p:nvSpPr>
                <p:spPr bwMode="auto">
                  <a:xfrm>
                    <a:off x="352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14" name="Freeform 1786"/>
                  <p:cNvSpPr>
                    <a:spLocks noChangeAspect="1"/>
                  </p:cNvSpPr>
                  <p:nvPr/>
                </p:nvSpPr>
                <p:spPr bwMode="auto">
                  <a:xfrm>
                    <a:off x="3893"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15" name="Rectangle 1787"/>
                  <p:cNvSpPr>
                    <a:spLocks noChangeAspect="1" noChangeArrowheads="1"/>
                  </p:cNvSpPr>
                  <p:nvPr/>
                </p:nvSpPr>
                <p:spPr bwMode="auto">
                  <a:xfrm>
                    <a:off x="3893" y="1532"/>
                    <a:ext cx="14" cy="64"/>
                  </a:xfrm>
                  <a:prstGeom prst="rect">
                    <a:avLst/>
                  </a:prstGeom>
                  <a:solidFill>
                    <a:schemeClr val="bg1"/>
                  </a:solidFill>
                  <a:ln w="9525">
                    <a:noFill/>
                    <a:miter lim="800000"/>
                    <a:headEnd/>
                    <a:tailEnd/>
                  </a:ln>
                </p:spPr>
                <p:txBody>
                  <a:bodyPr/>
                  <a:lstStyle/>
                  <a:p>
                    <a:pPr>
                      <a:defRPr/>
                    </a:pPr>
                    <a:endParaRPr lang="en-US"/>
                  </a:p>
                </p:txBody>
              </p:sp>
              <p:sp>
                <p:nvSpPr>
                  <p:cNvPr id="715516" name="Freeform 1788"/>
                  <p:cNvSpPr>
                    <a:spLocks noChangeAspect="1"/>
                  </p:cNvSpPr>
                  <p:nvPr/>
                </p:nvSpPr>
                <p:spPr bwMode="auto">
                  <a:xfrm>
                    <a:off x="3893"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17" name="Freeform 1789"/>
                  <p:cNvSpPr>
                    <a:spLocks noChangeAspect="1"/>
                  </p:cNvSpPr>
                  <p:nvPr/>
                </p:nvSpPr>
                <p:spPr bwMode="auto">
                  <a:xfrm>
                    <a:off x="3993" y="1525"/>
                    <a:ext cx="14" cy="7"/>
                  </a:xfrm>
                  <a:custGeom>
                    <a:avLst/>
                    <a:gdLst/>
                    <a:ahLst/>
                    <a:cxnLst>
                      <a:cxn ang="0">
                        <a:pos x="47" y="20"/>
                      </a:cxn>
                      <a:cxn ang="0">
                        <a:pos x="46" y="15"/>
                      </a:cxn>
                      <a:cxn ang="0">
                        <a:pos x="45" y="11"/>
                      </a:cxn>
                      <a:cxn ang="0">
                        <a:pos x="42"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2" y="11"/>
                      </a:cxn>
                      <a:cxn ang="0">
                        <a:pos x="0" y="15"/>
                      </a:cxn>
                      <a:cxn ang="0">
                        <a:pos x="0" y="20"/>
                      </a:cxn>
                      <a:cxn ang="0">
                        <a:pos x="47" y="20"/>
                      </a:cxn>
                    </a:cxnLst>
                    <a:rect l="0" t="0" r="r" b="b"/>
                    <a:pathLst>
                      <a:path w="47" h="20">
                        <a:moveTo>
                          <a:pt x="47" y="20"/>
                        </a:moveTo>
                        <a:lnTo>
                          <a:pt x="46" y="15"/>
                        </a:lnTo>
                        <a:lnTo>
                          <a:pt x="45" y="11"/>
                        </a:lnTo>
                        <a:lnTo>
                          <a:pt x="42" y="8"/>
                        </a:lnTo>
                        <a:lnTo>
                          <a:pt x="39" y="5"/>
                        </a:lnTo>
                        <a:lnTo>
                          <a:pt x="36" y="3"/>
                        </a:lnTo>
                        <a:lnTo>
                          <a:pt x="32" y="2"/>
                        </a:lnTo>
                        <a:lnTo>
                          <a:pt x="28" y="1"/>
                        </a:lnTo>
                        <a:lnTo>
                          <a:pt x="24" y="0"/>
                        </a:lnTo>
                        <a:lnTo>
                          <a:pt x="19" y="1"/>
                        </a:lnTo>
                        <a:lnTo>
                          <a:pt x="15" y="2"/>
                        </a:lnTo>
                        <a:lnTo>
                          <a:pt x="11" y="3"/>
                        </a:lnTo>
                        <a:lnTo>
                          <a:pt x="8" y="5"/>
                        </a:lnTo>
                        <a:lnTo>
                          <a:pt x="5"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518" name="Rectangle 1790"/>
                  <p:cNvSpPr>
                    <a:spLocks noChangeAspect="1" noChangeArrowheads="1"/>
                  </p:cNvSpPr>
                  <p:nvPr/>
                </p:nvSpPr>
                <p:spPr bwMode="auto">
                  <a:xfrm>
                    <a:off x="3993" y="1532"/>
                    <a:ext cx="14" cy="64"/>
                  </a:xfrm>
                  <a:prstGeom prst="rect">
                    <a:avLst/>
                  </a:prstGeom>
                  <a:solidFill>
                    <a:schemeClr val="bg1"/>
                  </a:solidFill>
                  <a:ln w="9525">
                    <a:noFill/>
                    <a:miter lim="800000"/>
                    <a:headEnd/>
                    <a:tailEnd/>
                  </a:ln>
                </p:spPr>
                <p:txBody>
                  <a:bodyPr/>
                  <a:lstStyle/>
                  <a:p>
                    <a:pPr>
                      <a:defRPr/>
                    </a:pPr>
                    <a:endParaRPr lang="en-US"/>
                  </a:p>
                </p:txBody>
              </p:sp>
              <p:sp>
                <p:nvSpPr>
                  <p:cNvPr id="715519" name="Freeform 1791"/>
                  <p:cNvSpPr>
                    <a:spLocks noChangeAspect="1"/>
                  </p:cNvSpPr>
                  <p:nvPr/>
                </p:nvSpPr>
                <p:spPr bwMode="auto">
                  <a:xfrm>
                    <a:off x="3993" y="1596"/>
                    <a:ext cx="14" cy="0"/>
                  </a:xfrm>
                  <a:custGeom>
                    <a:avLst/>
                    <a:gdLst/>
                    <a:ahLst/>
                    <a:cxnLst>
                      <a:cxn ang="0">
                        <a:pos x="0" y="0"/>
                      </a:cxn>
                      <a:cxn ang="0">
                        <a:pos x="0" y="5"/>
                      </a:cxn>
                      <a:cxn ang="0">
                        <a:pos x="2" y="8"/>
                      </a:cxn>
                      <a:cxn ang="0">
                        <a:pos x="5" y="12"/>
                      </a:cxn>
                      <a:cxn ang="0">
                        <a:pos x="8" y="15"/>
                      </a:cxn>
                      <a:cxn ang="0">
                        <a:pos x="11" y="17"/>
                      </a:cxn>
                      <a:cxn ang="0">
                        <a:pos x="15" y="19"/>
                      </a:cxn>
                      <a:cxn ang="0">
                        <a:pos x="19" y="20"/>
                      </a:cxn>
                      <a:cxn ang="0">
                        <a:pos x="24" y="20"/>
                      </a:cxn>
                      <a:cxn ang="0">
                        <a:pos x="28" y="20"/>
                      </a:cxn>
                      <a:cxn ang="0">
                        <a:pos x="32" y="19"/>
                      </a:cxn>
                      <a:cxn ang="0">
                        <a:pos x="36" y="17"/>
                      </a:cxn>
                      <a:cxn ang="0">
                        <a:pos x="39" y="15"/>
                      </a:cxn>
                      <a:cxn ang="0">
                        <a:pos x="42" y="12"/>
                      </a:cxn>
                      <a:cxn ang="0">
                        <a:pos x="45" y="8"/>
                      </a:cxn>
                      <a:cxn ang="0">
                        <a:pos x="46" y="5"/>
                      </a:cxn>
                      <a:cxn ang="0">
                        <a:pos x="47" y="0"/>
                      </a:cxn>
                      <a:cxn ang="0">
                        <a:pos x="0" y="0"/>
                      </a:cxn>
                    </a:cxnLst>
                    <a:rect l="0" t="0" r="r" b="b"/>
                    <a:pathLst>
                      <a:path w="47" h="20">
                        <a:moveTo>
                          <a:pt x="0" y="0"/>
                        </a:moveTo>
                        <a:lnTo>
                          <a:pt x="0" y="5"/>
                        </a:lnTo>
                        <a:lnTo>
                          <a:pt x="2" y="8"/>
                        </a:lnTo>
                        <a:lnTo>
                          <a:pt x="5" y="12"/>
                        </a:lnTo>
                        <a:lnTo>
                          <a:pt x="8" y="15"/>
                        </a:lnTo>
                        <a:lnTo>
                          <a:pt x="11" y="17"/>
                        </a:lnTo>
                        <a:lnTo>
                          <a:pt x="15" y="19"/>
                        </a:lnTo>
                        <a:lnTo>
                          <a:pt x="19" y="20"/>
                        </a:lnTo>
                        <a:lnTo>
                          <a:pt x="24" y="20"/>
                        </a:lnTo>
                        <a:lnTo>
                          <a:pt x="28" y="20"/>
                        </a:lnTo>
                        <a:lnTo>
                          <a:pt x="32" y="19"/>
                        </a:lnTo>
                        <a:lnTo>
                          <a:pt x="36" y="17"/>
                        </a:lnTo>
                        <a:lnTo>
                          <a:pt x="39" y="15"/>
                        </a:lnTo>
                        <a:lnTo>
                          <a:pt x="42" y="12"/>
                        </a:lnTo>
                        <a:lnTo>
                          <a:pt x="45" y="8"/>
                        </a:lnTo>
                        <a:lnTo>
                          <a:pt x="46"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520" name="Freeform 1792"/>
                  <p:cNvSpPr>
                    <a:spLocks noChangeAspect="1"/>
                  </p:cNvSpPr>
                  <p:nvPr/>
                </p:nvSpPr>
                <p:spPr bwMode="auto">
                  <a:xfrm>
                    <a:off x="4100" y="1525"/>
                    <a:ext cx="14" cy="7"/>
                  </a:xfrm>
                  <a:custGeom>
                    <a:avLst/>
                    <a:gdLst/>
                    <a:ahLst/>
                    <a:cxnLst>
                      <a:cxn ang="0">
                        <a:pos x="47" y="20"/>
                      </a:cxn>
                      <a:cxn ang="0">
                        <a:pos x="47" y="15"/>
                      </a:cxn>
                      <a:cxn ang="0">
                        <a:pos x="44"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4" y="8"/>
                      </a:cxn>
                      <a:cxn ang="0">
                        <a:pos x="2" y="11"/>
                      </a:cxn>
                      <a:cxn ang="0">
                        <a:pos x="0" y="15"/>
                      </a:cxn>
                      <a:cxn ang="0">
                        <a:pos x="0" y="20"/>
                      </a:cxn>
                      <a:cxn ang="0">
                        <a:pos x="47" y="20"/>
                      </a:cxn>
                    </a:cxnLst>
                    <a:rect l="0" t="0" r="r" b="b"/>
                    <a:pathLst>
                      <a:path w="47" h="20">
                        <a:moveTo>
                          <a:pt x="47" y="20"/>
                        </a:moveTo>
                        <a:lnTo>
                          <a:pt x="47" y="15"/>
                        </a:lnTo>
                        <a:lnTo>
                          <a:pt x="44" y="11"/>
                        </a:lnTo>
                        <a:lnTo>
                          <a:pt x="42" y="8"/>
                        </a:lnTo>
                        <a:lnTo>
                          <a:pt x="39" y="5"/>
                        </a:lnTo>
                        <a:lnTo>
                          <a:pt x="36" y="3"/>
                        </a:lnTo>
                        <a:lnTo>
                          <a:pt x="32" y="2"/>
                        </a:lnTo>
                        <a:lnTo>
                          <a:pt x="28" y="1"/>
                        </a:lnTo>
                        <a:lnTo>
                          <a:pt x="23" y="0"/>
                        </a:lnTo>
                        <a:lnTo>
                          <a:pt x="19" y="1"/>
                        </a:lnTo>
                        <a:lnTo>
                          <a:pt x="15" y="2"/>
                        </a:lnTo>
                        <a:lnTo>
                          <a:pt x="11" y="3"/>
                        </a:lnTo>
                        <a:lnTo>
                          <a:pt x="8" y="5"/>
                        </a:lnTo>
                        <a:lnTo>
                          <a:pt x="4" y="8"/>
                        </a:lnTo>
                        <a:lnTo>
                          <a:pt x="2"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521" name="Rectangle 1793"/>
                  <p:cNvSpPr>
                    <a:spLocks noChangeAspect="1" noChangeArrowheads="1"/>
                  </p:cNvSpPr>
                  <p:nvPr/>
                </p:nvSpPr>
                <p:spPr bwMode="auto">
                  <a:xfrm>
                    <a:off x="4100" y="1532"/>
                    <a:ext cx="14" cy="64"/>
                  </a:xfrm>
                  <a:prstGeom prst="rect">
                    <a:avLst/>
                  </a:prstGeom>
                  <a:solidFill>
                    <a:schemeClr val="bg1"/>
                  </a:solidFill>
                  <a:ln w="9525">
                    <a:noFill/>
                    <a:miter lim="800000"/>
                    <a:headEnd/>
                    <a:tailEnd/>
                  </a:ln>
                </p:spPr>
                <p:txBody>
                  <a:bodyPr/>
                  <a:lstStyle/>
                  <a:p>
                    <a:pPr>
                      <a:defRPr/>
                    </a:pPr>
                    <a:endParaRPr lang="en-US"/>
                  </a:p>
                </p:txBody>
              </p:sp>
              <p:sp>
                <p:nvSpPr>
                  <p:cNvPr id="715522" name="Freeform 1794"/>
                  <p:cNvSpPr>
                    <a:spLocks noChangeAspect="1"/>
                  </p:cNvSpPr>
                  <p:nvPr/>
                </p:nvSpPr>
                <p:spPr bwMode="auto">
                  <a:xfrm>
                    <a:off x="4100" y="1596"/>
                    <a:ext cx="14" cy="0"/>
                  </a:xfrm>
                  <a:custGeom>
                    <a:avLst/>
                    <a:gdLst/>
                    <a:ahLst/>
                    <a:cxnLst>
                      <a:cxn ang="0">
                        <a:pos x="0" y="0"/>
                      </a:cxn>
                      <a:cxn ang="0">
                        <a:pos x="0" y="5"/>
                      </a:cxn>
                      <a:cxn ang="0">
                        <a:pos x="2" y="8"/>
                      </a:cxn>
                      <a:cxn ang="0">
                        <a:pos x="4"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4" y="8"/>
                      </a:cxn>
                      <a:cxn ang="0">
                        <a:pos x="47" y="5"/>
                      </a:cxn>
                      <a:cxn ang="0">
                        <a:pos x="47" y="0"/>
                      </a:cxn>
                      <a:cxn ang="0">
                        <a:pos x="0" y="0"/>
                      </a:cxn>
                    </a:cxnLst>
                    <a:rect l="0" t="0" r="r" b="b"/>
                    <a:pathLst>
                      <a:path w="47" h="20">
                        <a:moveTo>
                          <a:pt x="0" y="0"/>
                        </a:moveTo>
                        <a:lnTo>
                          <a:pt x="0" y="5"/>
                        </a:lnTo>
                        <a:lnTo>
                          <a:pt x="2" y="8"/>
                        </a:lnTo>
                        <a:lnTo>
                          <a:pt x="4" y="12"/>
                        </a:lnTo>
                        <a:lnTo>
                          <a:pt x="8" y="15"/>
                        </a:lnTo>
                        <a:lnTo>
                          <a:pt x="11" y="17"/>
                        </a:lnTo>
                        <a:lnTo>
                          <a:pt x="15" y="19"/>
                        </a:lnTo>
                        <a:lnTo>
                          <a:pt x="19" y="20"/>
                        </a:lnTo>
                        <a:lnTo>
                          <a:pt x="23" y="20"/>
                        </a:lnTo>
                        <a:lnTo>
                          <a:pt x="28" y="20"/>
                        </a:lnTo>
                        <a:lnTo>
                          <a:pt x="32" y="19"/>
                        </a:lnTo>
                        <a:lnTo>
                          <a:pt x="36" y="17"/>
                        </a:lnTo>
                        <a:lnTo>
                          <a:pt x="39" y="15"/>
                        </a:lnTo>
                        <a:lnTo>
                          <a:pt x="42" y="12"/>
                        </a:lnTo>
                        <a:lnTo>
                          <a:pt x="44"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523" name="Freeform 1795"/>
                  <p:cNvSpPr>
                    <a:spLocks noChangeAspect="1"/>
                  </p:cNvSpPr>
                  <p:nvPr/>
                </p:nvSpPr>
                <p:spPr bwMode="auto">
                  <a:xfrm>
                    <a:off x="4214" y="1525"/>
                    <a:ext cx="7"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24" name="Rectangle 1796"/>
                  <p:cNvSpPr>
                    <a:spLocks noChangeAspect="1" noChangeArrowheads="1"/>
                  </p:cNvSpPr>
                  <p:nvPr/>
                </p:nvSpPr>
                <p:spPr bwMode="auto">
                  <a:xfrm>
                    <a:off x="4214" y="1532"/>
                    <a:ext cx="7" cy="64"/>
                  </a:xfrm>
                  <a:prstGeom prst="rect">
                    <a:avLst/>
                  </a:prstGeom>
                  <a:solidFill>
                    <a:schemeClr val="bg1"/>
                  </a:solidFill>
                  <a:ln w="9525">
                    <a:noFill/>
                    <a:miter lim="800000"/>
                    <a:headEnd/>
                    <a:tailEnd/>
                  </a:ln>
                </p:spPr>
                <p:txBody>
                  <a:bodyPr/>
                  <a:lstStyle/>
                  <a:p>
                    <a:pPr>
                      <a:defRPr/>
                    </a:pPr>
                    <a:endParaRPr lang="en-US"/>
                  </a:p>
                </p:txBody>
              </p:sp>
              <p:sp>
                <p:nvSpPr>
                  <p:cNvPr id="715525" name="Freeform 1797"/>
                  <p:cNvSpPr>
                    <a:spLocks noChangeAspect="1"/>
                  </p:cNvSpPr>
                  <p:nvPr/>
                </p:nvSpPr>
                <p:spPr bwMode="auto">
                  <a:xfrm>
                    <a:off x="4214" y="1596"/>
                    <a:ext cx="7"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26" name="Freeform 1798"/>
                  <p:cNvSpPr>
                    <a:spLocks noChangeAspect="1"/>
                  </p:cNvSpPr>
                  <p:nvPr/>
                </p:nvSpPr>
                <p:spPr bwMode="auto">
                  <a:xfrm>
                    <a:off x="4314" y="1525"/>
                    <a:ext cx="7"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527" name="Rectangle 1799"/>
                  <p:cNvSpPr>
                    <a:spLocks noChangeAspect="1" noChangeArrowheads="1"/>
                  </p:cNvSpPr>
                  <p:nvPr/>
                </p:nvSpPr>
                <p:spPr bwMode="auto">
                  <a:xfrm>
                    <a:off x="4314" y="1532"/>
                    <a:ext cx="7" cy="64"/>
                  </a:xfrm>
                  <a:prstGeom prst="rect">
                    <a:avLst/>
                  </a:prstGeom>
                  <a:solidFill>
                    <a:schemeClr val="bg1"/>
                  </a:solidFill>
                  <a:ln w="9525">
                    <a:noFill/>
                    <a:miter lim="800000"/>
                    <a:headEnd/>
                    <a:tailEnd/>
                  </a:ln>
                </p:spPr>
                <p:txBody>
                  <a:bodyPr/>
                  <a:lstStyle/>
                  <a:p>
                    <a:pPr>
                      <a:defRPr/>
                    </a:pPr>
                    <a:endParaRPr lang="en-US"/>
                  </a:p>
                </p:txBody>
              </p:sp>
              <p:sp>
                <p:nvSpPr>
                  <p:cNvPr id="715528" name="Freeform 1800"/>
                  <p:cNvSpPr>
                    <a:spLocks noChangeAspect="1"/>
                  </p:cNvSpPr>
                  <p:nvPr/>
                </p:nvSpPr>
                <p:spPr bwMode="auto">
                  <a:xfrm>
                    <a:off x="4314" y="1596"/>
                    <a:ext cx="7" cy="0"/>
                  </a:xfrm>
                  <a:custGeom>
                    <a:avLst/>
                    <a:gdLst/>
                    <a:ahLst/>
                    <a:cxnLst>
                      <a:cxn ang="0">
                        <a:pos x="0" y="0"/>
                      </a:cxn>
                      <a:cxn ang="0">
                        <a:pos x="1" y="5"/>
                      </a:cxn>
                      <a:cxn ang="0">
                        <a:pos x="2" y="8"/>
                      </a:cxn>
                      <a:cxn ang="0">
                        <a:pos x="5" y="12"/>
                      </a:cxn>
                      <a:cxn ang="0">
                        <a:pos x="8" y="15"/>
                      </a:cxn>
                      <a:cxn ang="0">
                        <a:pos x="11" y="17"/>
                      </a:cxn>
                      <a:cxn ang="0">
                        <a:pos x="15" y="19"/>
                      </a:cxn>
                      <a:cxn ang="0">
                        <a:pos x="19" y="20"/>
                      </a:cxn>
                      <a:cxn ang="0">
                        <a:pos x="23" y="20"/>
                      </a:cxn>
                      <a:cxn ang="0">
                        <a:pos x="28" y="20"/>
                      </a:cxn>
                      <a:cxn ang="0">
                        <a:pos x="32" y="19"/>
                      </a:cxn>
                      <a:cxn ang="0">
                        <a:pos x="36" y="17"/>
                      </a:cxn>
                      <a:cxn ang="0">
                        <a:pos x="39" y="15"/>
                      </a:cxn>
                      <a:cxn ang="0">
                        <a:pos x="42" y="12"/>
                      </a:cxn>
                      <a:cxn ang="0">
                        <a:pos x="45" y="8"/>
                      </a:cxn>
                      <a:cxn ang="0">
                        <a:pos x="47" y="5"/>
                      </a:cxn>
                      <a:cxn ang="0">
                        <a:pos x="47" y="0"/>
                      </a:cxn>
                      <a:cxn ang="0">
                        <a:pos x="0" y="0"/>
                      </a:cxn>
                    </a:cxnLst>
                    <a:rect l="0" t="0" r="r" b="b"/>
                    <a:pathLst>
                      <a:path w="47" h="20">
                        <a:moveTo>
                          <a:pt x="0" y="0"/>
                        </a:moveTo>
                        <a:lnTo>
                          <a:pt x="1" y="5"/>
                        </a:lnTo>
                        <a:lnTo>
                          <a:pt x="2" y="8"/>
                        </a:lnTo>
                        <a:lnTo>
                          <a:pt x="5" y="12"/>
                        </a:lnTo>
                        <a:lnTo>
                          <a:pt x="8" y="15"/>
                        </a:lnTo>
                        <a:lnTo>
                          <a:pt x="11" y="17"/>
                        </a:lnTo>
                        <a:lnTo>
                          <a:pt x="15" y="19"/>
                        </a:lnTo>
                        <a:lnTo>
                          <a:pt x="19" y="20"/>
                        </a:lnTo>
                        <a:lnTo>
                          <a:pt x="23" y="20"/>
                        </a:lnTo>
                        <a:lnTo>
                          <a:pt x="28" y="20"/>
                        </a:lnTo>
                        <a:lnTo>
                          <a:pt x="32" y="19"/>
                        </a:lnTo>
                        <a:lnTo>
                          <a:pt x="36" y="17"/>
                        </a:lnTo>
                        <a:lnTo>
                          <a:pt x="39" y="15"/>
                        </a:lnTo>
                        <a:lnTo>
                          <a:pt x="42" y="12"/>
                        </a:lnTo>
                        <a:lnTo>
                          <a:pt x="45" y="8"/>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529" name="Freeform 1801"/>
                  <p:cNvSpPr>
                    <a:spLocks noChangeAspect="1"/>
                  </p:cNvSpPr>
                  <p:nvPr/>
                </p:nvSpPr>
                <p:spPr bwMode="auto">
                  <a:xfrm>
                    <a:off x="4422"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30" name="Rectangle 1802"/>
                  <p:cNvSpPr>
                    <a:spLocks noChangeAspect="1" noChangeArrowheads="1"/>
                  </p:cNvSpPr>
                  <p:nvPr/>
                </p:nvSpPr>
                <p:spPr bwMode="auto">
                  <a:xfrm>
                    <a:off x="4422" y="1532"/>
                    <a:ext cx="14" cy="64"/>
                  </a:xfrm>
                  <a:prstGeom prst="rect">
                    <a:avLst/>
                  </a:prstGeom>
                  <a:solidFill>
                    <a:schemeClr val="bg1"/>
                  </a:solidFill>
                  <a:ln w="9525">
                    <a:noFill/>
                    <a:miter lim="800000"/>
                    <a:headEnd/>
                    <a:tailEnd/>
                  </a:ln>
                </p:spPr>
                <p:txBody>
                  <a:bodyPr/>
                  <a:lstStyle/>
                  <a:p>
                    <a:pPr>
                      <a:defRPr/>
                    </a:pPr>
                    <a:endParaRPr lang="en-US"/>
                  </a:p>
                </p:txBody>
              </p:sp>
              <p:sp>
                <p:nvSpPr>
                  <p:cNvPr id="715531" name="Freeform 1803"/>
                  <p:cNvSpPr>
                    <a:spLocks noChangeAspect="1"/>
                  </p:cNvSpPr>
                  <p:nvPr/>
                </p:nvSpPr>
                <p:spPr bwMode="auto">
                  <a:xfrm>
                    <a:off x="4422" y="1596"/>
                    <a:ext cx="14" cy="0"/>
                  </a:xfrm>
                  <a:custGeom>
                    <a:avLst/>
                    <a:gdLst/>
                    <a:ahLst/>
                    <a:cxnLst>
                      <a:cxn ang="0">
                        <a:pos x="0" y="0"/>
                      </a:cxn>
                      <a:cxn ang="0">
                        <a:pos x="1"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6" y="5"/>
                      </a:cxn>
                      <a:cxn ang="0">
                        <a:pos x="46" y="0"/>
                      </a:cxn>
                      <a:cxn ang="0">
                        <a:pos x="0" y="0"/>
                      </a:cxn>
                    </a:cxnLst>
                    <a:rect l="0" t="0" r="r" b="b"/>
                    <a:pathLst>
                      <a:path w="46" h="20">
                        <a:moveTo>
                          <a:pt x="0" y="0"/>
                        </a:moveTo>
                        <a:lnTo>
                          <a:pt x="1"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32" name="Freeform 1804"/>
                  <p:cNvSpPr>
                    <a:spLocks noChangeAspect="1"/>
                  </p:cNvSpPr>
                  <p:nvPr/>
                </p:nvSpPr>
                <p:spPr bwMode="auto">
                  <a:xfrm>
                    <a:off x="4529"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33" name="Rectangle 1805"/>
                  <p:cNvSpPr>
                    <a:spLocks noChangeAspect="1" noChangeArrowheads="1"/>
                  </p:cNvSpPr>
                  <p:nvPr/>
                </p:nvSpPr>
                <p:spPr bwMode="auto">
                  <a:xfrm>
                    <a:off x="4529" y="1532"/>
                    <a:ext cx="14" cy="64"/>
                  </a:xfrm>
                  <a:prstGeom prst="rect">
                    <a:avLst/>
                  </a:prstGeom>
                  <a:solidFill>
                    <a:schemeClr val="bg1"/>
                  </a:solidFill>
                  <a:ln w="9525">
                    <a:noFill/>
                    <a:miter lim="800000"/>
                    <a:headEnd/>
                    <a:tailEnd/>
                  </a:ln>
                </p:spPr>
                <p:txBody>
                  <a:bodyPr/>
                  <a:lstStyle/>
                  <a:p>
                    <a:pPr>
                      <a:defRPr/>
                    </a:pPr>
                    <a:endParaRPr lang="en-US"/>
                  </a:p>
                </p:txBody>
              </p:sp>
              <p:sp>
                <p:nvSpPr>
                  <p:cNvPr id="715534" name="Freeform 1806"/>
                  <p:cNvSpPr>
                    <a:spLocks noChangeAspect="1"/>
                  </p:cNvSpPr>
                  <p:nvPr/>
                </p:nvSpPr>
                <p:spPr bwMode="auto">
                  <a:xfrm>
                    <a:off x="4529"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35" name="Freeform 1807"/>
                  <p:cNvSpPr>
                    <a:spLocks noChangeAspect="1"/>
                  </p:cNvSpPr>
                  <p:nvPr/>
                </p:nvSpPr>
                <p:spPr bwMode="auto">
                  <a:xfrm>
                    <a:off x="4636" y="1525"/>
                    <a:ext cx="14" cy="7"/>
                  </a:xfrm>
                  <a:custGeom>
                    <a:avLst/>
                    <a:gdLst/>
                    <a:ahLst/>
                    <a:cxnLst>
                      <a:cxn ang="0">
                        <a:pos x="47" y="20"/>
                      </a:cxn>
                      <a:cxn ang="0">
                        <a:pos x="45" y="15"/>
                      </a:cxn>
                      <a:cxn ang="0">
                        <a:pos x="44" y="11"/>
                      </a:cxn>
                      <a:cxn ang="0">
                        <a:pos x="42" y="8"/>
                      </a:cxn>
                      <a:cxn ang="0">
                        <a:pos x="39" y="5"/>
                      </a:cxn>
                      <a:cxn ang="0">
                        <a:pos x="35" y="3"/>
                      </a:cxn>
                      <a:cxn ang="0">
                        <a:pos x="32" y="2"/>
                      </a:cxn>
                      <a:cxn ang="0">
                        <a:pos x="28" y="1"/>
                      </a:cxn>
                      <a:cxn ang="0">
                        <a:pos x="23" y="0"/>
                      </a:cxn>
                      <a:cxn ang="0">
                        <a:pos x="18" y="1"/>
                      </a:cxn>
                      <a:cxn ang="0">
                        <a:pos x="14" y="2"/>
                      </a:cxn>
                      <a:cxn ang="0">
                        <a:pos x="11" y="3"/>
                      </a:cxn>
                      <a:cxn ang="0">
                        <a:pos x="7" y="5"/>
                      </a:cxn>
                      <a:cxn ang="0">
                        <a:pos x="4" y="8"/>
                      </a:cxn>
                      <a:cxn ang="0">
                        <a:pos x="1" y="11"/>
                      </a:cxn>
                      <a:cxn ang="0">
                        <a:pos x="0" y="15"/>
                      </a:cxn>
                      <a:cxn ang="0">
                        <a:pos x="0" y="20"/>
                      </a:cxn>
                      <a:cxn ang="0">
                        <a:pos x="47" y="20"/>
                      </a:cxn>
                    </a:cxnLst>
                    <a:rect l="0" t="0" r="r" b="b"/>
                    <a:pathLst>
                      <a:path w="47" h="20">
                        <a:moveTo>
                          <a:pt x="47" y="20"/>
                        </a:moveTo>
                        <a:lnTo>
                          <a:pt x="45" y="15"/>
                        </a:lnTo>
                        <a:lnTo>
                          <a:pt x="44" y="11"/>
                        </a:lnTo>
                        <a:lnTo>
                          <a:pt x="42" y="8"/>
                        </a:lnTo>
                        <a:lnTo>
                          <a:pt x="39" y="5"/>
                        </a:lnTo>
                        <a:lnTo>
                          <a:pt x="35" y="3"/>
                        </a:lnTo>
                        <a:lnTo>
                          <a:pt x="32" y="2"/>
                        </a:lnTo>
                        <a:lnTo>
                          <a:pt x="28" y="1"/>
                        </a:lnTo>
                        <a:lnTo>
                          <a:pt x="23" y="0"/>
                        </a:lnTo>
                        <a:lnTo>
                          <a:pt x="18" y="1"/>
                        </a:lnTo>
                        <a:lnTo>
                          <a:pt x="14" y="2"/>
                        </a:lnTo>
                        <a:lnTo>
                          <a:pt x="11" y="3"/>
                        </a:lnTo>
                        <a:lnTo>
                          <a:pt x="7" y="5"/>
                        </a:lnTo>
                        <a:lnTo>
                          <a:pt x="4" y="8"/>
                        </a:lnTo>
                        <a:lnTo>
                          <a:pt x="1"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536" name="Rectangle 1808"/>
                  <p:cNvSpPr>
                    <a:spLocks noChangeAspect="1" noChangeArrowheads="1"/>
                  </p:cNvSpPr>
                  <p:nvPr/>
                </p:nvSpPr>
                <p:spPr bwMode="auto">
                  <a:xfrm>
                    <a:off x="4636" y="1532"/>
                    <a:ext cx="14" cy="64"/>
                  </a:xfrm>
                  <a:prstGeom prst="rect">
                    <a:avLst/>
                  </a:prstGeom>
                  <a:solidFill>
                    <a:schemeClr val="bg1"/>
                  </a:solidFill>
                  <a:ln w="9525">
                    <a:noFill/>
                    <a:miter lim="800000"/>
                    <a:headEnd/>
                    <a:tailEnd/>
                  </a:ln>
                </p:spPr>
                <p:txBody>
                  <a:bodyPr/>
                  <a:lstStyle/>
                  <a:p>
                    <a:pPr>
                      <a:defRPr/>
                    </a:pPr>
                    <a:endParaRPr lang="en-US"/>
                  </a:p>
                </p:txBody>
              </p:sp>
              <p:sp>
                <p:nvSpPr>
                  <p:cNvPr id="715537" name="Freeform 1809"/>
                  <p:cNvSpPr>
                    <a:spLocks noChangeAspect="1"/>
                  </p:cNvSpPr>
                  <p:nvPr/>
                </p:nvSpPr>
                <p:spPr bwMode="auto">
                  <a:xfrm>
                    <a:off x="4636" y="1596"/>
                    <a:ext cx="14" cy="0"/>
                  </a:xfrm>
                  <a:custGeom>
                    <a:avLst/>
                    <a:gdLst/>
                    <a:ahLst/>
                    <a:cxnLst>
                      <a:cxn ang="0">
                        <a:pos x="0" y="0"/>
                      </a:cxn>
                      <a:cxn ang="0">
                        <a:pos x="0" y="5"/>
                      </a:cxn>
                      <a:cxn ang="0">
                        <a:pos x="1" y="8"/>
                      </a:cxn>
                      <a:cxn ang="0">
                        <a:pos x="4" y="12"/>
                      </a:cxn>
                      <a:cxn ang="0">
                        <a:pos x="7" y="15"/>
                      </a:cxn>
                      <a:cxn ang="0">
                        <a:pos x="11" y="17"/>
                      </a:cxn>
                      <a:cxn ang="0">
                        <a:pos x="14" y="19"/>
                      </a:cxn>
                      <a:cxn ang="0">
                        <a:pos x="18" y="20"/>
                      </a:cxn>
                      <a:cxn ang="0">
                        <a:pos x="23" y="20"/>
                      </a:cxn>
                      <a:cxn ang="0">
                        <a:pos x="28" y="20"/>
                      </a:cxn>
                      <a:cxn ang="0">
                        <a:pos x="32" y="19"/>
                      </a:cxn>
                      <a:cxn ang="0">
                        <a:pos x="35" y="17"/>
                      </a:cxn>
                      <a:cxn ang="0">
                        <a:pos x="39" y="15"/>
                      </a:cxn>
                      <a:cxn ang="0">
                        <a:pos x="42" y="12"/>
                      </a:cxn>
                      <a:cxn ang="0">
                        <a:pos x="44" y="8"/>
                      </a:cxn>
                      <a:cxn ang="0">
                        <a:pos x="45" y="5"/>
                      </a:cxn>
                      <a:cxn ang="0">
                        <a:pos x="47" y="0"/>
                      </a:cxn>
                      <a:cxn ang="0">
                        <a:pos x="0" y="0"/>
                      </a:cxn>
                    </a:cxnLst>
                    <a:rect l="0" t="0" r="r" b="b"/>
                    <a:pathLst>
                      <a:path w="47" h="20">
                        <a:moveTo>
                          <a:pt x="0" y="0"/>
                        </a:moveTo>
                        <a:lnTo>
                          <a:pt x="0" y="5"/>
                        </a:lnTo>
                        <a:lnTo>
                          <a:pt x="1" y="8"/>
                        </a:lnTo>
                        <a:lnTo>
                          <a:pt x="4" y="12"/>
                        </a:lnTo>
                        <a:lnTo>
                          <a:pt x="7" y="15"/>
                        </a:lnTo>
                        <a:lnTo>
                          <a:pt x="11" y="17"/>
                        </a:lnTo>
                        <a:lnTo>
                          <a:pt x="14" y="19"/>
                        </a:lnTo>
                        <a:lnTo>
                          <a:pt x="18" y="20"/>
                        </a:lnTo>
                        <a:lnTo>
                          <a:pt x="23" y="20"/>
                        </a:lnTo>
                        <a:lnTo>
                          <a:pt x="28" y="20"/>
                        </a:lnTo>
                        <a:lnTo>
                          <a:pt x="32" y="19"/>
                        </a:lnTo>
                        <a:lnTo>
                          <a:pt x="35" y="17"/>
                        </a:lnTo>
                        <a:lnTo>
                          <a:pt x="39" y="15"/>
                        </a:lnTo>
                        <a:lnTo>
                          <a:pt x="42" y="12"/>
                        </a:lnTo>
                        <a:lnTo>
                          <a:pt x="44" y="8"/>
                        </a:lnTo>
                        <a:lnTo>
                          <a:pt x="45"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538" name="Freeform 1810"/>
                  <p:cNvSpPr>
                    <a:spLocks noChangeAspect="1"/>
                  </p:cNvSpPr>
                  <p:nvPr/>
                </p:nvSpPr>
                <p:spPr bwMode="auto">
                  <a:xfrm>
                    <a:off x="4743"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39" name="Rectangle 1811"/>
                  <p:cNvSpPr>
                    <a:spLocks noChangeAspect="1" noChangeArrowheads="1"/>
                  </p:cNvSpPr>
                  <p:nvPr/>
                </p:nvSpPr>
                <p:spPr bwMode="auto">
                  <a:xfrm>
                    <a:off x="4743" y="1532"/>
                    <a:ext cx="7" cy="64"/>
                  </a:xfrm>
                  <a:prstGeom prst="rect">
                    <a:avLst/>
                  </a:prstGeom>
                  <a:solidFill>
                    <a:schemeClr val="bg1"/>
                  </a:solidFill>
                  <a:ln w="9525">
                    <a:noFill/>
                    <a:miter lim="800000"/>
                    <a:headEnd/>
                    <a:tailEnd/>
                  </a:ln>
                </p:spPr>
                <p:txBody>
                  <a:bodyPr/>
                  <a:lstStyle/>
                  <a:p>
                    <a:pPr>
                      <a:defRPr/>
                    </a:pPr>
                    <a:endParaRPr lang="en-US"/>
                  </a:p>
                </p:txBody>
              </p:sp>
              <p:sp>
                <p:nvSpPr>
                  <p:cNvPr id="715540" name="Freeform 1812"/>
                  <p:cNvSpPr>
                    <a:spLocks noChangeAspect="1"/>
                  </p:cNvSpPr>
                  <p:nvPr/>
                </p:nvSpPr>
                <p:spPr bwMode="auto">
                  <a:xfrm>
                    <a:off x="4743" y="1596"/>
                    <a:ext cx="7"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41" name="Freeform 1813"/>
                  <p:cNvSpPr>
                    <a:spLocks noChangeAspect="1"/>
                  </p:cNvSpPr>
                  <p:nvPr/>
                </p:nvSpPr>
                <p:spPr bwMode="auto">
                  <a:xfrm>
                    <a:off x="3785" y="1525"/>
                    <a:ext cx="14"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42" name="Rectangle 1814"/>
                  <p:cNvSpPr>
                    <a:spLocks noChangeAspect="1" noChangeArrowheads="1"/>
                  </p:cNvSpPr>
                  <p:nvPr/>
                </p:nvSpPr>
                <p:spPr bwMode="auto">
                  <a:xfrm>
                    <a:off x="3785" y="1532"/>
                    <a:ext cx="14" cy="64"/>
                  </a:xfrm>
                  <a:prstGeom prst="rect">
                    <a:avLst/>
                  </a:prstGeom>
                  <a:solidFill>
                    <a:schemeClr val="bg1"/>
                  </a:solidFill>
                  <a:ln w="9525">
                    <a:noFill/>
                    <a:miter lim="800000"/>
                    <a:headEnd/>
                    <a:tailEnd/>
                  </a:ln>
                </p:spPr>
                <p:txBody>
                  <a:bodyPr/>
                  <a:lstStyle/>
                  <a:p>
                    <a:pPr>
                      <a:defRPr/>
                    </a:pPr>
                    <a:endParaRPr lang="en-US"/>
                  </a:p>
                </p:txBody>
              </p:sp>
              <p:sp>
                <p:nvSpPr>
                  <p:cNvPr id="715543" name="Freeform 1815"/>
                  <p:cNvSpPr>
                    <a:spLocks noChangeAspect="1"/>
                  </p:cNvSpPr>
                  <p:nvPr/>
                </p:nvSpPr>
                <p:spPr bwMode="auto">
                  <a:xfrm>
                    <a:off x="3785" y="1596"/>
                    <a:ext cx="14" cy="0"/>
                  </a:xfrm>
                  <a:custGeom>
                    <a:avLst/>
                    <a:gdLst/>
                    <a:ahLst/>
                    <a:cxnLst>
                      <a:cxn ang="0">
                        <a:pos x="0" y="0"/>
                      </a:cxn>
                      <a:cxn ang="0">
                        <a:pos x="0" y="5"/>
                      </a:cxn>
                      <a:cxn ang="0">
                        <a:pos x="2" y="8"/>
                      </a:cxn>
                      <a:cxn ang="0">
                        <a:pos x="4" y="12"/>
                      </a:cxn>
                      <a:cxn ang="0">
                        <a:pos x="7" y="15"/>
                      </a:cxn>
                      <a:cxn ang="0">
                        <a:pos x="10" y="17"/>
                      </a:cxn>
                      <a:cxn ang="0">
                        <a:pos x="15" y="19"/>
                      </a:cxn>
                      <a:cxn ang="0">
                        <a:pos x="19" y="20"/>
                      </a:cxn>
                      <a:cxn ang="0">
                        <a:pos x="23" y="20"/>
                      </a:cxn>
                      <a:cxn ang="0">
                        <a:pos x="27" y="20"/>
                      </a:cxn>
                      <a:cxn ang="0">
                        <a:pos x="31" y="19"/>
                      </a:cxn>
                      <a:cxn ang="0">
                        <a:pos x="36" y="17"/>
                      </a:cxn>
                      <a:cxn ang="0">
                        <a:pos x="39" y="15"/>
                      </a:cxn>
                      <a:cxn ang="0">
                        <a:pos x="42" y="12"/>
                      </a:cxn>
                      <a:cxn ang="0">
                        <a:pos x="44" y="8"/>
                      </a:cxn>
                      <a:cxn ang="0">
                        <a:pos x="46" y="5"/>
                      </a:cxn>
                      <a:cxn ang="0">
                        <a:pos x="46" y="0"/>
                      </a:cxn>
                      <a:cxn ang="0">
                        <a:pos x="0" y="0"/>
                      </a:cxn>
                    </a:cxnLst>
                    <a:rect l="0" t="0" r="r" b="b"/>
                    <a:pathLst>
                      <a:path w="46" h="20">
                        <a:moveTo>
                          <a:pt x="0" y="0"/>
                        </a:moveTo>
                        <a:lnTo>
                          <a:pt x="0" y="5"/>
                        </a:lnTo>
                        <a:lnTo>
                          <a:pt x="2" y="8"/>
                        </a:lnTo>
                        <a:lnTo>
                          <a:pt x="4" y="12"/>
                        </a:lnTo>
                        <a:lnTo>
                          <a:pt x="7" y="15"/>
                        </a:lnTo>
                        <a:lnTo>
                          <a:pt x="10" y="17"/>
                        </a:lnTo>
                        <a:lnTo>
                          <a:pt x="15" y="19"/>
                        </a:lnTo>
                        <a:lnTo>
                          <a:pt x="19" y="20"/>
                        </a:lnTo>
                        <a:lnTo>
                          <a:pt x="23" y="20"/>
                        </a:lnTo>
                        <a:lnTo>
                          <a:pt x="27" y="20"/>
                        </a:lnTo>
                        <a:lnTo>
                          <a:pt x="31" y="19"/>
                        </a:lnTo>
                        <a:lnTo>
                          <a:pt x="36" y="17"/>
                        </a:lnTo>
                        <a:lnTo>
                          <a:pt x="39" y="15"/>
                        </a:lnTo>
                        <a:lnTo>
                          <a:pt x="42" y="12"/>
                        </a:lnTo>
                        <a:lnTo>
                          <a:pt x="44" y="8"/>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44" name="Freeform 1816"/>
                  <p:cNvSpPr>
                    <a:spLocks noChangeAspect="1"/>
                  </p:cNvSpPr>
                  <p:nvPr/>
                </p:nvSpPr>
                <p:spPr bwMode="auto">
                  <a:xfrm>
                    <a:off x="3678"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45" name="Rectangle 1817"/>
                  <p:cNvSpPr>
                    <a:spLocks noChangeAspect="1" noChangeArrowheads="1"/>
                  </p:cNvSpPr>
                  <p:nvPr/>
                </p:nvSpPr>
                <p:spPr bwMode="auto">
                  <a:xfrm>
                    <a:off x="3678" y="1532"/>
                    <a:ext cx="14" cy="64"/>
                  </a:xfrm>
                  <a:prstGeom prst="rect">
                    <a:avLst/>
                  </a:prstGeom>
                  <a:solidFill>
                    <a:schemeClr val="bg1"/>
                  </a:solidFill>
                  <a:ln w="9525">
                    <a:noFill/>
                    <a:miter lim="800000"/>
                    <a:headEnd/>
                    <a:tailEnd/>
                  </a:ln>
                </p:spPr>
                <p:txBody>
                  <a:bodyPr/>
                  <a:lstStyle/>
                  <a:p>
                    <a:pPr>
                      <a:defRPr/>
                    </a:pPr>
                    <a:endParaRPr lang="en-US"/>
                  </a:p>
                </p:txBody>
              </p:sp>
              <p:sp>
                <p:nvSpPr>
                  <p:cNvPr id="715546" name="Freeform 1818"/>
                  <p:cNvSpPr>
                    <a:spLocks noChangeAspect="1"/>
                  </p:cNvSpPr>
                  <p:nvPr/>
                </p:nvSpPr>
                <p:spPr bwMode="auto">
                  <a:xfrm>
                    <a:off x="3678"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47" name="Freeform 1819"/>
                  <p:cNvSpPr>
                    <a:spLocks noChangeAspect="1"/>
                  </p:cNvSpPr>
                  <p:nvPr/>
                </p:nvSpPr>
                <p:spPr bwMode="auto">
                  <a:xfrm>
                    <a:off x="3571" y="1525"/>
                    <a:ext cx="14" cy="7"/>
                  </a:xfrm>
                  <a:custGeom>
                    <a:avLst/>
                    <a:gdLst/>
                    <a:ahLst/>
                    <a:cxnLst>
                      <a:cxn ang="0">
                        <a:pos x="46" y="20"/>
                      </a:cxn>
                      <a:cxn ang="0">
                        <a:pos x="45"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48" name="Rectangle 1820"/>
                  <p:cNvSpPr>
                    <a:spLocks noChangeAspect="1" noChangeArrowheads="1"/>
                  </p:cNvSpPr>
                  <p:nvPr/>
                </p:nvSpPr>
                <p:spPr bwMode="auto">
                  <a:xfrm>
                    <a:off x="3571" y="1532"/>
                    <a:ext cx="14" cy="64"/>
                  </a:xfrm>
                  <a:prstGeom prst="rect">
                    <a:avLst/>
                  </a:prstGeom>
                  <a:solidFill>
                    <a:schemeClr val="bg1"/>
                  </a:solidFill>
                  <a:ln w="9525">
                    <a:noFill/>
                    <a:miter lim="800000"/>
                    <a:headEnd/>
                    <a:tailEnd/>
                  </a:ln>
                </p:spPr>
                <p:txBody>
                  <a:bodyPr/>
                  <a:lstStyle/>
                  <a:p>
                    <a:pPr>
                      <a:defRPr/>
                    </a:pPr>
                    <a:endParaRPr lang="en-US"/>
                  </a:p>
                </p:txBody>
              </p:sp>
              <p:sp>
                <p:nvSpPr>
                  <p:cNvPr id="715549" name="Freeform 1821"/>
                  <p:cNvSpPr>
                    <a:spLocks noChangeAspect="1"/>
                  </p:cNvSpPr>
                  <p:nvPr/>
                </p:nvSpPr>
                <p:spPr bwMode="auto">
                  <a:xfrm>
                    <a:off x="3571" y="1596"/>
                    <a:ext cx="14" cy="0"/>
                  </a:xfrm>
                  <a:custGeom>
                    <a:avLst/>
                    <a:gdLst/>
                    <a:ahLst/>
                    <a:cxnLst>
                      <a:cxn ang="0">
                        <a:pos x="0" y="0"/>
                      </a:cxn>
                      <a:cxn ang="0">
                        <a:pos x="0" y="5"/>
                      </a:cxn>
                      <a:cxn ang="0">
                        <a:pos x="2" y="8"/>
                      </a:cxn>
                      <a:cxn ang="0">
                        <a:pos x="4" y="12"/>
                      </a:cxn>
                      <a:cxn ang="0">
                        <a:pos x="7" y="15"/>
                      </a:cxn>
                      <a:cxn ang="0">
                        <a:pos x="10" y="17"/>
                      </a:cxn>
                      <a:cxn ang="0">
                        <a:pos x="14" y="19"/>
                      </a:cxn>
                      <a:cxn ang="0">
                        <a:pos x="19" y="20"/>
                      </a:cxn>
                      <a:cxn ang="0">
                        <a:pos x="23" y="20"/>
                      </a:cxn>
                      <a:cxn ang="0">
                        <a:pos x="27" y="20"/>
                      </a:cxn>
                      <a:cxn ang="0">
                        <a:pos x="31" y="19"/>
                      </a:cxn>
                      <a:cxn ang="0">
                        <a:pos x="35" y="17"/>
                      </a:cxn>
                      <a:cxn ang="0">
                        <a:pos x="39" y="15"/>
                      </a:cxn>
                      <a:cxn ang="0">
                        <a:pos x="42" y="12"/>
                      </a:cxn>
                      <a:cxn ang="0">
                        <a:pos x="44" y="8"/>
                      </a:cxn>
                      <a:cxn ang="0">
                        <a:pos x="45" y="5"/>
                      </a:cxn>
                      <a:cxn ang="0">
                        <a:pos x="46" y="0"/>
                      </a:cxn>
                      <a:cxn ang="0">
                        <a:pos x="0" y="0"/>
                      </a:cxn>
                    </a:cxnLst>
                    <a:rect l="0" t="0" r="r" b="b"/>
                    <a:pathLst>
                      <a:path w="46" h="20">
                        <a:moveTo>
                          <a:pt x="0" y="0"/>
                        </a:moveTo>
                        <a:lnTo>
                          <a:pt x="0" y="5"/>
                        </a:lnTo>
                        <a:lnTo>
                          <a:pt x="2" y="8"/>
                        </a:lnTo>
                        <a:lnTo>
                          <a:pt x="4" y="12"/>
                        </a:lnTo>
                        <a:lnTo>
                          <a:pt x="7" y="15"/>
                        </a:lnTo>
                        <a:lnTo>
                          <a:pt x="10" y="17"/>
                        </a:lnTo>
                        <a:lnTo>
                          <a:pt x="14" y="19"/>
                        </a:lnTo>
                        <a:lnTo>
                          <a:pt x="19" y="20"/>
                        </a:lnTo>
                        <a:lnTo>
                          <a:pt x="23" y="20"/>
                        </a:lnTo>
                        <a:lnTo>
                          <a:pt x="27" y="20"/>
                        </a:lnTo>
                        <a:lnTo>
                          <a:pt x="31" y="19"/>
                        </a:lnTo>
                        <a:lnTo>
                          <a:pt x="35" y="17"/>
                        </a:lnTo>
                        <a:lnTo>
                          <a:pt x="39" y="15"/>
                        </a:lnTo>
                        <a:lnTo>
                          <a:pt x="42" y="12"/>
                        </a:lnTo>
                        <a:lnTo>
                          <a:pt x="44" y="8"/>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50" name="Freeform 1822"/>
                  <p:cNvSpPr>
                    <a:spLocks noChangeAspect="1"/>
                  </p:cNvSpPr>
                  <p:nvPr/>
                </p:nvSpPr>
                <p:spPr bwMode="auto">
                  <a:xfrm>
                    <a:off x="1104"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51" name="Rectangle 1823"/>
                  <p:cNvSpPr>
                    <a:spLocks noChangeAspect="1" noChangeArrowheads="1"/>
                  </p:cNvSpPr>
                  <p:nvPr/>
                </p:nvSpPr>
                <p:spPr bwMode="auto">
                  <a:xfrm>
                    <a:off x="1104" y="1532"/>
                    <a:ext cx="7" cy="57"/>
                  </a:xfrm>
                  <a:prstGeom prst="rect">
                    <a:avLst/>
                  </a:prstGeom>
                  <a:solidFill>
                    <a:schemeClr val="bg1"/>
                  </a:solidFill>
                  <a:ln w="9525">
                    <a:noFill/>
                    <a:miter lim="800000"/>
                    <a:headEnd/>
                    <a:tailEnd/>
                  </a:ln>
                </p:spPr>
                <p:txBody>
                  <a:bodyPr/>
                  <a:lstStyle/>
                  <a:p>
                    <a:pPr>
                      <a:defRPr/>
                    </a:pPr>
                    <a:endParaRPr lang="en-US"/>
                  </a:p>
                </p:txBody>
              </p:sp>
              <p:sp>
                <p:nvSpPr>
                  <p:cNvPr id="715552" name="Freeform 1824"/>
                  <p:cNvSpPr>
                    <a:spLocks noChangeAspect="1"/>
                  </p:cNvSpPr>
                  <p:nvPr/>
                </p:nvSpPr>
                <p:spPr bwMode="auto">
                  <a:xfrm>
                    <a:off x="1104" y="1589"/>
                    <a:ext cx="7"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53" name="Freeform 1825"/>
                  <p:cNvSpPr>
                    <a:spLocks noChangeAspect="1"/>
                  </p:cNvSpPr>
                  <p:nvPr/>
                </p:nvSpPr>
                <p:spPr bwMode="auto">
                  <a:xfrm>
                    <a:off x="1211" y="1525"/>
                    <a:ext cx="7" cy="7"/>
                  </a:xfrm>
                  <a:custGeom>
                    <a:avLst/>
                    <a:gdLst/>
                    <a:ahLst/>
                    <a:cxnLst>
                      <a:cxn ang="0">
                        <a:pos x="47" y="20"/>
                      </a:cxn>
                      <a:cxn ang="0">
                        <a:pos x="47" y="15"/>
                      </a:cxn>
                      <a:cxn ang="0">
                        <a:pos x="45" y="11"/>
                      </a:cxn>
                      <a:cxn ang="0">
                        <a:pos x="43" y="8"/>
                      </a:cxn>
                      <a:cxn ang="0">
                        <a:pos x="39" y="5"/>
                      </a:cxn>
                      <a:cxn ang="0">
                        <a:pos x="36" y="3"/>
                      </a:cxn>
                      <a:cxn ang="0">
                        <a:pos x="32" y="2"/>
                      </a:cxn>
                      <a:cxn ang="0">
                        <a:pos x="28" y="1"/>
                      </a:cxn>
                      <a:cxn ang="0">
                        <a:pos x="24" y="0"/>
                      </a:cxn>
                      <a:cxn ang="0">
                        <a:pos x="19" y="1"/>
                      </a:cxn>
                      <a:cxn ang="0">
                        <a:pos x="15" y="2"/>
                      </a:cxn>
                      <a:cxn ang="0">
                        <a:pos x="11" y="3"/>
                      </a:cxn>
                      <a:cxn ang="0">
                        <a:pos x="8" y="5"/>
                      </a:cxn>
                      <a:cxn ang="0">
                        <a:pos x="5" y="8"/>
                      </a:cxn>
                      <a:cxn ang="0">
                        <a:pos x="3" y="11"/>
                      </a:cxn>
                      <a:cxn ang="0">
                        <a:pos x="0" y="15"/>
                      </a:cxn>
                      <a:cxn ang="0">
                        <a:pos x="0" y="20"/>
                      </a:cxn>
                      <a:cxn ang="0">
                        <a:pos x="47" y="20"/>
                      </a:cxn>
                    </a:cxnLst>
                    <a:rect l="0" t="0" r="r" b="b"/>
                    <a:pathLst>
                      <a:path w="47" h="20">
                        <a:moveTo>
                          <a:pt x="47" y="20"/>
                        </a:moveTo>
                        <a:lnTo>
                          <a:pt x="47" y="15"/>
                        </a:lnTo>
                        <a:lnTo>
                          <a:pt x="45" y="11"/>
                        </a:lnTo>
                        <a:lnTo>
                          <a:pt x="43" y="8"/>
                        </a:lnTo>
                        <a:lnTo>
                          <a:pt x="39" y="5"/>
                        </a:lnTo>
                        <a:lnTo>
                          <a:pt x="36" y="3"/>
                        </a:lnTo>
                        <a:lnTo>
                          <a:pt x="32" y="2"/>
                        </a:lnTo>
                        <a:lnTo>
                          <a:pt x="28" y="1"/>
                        </a:lnTo>
                        <a:lnTo>
                          <a:pt x="24" y="0"/>
                        </a:lnTo>
                        <a:lnTo>
                          <a:pt x="19" y="1"/>
                        </a:lnTo>
                        <a:lnTo>
                          <a:pt x="15" y="2"/>
                        </a:lnTo>
                        <a:lnTo>
                          <a:pt x="11" y="3"/>
                        </a:lnTo>
                        <a:lnTo>
                          <a:pt x="8" y="5"/>
                        </a:lnTo>
                        <a:lnTo>
                          <a:pt x="5" y="8"/>
                        </a:lnTo>
                        <a:lnTo>
                          <a:pt x="3" y="11"/>
                        </a:lnTo>
                        <a:lnTo>
                          <a:pt x="0"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554" name="Rectangle 1826"/>
                  <p:cNvSpPr>
                    <a:spLocks noChangeAspect="1" noChangeArrowheads="1"/>
                  </p:cNvSpPr>
                  <p:nvPr/>
                </p:nvSpPr>
                <p:spPr bwMode="auto">
                  <a:xfrm>
                    <a:off x="1211" y="1532"/>
                    <a:ext cx="7" cy="57"/>
                  </a:xfrm>
                  <a:prstGeom prst="rect">
                    <a:avLst/>
                  </a:prstGeom>
                  <a:solidFill>
                    <a:schemeClr val="bg1"/>
                  </a:solidFill>
                  <a:ln w="9525">
                    <a:noFill/>
                    <a:miter lim="800000"/>
                    <a:headEnd/>
                    <a:tailEnd/>
                  </a:ln>
                </p:spPr>
                <p:txBody>
                  <a:bodyPr/>
                  <a:lstStyle/>
                  <a:p>
                    <a:pPr>
                      <a:defRPr/>
                    </a:pPr>
                    <a:endParaRPr lang="en-US"/>
                  </a:p>
                </p:txBody>
              </p:sp>
              <p:sp>
                <p:nvSpPr>
                  <p:cNvPr id="715555" name="Freeform 1827"/>
                  <p:cNvSpPr>
                    <a:spLocks noChangeAspect="1"/>
                  </p:cNvSpPr>
                  <p:nvPr/>
                </p:nvSpPr>
                <p:spPr bwMode="auto">
                  <a:xfrm>
                    <a:off x="1211" y="1589"/>
                    <a:ext cx="7" cy="7"/>
                  </a:xfrm>
                  <a:custGeom>
                    <a:avLst/>
                    <a:gdLst/>
                    <a:ahLst/>
                    <a:cxnLst>
                      <a:cxn ang="0">
                        <a:pos x="0" y="0"/>
                      </a:cxn>
                      <a:cxn ang="0">
                        <a:pos x="0" y="5"/>
                      </a:cxn>
                      <a:cxn ang="0">
                        <a:pos x="3"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3" y="12"/>
                      </a:cxn>
                      <a:cxn ang="0">
                        <a:pos x="45" y="9"/>
                      </a:cxn>
                      <a:cxn ang="0">
                        <a:pos x="47" y="5"/>
                      </a:cxn>
                      <a:cxn ang="0">
                        <a:pos x="47" y="0"/>
                      </a:cxn>
                      <a:cxn ang="0">
                        <a:pos x="0" y="0"/>
                      </a:cxn>
                    </a:cxnLst>
                    <a:rect l="0" t="0" r="r" b="b"/>
                    <a:pathLst>
                      <a:path w="47" h="20">
                        <a:moveTo>
                          <a:pt x="0" y="0"/>
                        </a:moveTo>
                        <a:lnTo>
                          <a:pt x="0" y="5"/>
                        </a:lnTo>
                        <a:lnTo>
                          <a:pt x="3" y="9"/>
                        </a:lnTo>
                        <a:lnTo>
                          <a:pt x="5" y="12"/>
                        </a:lnTo>
                        <a:lnTo>
                          <a:pt x="8" y="16"/>
                        </a:lnTo>
                        <a:lnTo>
                          <a:pt x="11" y="18"/>
                        </a:lnTo>
                        <a:lnTo>
                          <a:pt x="15" y="19"/>
                        </a:lnTo>
                        <a:lnTo>
                          <a:pt x="19" y="20"/>
                        </a:lnTo>
                        <a:lnTo>
                          <a:pt x="24" y="20"/>
                        </a:lnTo>
                        <a:lnTo>
                          <a:pt x="28" y="20"/>
                        </a:lnTo>
                        <a:lnTo>
                          <a:pt x="32" y="19"/>
                        </a:lnTo>
                        <a:lnTo>
                          <a:pt x="36" y="18"/>
                        </a:lnTo>
                        <a:lnTo>
                          <a:pt x="39" y="16"/>
                        </a:lnTo>
                        <a:lnTo>
                          <a:pt x="43"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556" name="Freeform 1828"/>
                  <p:cNvSpPr>
                    <a:spLocks noChangeAspect="1"/>
                  </p:cNvSpPr>
                  <p:nvPr/>
                </p:nvSpPr>
                <p:spPr bwMode="auto">
                  <a:xfrm>
                    <a:off x="1319" y="1525"/>
                    <a:ext cx="14" cy="7"/>
                  </a:xfrm>
                  <a:custGeom>
                    <a:avLst/>
                    <a:gdLst/>
                    <a:ahLst/>
                    <a:cxnLst>
                      <a:cxn ang="0">
                        <a:pos x="46" y="20"/>
                      </a:cxn>
                      <a:cxn ang="0">
                        <a:pos x="46" y="15"/>
                      </a:cxn>
                      <a:cxn ang="0">
                        <a:pos x="45" y="11"/>
                      </a:cxn>
                      <a:cxn ang="0">
                        <a:pos x="42" y="8"/>
                      </a:cxn>
                      <a:cxn ang="0">
                        <a:pos x="40" y="5"/>
                      </a:cxn>
                      <a:cxn ang="0">
                        <a:pos x="36" y="3"/>
                      </a:cxn>
                      <a:cxn ang="0">
                        <a:pos x="32" y="2"/>
                      </a:cxn>
                      <a:cxn ang="0">
                        <a:pos x="29" y="1"/>
                      </a:cxn>
                      <a:cxn ang="0">
                        <a:pos x="23" y="0"/>
                      </a:cxn>
                      <a:cxn ang="0">
                        <a:pos x="19" y="1"/>
                      </a:cxn>
                      <a:cxn ang="0">
                        <a:pos x="15" y="2"/>
                      </a:cxn>
                      <a:cxn ang="0">
                        <a:pos x="12"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9" y="1"/>
                        </a:lnTo>
                        <a:lnTo>
                          <a:pt x="23" y="0"/>
                        </a:lnTo>
                        <a:lnTo>
                          <a:pt x="19" y="1"/>
                        </a:lnTo>
                        <a:lnTo>
                          <a:pt x="15" y="2"/>
                        </a:lnTo>
                        <a:lnTo>
                          <a:pt x="12"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57" name="Rectangle 1829"/>
                  <p:cNvSpPr>
                    <a:spLocks noChangeAspect="1" noChangeArrowheads="1"/>
                  </p:cNvSpPr>
                  <p:nvPr/>
                </p:nvSpPr>
                <p:spPr bwMode="auto">
                  <a:xfrm>
                    <a:off x="1319" y="1532"/>
                    <a:ext cx="14" cy="57"/>
                  </a:xfrm>
                  <a:prstGeom prst="rect">
                    <a:avLst/>
                  </a:prstGeom>
                  <a:solidFill>
                    <a:schemeClr val="bg1"/>
                  </a:solidFill>
                  <a:ln w="9525">
                    <a:noFill/>
                    <a:miter lim="800000"/>
                    <a:headEnd/>
                    <a:tailEnd/>
                  </a:ln>
                </p:spPr>
                <p:txBody>
                  <a:bodyPr/>
                  <a:lstStyle/>
                  <a:p>
                    <a:pPr>
                      <a:defRPr/>
                    </a:pPr>
                    <a:endParaRPr lang="en-US"/>
                  </a:p>
                </p:txBody>
              </p:sp>
              <p:sp>
                <p:nvSpPr>
                  <p:cNvPr id="715558" name="Freeform 1830"/>
                  <p:cNvSpPr>
                    <a:spLocks noChangeAspect="1"/>
                  </p:cNvSpPr>
                  <p:nvPr/>
                </p:nvSpPr>
                <p:spPr bwMode="auto">
                  <a:xfrm>
                    <a:off x="1319" y="1589"/>
                    <a:ext cx="14" cy="7"/>
                  </a:xfrm>
                  <a:custGeom>
                    <a:avLst/>
                    <a:gdLst/>
                    <a:ahLst/>
                    <a:cxnLst>
                      <a:cxn ang="0">
                        <a:pos x="0" y="0"/>
                      </a:cxn>
                      <a:cxn ang="0">
                        <a:pos x="1" y="5"/>
                      </a:cxn>
                      <a:cxn ang="0">
                        <a:pos x="2" y="9"/>
                      </a:cxn>
                      <a:cxn ang="0">
                        <a:pos x="4" y="12"/>
                      </a:cxn>
                      <a:cxn ang="0">
                        <a:pos x="7" y="16"/>
                      </a:cxn>
                      <a:cxn ang="0">
                        <a:pos x="12" y="18"/>
                      </a:cxn>
                      <a:cxn ang="0">
                        <a:pos x="15" y="19"/>
                      </a:cxn>
                      <a:cxn ang="0">
                        <a:pos x="19" y="20"/>
                      </a:cxn>
                      <a:cxn ang="0">
                        <a:pos x="23" y="20"/>
                      </a:cxn>
                      <a:cxn ang="0">
                        <a:pos x="29"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7" y="16"/>
                        </a:lnTo>
                        <a:lnTo>
                          <a:pt x="12" y="18"/>
                        </a:lnTo>
                        <a:lnTo>
                          <a:pt x="15" y="19"/>
                        </a:lnTo>
                        <a:lnTo>
                          <a:pt x="19" y="20"/>
                        </a:lnTo>
                        <a:lnTo>
                          <a:pt x="23" y="20"/>
                        </a:lnTo>
                        <a:lnTo>
                          <a:pt x="29"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59" name="Freeform 1831"/>
                  <p:cNvSpPr>
                    <a:spLocks noChangeAspect="1"/>
                  </p:cNvSpPr>
                  <p:nvPr/>
                </p:nvSpPr>
                <p:spPr bwMode="auto">
                  <a:xfrm>
                    <a:off x="142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60" name="Rectangle 1832"/>
                  <p:cNvSpPr>
                    <a:spLocks noChangeAspect="1" noChangeArrowheads="1"/>
                  </p:cNvSpPr>
                  <p:nvPr/>
                </p:nvSpPr>
                <p:spPr bwMode="auto">
                  <a:xfrm>
                    <a:off x="1426" y="1532"/>
                    <a:ext cx="14" cy="57"/>
                  </a:xfrm>
                  <a:prstGeom prst="rect">
                    <a:avLst/>
                  </a:prstGeom>
                  <a:solidFill>
                    <a:schemeClr val="bg1"/>
                  </a:solidFill>
                  <a:ln w="9525">
                    <a:noFill/>
                    <a:miter lim="800000"/>
                    <a:headEnd/>
                    <a:tailEnd/>
                  </a:ln>
                </p:spPr>
                <p:txBody>
                  <a:bodyPr/>
                  <a:lstStyle/>
                  <a:p>
                    <a:pPr>
                      <a:defRPr/>
                    </a:pPr>
                    <a:endParaRPr lang="en-US"/>
                  </a:p>
                </p:txBody>
              </p:sp>
              <p:sp>
                <p:nvSpPr>
                  <p:cNvPr id="715561" name="Freeform 1833"/>
                  <p:cNvSpPr>
                    <a:spLocks noChangeAspect="1"/>
                  </p:cNvSpPr>
                  <p:nvPr/>
                </p:nvSpPr>
                <p:spPr bwMode="auto">
                  <a:xfrm>
                    <a:off x="142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62" name="Freeform 1834"/>
                  <p:cNvSpPr>
                    <a:spLocks noChangeAspect="1"/>
                  </p:cNvSpPr>
                  <p:nvPr/>
                </p:nvSpPr>
                <p:spPr bwMode="auto">
                  <a:xfrm>
                    <a:off x="1533" y="1525"/>
                    <a:ext cx="14" cy="7"/>
                  </a:xfrm>
                  <a:custGeom>
                    <a:avLst/>
                    <a:gdLst/>
                    <a:ahLst/>
                    <a:cxnLst>
                      <a:cxn ang="0">
                        <a:pos x="47" y="20"/>
                      </a:cxn>
                      <a:cxn ang="0">
                        <a:pos x="47" y="15"/>
                      </a:cxn>
                      <a:cxn ang="0">
                        <a:pos x="45" y="11"/>
                      </a:cxn>
                      <a:cxn ang="0">
                        <a:pos x="42" y="8"/>
                      </a:cxn>
                      <a:cxn ang="0">
                        <a:pos x="39" y="5"/>
                      </a:cxn>
                      <a:cxn ang="0">
                        <a:pos x="36" y="3"/>
                      </a:cxn>
                      <a:cxn ang="0">
                        <a:pos x="32" y="2"/>
                      </a:cxn>
                      <a:cxn ang="0">
                        <a:pos x="28" y="1"/>
                      </a:cxn>
                      <a:cxn ang="0">
                        <a:pos x="23" y="0"/>
                      </a:cxn>
                      <a:cxn ang="0">
                        <a:pos x="19" y="1"/>
                      </a:cxn>
                      <a:cxn ang="0">
                        <a:pos x="15" y="2"/>
                      </a:cxn>
                      <a:cxn ang="0">
                        <a:pos x="11" y="3"/>
                      </a:cxn>
                      <a:cxn ang="0">
                        <a:pos x="8" y="5"/>
                      </a:cxn>
                      <a:cxn ang="0">
                        <a:pos x="5" y="8"/>
                      </a:cxn>
                      <a:cxn ang="0">
                        <a:pos x="2" y="11"/>
                      </a:cxn>
                      <a:cxn ang="0">
                        <a:pos x="1" y="15"/>
                      </a:cxn>
                      <a:cxn ang="0">
                        <a:pos x="0" y="20"/>
                      </a:cxn>
                      <a:cxn ang="0">
                        <a:pos x="47" y="20"/>
                      </a:cxn>
                    </a:cxnLst>
                    <a:rect l="0" t="0" r="r" b="b"/>
                    <a:pathLst>
                      <a:path w="47" h="20">
                        <a:moveTo>
                          <a:pt x="47" y="20"/>
                        </a:moveTo>
                        <a:lnTo>
                          <a:pt x="47" y="15"/>
                        </a:lnTo>
                        <a:lnTo>
                          <a:pt x="45" y="11"/>
                        </a:lnTo>
                        <a:lnTo>
                          <a:pt x="42" y="8"/>
                        </a:lnTo>
                        <a:lnTo>
                          <a:pt x="39" y="5"/>
                        </a:lnTo>
                        <a:lnTo>
                          <a:pt x="36" y="3"/>
                        </a:lnTo>
                        <a:lnTo>
                          <a:pt x="32" y="2"/>
                        </a:lnTo>
                        <a:lnTo>
                          <a:pt x="28" y="1"/>
                        </a:lnTo>
                        <a:lnTo>
                          <a:pt x="23" y="0"/>
                        </a:lnTo>
                        <a:lnTo>
                          <a:pt x="19" y="1"/>
                        </a:lnTo>
                        <a:lnTo>
                          <a:pt x="15" y="2"/>
                        </a:lnTo>
                        <a:lnTo>
                          <a:pt x="11" y="3"/>
                        </a:lnTo>
                        <a:lnTo>
                          <a:pt x="8" y="5"/>
                        </a:lnTo>
                        <a:lnTo>
                          <a:pt x="5" y="8"/>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563" name="Rectangle 1835"/>
                  <p:cNvSpPr>
                    <a:spLocks noChangeAspect="1" noChangeArrowheads="1"/>
                  </p:cNvSpPr>
                  <p:nvPr/>
                </p:nvSpPr>
                <p:spPr bwMode="auto">
                  <a:xfrm>
                    <a:off x="1533" y="1532"/>
                    <a:ext cx="14" cy="57"/>
                  </a:xfrm>
                  <a:prstGeom prst="rect">
                    <a:avLst/>
                  </a:prstGeom>
                  <a:solidFill>
                    <a:schemeClr val="bg1"/>
                  </a:solidFill>
                  <a:ln w="9525">
                    <a:noFill/>
                    <a:miter lim="800000"/>
                    <a:headEnd/>
                    <a:tailEnd/>
                  </a:ln>
                </p:spPr>
                <p:txBody>
                  <a:bodyPr/>
                  <a:lstStyle/>
                  <a:p>
                    <a:pPr>
                      <a:defRPr/>
                    </a:pPr>
                    <a:endParaRPr lang="en-US"/>
                  </a:p>
                </p:txBody>
              </p:sp>
              <p:sp>
                <p:nvSpPr>
                  <p:cNvPr id="715564" name="Freeform 1836"/>
                  <p:cNvSpPr>
                    <a:spLocks noChangeAspect="1"/>
                  </p:cNvSpPr>
                  <p:nvPr/>
                </p:nvSpPr>
                <p:spPr bwMode="auto">
                  <a:xfrm>
                    <a:off x="1533"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3"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3"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565" name="Freeform 1837"/>
                  <p:cNvSpPr>
                    <a:spLocks noChangeAspect="1"/>
                  </p:cNvSpPr>
                  <p:nvPr/>
                </p:nvSpPr>
                <p:spPr bwMode="auto">
                  <a:xfrm>
                    <a:off x="1640" y="1525"/>
                    <a:ext cx="7" cy="7"/>
                  </a:xfrm>
                  <a:custGeom>
                    <a:avLst/>
                    <a:gdLst/>
                    <a:ahLst/>
                    <a:cxnLst>
                      <a:cxn ang="0">
                        <a:pos x="46" y="20"/>
                      </a:cxn>
                      <a:cxn ang="0">
                        <a:pos x="45" y="15"/>
                      </a:cxn>
                      <a:cxn ang="0">
                        <a:pos x="44" y="11"/>
                      </a:cxn>
                      <a:cxn ang="0">
                        <a:pos x="42" y="7"/>
                      </a:cxn>
                      <a:cxn ang="0">
                        <a:pos x="39" y="5"/>
                      </a:cxn>
                      <a:cxn ang="0">
                        <a:pos x="36" y="3"/>
                      </a:cxn>
                      <a:cxn ang="0">
                        <a:pos x="32" y="1"/>
                      </a:cxn>
                      <a:cxn ang="0">
                        <a:pos x="27" y="0"/>
                      </a:cxn>
                      <a:cxn ang="0">
                        <a:pos x="23" y="0"/>
                      </a:cxn>
                      <a:cxn ang="0">
                        <a:pos x="19" y="0"/>
                      </a:cxn>
                      <a:cxn ang="0">
                        <a:pos x="15" y="1"/>
                      </a:cxn>
                      <a:cxn ang="0">
                        <a:pos x="11"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2" y="1"/>
                        </a:lnTo>
                        <a:lnTo>
                          <a:pt x="27" y="0"/>
                        </a:lnTo>
                        <a:lnTo>
                          <a:pt x="23" y="0"/>
                        </a:lnTo>
                        <a:lnTo>
                          <a:pt x="19" y="0"/>
                        </a:lnTo>
                        <a:lnTo>
                          <a:pt x="15" y="1"/>
                        </a:lnTo>
                        <a:lnTo>
                          <a:pt x="11"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66" name="Rectangle 1838"/>
                  <p:cNvSpPr>
                    <a:spLocks noChangeAspect="1" noChangeArrowheads="1"/>
                  </p:cNvSpPr>
                  <p:nvPr/>
                </p:nvSpPr>
                <p:spPr bwMode="auto">
                  <a:xfrm>
                    <a:off x="1640" y="1532"/>
                    <a:ext cx="7" cy="57"/>
                  </a:xfrm>
                  <a:prstGeom prst="rect">
                    <a:avLst/>
                  </a:prstGeom>
                  <a:solidFill>
                    <a:schemeClr val="bg1"/>
                  </a:solidFill>
                  <a:ln w="9525">
                    <a:noFill/>
                    <a:miter lim="800000"/>
                    <a:headEnd/>
                    <a:tailEnd/>
                  </a:ln>
                </p:spPr>
                <p:txBody>
                  <a:bodyPr/>
                  <a:lstStyle/>
                  <a:p>
                    <a:pPr>
                      <a:defRPr/>
                    </a:pPr>
                    <a:endParaRPr lang="en-US"/>
                  </a:p>
                </p:txBody>
              </p:sp>
              <p:sp>
                <p:nvSpPr>
                  <p:cNvPr id="715567" name="Freeform 1839"/>
                  <p:cNvSpPr>
                    <a:spLocks noChangeAspect="1"/>
                  </p:cNvSpPr>
                  <p:nvPr/>
                </p:nvSpPr>
                <p:spPr bwMode="auto">
                  <a:xfrm>
                    <a:off x="1640" y="1589"/>
                    <a:ext cx="7" cy="7"/>
                  </a:xfrm>
                  <a:custGeom>
                    <a:avLst/>
                    <a:gdLst/>
                    <a:ahLst/>
                    <a:cxnLst>
                      <a:cxn ang="0">
                        <a:pos x="0" y="0"/>
                      </a:cxn>
                      <a:cxn ang="0">
                        <a:pos x="0"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68" name="Freeform 1840"/>
                  <p:cNvSpPr>
                    <a:spLocks noChangeAspect="1"/>
                  </p:cNvSpPr>
                  <p:nvPr/>
                </p:nvSpPr>
                <p:spPr bwMode="auto">
                  <a:xfrm>
                    <a:off x="1740" y="1525"/>
                    <a:ext cx="7" cy="7"/>
                  </a:xfrm>
                  <a:custGeom>
                    <a:avLst/>
                    <a:gdLst/>
                    <a:ahLst/>
                    <a:cxnLst>
                      <a:cxn ang="0">
                        <a:pos x="46" y="20"/>
                      </a:cxn>
                      <a:cxn ang="0">
                        <a:pos x="45" y="15"/>
                      </a:cxn>
                      <a:cxn ang="0">
                        <a:pos x="44" y="11"/>
                      </a:cxn>
                      <a:cxn ang="0">
                        <a:pos x="42" y="7"/>
                      </a:cxn>
                      <a:cxn ang="0">
                        <a:pos x="39" y="5"/>
                      </a:cxn>
                      <a:cxn ang="0">
                        <a:pos x="36"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5" y="15"/>
                        </a:lnTo>
                        <a:lnTo>
                          <a:pt x="44" y="11"/>
                        </a:lnTo>
                        <a:lnTo>
                          <a:pt x="42" y="7"/>
                        </a:lnTo>
                        <a:lnTo>
                          <a:pt x="39" y="5"/>
                        </a:lnTo>
                        <a:lnTo>
                          <a:pt x="36"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69" name="Rectangle 1841"/>
                  <p:cNvSpPr>
                    <a:spLocks noChangeAspect="1" noChangeArrowheads="1"/>
                  </p:cNvSpPr>
                  <p:nvPr/>
                </p:nvSpPr>
                <p:spPr bwMode="auto">
                  <a:xfrm>
                    <a:off x="1740" y="1532"/>
                    <a:ext cx="7" cy="57"/>
                  </a:xfrm>
                  <a:prstGeom prst="rect">
                    <a:avLst/>
                  </a:prstGeom>
                  <a:solidFill>
                    <a:schemeClr val="bg1"/>
                  </a:solidFill>
                  <a:ln w="9525">
                    <a:noFill/>
                    <a:miter lim="800000"/>
                    <a:headEnd/>
                    <a:tailEnd/>
                  </a:ln>
                </p:spPr>
                <p:txBody>
                  <a:bodyPr/>
                  <a:lstStyle/>
                  <a:p>
                    <a:pPr>
                      <a:defRPr/>
                    </a:pPr>
                    <a:endParaRPr lang="en-US"/>
                  </a:p>
                </p:txBody>
              </p:sp>
              <p:sp>
                <p:nvSpPr>
                  <p:cNvPr id="715570" name="Freeform 1842"/>
                  <p:cNvSpPr>
                    <a:spLocks noChangeAspect="1"/>
                  </p:cNvSpPr>
                  <p:nvPr/>
                </p:nvSpPr>
                <p:spPr bwMode="auto">
                  <a:xfrm>
                    <a:off x="174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71" name="Freeform 1843"/>
                  <p:cNvSpPr>
                    <a:spLocks noChangeAspect="1"/>
                  </p:cNvSpPr>
                  <p:nvPr/>
                </p:nvSpPr>
                <p:spPr bwMode="auto">
                  <a:xfrm>
                    <a:off x="184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9" y="1"/>
                      </a:cxn>
                      <a:cxn ang="0">
                        <a:pos x="15" y="2"/>
                      </a:cxn>
                      <a:cxn ang="0">
                        <a:pos x="10"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9" y="1"/>
                        </a:lnTo>
                        <a:lnTo>
                          <a:pt x="15" y="2"/>
                        </a:lnTo>
                        <a:lnTo>
                          <a:pt x="10"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72" name="Rectangle 1844"/>
                  <p:cNvSpPr>
                    <a:spLocks noChangeAspect="1" noChangeArrowheads="1"/>
                  </p:cNvSpPr>
                  <p:nvPr/>
                </p:nvSpPr>
                <p:spPr bwMode="auto">
                  <a:xfrm>
                    <a:off x="1848" y="1532"/>
                    <a:ext cx="14" cy="57"/>
                  </a:xfrm>
                  <a:prstGeom prst="rect">
                    <a:avLst/>
                  </a:prstGeom>
                  <a:solidFill>
                    <a:schemeClr val="bg1"/>
                  </a:solidFill>
                  <a:ln w="9525">
                    <a:noFill/>
                    <a:miter lim="800000"/>
                    <a:headEnd/>
                    <a:tailEnd/>
                  </a:ln>
                </p:spPr>
                <p:txBody>
                  <a:bodyPr/>
                  <a:lstStyle/>
                  <a:p>
                    <a:pPr>
                      <a:defRPr/>
                    </a:pPr>
                    <a:endParaRPr lang="en-US"/>
                  </a:p>
                </p:txBody>
              </p:sp>
              <p:sp>
                <p:nvSpPr>
                  <p:cNvPr id="715573" name="Freeform 1845"/>
                  <p:cNvSpPr>
                    <a:spLocks noChangeAspect="1"/>
                  </p:cNvSpPr>
                  <p:nvPr/>
                </p:nvSpPr>
                <p:spPr bwMode="auto">
                  <a:xfrm>
                    <a:off x="1848" y="1589"/>
                    <a:ext cx="14" cy="7"/>
                  </a:xfrm>
                  <a:custGeom>
                    <a:avLst/>
                    <a:gdLst/>
                    <a:ahLst/>
                    <a:cxnLst>
                      <a:cxn ang="0">
                        <a:pos x="0" y="0"/>
                      </a:cxn>
                      <a:cxn ang="0">
                        <a:pos x="0" y="5"/>
                      </a:cxn>
                      <a:cxn ang="0">
                        <a:pos x="1" y="9"/>
                      </a:cxn>
                      <a:cxn ang="0">
                        <a:pos x="4" y="12"/>
                      </a:cxn>
                      <a:cxn ang="0">
                        <a:pos x="6" y="16"/>
                      </a:cxn>
                      <a:cxn ang="0">
                        <a:pos x="10"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0"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74" name="Freeform 1846"/>
                  <p:cNvSpPr>
                    <a:spLocks noChangeAspect="1"/>
                  </p:cNvSpPr>
                  <p:nvPr/>
                </p:nvSpPr>
                <p:spPr bwMode="auto">
                  <a:xfrm>
                    <a:off x="1955"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75" name="Rectangle 1847"/>
                  <p:cNvSpPr>
                    <a:spLocks noChangeAspect="1" noChangeArrowheads="1"/>
                  </p:cNvSpPr>
                  <p:nvPr/>
                </p:nvSpPr>
                <p:spPr bwMode="auto">
                  <a:xfrm>
                    <a:off x="1955" y="1532"/>
                    <a:ext cx="14" cy="57"/>
                  </a:xfrm>
                  <a:prstGeom prst="rect">
                    <a:avLst/>
                  </a:prstGeom>
                  <a:solidFill>
                    <a:schemeClr val="bg1"/>
                  </a:solidFill>
                  <a:ln w="9525">
                    <a:noFill/>
                    <a:miter lim="800000"/>
                    <a:headEnd/>
                    <a:tailEnd/>
                  </a:ln>
                </p:spPr>
                <p:txBody>
                  <a:bodyPr/>
                  <a:lstStyle/>
                  <a:p>
                    <a:pPr>
                      <a:defRPr/>
                    </a:pPr>
                    <a:endParaRPr lang="en-US"/>
                  </a:p>
                </p:txBody>
              </p:sp>
              <p:sp>
                <p:nvSpPr>
                  <p:cNvPr id="715576" name="Freeform 1848"/>
                  <p:cNvSpPr>
                    <a:spLocks noChangeAspect="1"/>
                  </p:cNvSpPr>
                  <p:nvPr/>
                </p:nvSpPr>
                <p:spPr bwMode="auto">
                  <a:xfrm>
                    <a:off x="1955"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77" name="Freeform 1849"/>
                  <p:cNvSpPr>
                    <a:spLocks noChangeAspect="1"/>
                  </p:cNvSpPr>
                  <p:nvPr/>
                </p:nvSpPr>
                <p:spPr bwMode="auto">
                  <a:xfrm>
                    <a:off x="997"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78" name="Rectangle 1850"/>
                  <p:cNvSpPr>
                    <a:spLocks noChangeAspect="1" noChangeArrowheads="1"/>
                  </p:cNvSpPr>
                  <p:nvPr/>
                </p:nvSpPr>
                <p:spPr bwMode="auto">
                  <a:xfrm>
                    <a:off x="997" y="1532"/>
                    <a:ext cx="14" cy="57"/>
                  </a:xfrm>
                  <a:prstGeom prst="rect">
                    <a:avLst/>
                  </a:prstGeom>
                  <a:solidFill>
                    <a:schemeClr val="bg1"/>
                  </a:solidFill>
                  <a:ln w="9525">
                    <a:noFill/>
                    <a:miter lim="800000"/>
                    <a:headEnd/>
                    <a:tailEnd/>
                  </a:ln>
                </p:spPr>
                <p:txBody>
                  <a:bodyPr/>
                  <a:lstStyle/>
                  <a:p>
                    <a:pPr>
                      <a:defRPr/>
                    </a:pPr>
                    <a:endParaRPr lang="en-US"/>
                  </a:p>
                </p:txBody>
              </p:sp>
              <p:sp>
                <p:nvSpPr>
                  <p:cNvPr id="715579" name="Freeform 1851"/>
                  <p:cNvSpPr>
                    <a:spLocks noChangeAspect="1"/>
                  </p:cNvSpPr>
                  <p:nvPr/>
                </p:nvSpPr>
                <p:spPr bwMode="auto">
                  <a:xfrm>
                    <a:off x="997"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80" name="Freeform 1852"/>
                  <p:cNvSpPr>
                    <a:spLocks noChangeAspect="1"/>
                  </p:cNvSpPr>
                  <p:nvPr/>
                </p:nvSpPr>
                <p:spPr bwMode="auto">
                  <a:xfrm>
                    <a:off x="890"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81" name="Rectangle 1853"/>
                  <p:cNvSpPr>
                    <a:spLocks noChangeAspect="1" noChangeArrowheads="1"/>
                  </p:cNvSpPr>
                  <p:nvPr/>
                </p:nvSpPr>
                <p:spPr bwMode="auto">
                  <a:xfrm>
                    <a:off x="890" y="1532"/>
                    <a:ext cx="14" cy="57"/>
                  </a:xfrm>
                  <a:prstGeom prst="rect">
                    <a:avLst/>
                  </a:prstGeom>
                  <a:solidFill>
                    <a:schemeClr val="bg1"/>
                  </a:solidFill>
                  <a:ln w="9525">
                    <a:noFill/>
                    <a:miter lim="800000"/>
                    <a:headEnd/>
                    <a:tailEnd/>
                  </a:ln>
                </p:spPr>
                <p:txBody>
                  <a:bodyPr/>
                  <a:lstStyle/>
                  <a:p>
                    <a:pPr>
                      <a:defRPr/>
                    </a:pPr>
                    <a:endParaRPr lang="en-US"/>
                  </a:p>
                </p:txBody>
              </p:sp>
              <p:sp>
                <p:nvSpPr>
                  <p:cNvPr id="715582" name="Freeform 1854"/>
                  <p:cNvSpPr>
                    <a:spLocks noChangeAspect="1"/>
                  </p:cNvSpPr>
                  <p:nvPr/>
                </p:nvSpPr>
                <p:spPr bwMode="auto">
                  <a:xfrm>
                    <a:off x="89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83" name="Freeform 1855"/>
                  <p:cNvSpPr>
                    <a:spLocks noChangeAspect="1"/>
                  </p:cNvSpPr>
                  <p:nvPr/>
                </p:nvSpPr>
                <p:spPr bwMode="auto">
                  <a:xfrm>
                    <a:off x="78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84" name="Rectangle 1856"/>
                  <p:cNvSpPr>
                    <a:spLocks noChangeAspect="1" noChangeArrowheads="1"/>
                  </p:cNvSpPr>
                  <p:nvPr/>
                </p:nvSpPr>
                <p:spPr bwMode="auto">
                  <a:xfrm>
                    <a:off x="782" y="1532"/>
                    <a:ext cx="7" cy="57"/>
                  </a:xfrm>
                  <a:prstGeom prst="rect">
                    <a:avLst/>
                  </a:prstGeom>
                  <a:solidFill>
                    <a:schemeClr val="bg1"/>
                  </a:solidFill>
                  <a:ln w="9525">
                    <a:noFill/>
                    <a:miter lim="800000"/>
                    <a:headEnd/>
                    <a:tailEnd/>
                  </a:ln>
                </p:spPr>
                <p:txBody>
                  <a:bodyPr/>
                  <a:lstStyle/>
                  <a:p>
                    <a:pPr>
                      <a:defRPr/>
                    </a:pPr>
                    <a:endParaRPr lang="en-US"/>
                  </a:p>
                </p:txBody>
              </p:sp>
              <p:sp>
                <p:nvSpPr>
                  <p:cNvPr id="715585" name="Freeform 1857"/>
                  <p:cNvSpPr>
                    <a:spLocks noChangeAspect="1"/>
                  </p:cNvSpPr>
                  <p:nvPr/>
                </p:nvSpPr>
                <p:spPr bwMode="auto">
                  <a:xfrm>
                    <a:off x="782" y="1589"/>
                    <a:ext cx="7"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86" name="Freeform 1858"/>
                  <p:cNvSpPr>
                    <a:spLocks noChangeAspect="1"/>
                  </p:cNvSpPr>
                  <p:nvPr/>
                </p:nvSpPr>
                <p:spPr bwMode="auto">
                  <a:xfrm>
                    <a:off x="1147" y="1525"/>
                    <a:ext cx="14"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87" name="Rectangle 1859"/>
                  <p:cNvSpPr>
                    <a:spLocks noChangeAspect="1" noChangeArrowheads="1"/>
                  </p:cNvSpPr>
                  <p:nvPr/>
                </p:nvSpPr>
                <p:spPr bwMode="auto">
                  <a:xfrm>
                    <a:off x="1147" y="1532"/>
                    <a:ext cx="14" cy="57"/>
                  </a:xfrm>
                  <a:prstGeom prst="rect">
                    <a:avLst/>
                  </a:prstGeom>
                  <a:solidFill>
                    <a:schemeClr val="bg1"/>
                  </a:solidFill>
                  <a:ln w="9525">
                    <a:noFill/>
                    <a:miter lim="800000"/>
                    <a:headEnd/>
                    <a:tailEnd/>
                  </a:ln>
                </p:spPr>
                <p:txBody>
                  <a:bodyPr/>
                  <a:lstStyle/>
                  <a:p>
                    <a:pPr>
                      <a:defRPr/>
                    </a:pPr>
                    <a:endParaRPr lang="en-US"/>
                  </a:p>
                </p:txBody>
              </p:sp>
              <p:sp>
                <p:nvSpPr>
                  <p:cNvPr id="715588" name="Freeform 1860"/>
                  <p:cNvSpPr>
                    <a:spLocks noChangeAspect="1"/>
                  </p:cNvSpPr>
                  <p:nvPr/>
                </p:nvSpPr>
                <p:spPr bwMode="auto">
                  <a:xfrm>
                    <a:off x="1147" y="1589"/>
                    <a:ext cx="14" cy="7"/>
                  </a:xfrm>
                  <a:custGeom>
                    <a:avLst/>
                    <a:gdLst/>
                    <a:ahLst/>
                    <a:cxnLst>
                      <a:cxn ang="0">
                        <a:pos x="0" y="0"/>
                      </a:cxn>
                      <a:cxn ang="0">
                        <a:pos x="0"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89" name="Freeform 1861"/>
                  <p:cNvSpPr>
                    <a:spLocks noChangeAspect="1"/>
                  </p:cNvSpPr>
                  <p:nvPr/>
                </p:nvSpPr>
                <p:spPr bwMode="auto">
                  <a:xfrm>
                    <a:off x="1261" y="1525"/>
                    <a:ext cx="7" cy="7"/>
                  </a:xfrm>
                  <a:custGeom>
                    <a:avLst/>
                    <a:gdLst/>
                    <a:ahLst/>
                    <a:cxnLst>
                      <a:cxn ang="0">
                        <a:pos x="46" y="20"/>
                      </a:cxn>
                      <a:cxn ang="0">
                        <a:pos x="45" y="15"/>
                      </a:cxn>
                      <a:cxn ang="0">
                        <a:pos x="44" y="11"/>
                      </a:cxn>
                      <a:cxn ang="0">
                        <a:pos x="42" y="8"/>
                      </a:cxn>
                      <a:cxn ang="0">
                        <a:pos x="38" y="5"/>
                      </a:cxn>
                      <a:cxn ang="0">
                        <a:pos x="35" y="3"/>
                      </a:cxn>
                      <a:cxn ang="0">
                        <a:pos x="31" y="2"/>
                      </a:cxn>
                      <a:cxn ang="0">
                        <a:pos x="27" y="1"/>
                      </a:cxn>
                      <a:cxn ang="0">
                        <a:pos x="23" y="0"/>
                      </a:cxn>
                      <a:cxn ang="0">
                        <a:pos x="18"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8" y="5"/>
                        </a:lnTo>
                        <a:lnTo>
                          <a:pt x="35" y="3"/>
                        </a:lnTo>
                        <a:lnTo>
                          <a:pt x="31" y="2"/>
                        </a:lnTo>
                        <a:lnTo>
                          <a:pt x="27" y="1"/>
                        </a:lnTo>
                        <a:lnTo>
                          <a:pt x="23" y="0"/>
                        </a:lnTo>
                        <a:lnTo>
                          <a:pt x="18"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90" name="Rectangle 1862"/>
                  <p:cNvSpPr>
                    <a:spLocks noChangeAspect="1" noChangeArrowheads="1"/>
                  </p:cNvSpPr>
                  <p:nvPr/>
                </p:nvSpPr>
                <p:spPr bwMode="auto">
                  <a:xfrm>
                    <a:off x="1261" y="1532"/>
                    <a:ext cx="7" cy="57"/>
                  </a:xfrm>
                  <a:prstGeom prst="rect">
                    <a:avLst/>
                  </a:prstGeom>
                  <a:solidFill>
                    <a:schemeClr val="bg1"/>
                  </a:solidFill>
                  <a:ln w="9525">
                    <a:noFill/>
                    <a:miter lim="800000"/>
                    <a:headEnd/>
                    <a:tailEnd/>
                  </a:ln>
                </p:spPr>
                <p:txBody>
                  <a:bodyPr/>
                  <a:lstStyle/>
                  <a:p>
                    <a:pPr>
                      <a:defRPr/>
                    </a:pPr>
                    <a:endParaRPr lang="en-US"/>
                  </a:p>
                </p:txBody>
              </p:sp>
              <p:sp>
                <p:nvSpPr>
                  <p:cNvPr id="715591" name="Freeform 1863"/>
                  <p:cNvSpPr>
                    <a:spLocks noChangeAspect="1"/>
                  </p:cNvSpPr>
                  <p:nvPr/>
                </p:nvSpPr>
                <p:spPr bwMode="auto">
                  <a:xfrm>
                    <a:off x="1261" y="1589"/>
                    <a:ext cx="7" cy="7"/>
                  </a:xfrm>
                  <a:custGeom>
                    <a:avLst/>
                    <a:gdLst/>
                    <a:ahLst/>
                    <a:cxnLst>
                      <a:cxn ang="0">
                        <a:pos x="0" y="0"/>
                      </a:cxn>
                      <a:cxn ang="0">
                        <a:pos x="0" y="5"/>
                      </a:cxn>
                      <a:cxn ang="0">
                        <a:pos x="2" y="9"/>
                      </a:cxn>
                      <a:cxn ang="0">
                        <a:pos x="4" y="12"/>
                      </a:cxn>
                      <a:cxn ang="0">
                        <a:pos x="7" y="16"/>
                      </a:cxn>
                      <a:cxn ang="0">
                        <a:pos x="10" y="18"/>
                      </a:cxn>
                      <a:cxn ang="0">
                        <a:pos x="14" y="19"/>
                      </a:cxn>
                      <a:cxn ang="0">
                        <a:pos x="18" y="20"/>
                      </a:cxn>
                      <a:cxn ang="0">
                        <a:pos x="23" y="20"/>
                      </a:cxn>
                      <a:cxn ang="0">
                        <a:pos x="27" y="20"/>
                      </a:cxn>
                      <a:cxn ang="0">
                        <a:pos x="31" y="19"/>
                      </a:cxn>
                      <a:cxn ang="0">
                        <a:pos x="35" y="18"/>
                      </a:cxn>
                      <a:cxn ang="0">
                        <a:pos x="38"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8" y="20"/>
                        </a:lnTo>
                        <a:lnTo>
                          <a:pt x="23" y="20"/>
                        </a:lnTo>
                        <a:lnTo>
                          <a:pt x="27" y="20"/>
                        </a:lnTo>
                        <a:lnTo>
                          <a:pt x="31" y="19"/>
                        </a:lnTo>
                        <a:lnTo>
                          <a:pt x="35" y="18"/>
                        </a:lnTo>
                        <a:lnTo>
                          <a:pt x="38"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92" name="Freeform 1864"/>
                  <p:cNvSpPr>
                    <a:spLocks noChangeAspect="1"/>
                  </p:cNvSpPr>
                  <p:nvPr/>
                </p:nvSpPr>
                <p:spPr bwMode="auto">
                  <a:xfrm>
                    <a:off x="1361" y="1525"/>
                    <a:ext cx="7" cy="7"/>
                  </a:xfrm>
                  <a:custGeom>
                    <a:avLst/>
                    <a:gdLst/>
                    <a:ahLst/>
                    <a:cxnLst>
                      <a:cxn ang="0">
                        <a:pos x="46" y="20"/>
                      </a:cxn>
                      <a:cxn ang="0">
                        <a:pos x="46" y="15"/>
                      </a:cxn>
                      <a:cxn ang="0">
                        <a:pos x="45" y="11"/>
                      </a:cxn>
                      <a:cxn ang="0">
                        <a:pos x="42" y="8"/>
                      </a:cxn>
                      <a:cxn ang="0">
                        <a:pos x="40" y="5"/>
                      </a:cxn>
                      <a:cxn ang="0">
                        <a:pos x="36" y="3"/>
                      </a:cxn>
                      <a:cxn ang="0">
                        <a:pos x="32" y="2"/>
                      </a:cxn>
                      <a:cxn ang="0">
                        <a:pos x="28" y="1"/>
                      </a:cxn>
                      <a:cxn ang="0">
                        <a:pos x="23" y="0"/>
                      </a:cxn>
                      <a:cxn ang="0">
                        <a:pos x="19" y="1"/>
                      </a:cxn>
                      <a:cxn ang="0">
                        <a:pos x="15" y="2"/>
                      </a:cxn>
                      <a:cxn ang="0">
                        <a:pos x="12" y="3"/>
                      </a:cxn>
                      <a:cxn ang="0">
                        <a:pos x="8" y="5"/>
                      </a:cxn>
                      <a:cxn ang="0">
                        <a:pos x="4" y="8"/>
                      </a:cxn>
                      <a:cxn ang="0">
                        <a:pos x="2" y="11"/>
                      </a:cxn>
                      <a:cxn ang="0">
                        <a:pos x="1" y="15"/>
                      </a:cxn>
                      <a:cxn ang="0">
                        <a:pos x="0" y="20"/>
                      </a:cxn>
                      <a:cxn ang="0">
                        <a:pos x="46" y="20"/>
                      </a:cxn>
                    </a:cxnLst>
                    <a:rect l="0" t="0" r="r" b="b"/>
                    <a:pathLst>
                      <a:path w="46" h="20">
                        <a:moveTo>
                          <a:pt x="46" y="20"/>
                        </a:moveTo>
                        <a:lnTo>
                          <a:pt x="46" y="15"/>
                        </a:lnTo>
                        <a:lnTo>
                          <a:pt x="45" y="11"/>
                        </a:lnTo>
                        <a:lnTo>
                          <a:pt x="42" y="8"/>
                        </a:lnTo>
                        <a:lnTo>
                          <a:pt x="40" y="5"/>
                        </a:lnTo>
                        <a:lnTo>
                          <a:pt x="36" y="3"/>
                        </a:lnTo>
                        <a:lnTo>
                          <a:pt x="32" y="2"/>
                        </a:lnTo>
                        <a:lnTo>
                          <a:pt x="28" y="1"/>
                        </a:lnTo>
                        <a:lnTo>
                          <a:pt x="23" y="0"/>
                        </a:lnTo>
                        <a:lnTo>
                          <a:pt x="19" y="1"/>
                        </a:lnTo>
                        <a:lnTo>
                          <a:pt x="15" y="2"/>
                        </a:lnTo>
                        <a:lnTo>
                          <a:pt x="12" y="3"/>
                        </a:lnTo>
                        <a:lnTo>
                          <a:pt x="8"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93" name="Rectangle 1865"/>
                  <p:cNvSpPr>
                    <a:spLocks noChangeAspect="1" noChangeArrowheads="1"/>
                  </p:cNvSpPr>
                  <p:nvPr/>
                </p:nvSpPr>
                <p:spPr bwMode="auto">
                  <a:xfrm>
                    <a:off x="1361" y="1532"/>
                    <a:ext cx="7" cy="57"/>
                  </a:xfrm>
                  <a:prstGeom prst="rect">
                    <a:avLst/>
                  </a:prstGeom>
                  <a:solidFill>
                    <a:schemeClr val="bg1"/>
                  </a:solidFill>
                  <a:ln w="9525">
                    <a:noFill/>
                    <a:miter lim="800000"/>
                    <a:headEnd/>
                    <a:tailEnd/>
                  </a:ln>
                </p:spPr>
                <p:txBody>
                  <a:bodyPr/>
                  <a:lstStyle/>
                  <a:p>
                    <a:pPr>
                      <a:defRPr/>
                    </a:pPr>
                    <a:endParaRPr lang="en-US"/>
                  </a:p>
                </p:txBody>
              </p:sp>
              <p:sp>
                <p:nvSpPr>
                  <p:cNvPr id="715594" name="Freeform 1866"/>
                  <p:cNvSpPr>
                    <a:spLocks noChangeAspect="1"/>
                  </p:cNvSpPr>
                  <p:nvPr/>
                </p:nvSpPr>
                <p:spPr bwMode="auto">
                  <a:xfrm>
                    <a:off x="1361" y="1589"/>
                    <a:ext cx="7" cy="7"/>
                  </a:xfrm>
                  <a:custGeom>
                    <a:avLst/>
                    <a:gdLst/>
                    <a:ahLst/>
                    <a:cxnLst>
                      <a:cxn ang="0">
                        <a:pos x="0" y="0"/>
                      </a:cxn>
                      <a:cxn ang="0">
                        <a:pos x="1" y="5"/>
                      </a:cxn>
                      <a:cxn ang="0">
                        <a:pos x="2" y="9"/>
                      </a:cxn>
                      <a:cxn ang="0">
                        <a:pos x="4" y="12"/>
                      </a:cxn>
                      <a:cxn ang="0">
                        <a:pos x="8" y="16"/>
                      </a:cxn>
                      <a:cxn ang="0">
                        <a:pos x="12" y="18"/>
                      </a:cxn>
                      <a:cxn ang="0">
                        <a:pos x="15" y="19"/>
                      </a:cxn>
                      <a:cxn ang="0">
                        <a:pos x="19" y="20"/>
                      </a:cxn>
                      <a:cxn ang="0">
                        <a:pos x="23" y="20"/>
                      </a:cxn>
                      <a:cxn ang="0">
                        <a:pos x="28" y="20"/>
                      </a:cxn>
                      <a:cxn ang="0">
                        <a:pos x="32" y="19"/>
                      </a:cxn>
                      <a:cxn ang="0">
                        <a:pos x="36" y="18"/>
                      </a:cxn>
                      <a:cxn ang="0">
                        <a:pos x="40" y="16"/>
                      </a:cxn>
                      <a:cxn ang="0">
                        <a:pos x="42" y="12"/>
                      </a:cxn>
                      <a:cxn ang="0">
                        <a:pos x="45" y="9"/>
                      </a:cxn>
                      <a:cxn ang="0">
                        <a:pos x="46" y="5"/>
                      </a:cxn>
                      <a:cxn ang="0">
                        <a:pos x="46" y="0"/>
                      </a:cxn>
                      <a:cxn ang="0">
                        <a:pos x="0" y="0"/>
                      </a:cxn>
                    </a:cxnLst>
                    <a:rect l="0" t="0" r="r" b="b"/>
                    <a:pathLst>
                      <a:path w="46" h="20">
                        <a:moveTo>
                          <a:pt x="0" y="0"/>
                        </a:moveTo>
                        <a:lnTo>
                          <a:pt x="1" y="5"/>
                        </a:lnTo>
                        <a:lnTo>
                          <a:pt x="2" y="9"/>
                        </a:lnTo>
                        <a:lnTo>
                          <a:pt x="4" y="12"/>
                        </a:lnTo>
                        <a:lnTo>
                          <a:pt x="8" y="16"/>
                        </a:lnTo>
                        <a:lnTo>
                          <a:pt x="12" y="18"/>
                        </a:lnTo>
                        <a:lnTo>
                          <a:pt x="15" y="19"/>
                        </a:lnTo>
                        <a:lnTo>
                          <a:pt x="19" y="20"/>
                        </a:lnTo>
                        <a:lnTo>
                          <a:pt x="23" y="20"/>
                        </a:lnTo>
                        <a:lnTo>
                          <a:pt x="28" y="20"/>
                        </a:lnTo>
                        <a:lnTo>
                          <a:pt x="32" y="19"/>
                        </a:lnTo>
                        <a:lnTo>
                          <a:pt x="36" y="18"/>
                        </a:lnTo>
                        <a:lnTo>
                          <a:pt x="40" y="16"/>
                        </a:lnTo>
                        <a:lnTo>
                          <a:pt x="42" y="12"/>
                        </a:lnTo>
                        <a:lnTo>
                          <a:pt x="45"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95" name="Freeform 1867"/>
                  <p:cNvSpPr>
                    <a:spLocks noChangeAspect="1"/>
                  </p:cNvSpPr>
                  <p:nvPr/>
                </p:nvSpPr>
                <p:spPr bwMode="auto">
                  <a:xfrm>
                    <a:off x="1476" y="1525"/>
                    <a:ext cx="14" cy="7"/>
                  </a:xfrm>
                  <a:custGeom>
                    <a:avLst/>
                    <a:gdLst/>
                    <a:ahLst/>
                    <a:cxnLst>
                      <a:cxn ang="0">
                        <a:pos x="46" y="20"/>
                      </a:cxn>
                      <a:cxn ang="0">
                        <a:pos x="46" y="15"/>
                      </a:cxn>
                      <a:cxn ang="0">
                        <a:pos x="44" y="11"/>
                      </a:cxn>
                      <a:cxn ang="0">
                        <a:pos x="42" y="8"/>
                      </a:cxn>
                      <a:cxn ang="0">
                        <a:pos x="39" y="5"/>
                      </a:cxn>
                      <a:cxn ang="0">
                        <a:pos x="35" y="3"/>
                      </a:cxn>
                      <a:cxn ang="0">
                        <a:pos x="31" y="2"/>
                      </a:cxn>
                      <a:cxn ang="0">
                        <a:pos x="27" y="1"/>
                      </a:cxn>
                      <a:cxn ang="0">
                        <a:pos x="23" y="0"/>
                      </a:cxn>
                      <a:cxn ang="0">
                        <a:pos x="19" y="1"/>
                      </a:cxn>
                      <a:cxn ang="0">
                        <a:pos x="14"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5" y="3"/>
                        </a:lnTo>
                        <a:lnTo>
                          <a:pt x="31" y="2"/>
                        </a:lnTo>
                        <a:lnTo>
                          <a:pt x="27" y="1"/>
                        </a:lnTo>
                        <a:lnTo>
                          <a:pt x="23" y="0"/>
                        </a:lnTo>
                        <a:lnTo>
                          <a:pt x="19" y="1"/>
                        </a:lnTo>
                        <a:lnTo>
                          <a:pt x="14"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596" name="Rectangle 1868"/>
                  <p:cNvSpPr>
                    <a:spLocks noChangeAspect="1" noChangeArrowheads="1"/>
                  </p:cNvSpPr>
                  <p:nvPr/>
                </p:nvSpPr>
                <p:spPr bwMode="auto">
                  <a:xfrm>
                    <a:off x="1476" y="1532"/>
                    <a:ext cx="14" cy="57"/>
                  </a:xfrm>
                  <a:prstGeom prst="rect">
                    <a:avLst/>
                  </a:prstGeom>
                  <a:solidFill>
                    <a:schemeClr val="bg1"/>
                  </a:solidFill>
                  <a:ln w="9525">
                    <a:noFill/>
                    <a:miter lim="800000"/>
                    <a:headEnd/>
                    <a:tailEnd/>
                  </a:ln>
                </p:spPr>
                <p:txBody>
                  <a:bodyPr/>
                  <a:lstStyle/>
                  <a:p>
                    <a:pPr>
                      <a:defRPr/>
                    </a:pPr>
                    <a:endParaRPr lang="en-US"/>
                  </a:p>
                </p:txBody>
              </p:sp>
              <p:sp>
                <p:nvSpPr>
                  <p:cNvPr id="715597" name="Freeform 1869"/>
                  <p:cNvSpPr>
                    <a:spLocks noChangeAspect="1"/>
                  </p:cNvSpPr>
                  <p:nvPr/>
                </p:nvSpPr>
                <p:spPr bwMode="auto">
                  <a:xfrm>
                    <a:off x="1476" y="1589"/>
                    <a:ext cx="14" cy="7"/>
                  </a:xfrm>
                  <a:custGeom>
                    <a:avLst/>
                    <a:gdLst/>
                    <a:ahLst/>
                    <a:cxnLst>
                      <a:cxn ang="0">
                        <a:pos x="0" y="0"/>
                      </a:cxn>
                      <a:cxn ang="0">
                        <a:pos x="1"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598" name="Freeform 1870"/>
                  <p:cNvSpPr>
                    <a:spLocks noChangeAspect="1"/>
                  </p:cNvSpPr>
                  <p:nvPr/>
                </p:nvSpPr>
                <p:spPr bwMode="auto">
                  <a:xfrm>
                    <a:off x="1576" y="1525"/>
                    <a:ext cx="14" cy="7"/>
                  </a:xfrm>
                  <a:custGeom>
                    <a:avLst/>
                    <a:gdLst/>
                    <a:ahLst/>
                    <a:cxnLst>
                      <a:cxn ang="0">
                        <a:pos x="47" y="20"/>
                      </a:cxn>
                      <a:cxn ang="0">
                        <a:pos x="47" y="15"/>
                      </a:cxn>
                      <a:cxn ang="0">
                        <a:pos x="45" y="11"/>
                      </a:cxn>
                      <a:cxn ang="0">
                        <a:pos x="42" y="7"/>
                      </a:cxn>
                      <a:cxn ang="0">
                        <a:pos x="39" y="5"/>
                      </a:cxn>
                      <a:cxn ang="0">
                        <a:pos x="36" y="3"/>
                      </a:cxn>
                      <a:cxn ang="0">
                        <a:pos x="32" y="1"/>
                      </a:cxn>
                      <a:cxn ang="0">
                        <a:pos x="28" y="0"/>
                      </a:cxn>
                      <a:cxn ang="0">
                        <a:pos x="24" y="0"/>
                      </a:cxn>
                      <a:cxn ang="0">
                        <a:pos x="19" y="0"/>
                      </a:cxn>
                      <a:cxn ang="0">
                        <a:pos x="15" y="1"/>
                      </a:cxn>
                      <a:cxn ang="0">
                        <a:pos x="11" y="3"/>
                      </a:cxn>
                      <a:cxn ang="0">
                        <a:pos x="8" y="5"/>
                      </a:cxn>
                      <a:cxn ang="0">
                        <a:pos x="5" y="7"/>
                      </a:cxn>
                      <a:cxn ang="0">
                        <a:pos x="2" y="11"/>
                      </a:cxn>
                      <a:cxn ang="0">
                        <a:pos x="1" y="15"/>
                      </a:cxn>
                      <a:cxn ang="0">
                        <a:pos x="0" y="20"/>
                      </a:cxn>
                      <a:cxn ang="0">
                        <a:pos x="47" y="20"/>
                      </a:cxn>
                    </a:cxnLst>
                    <a:rect l="0" t="0" r="r" b="b"/>
                    <a:pathLst>
                      <a:path w="47" h="20">
                        <a:moveTo>
                          <a:pt x="47" y="20"/>
                        </a:moveTo>
                        <a:lnTo>
                          <a:pt x="47" y="15"/>
                        </a:lnTo>
                        <a:lnTo>
                          <a:pt x="45" y="11"/>
                        </a:lnTo>
                        <a:lnTo>
                          <a:pt x="42" y="7"/>
                        </a:lnTo>
                        <a:lnTo>
                          <a:pt x="39" y="5"/>
                        </a:lnTo>
                        <a:lnTo>
                          <a:pt x="36" y="3"/>
                        </a:lnTo>
                        <a:lnTo>
                          <a:pt x="32" y="1"/>
                        </a:lnTo>
                        <a:lnTo>
                          <a:pt x="28" y="0"/>
                        </a:lnTo>
                        <a:lnTo>
                          <a:pt x="24" y="0"/>
                        </a:lnTo>
                        <a:lnTo>
                          <a:pt x="19" y="0"/>
                        </a:lnTo>
                        <a:lnTo>
                          <a:pt x="15" y="1"/>
                        </a:lnTo>
                        <a:lnTo>
                          <a:pt x="11" y="3"/>
                        </a:lnTo>
                        <a:lnTo>
                          <a:pt x="8" y="5"/>
                        </a:lnTo>
                        <a:lnTo>
                          <a:pt x="5" y="7"/>
                        </a:lnTo>
                        <a:lnTo>
                          <a:pt x="2" y="11"/>
                        </a:lnTo>
                        <a:lnTo>
                          <a:pt x="1" y="15"/>
                        </a:lnTo>
                        <a:lnTo>
                          <a:pt x="0" y="20"/>
                        </a:lnTo>
                        <a:lnTo>
                          <a:pt x="47" y="20"/>
                        </a:lnTo>
                        <a:close/>
                      </a:path>
                    </a:pathLst>
                  </a:custGeom>
                  <a:solidFill>
                    <a:schemeClr val="bg1"/>
                  </a:solidFill>
                  <a:ln w="9525">
                    <a:noFill/>
                    <a:round/>
                    <a:headEnd/>
                    <a:tailEnd/>
                  </a:ln>
                </p:spPr>
                <p:txBody>
                  <a:bodyPr/>
                  <a:lstStyle/>
                  <a:p>
                    <a:pPr>
                      <a:defRPr/>
                    </a:pPr>
                    <a:endParaRPr lang="en-US"/>
                  </a:p>
                </p:txBody>
              </p:sp>
              <p:sp>
                <p:nvSpPr>
                  <p:cNvPr id="715599" name="Rectangle 1871"/>
                  <p:cNvSpPr>
                    <a:spLocks noChangeAspect="1" noChangeArrowheads="1"/>
                  </p:cNvSpPr>
                  <p:nvPr/>
                </p:nvSpPr>
                <p:spPr bwMode="auto">
                  <a:xfrm>
                    <a:off x="1576" y="1532"/>
                    <a:ext cx="14" cy="57"/>
                  </a:xfrm>
                  <a:prstGeom prst="rect">
                    <a:avLst/>
                  </a:prstGeom>
                  <a:solidFill>
                    <a:schemeClr val="bg1"/>
                  </a:solidFill>
                  <a:ln w="9525">
                    <a:noFill/>
                    <a:miter lim="800000"/>
                    <a:headEnd/>
                    <a:tailEnd/>
                  </a:ln>
                </p:spPr>
                <p:txBody>
                  <a:bodyPr/>
                  <a:lstStyle/>
                  <a:p>
                    <a:pPr>
                      <a:defRPr/>
                    </a:pPr>
                    <a:endParaRPr lang="en-US"/>
                  </a:p>
                </p:txBody>
              </p:sp>
              <p:sp>
                <p:nvSpPr>
                  <p:cNvPr id="715600" name="Freeform 1872"/>
                  <p:cNvSpPr>
                    <a:spLocks noChangeAspect="1"/>
                  </p:cNvSpPr>
                  <p:nvPr/>
                </p:nvSpPr>
                <p:spPr bwMode="auto">
                  <a:xfrm>
                    <a:off x="1576" y="1589"/>
                    <a:ext cx="14" cy="7"/>
                  </a:xfrm>
                  <a:custGeom>
                    <a:avLst/>
                    <a:gdLst/>
                    <a:ahLst/>
                    <a:cxnLst>
                      <a:cxn ang="0">
                        <a:pos x="0" y="0"/>
                      </a:cxn>
                      <a:cxn ang="0">
                        <a:pos x="1" y="5"/>
                      </a:cxn>
                      <a:cxn ang="0">
                        <a:pos x="2" y="9"/>
                      </a:cxn>
                      <a:cxn ang="0">
                        <a:pos x="5" y="12"/>
                      </a:cxn>
                      <a:cxn ang="0">
                        <a:pos x="8" y="16"/>
                      </a:cxn>
                      <a:cxn ang="0">
                        <a:pos x="11" y="18"/>
                      </a:cxn>
                      <a:cxn ang="0">
                        <a:pos x="15" y="19"/>
                      </a:cxn>
                      <a:cxn ang="0">
                        <a:pos x="19" y="20"/>
                      </a:cxn>
                      <a:cxn ang="0">
                        <a:pos x="24" y="20"/>
                      </a:cxn>
                      <a:cxn ang="0">
                        <a:pos x="28" y="20"/>
                      </a:cxn>
                      <a:cxn ang="0">
                        <a:pos x="32" y="19"/>
                      </a:cxn>
                      <a:cxn ang="0">
                        <a:pos x="36" y="18"/>
                      </a:cxn>
                      <a:cxn ang="0">
                        <a:pos x="39" y="16"/>
                      </a:cxn>
                      <a:cxn ang="0">
                        <a:pos x="42" y="12"/>
                      </a:cxn>
                      <a:cxn ang="0">
                        <a:pos x="45" y="9"/>
                      </a:cxn>
                      <a:cxn ang="0">
                        <a:pos x="47" y="5"/>
                      </a:cxn>
                      <a:cxn ang="0">
                        <a:pos x="47" y="0"/>
                      </a:cxn>
                      <a:cxn ang="0">
                        <a:pos x="0" y="0"/>
                      </a:cxn>
                    </a:cxnLst>
                    <a:rect l="0" t="0" r="r" b="b"/>
                    <a:pathLst>
                      <a:path w="47" h="20">
                        <a:moveTo>
                          <a:pt x="0" y="0"/>
                        </a:moveTo>
                        <a:lnTo>
                          <a:pt x="1" y="5"/>
                        </a:lnTo>
                        <a:lnTo>
                          <a:pt x="2" y="9"/>
                        </a:lnTo>
                        <a:lnTo>
                          <a:pt x="5" y="12"/>
                        </a:lnTo>
                        <a:lnTo>
                          <a:pt x="8" y="16"/>
                        </a:lnTo>
                        <a:lnTo>
                          <a:pt x="11" y="18"/>
                        </a:lnTo>
                        <a:lnTo>
                          <a:pt x="15" y="19"/>
                        </a:lnTo>
                        <a:lnTo>
                          <a:pt x="19" y="20"/>
                        </a:lnTo>
                        <a:lnTo>
                          <a:pt x="24" y="20"/>
                        </a:lnTo>
                        <a:lnTo>
                          <a:pt x="28" y="20"/>
                        </a:lnTo>
                        <a:lnTo>
                          <a:pt x="32" y="19"/>
                        </a:lnTo>
                        <a:lnTo>
                          <a:pt x="36" y="18"/>
                        </a:lnTo>
                        <a:lnTo>
                          <a:pt x="39" y="16"/>
                        </a:lnTo>
                        <a:lnTo>
                          <a:pt x="42" y="12"/>
                        </a:lnTo>
                        <a:lnTo>
                          <a:pt x="45" y="9"/>
                        </a:lnTo>
                        <a:lnTo>
                          <a:pt x="47" y="5"/>
                        </a:lnTo>
                        <a:lnTo>
                          <a:pt x="47" y="0"/>
                        </a:lnTo>
                        <a:lnTo>
                          <a:pt x="0" y="0"/>
                        </a:lnTo>
                        <a:close/>
                      </a:path>
                    </a:pathLst>
                  </a:custGeom>
                  <a:solidFill>
                    <a:schemeClr val="bg1"/>
                  </a:solidFill>
                  <a:ln w="9525">
                    <a:noFill/>
                    <a:round/>
                    <a:headEnd/>
                    <a:tailEnd/>
                  </a:ln>
                </p:spPr>
                <p:txBody>
                  <a:bodyPr/>
                  <a:lstStyle/>
                  <a:p>
                    <a:pPr>
                      <a:defRPr/>
                    </a:pPr>
                    <a:endParaRPr lang="en-US"/>
                  </a:p>
                </p:txBody>
              </p:sp>
              <p:sp>
                <p:nvSpPr>
                  <p:cNvPr id="715601" name="Freeform 1873"/>
                  <p:cNvSpPr>
                    <a:spLocks noChangeAspect="1"/>
                  </p:cNvSpPr>
                  <p:nvPr/>
                </p:nvSpPr>
                <p:spPr bwMode="auto">
                  <a:xfrm>
                    <a:off x="1683" y="1525"/>
                    <a:ext cx="14" cy="7"/>
                  </a:xfrm>
                  <a:custGeom>
                    <a:avLst/>
                    <a:gdLst/>
                    <a:ahLst/>
                    <a:cxnLst>
                      <a:cxn ang="0">
                        <a:pos x="46" y="20"/>
                      </a:cxn>
                      <a:cxn ang="0">
                        <a:pos x="45" y="15"/>
                      </a:cxn>
                      <a:cxn ang="0">
                        <a:pos x="44" y="11"/>
                      </a:cxn>
                      <a:cxn ang="0">
                        <a:pos x="42" y="7"/>
                      </a:cxn>
                      <a:cxn ang="0">
                        <a:pos x="39" y="5"/>
                      </a:cxn>
                      <a:cxn ang="0">
                        <a:pos x="35" y="3"/>
                      </a:cxn>
                      <a:cxn ang="0">
                        <a:pos x="32" y="1"/>
                      </a:cxn>
                      <a:cxn ang="0">
                        <a:pos x="27" y="0"/>
                      </a:cxn>
                      <a:cxn ang="0">
                        <a:pos x="23" y="0"/>
                      </a:cxn>
                      <a:cxn ang="0">
                        <a:pos x="19" y="0"/>
                      </a:cxn>
                      <a:cxn ang="0">
                        <a:pos x="15" y="1"/>
                      </a:cxn>
                      <a:cxn ang="0">
                        <a:pos x="11" y="3"/>
                      </a:cxn>
                      <a:cxn ang="0">
                        <a:pos x="6" y="5"/>
                      </a:cxn>
                      <a:cxn ang="0">
                        <a:pos x="4" y="7"/>
                      </a:cxn>
                      <a:cxn ang="0">
                        <a:pos x="1" y="11"/>
                      </a:cxn>
                      <a:cxn ang="0">
                        <a:pos x="0" y="15"/>
                      </a:cxn>
                      <a:cxn ang="0">
                        <a:pos x="0" y="20"/>
                      </a:cxn>
                      <a:cxn ang="0">
                        <a:pos x="46" y="20"/>
                      </a:cxn>
                    </a:cxnLst>
                    <a:rect l="0" t="0" r="r" b="b"/>
                    <a:pathLst>
                      <a:path w="46" h="20">
                        <a:moveTo>
                          <a:pt x="46" y="20"/>
                        </a:moveTo>
                        <a:lnTo>
                          <a:pt x="45" y="15"/>
                        </a:lnTo>
                        <a:lnTo>
                          <a:pt x="44" y="11"/>
                        </a:lnTo>
                        <a:lnTo>
                          <a:pt x="42" y="7"/>
                        </a:lnTo>
                        <a:lnTo>
                          <a:pt x="39" y="5"/>
                        </a:lnTo>
                        <a:lnTo>
                          <a:pt x="35" y="3"/>
                        </a:lnTo>
                        <a:lnTo>
                          <a:pt x="32" y="1"/>
                        </a:lnTo>
                        <a:lnTo>
                          <a:pt x="27" y="0"/>
                        </a:lnTo>
                        <a:lnTo>
                          <a:pt x="23" y="0"/>
                        </a:lnTo>
                        <a:lnTo>
                          <a:pt x="19" y="0"/>
                        </a:lnTo>
                        <a:lnTo>
                          <a:pt x="15" y="1"/>
                        </a:lnTo>
                        <a:lnTo>
                          <a:pt x="11" y="3"/>
                        </a:lnTo>
                        <a:lnTo>
                          <a:pt x="6" y="5"/>
                        </a:lnTo>
                        <a:lnTo>
                          <a:pt x="4" y="7"/>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602" name="Rectangle 1874"/>
                  <p:cNvSpPr>
                    <a:spLocks noChangeAspect="1" noChangeArrowheads="1"/>
                  </p:cNvSpPr>
                  <p:nvPr/>
                </p:nvSpPr>
                <p:spPr bwMode="auto">
                  <a:xfrm>
                    <a:off x="1683" y="1532"/>
                    <a:ext cx="14" cy="57"/>
                  </a:xfrm>
                  <a:prstGeom prst="rect">
                    <a:avLst/>
                  </a:prstGeom>
                  <a:solidFill>
                    <a:schemeClr val="bg1"/>
                  </a:solidFill>
                  <a:ln w="9525">
                    <a:noFill/>
                    <a:miter lim="800000"/>
                    <a:headEnd/>
                    <a:tailEnd/>
                  </a:ln>
                </p:spPr>
                <p:txBody>
                  <a:bodyPr/>
                  <a:lstStyle/>
                  <a:p>
                    <a:pPr>
                      <a:defRPr/>
                    </a:pPr>
                    <a:endParaRPr lang="en-US"/>
                  </a:p>
                </p:txBody>
              </p:sp>
              <p:sp>
                <p:nvSpPr>
                  <p:cNvPr id="715603" name="Freeform 1875"/>
                  <p:cNvSpPr>
                    <a:spLocks noChangeAspect="1"/>
                  </p:cNvSpPr>
                  <p:nvPr/>
                </p:nvSpPr>
                <p:spPr bwMode="auto">
                  <a:xfrm>
                    <a:off x="1683" y="1589"/>
                    <a:ext cx="14" cy="7"/>
                  </a:xfrm>
                  <a:custGeom>
                    <a:avLst/>
                    <a:gdLst/>
                    <a:ahLst/>
                    <a:cxnLst>
                      <a:cxn ang="0">
                        <a:pos x="0" y="0"/>
                      </a:cxn>
                      <a:cxn ang="0">
                        <a:pos x="0" y="5"/>
                      </a:cxn>
                      <a:cxn ang="0">
                        <a:pos x="1" y="9"/>
                      </a:cxn>
                      <a:cxn ang="0">
                        <a:pos x="4" y="12"/>
                      </a:cxn>
                      <a:cxn ang="0">
                        <a:pos x="6" y="16"/>
                      </a:cxn>
                      <a:cxn ang="0">
                        <a:pos x="11" y="18"/>
                      </a:cxn>
                      <a:cxn ang="0">
                        <a:pos x="15" y="19"/>
                      </a:cxn>
                      <a:cxn ang="0">
                        <a:pos x="19"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5" y="19"/>
                        </a:lnTo>
                        <a:lnTo>
                          <a:pt x="19"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604" name="Freeform 1876"/>
                  <p:cNvSpPr>
                    <a:spLocks noChangeAspect="1"/>
                  </p:cNvSpPr>
                  <p:nvPr/>
                </p:nvSpPr>
                <p:spPr bwMode="auto">
                  <a:xfrm>
                    <a:off x="1790" y="1525"/>
                    <a:ext cx="7" cy="7"/>
                  </a:xfrm>
                  <a:custGeom>
                    <a:avLst/>
                    <a:gdLst/>
                    <a:ahLst/>
                    <a:cxnLst>
                      <a:cxn ang="0">
                        <a:pos x="46" y="20"/>
                      </a:cxn>
                      <a:cxn ang="0">
                        <a:pos x="45" y="15"/>
                      </a:cxn>
                      <a:cxn ang="0">
                        <a:pos x="44" y="11"/>
                      </a:cxn>
                      <a:cxn ang="0">
                        <a:pos x="42" y="8"/>
                      </a:cxn>
                      <a:cxn ang="0">
                        <a:pos x="39" y="5"/>
                      </a:cxn>
                      <a:cxn ang="0">
                        <a:pos x="36" y="3"/>
                      </a:cxn>
                      <a:cxn ang="0">
                        <a:pos x="31" y="2"/>
                      </a:cxn>
                      <a:cxn ang="0">
                        <a:pos x="27" y="1"/>
                      </a:cxn>
                      <a:cxn ang="0">
                        <a:pos x="23" y="0"/>
                      </a:cxn>
                      <a:cxn ang="0">
                        <a:pos x="19" y="1"/>
                      </a:cxn>
                      <a:cxn ang="0">
                        <a:pos x="14" y="2"/>
                      </a:cxn>
                      <a:cxn ang="0">
                        <a:pos x="10" y="3"/>
                      </a:cxn>
                      <a:cxn ang="0">
                        <a:pos x="7" y="5"/>
                      </a:cxn>
                      <a:cxn ang="0">
                        <a:pos x="4" y="8"/>
                      </a:cxn>
                      <a:cxn ang="0">
                        <a:pos x="2" y="11"/>
                      </a:cxn>
                      <a:cxn ang="0">
                        <a:pos x="0" y="15"/>
                      </a:cxn>
                      <a:cxn ang="0">
                        <a:pos x="0" y="20"/>
                      </a:cxn>
                      <a:cxn ang="0">
                        <a:pos x="46" y="20"/>
                      </a:cxn>
                    </a:cxnLst>
                    <a:rect l="0" t="0" r="r" b="b"/>
                    <a:pathLst>
                      <a:path w="46" h="20">
                        <a:moveTo>
                          <a:pt x="46" y="20"/>
                        </a:moveTo>
                        <a:lnTo>
                          <a:pt x="45" y="15"/>
                        </a:lnTo>
                        <a:lnTo>
                          <a:pt x="44" y="11"/>
                        </a:lnTo>
                        <a:lnTo>
                          <a:pt x="42" y="8"/>
                        </a:lnTo>
                        <a:lnTo>
                          <a:pt x="39" y="5"/>
                        </a:lnTo>
                        <a:lnTo>
                          <a:pt x="36" y="3"/>
                        </a:lnTo>
                        <a:lnTo>
                          <a:pt x="31" y="2"/>
                        </a:lnTo>
                        <a:lnTo>
                          <a:pt x="27" y="1"/>
                        </a:lnTo>
                        <a:lnTo>
                          <a:pt x="23" y="0"/>
                        </a:lnTo>
                        <a:lnTo>
                          <a:pt x="19" y="1"/>
                        </a:lnTo>
                        <a:lnTo>
                          <a:pt x="14" y="2"/>
                        </a:lnTo>
                        <a:lnTo>
                          <a:pt x="10" y="3"/>
                        </a:lnTo>
                        <a:lnTo>
                          <a:pt x="7" y="5"/>
                        </a:lnTo>
                        <a:lnTo>
                          <a:pt x="4" y="8"/>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605" name="Rectangle 1877"/>
                  <p:cNvSpPr>
                    <a:spLocks noChangeAspect="1" noChangeArrowheads="1"/>
                  </p:cNvSpPr>
                  <p:nvPr/>
                </p:nvSpPr>
                <p:spPr bwMode="auto">
                  <a:xfrm>
                    <a:off x="1790" y="1532"/>
                    <a:ext cx="7" cy="57"/>
                  </a:xfrm>
                  <a:prstGeom prst="rect">
                    <a:avLst/>
                  </a:prstGeom>
                  <a:solidFill>
                    <a:schemeClr val="bg1"/>
                  </a:solidFill>
                  <a:ln w="9525">
                    <a:noFill/>
                    <a:miter lim="800000"/>
                    <a:headEnd/>
                    <a:tailEnd/>
                  </a:ln>
                </p:spPr>
                <p:txBody>
                  <a:bodyPr/>
                  <a:lstStyle/>
                  <a:p>
                    <a:pPr>
                      <a:defRPr/>
                    </a:pPr>
                    <a:endParaRPr lang="en-US"/>
                  </a:p>
                </p:txBody>
              </p:sp>
              <p:sp>
                <p:nvSpPr>
                  <p:cNvPr id="715606" name="Freeform 1878"/>
                  <p:cNvSpPr>
                    <a:spLocks noChangeAspect="1"/>
                  </p:cNvSpPr>
                  <p:nvPr/>
                </p:nvSpPr>
                <p:spPr bwMode="auto">
                  <a:xfrm>
                    <a:off x="1790" y="1589"/>
                    <a:ext cx="7"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6"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6"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607" name="Freeform 1879"/>
                  <p:cNvSpPr>
                    <a:spLocks noChangeAspect="1"/>
                  </p:cNvSpPr>
                  <p:nvPr/>
                </p:nvSpPr>
                <p:spPr bwMode="auto">
                  <a:xfrm>
                    <a:off x="1898" y="1525"/>
                    <a:ext cx="14" cy="7"/>
                  </a:xfrm>
                  <a:custGeom>
                    <a:avLst/>
                    <a:gdLst/>
                    <a:ahLst/>
                    <a:cxnLst>
                      <a:cxn ang="0">
                        <a:pos x="46" y="20"/>
                      </a:cxn>
                      <a:cxn ang="0">
                        <a:pos x="45" y="15"/>
                      </a:cxn>
                      <a:cxn ang="0">
                        <a:pos x="44" y="11"/>
                      </a:cxn>
                      <a:cxn ang="0">
                        <a:pos x="42" y="8"/>
                      </a:cxn>
                      <a:cxn ang="0">
                        <a:pos x="39" y="5"/>
                      </a:cxn>
                      <a:cxn ang="0">
                        <a:pos x="35" y="3"/>
                      </a:cxn>
                      <a:cxn ang="0">
                        <a:pos x="32" y="2"/>
                      </a:cxn>
                      <a:cxn ang="0">
                        <a:pos x="27" y="1"/>
                      </a:cxn>
                      <a:cxn ang="0">
                        <a:pos x="23" y="0"/>
                      </a:cxn>
                      <a:cxn ang="0">
                        <a:pos x="18" y="1"/>
                      </a:cxn>
                      <a:cxn ang="0">
                        <a:pos x="14" y="2"/>
                      </a:cxn>
                      <a:cxn ang="0">
                        <a:pos x="11" y="3"/>
                      </a:cxn>
                      <a:cxn ang="0">
                        <a:pos x="6" y="5"/>
                      </a:cxn>
                      <a:cxn ang="0">
                        <a:pos x="4" y="8"/>
                      </a:cxn>
                      <a:cxn ang="0">
                        <a:pos x="1" y="11"/>
                      </a:cxn>
                      <a:cxn ang="0">
                        <a:pos x="0" y="15"/>
                      </a:cxn>
                      <a:cxn ang="0">
                        <a:pos x="0" y="20"/>
                      </a:cxn>
                      <a:cxn ang="0">
                        <a:pos x="46" y="20"/>
                      </a:cxn>
                    </a:cxnLst>
                    <a:rect l="0" t="0" r="r" b="b"/>
                    <a:pathLst>
                      <a:path w="46" h="20">
                        <a:moveTo>
                          <a:pt x="46" y="20"/>
                        </a:moveTo>
                        <a:lnTo>
                          <a:pt x="45" y="15"/>
                        </a:lnTo>
                        <a:lnTo>
                          <a:pt x="44" y="11"/>
                        </a:lnTo>
                        <a:lnTo>
                          <a:pt x="42" y="8"/>
                        </a:lnTo>
                        <a:lnTo>
                          <a:pt x="39" y="5"/>
                        </a:lnTo>
                        <a:lnTo>
                          <a:pt x="35" y="3"/>
                        </a:lnTo>
                        <a:lnTo>
                          <a:pt x="32" y="2"/>
                        </a:lnTo>
                        <a:lnTo>
                          <a:pt x="27" y="1"/>
                        </a:lnTo>
                        <a:lnTo>
                          <a:pt x="23" y="0"/>
                        </a:lnTo>
                        <a:lnTo>
                          <a:pt x="18" y="1"/>
                        </a:lnTo>
                        <a:lnTo>
                          <a:pt x="14" y="2"/>
                        </a:lnTo>
                        <a:lnTo>
                          <a:pt x="11" y="3"/>
                        </a:lnTo>
                        <a:lnTo>
                          <a:pt x="6" y="5"/>
                        </a:lnTo>
                        <a:lnTo>
                          <a:pt x="4" y="8"/>
                        </a:lnTo>
                        <a:lnTo>
                          <a:pt x="1"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608" name="Rectangle 1880"/>
                  <p:cNvSpPr>
                    <a:spLocks noChangeAspect="1" noChangeArrowheads="1"/>
                  </p:cNvSpPr>
                  <p:nvPr/>
                </p:nvSpPr>
                <p:spPr bwMode="auto">
                  <a:xfrm>
                    <a:off x="1898" y="1532"/>
                    <a:ext cx="14" cy="57"/>
                  </a:xfrm>
                  <a:prstGeom prst="rect">
                    <a:avLst/>
                  </a:prstGeom>
                  <a:solidFill>
                    <a:schemeClr val="bg1"/>
                  </a:solidFill>
                  <a:ln w="9525">
                    <a:noFill/>
                    <a:miter lim="800000"/>
                    <a:headEnd/>
                    <a:tailEnd/>
                  </a:ln>
                </p:spPr>
                <p:txBody>
                  <a:bodyPr/>
                  <a:lstStyle/>
                  <a:p>
                    <a:pPr>
                      <a:defRPr/>
                    </a:pPr>
                    <a:endParaRPr lang="en-US"/>
                  </a:p>
                </p:txBody>
              </p:sp>
              <p:sp>
                <p:nvSpPr>
                  <p:cNvPr id="715609" name="Freeform 1881"/>
                  <p:cNvSpPr>
                    <a:spLocks noChangeAspect="1"/>
                  </p:cNvSpPr>
                  <p:nvPr/>
                </p:nvSpPr>
                <p:spPr bwMode="auto">
                  <a:xfrm>
                    <a:off x="1898" y="1589"/>
                    <a:ext cx="14" cy="7"/>
                  </a:xfrm>
                  <a:custGeom>
                    <a:avLst/>
                    <a:gdLst/>
                    <a:ahLst/>
                    <a:cxnLst>
                      <a:cxn ang="0">
                        <a:pos x="0" y="0"/>
                      </a:cxn>
                      <a:cxn ang="0">
                        <a:pos x="0" y="5"/>
                      </a:cxn>
                      <a:cxn ang="0">
                        <a:pos x="1" y="9"/>
                      </a:cxn>
                      <a:cxn ang="0">
                        <a:pos x="4" y="12"/>
                      </a:cxn>
                      <a:cxn ang="0">
                        <a:pos x="6" y="16"/>
                      </a:cxn>
                      <a:cxn ang="0">
                        <a:pos x="11" y="18"/>
                      </a:cxn>
                      <a:cxn ang="0">
                        <a:pos x="14" y="19"/>
                      </a:cxn>
                      <a:cxn ang="0">
                        <a:pos x="18" y="20"/>
                      </a:cxn>
                      <a:cxn ang="0">
                        <a:pos x="23" y="20"/>
                      </a:cxn>
                      <a:cxn ang="0">
                        <a:pos x="27" y="20"/>
                      </a:cxn>
                      <a:cxn ang="0">
                        <a:pos x="32" y="19"/>
                      </a:cxn>
                      <a:cxn ang="0">
                        <a:pos x="35" y="18"/>
                      </a:cxn>
                      <a:cxn ang="0">
                        <a:pos x="39" y="16"/>
                      </a:cxn>
                      <a:cxn ang="0">
                        <a:pos x="42" y="12"/>
                      </a:cxn>
                      <a:cxn ang="0">
                        <a:pos x="44" y="9"/>
                      </a:cxn>
                      <a:cxn ang="0">
                        <a:pos x="45" y="5"/>
                      </a:cxn>
                      <a:cxn ang="0">
                        <a:pos x="46" y="0"/>
                      </a:cxn>
                      <a:cxn ang="0">
                        <a:pos x="0" y="0"/>
                      </a:cxn>
                    </a:cxnLst>
                    <a:rect l="0" t="0" r="r" b="b"/>
                    <a:pathLst>
                      <a:path w="46" h="20">
                        <a:moveTo>
                          <a:pt x="0" y="0"/>
                        </a:moveTo>
                        <a:lnTo>
                          <a:pt x="0" y="5"/>
                        </a:lnTo>
                        <a:lnTo>
                          <a:pt x="1" y="9"/>
                        </a:lnTo>
                        <a:lnTo>
                          <a:pt x="4" y="12"/>
                        </a:lnTo>
                        <a:lnTo>
                          <a:pt x="6" y="16"/>
                        </a:lnTo>
                        <a:lnTo>
                          <a:pt x="11" y="18"/>
                        </a:lnTo>
                        <a:lnTo>
                          <a:pt x="14" y="19"/>
                        </a:lnTo>
                        <a:lnTo>
                          <a:pt x="18" y="20"/>
                        </a:lnTo>
                        <a:lnTo>
                          <a:pt x="23" y="20"/>
                        </a:lnTo>
                        <a:lnTo>
                          <a:pt x="27" y="20"/>
                        </a:lnTo>
                        <a:lnTo>
                          <a:pt x="32" y="19"/>
                        </a:lnTo>
                        <a:lnTo>
                          <a:pt x="35" y="18"/>
                        </a:lnTo>
                        <a:lnTo>
                          <a:pt x="39" y="16"/>
                        </a:lnTo>
                        <a:lnTo>
                          <a:pt x="42" y="12"/>
                        </a:lnTo>
                        <a:lnTo>
                          <a:pt x="44" y="9"/>
                        </a:lnTo>
                        <a:lnTo>
                          <a:pt x="45"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610" name="Freeform 1882"/>
                  <p:cNvSpPr>
                    <a:spLocks noChangeAspect="1"/>
                  </p:cNvSpPr>
                  <p:nvPr/>
                </p:nvSpPr>
                <p:spPr bwMode="auto">
                  <a:xfrm>
                    <a:off x="1998"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611" name="Rectangle 1883"/>
                  <p:cNvSpPr>
                    <a:spLocks noChangeAspect="1" noChangeArrowheads="1"/>
                  </p:cNvSpPr>
                  <p:nvPr/>
                </p:nvSpPr>
                <p:spPr bwMode="auto">
                  <a:xfrm>
                    <a:off x="1998" y="1532"/>
                    <a:ext cx="14" cy="57"/>
                  </a:xfrm>
                  <a:prstGeom prst="rect">
                    <a:avLst/>
                  </a:prstGeom>
                  <a:solidFill>
                    <a:schemeClr val="bg1"/>
                  </a:solidFill>
                  <a:ln w="9525">
                    <a:noFill/>
                    <a:miter lim="800000"/>
                    <a:headEnd/>
                    <a:tailEnd/>
                  </a:ln>
                </p:spPr>
                <p:txBody>
                  <a:bodyPr/>
                  <a:lstStyle/>
                  <a:p>
                    <a:pPr>
                      <a:defRPr/>
                    </a:pPr>
                    <a:endParaRPr lang="en-US"/>
                  </a:p>
                </p:txBody>
              </p:sp>
              <p:sp>
                <p:nvSpPr>
                  <p:cNvPr id="715612" name="Freeform 1884"/>
                  <p:cNvSpPr>
                    <a:spLocks noChangeAspect="1"/>
                  </p:cNvSpPr>
                  <p:nvPr/>
                </p:nvSpPr>
                <p:spPr bwMode="auto">
                  <a:xfrm>
                    <a:off x="1998"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613" name="Freeform 1885"/>
                  <p:cNvSpPr>
                    <a:spLocks noChangeAspect="1"/>
                  </p:cNvSpPr>
                  <p:nvPr/>
                </p:nvSpPr>
                <p:spPr bwMode="auto">
                  <a:xfrm>
                    <a:off x="1040" y="1525"/>
                    <a:ext cx="14" cy="7"/>
                  </a:xfrm>
                  <a:custGeom>
                    <a:avLst/>
                    <a:gdLst/>
                    <a:ahLst/>
                    <a:cxnLst>
                      <a:cxn ang="0">
                        <a:pos x="46" y="20"/>
                      </a:cxn>
                      <a:cxn ang="0">
                        <a:pos x="46" y="15"/>
                      </a:cxn>
                      <a:cxn ang="0">
                        <a:pos x="44" y="11"/>
                      </a:cxn>
                      <a:cxn ang="0">
                        <a:pos x="42" y="8"/>
                      </a:cxn>
                      <a:cxn ang="0">
                        <a:pos x="39" y="5"/>
                      </a:cxn>
                      <a:cxn ang="0">
                        <a:pos x="36" y="3"/>
                      </a:cxn>
                      <a:cxn ang="0">
                        <a:pos x="32" y="2"/>
                      </a:cxn>
                      <a:cxn ang="0">
                        <a:pos x="27" y="1"/>
                      </a:cxn>
                      <a:cxn ang="0">
                        <a:pos x="23" y="0"/>
                      </a:cxn>
                      <a:cxn ang="0">
                        <a:pos x="19" y="1"/>
                      </a:cxn>
                      <a:cxn ang="0">
                        <a:pos x="15" y="2"/>
                      </a:cxn>
                      <a:cxn ang="0">
                        <a:pos x="11"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2" y="2"/>
                        </a:lnTo>
                        <a:lnTo>
                          <a:pt x="27" y="1"/>
                        </a:lnTo>
                        <a:lnTo>
                          <a:pt x="23" y="0"/>
                        </a:lnTo>
                        <a:lnTo>
                          <a:pt x="19" y="1"/>
                        </a:lnTo>
                        <a:lnTo>
                          <a:pt x="15" y="2"/>
                        </a:lnTo>
                        <a:lnTo>
                          <a:pt x="11"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614" name="Rectangle 1886"/>
                  <p:cNvSpPr>
                    <a:spLocks noChangeAspect="1" noChangeArrowheads="1"/>
                  </p:cNvSpPr>
                  <p:nvPr/>
                </p:nvSpPr>
                <p:spPr bwMode="auto">
                  <a:xfrm>
                    <a:off x="1040" y="1532"/>
                    <a:ext cx="14" cy="57"/>
                  </a:xfrm>
                  <a:prstGeom prst="rect">
                    <a:avLst/>
                  </a:prstGeom>
                  <a:solidFill>
                    <a:schemeClr val="bg1"/>
                  </a:solidFill>
                  <a:ln w="9525">
                    <a:noFill/>
                    <a:miter lim="800000"/>
                    <a:headEnd/>
                    <a:tailEnd/>
                  </a:ln>
                </p:spPr>
                <p:txBody>
                  <a:bodyPr/>
                  <a:lstStyle/>
                  <a:p>
                    <a:pPr>
                      <a:defRPr/>
                    </a:pPr>
                    <a:endParaRPr lang="en-US"/>
                  </a:p>
                </p:txBody>
              </p:sp>
              <p:sp>
                <p:nvSpPr>
                  <p:cNvPr id="715615" name="Freeform 1887"/>
                  <p:cNvSpPr>
                    <a:spLocks noChangeAspect="1"/>
                  </p:cNvSpPr>
                  <p:nvPr/>
                </p:nvSpPr>
                <p:spPr bwMode="auto">
                  <a:xfrm>
                    <a:off x="1040" y="1589"/>
                    <a:ext cx="14" cy="7"/>
                  </a:xfrm>
                  <a:custGeom>
                    <a:avLst/>
                    <a:gdLst/>
                    <a:ahLst/>
                    <a:cxnLst>
                      <a:cxn ang="0">
                        <a:pos x="0" y="0"/>
                      </a:cxn>
                      <a:cxn ang="0">
                        <a:pos x="1" y="5"/>
                      </a:cxn>
                      <a:cxn ang="0">
                        <a:pos x="2" y="9"/>
                      </a:cxn>
                      <a:cxn ang="0">
                        <a:pos x="4" y="12"/>
                      </a:cxn>
                      <a:cxn ang="0">
                        <a:pos x="7" y="16"/>
                      </a:cxn>
                      <a:cxn ang="0">
                        <a:pos x="11" y="18"/>
                      </a:cxn>
                      <a:cxn ang="0">
                        <a:pos x="15" y="19"/>
                      </a:cxn>
                      <a:cxn ang="0">
                        <a:pos x="19" y="20"/>
                      </a:cxn>
                      <a:cxn ang="0">
                        <a:pos x="23" y="20"/>
                      </a:cxn>
                      <a:cxn ang="0">
                        <a:pos x="27" y="20"/>
                      </a:cxn>
                      <a:cxn ang="0">
                        <a:pos x="32"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1" y="18"/>
                        </a:lnTo>
                        <a:lnTo>
                          <a:pt x="15" y="19"/>
                        </a:lnTo>
                        <a:lnTo>
                          <a:pt x="19" y="20"/>
                        </a:lnTo>
                        <a:lnTo>
                          <a:pt x="23" y="20"/>
                        </a:lnTo>
                        <a:lnTo>
                          <a:pt x="27" y="20"/>
                        </a:lnTo>
                        <a:lnTo>
                          <a:pt x="32"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616" name="Freeform 1888"/>
                  <p:cNvSpPr>
                    <a:spLocks noChangeAspect="1"/>
                  </p:cNvSpPr>
                  <p:nvPr/>
                </p:nvSpPr>
                <p:spPr bwMode="auto">
                  <a:xfrm>
                    <a:off x="940" y="1525"/>
                    <a:ext cx="14" cy="7"/>
                  </a:xfrm>
                  <a:custGeom>
                    <a:avLst/>
                    <a:gdLst/>
                    <a:ahLst/>
                    <a:cxnLst>
                      <a:cxn ang="0">
                        <a:pos x="46" y="20"/>
                      </a:cxn>
                      <a:cxn ang="0">
                        <a:pos x="46" y="15"/>
                      </a:cxn>
                      <a:cxn ang="0">
                        <a:pos x="44" y="11"/>
                      </a:cxn>
                      <a:cxn ang="0">
                        <a:pos x="42" y="7"/>
                      </a:cxn>
                      <a:cxn ang="0">
                        <a:pos x="39" y="5"/>
                      </a:cxn>
                      <a:cxn ang="0">
                        <a:pos x="35" y="3"/>
                      </a:cxn>
                      <a:cxn ang="0">
                        <a:pos x="31" y="1"/>
                      </a:cxn>
                      <a:cxn ang="0">
                        <a:pos x="27" y="0"/>
                      </a:cxn>
                      <a:cxn ang="0">
                        <a:pos x="23" y="0"/>
                      </a:cxn>
                      <a:cxn ang="0">
                        <a:pos x="19" y="0"/>
                      </a:cxn>
                      <a:cxn ang="0">
                        <a:pos x="14" y="1"/>
                      </a:cxn>
                      <a:cxn ang="0">
                        <a:pos x="10" y="3"/>
                      </a:cxn>
                      <a:cxn ang="0">
                        <a:pos x="7" y="5"/>
                      </a:cxn>
                      <a:cxn ang="0">
                        <a:pos x="4" y="7"/>
                      </a:cxn>
                      <a:cxn ang="0">
                        <a:pos x="2" y="11"/>
                      </a:cxn>
                      <a:cxn ang="0">
                        <a:pos x="0" y="15"/>
                      </a:cxn>
                      <a:cxn ang="0">
                        <a:pos x="0" y="20"/>
                      </a:cxn>
                      <a:cxn ang="0">
                        <a:pos x="46" y="20"/>
                      </a:cxn>
                    </a:cxnLst>
                    <a:rect l="0" t="0" r="r" b="b"/>
                    <a:pathLst>
                      <a:path w="46" h="20">
                        <a:moveTo>
                          <a:pt x="46" y="20"/>
                        </a:moveTo>
                        <a:lnTo>
                          <a:pt x="46" y="15"/>
                        </a:lnTo>
                        <a:lnTo>
                          <a:pt x="44" y="11"/>
                        </a:lnTo>
                        <a:lnTo>
                          <a:pt x="42" y="7"/>
                        </a:lnTo>
                        <a:lnTo>
                          <a:pt x="39" y="5"/>
                        </a:lnTo>
                        <a:lnTo>
                          <a:pt x="35" y="3"/>
                        </a:lnTo>
                        <a:lnTo>
                          <a:pt x="31" y="1"/>
                        </a:lnTo>
                        <a:lnTo>
                          <a:pt x="27" y="0"/>
                        </a:lnTo>
                        <a:lnTo>
                          <a:pt x="23" y="0"/>
                        </a:lnTo>
                        <a:lnTo>
                          <a:pt x="19" y="0"/>
                        </a:lnTo>
                        <a:lnTo>
                          <a:pt x="14" y="1"/>
                        </a:lnTo>
                        <a:lnTo>
                          <a:pt x="10" y="3"/>
                        </a:lnTo>
                        <a:lnTo>
                          <a:pt x="7" y="5"/>
                        </a:lnTo>
                        <a:lnTo>
                          <a:pt x="4" y="7"/>
                        </a:lnTo>
                        <a:lnTo>
                          <a:pt x="2" y="11"/>
                        </a:lnTo>
                        <a:lnTo>
                          <a:pt x="0"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617" name="Rectangle 1889"/>
                  <p:cNvSpPr>
                    <a:spLocks noChangeAspect="1" noChangeArrowheads="1"/>
                  </p:cNvSpPr>
                  <p:nvPr/>
                </p:nvSpPr>
                <p:spPr bwMode="auto">
                  <a:xfrm>
                    <a:off x="940" y="1532"/>
                    <a:ext cx="14" cy="57"/>
                  </a:xfrm>
                  <a:prstGeom prst="rect">
                    <a:avLst/>
                  </a:prstGeom>
                  <a:solidFill>
                    <a:schemeClr val="bg1"/>
                  </a:solidFill>
                  <a:ln w="9525">
                    <a:noFill/>
                    <a:miter lim="800000"/>
                    <a:headEnd/>
                    <a:tailEnd/>
                  </a:ln>
                </p:spPr>
                <p:txBody>
                  <a:bodyPr/>
                  <a:lstStyle/>
                  <a:p>
                    <a:pPr>
                      <a:defRPr/>
                    </a:pPr>
                    <a:endParaRPr lang="en-US"/>
                  </a:p>
                </p:txBody>
              </p:sp>
              <p:sp>
                <p:nvSpPr>
                  <p:cNvPr id="715618" name="Freeform 1890"/>
                  <p:cNvSpPr>
                    <a:spLocks noChangeAspect="1"/>
                  </p:cNvSpPr>
                  <p:nvPr/>
                </p:nvSpPr>
                <p:spPr bwMode="auto">
                  <a:xfrm>
                    <a:off x="940" y="1589"/>
                    <a:ext cx="14" cy="7"/>
                  </a:xfrm>
                  <a:custGeom>
                    <a:avLst/>
                    <a:gdLst/>
                    <a:ahLst/>
                    <a:cxnLst>
                      <a:cxn ang="0">
                        <a:pos x="0" y="0"/>
                      </a:cxn>
                      <a:cxn ang="0">
                        <a:pos x="0" y="5"/>
                      </a:cxn>
                      <a:cxn ang="0">
                        <a:pos x="2" y="9"/>
                      </a:cxn>
                      <a:cxn ang="0">
                        <a:pos x="4" y="12"/>
                      </a:cxn>
                      <a:cxn ang="0">
                        <a:pos x="7" y="16"/>
                      </a:cxn>
                      <a:cxn ang="0">
                        <a:pos x="10" y="18"/>
                      </a:cxn>
                      <a:cxn ang="0">
                        <a:pos x="14" y="19"/>
                      </a:cxn>
                      <a:cxn ang="0">
                        <a:pos x="19" y="20"/>
                      </a:cxn>
                      <a:cxn ang="0">
                        <a:pos x="23" y="20"/>
                      </a:cxn>
                      <a:cxn ang="0">
                        <a:pos x="27" y="20"/>
                      </a:cxn>
                      <a:cxn ang="0">
                        <a:pos x="31" y="19"/>
                      </a:cxn>
                      <a:cxn ang="0">
                        <a:pos x="35" y="18"/>
                      </a:cxn>
                      <a:cxn ang="0">
                        <a:pos x="39" y="16"/>
                      </a:cxn>
                      <a:cxn ang="0">
                        <a:pos x="42" y="12"/>
                      </a:cxn>
                      <a:cxn ang="0">
                        <a:pos x="44" y="9"/>
                      </a:cxn>
                      <a:cxn ang="0">
                        <a:pos x="46" y="5"/>
                      </a:cxn>
                      <a:cxn ang="0">
                        <a:pos x="46" y="0"/>
                      </a:cxn>
                      <a:cxn ang="0">
                        <a:pos x="0" y="0"/>
                      </a:cxn>
                    </a:cxnLst>
                    <a:rect l="0" t="0" r="r" b="b"/>
                    <a:pathLst>
                      <a:path w="46" h="20">
                        <a:moveTo>
                          <a:pt x="0" y="0"/>
                        </a:moveTo>
                        <a:lnTo>
                          <a:pt x="0" y="5"/>
                        </a:lnTo>
                        <a:lnTo>
                          <a:pt x="2" y="9"/>
                        </a:lnTo>
                        <a:lnTo>
                          <a:pt x="4" y="12"/>
                        </a:lnTo>
                        <a:lnTo>
                          <a:pt x="7" y="16"/>
                        </a:lnTo>
                        <a:lnTo>
                          <a:pt x="10" y="18"/>
                        </a:lnTo>
                        <a:lnTo>
                          <a:pt x="14" y="19"/>
                        </a:lnTo>
                        <a:lnTo>
                          <a:pt x="19" y="20"/>
                        </a:lnTo>
                        <a:lnTo>
                          <a:pt x="23" y="20"/>
                        </a:lnTo>
                        <a:lnTo>
                          <a:pt x="27" y="20"/>
                        </a:lnTo>
                        <a:lnTo>
                          <a:pt x="31" y="19"/>
                        </a:lnTo>
                        <a:lnTo>
                          <a:pt x="35"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sp>
                <p:nvSpPr>
                  <p:cNvPr id="715619" name="Freeform 1891"/>
                  <p:cNvSpPr>
                    <a:spLocks noChangeAspect="1"/>
                  </p:cNvSpPr>
                  <p:nvPr/>
                </p:nvSpPr>
                <p:spPr bwMode="auto">
                  <a:xfrm>
                    <a:off x="832" y="1525"/>
                    <a:ext cx="7" cy="7"/>
                  </a:xfrm>
                  <a:custGeom>
                    <a:avLst/>
                    <a:gdLst/>
                    <a:ahLst/>
                    <a:cxnLst>
                      <a:cxn ang="0">
                        <a:pos x="46" y="20"/>
                      </a:cxn>
                      <a:cxn ang="0">
                        <a:pos x="46" y="15"/>
                      </a:cxn>
                      <a:cxn ang="0">
                        <a:pos x="44" y="11"/>
                      </a:cxn>
                      <a:cxn ang="0">
                        <a:pos x="42" y="8"/>
                      </a:cxn>
                      <a:cxn ang="0">
                        <a:pos x="39" y="5"/>
                      </a:cxn>
                      <a:cxn ang="0">
                        <a:pos x="36" y="3"/>
                      </a:cxn>
                      <a:cxn ang="0">
                        <a:pos x="31" y="2"/>
                      </a:cxn>
                      <a:cxn ang="0">
                        <a:pos x="27" y="1"/>
                      </a:cxn>
                      <a:cxn ang="0">
                        <a:pos x="23" y="0"/>
                      </a:cxn>
                      <a:cxn ang="0">
                        <a:pos x="19" y="1"/>
                      </a:cxn>
                      <a:cxn ang="0">
                        <a:pos x="15" y="2"/>
                      </a:cxn>
                      <a:cxn ang="0">
                        <a:pos x="10" y="3"/>
                      </a:cxn>
                      <a:cxn ang="0">
                        <a:pos x="7" y="5"/>
                      </a:cxn>
                      <a:cxn ang="0">
                        <a:pos x="4" y="8"/>
                      </a:cxn>
                      <a:cxn ang="0">
                        <a:pos x="2" y="11"/>
                      </a:cxn>
                      <a:cxn ang="0">
                        <a:pos x="1" y="15"/>
                      </a:cxn>
                      <a:cxn ang="0">
                        <a:pos x="0" y="20"/>
                      </a:cxn>
                      <a:cxn ang="0">
                        <a:pos x="46" y="20"/>
                      </a:cxn>
                    </a:cxnLst>
                    <a:rect l="0" t="0" r="r" b="b"/>
                    <a:pathLst>
                      <a:path w="46" h="20">
                        <a:moveTo>
                          <a:pt x="46" y="20"/>
                        </a:moveTo>
                        <a:lnTo>
                          <a:pt x="46" y="15"/>
                        </a:lnTo>
                        <a:lnTo>
                          <a:pt x="44" y="11"/>
                        </a:lnTo>
                        <a:lnTo>
                          <a:pt x="42" y="8"/>
                        </a:lnTo>
                        <a:lnTo>
                          <a:pt x="39" y="5"/>
                        </a:lnTo>
                        <a:lnTo>
                          <a:pt x="36" y="3"/>
                        </a:lnTo>
                        <a:lnTo>
                          <a:pt x="31" y="2"/>
                        </a:lnTo>
                        <a:lnTo>
                          <a:pt x="27" y="1"/>
                        </a:lnTo>
                        <a:lnTo>
                          <a:pt x="23" y="0"/>
                        </a:lnTo>
                        <a:lnTo>
                          <a:pt x="19" y="1"/>
                        </a:lnTo>
                        <a:lnTo>
                          <a:pt x="15" y="2"/>
                        </a:lnTo>
                        <a:lnTo>
                          <a:pt x="10" y="3"/>
                        </a:lnTo>
                        <a:lnTo>
                          <a:pt x="7" y="5"/>
                        </a:lnTo>
                        <a:lnTo>
                          <a:pt x="4" y="8"/>
                        </a:lnTo>
                        <a:lnTo>
                          <a:pt x="2" y="11"/>
                        </a:lnTo>
                        <a:lnTo>
                          <a:pt x="1" y="15"/>
                        </a:lnTo>
                        <a:lnTo>
                          <a:pt x="0" y="20"/>
                        </a:lnTo>
                        <a:lnTo>
                          <a:pt x="46" y="20"/>
                        </a:lnTo>
                        <a:close/>
                      </a:path>
                    </a:pathLst>
                  </a:custGeom>
                  <a:solidFill>
                    <a:schemeClr val="bg1"/>
                  </a:solidFill>
                  <a:ln w="9525">
                    <a:noFill/>
                    <a:round/>
                    <a:headEnd/>
                    <a:tailEnd/>
                  </a:ln>
                </p:spPr>
                <p:txBody>
                  <a:bodyPr/>
                  <a:lstStyle/>
                  <a:p>
                    <a:pPr>
                      <a:defRPr/>
                    </a:pPr>
                    <a:endParaRPr lang="en-US"/>
                  </a:p>
                </p:txBody>
              </p:sp>
              <p:sp>
                <p:nvSpPr>
                  <p:cNvPr id="715620" name="Rectangle 1892"/>
                  <p:cNvSpPr>
                    <a:spLocks noChangeAspect="1" noChangeArrowheads="1"/>
                  </p:cNvSpPr>
                  <p:nvPr/>
                </p:nvSpPr>
                <p:spPr bwMode="auto">
                  <a:xfrm>
                    <a:off x="832" y="1532"/>
                    <a:ext cx="7" cy="57"/>
                  </a:xfrm>
                  <a:prstGeom prst="rect">
                    <a:avLst/>
                  </a:prstGeom>
                  <a:solidFill>
                    <a:schemeClr val="bg1"/>
                  </a:solidFill>
                  <a:ln w="9525">
                    <a:noFill/>
                    <a:miter lim="800000"/>
                    <a:headEnd/>
                    <a:tailEnd/>
                  </a:ln>
                </p:spPr>
                <p:txBody>
                  <a:bodyPr/>
                  <a:lstStyle/>
                  <a:p>
                    <a:pPr>
                      <a:defRPr/>
                    </a:pPr>
                    <a:endParaRPr lang="en-US"/>
                  </a:p>
                </p:txBody>
              </p:sp>
              <p:sp>
                <p:nvSpPr>
                  <p:cNvPr id="715621" name="Freeform 1893"/>
                  <p:cNvSpPr>
                    <a:spLocks noChangeAspect="1"/>
                  </p:cNvSpPr>
                  <p:nvPr/>
                </p:nvSpPr>
                <p:spPr bwMode="auto">
                  <a:xfrm>
                    <a:off x="832" y="1589"/>
                    <a:ext cx="7" cy="7"/>
                  </a:xfrm>
                  <a:custGeom>
                    <a:avLst/>
                    <a:gdLst/>
                    <a:ahLst/>
                    <a:cxnLst>
                      <a:cxn ang="0">
                        <a:pos x="0" y="0"/>
                      </a:cxn>
                      <a:cxn ang="0">
                        <a:pos x="1" y="5"/>
                      </a:cxn>
                      <a:cxn ang="0">
                        <a:pos x="2" y="9"/>
                      </a:cxn>
                      <a:cxn ang="0">
                        <a:pos x="4" y="12"/>
                      </a:cxn>
                      <a:cxn ang="0">
                        <a:pos x="7" y="16"/>
                      </a:cxn>
                      <a:cxn ang="0">
                        <a:pos x="10" y="18"/>
                      </a:cxn>
                      <a:cxn ang="0">
                        <a:pos x="15" y="19"/>
                      </a:cxn>
                      <a:cxn ang="0">
                        <a:pos x="19" y="20"/>
                      </a:cxn>
                      <a:cxn ang="0">
                        <a:pos x="23" y="20"/>
                      </a:cxn>
                      <a:cxn ang="0">
                        <a:pos x="27" y="20"/>
                      </a:cxn>
                      <a:cxn ang="0">
                        <a:pos x="31" y="19"/>
                      </a:cxn>
                      <a:cxn ang="0">
                        <a:pos x="36" y="18"/>
                      </a:cxn>
                      <a:cxn ang="0">
                        <a:pos x="39" y="16"/>
                      </a:cxn>
                      <a:cxn ang="0">
                        <a:pos x="42" y="12"/>
                      </a:cxn>
                      <a:cxn ang="0">
                        <a:pos x="44" y="9"/>
                      </a:cxn>
                      <a:cxn ang="0">
                        <a:pos x="46" y="5"/>
                      </a:cxn>
                      <a:cxn ang="0">
                        <a:pos x="46" y="0"/>
                      </a:cxn>
                      <a:cxn ang="0">
                        <a:pos x="0" y="0"/>
                      </a:cxn>
                    </a:cxnLst>
                    <a:rect l="0" t="0" r="r" b="b"/>
                    <a:pathLst>
                      <a:path w="46" h="20">
                        <a:moveTo>
                          <a:pt x="0" y="0"/>
                        </a:moveTo>
                        <a:lnTo>
                          <a:pt x="1" y="5"/>
                        </a:lnTo>
                        <a:lnTo>
                          <a:pt x="2" y="9"/>
                        </a:lnTo>
                        <a:lnTo>
                          <a:pt x="4" y="12"/>
                        </a:lnTo>
                        <a:lnTo>
                          <a:pt x="7" y="16"/>
                        </a:lnTo>
                        <a:lnTo>
                          <a:pt x="10" y="18"/>
                        </a:lnTo>
                        <a:lnTo>
                          <a:pt x="15" y="19"/>
                        </a:lnTo>
                        <a:lnTo>
                          <a:pt x="19" y="20"/>
                        </a:lnTo>
                        <a:lnTo>
                          <a:pt x="23" y="20"/>
                        </a:lnTo>
                        <a:lnTo>
                          <a:pt x="27" y="20"/>
                        </a:lnTo>
                        <a:lnTo>
                          <a:pt x="31" y="19"/>
                        </a:lnTo>
                        <a:lnTo>
                          <a:pt x="36" y="18"/>
                        </a:lnTo>
                        <a:lnTo>
                          <a:pt x="39" y="16"/>
                        </a:lnTo>
                        <a:lnTo>
                          <a:pt x="42" y="12"/>
                        </a:lnTo>
                        <a:lnTo>
                          <a:pt x="44" y="9"/>
                        </a:lnTo>
                        <a:lnTo>
                          <a:pt x="46" y="5"/>
                        </a:lnTo>
                        <a:lnTo>
                          <a:pt x="46" y="0"/>
                        </a:lnTo>
                        <a:lnTo>
                          <a:pt x="0" y="0"/>
                        </a:lnTo>
                        <a:close/>
                      </a:path>
                    </a:pathLst>
                  </a:custGeom>
                  <a:solidFill>
                    <a:schemeClr val="bg1"/>
                  </a:solidFill>
                  <a:ln w="9525">
                    <a:noFill/>
                    <a:round/>
                    <a:headEnd/>
                    <a:tailEnd/>
                  </a:ln>
                </p:spPr>
                <p:txBody>
                  <a:bodyPr/>
                  <a:lstStyle/>
                  <a:p>
                    <a:pPr>
                      <a:defRPr/>
                    </a:pPr>
                    <a:endParaRPr lang="en-US"/>
                  </a:p>
                </p:txBody>
              </p:sp>
            </p:grpSp>
            <p:grpSp>
              <p:nvGrpSpPr>
                <p:cNvPr id="1042" name="Group 1894"/>
                <p:cNvGrpSpPr>
                  <a:grpSpLocks noChangeAspect="1"/>
                </p:cNvGrpSpPr>
                <p:nvPr/>
              </p:nvGrpSpPr>
              <p:grpSpPr bwMode="auto">
                <a:xfrm>
                  <a:off x="288" y="2195"/>
                  <a:ext cx="4969" cy="265"/>
                  <a:chOff x="288" y="2195"/>
                  <a:chExt cx="4969" cy="265"/>
                </a:xfrm>
              </p:grpSpPr>
              <p:sp>
                <p:nvSpPr>
                  <p:cNvPr id="715623" name="Freeform 1895"/>
                  <p:cNvSpPr>
                    <a:spLocks noChangeAspect="1"/>
                  </p:cNvSpPr>
                  <p:nvPr/>
                </p:nvSpPr>
                <p:spPr bwMode="auto">
                  <a:xfrm>
                    <a:off x="275" y="2262"/>
                    <a:ext cx="207" cy="193"/>
                  </a:xfrm>
                  <a:custGeom>
                    <a:avLst/>
                    <a:gdLst/>
                    <a:ahLst/>
                    <a:cxnLst>
                      <a:cxn ang="0">
                        <a:pos x="526" y="625"/>
                      </a:cxn>
                      <a:cxn ang="0">
                        <a:pos x="543" y="601"/>
                      </a:cxn>
                      <a:cxn ang="0">
                        <a:pos x="554" y="575"/>
                      </a:cxn>
                      <a:cxn ang="0">
                        <a:pos x="559" y="543"/>
                      </a:cxn>
                      <a:cxn ang="0">
                        <a:pos x="560" y="174"/>
                      </a:cxn>
                      <a:cxn ang="0">
                        <a:pos x="562" y="120"/>
                      </a:cxn>
                      <a:cxn ang="0">
                        <a:pos x="568" y="68"/>
                      </a:cxn>
                      <a:cxn ang="0">
                        <a:pos x="552" y="124"/>
                      </a:cxn>
                      <a:cxn ang="0">
                        <a:pos x="534" y="176"/>
                      </a:cxn>
                      <a:cxn ang="0">
                        <a:pos x="390" y="602"/>
                      </a:cxn>
                      <a:cxn ang="0">
                        <a:pos x="389" y="628"/>
                      </a:cxn>
                      <a:cxn ang="0">
                        <a:pos x="288" y="635"/>
                      </a:cxn>
                      <a:cxn ang="0">
                        <a:pos x="290" y="616"/>
                      </a:cxn>
                      <a:cxn ang="0">
                        <a:pos x="287" y="591"/>
                      </a:cxn>
                      <a:cxn ang="0">
                        <a:pos x="134" y="150"/>
                      </a:cxn>
                      <a:cxn ang="0">
                        <a:pos x="119" y="96"/>
                      </a:cxn>
                      <a:cxn ang="0">
                        <a:pos x="116" y="91"/>
                      </a:cxn>
                      <a:cxn ang="0">
                        <a:pos x="121" y="143"/>
                      </a:cxn>
                      <a:cxn ang="0">
                        <a:pos x="121" y="526"/>
                      </a:cxn>
                      <a:cxn ang="0">
                        <a:pos x="124" y="558"/>
                      </a:cxn>
                      <a:cxn ang="0">
                        <a:pos x="131" y="588"/>
                      </a:cxn>
                      <a:cxn ang="0">
                        <a:pos x="146" y="613"/>
                      </a:cxn>
                      <a:cxn ang="0">
                        <a:pos x="166" y="635"/>
                      </a:cxn>
                      <a:cxn ang="0">
                        <a:pos x="10" y="625"/>
                      </a:cxn>
                      <a:cxn ang="0">
                        <a:pos x="27" y="601"/>
                      </a:cxn>
                      <a:cxn ang="0">
                        <a:pos x="39" y="575"/>
                      </a:cxn>
                      <a:cxn ang="0">
                        <a:pos x="44" y="543"/>
                      </a:cxn>
                      <a:cxn ang="0">
                        <a:pos x="45" y="109"/>
                      </a:cxn>
                      <a:cxn ang="0">
                        <a:pos x="42" y="76"/>
                      </a:cxn>
                      <a:cxn ang="0">
                        <a:pos x="33" y="46"/>
                      </a:cxn>
                      <a:cxn ang="0">
                        <a:pos x="20" y="22"/>
                      </a:cxn>
                      <a:cxn ang="0">
                        <a:pos x="0" y="0"/>
                      </a:cxn>
                      <a:cxn ang="0">
                        <a:pos x="174" y="10"/>
                      </a:cxn>
                      <a:cxn ang="0">
                        <a:pos x="173" y="22"/>
                      </a:cxn>
                      <a:cxn ang="0">
                        <a:pos x="312" y="428"/>
                      </a:cxn>
                      <a:cxn ang="0">
                        <a:pos x="329" y="483"/>
                      </a:cxn>
                      <a:cxn ang="0">
                        <a:pos x="342" y="548"/>
                      </a:cxn>
                      <a:cxn ang="0">
                        <a:pos x="357" y="480"/>
                      </a:cxn>
                      <a:cxn ang="0">
                        <a:pos x="371" y="428"/>
                      </a:cxn>
                      <a:cxn ang="0">
                        <a:pos x="508" y="24"/>
                      </a:cxn>
                      <a:cxn ang="0">
                        <a:pos x="509" y="20"/>
                      </a:cxn>
                      <a:cxn ang="0">
                        <a:pos x="508" y="12"/>
                      </a:cxn>
                      <a:cxn ang="0">
                        <a:pos x="687" y="0"/>
                      </a:cxn>
                      <a:cxn ang="0">
                        <a:pos x="668" y="21"/>
                      </a:cxn>
                      <a:cxn ang="0">
                        <a:pos x="655" y="46"/>
                      </a:cxn>
                      <a:cxn ang="0">
                        <a:pos x="645" y="76"/>
                      </a:cxn>
                      <a:cxn ang="0">
                        <a:pos x="643" y="109"/>
                      </a:cxn>
                      <a:cxn ang="0">
                        <a:pos x="643" y="543"/>
                      </a:cxn>
                      <a:cxn ang="0">
                        <a:pos x="649" y="575"/>
                      </a:cxn>
                      <a:cxn ang="0">
                        <a:pos x="661" y="601"/>
                      </a:cxn>
                      <a:cxn ang="0">
                        <a:pos x="678" y="625"/>
                      </a:cxn>
                      <a:cxn ang="0">
                        <a:pos x="515" y="635"/>
                      </a:cxn>
                    </a:cxnLst>
                    <a:rect l="0" t="0" r="r" b="b"/>
                    <a:pathLst>
                      <a:path w="687" h="635">
                        <a:moveTo>
                          <a:pt x="515" y="635"/>
                        </a:moveTo>
                        <a:lnTo>
                          <a:pt x="526" y="625"/>
                        </a:lnTo>
                        <a:lnTo>
                          <a:pt x="535" y="614"/>
                        </a:lnTo>
                        <a:lnTo>
                          <a:pt x="543" y="601"/>
                        </a:lnTo>
                        <a:lnTo>
                          <a:pt x="549" y="589"/>
                        </a:lnTo>
                        <a:lnTo>
                          <a:pt x="554" y="575"/>
                        </a:lnTo>
                        <a:lnTo>
                          <a:pt x="557" y="559"/>
                        </a:lnTo>
                        <a:lnTo>
                          <a:pt x="559" y="543"/>
                        </a:lnTo>
                        <a:lnTo>
                          <a:pt x="560" y="526"/>
                        </a:lnTo>
                        <a:lnTo>
                          <a:pt x="560" y="174"/>
                        </a:lnTo>
                        <a:lnTo>
                          <a:pt x="561" y="146"/>
                        </a:lnTo>
                        <a:lnTo>
                          <a:pt x="562" y="120"/>
                        </a:lnTo>
                        <a:lnTo>
                          <a:pt x="565" y="94"/>
                        </a:lnTo>
                        <a:lnTo>
                          <a:pt x="568" y="68"/>
                        </a:lnTo>
                        <a:lnTo>
                          <a:pt x="560" y="97"/>
                        </a:lnTo>
                        <a:lnTo>
                          <a:pt x="552" y="124"/>
                        </a:lnTo>
                        <a:lnTo>
                          <a:pt x="543" y="151"/>
                        </a:lnTo>
                        <a:lnTo>
                          <a:pt x="534" y="176"/>
                        </a:lnTo>
                        <a:lnTo>
                          <a:pt x="392" y="591"/>
                        </a:lnTo>
                        <a:lnTo>
                          <a:pt x="390" y="602"/>
                        </a:lnTo>
                        <a:lnTo>
                          <a:pt x="389" y="616"/>
                        </a:lnTo>
                        <a:lnTo>
                          <a:pt x="389" y="628"/>
                        </a:lnTo>
                        <a:lnTo>
                          <a:pt x="390" y="635"/>
                        </a:lnTo>
                        <a:lnTo>
                          <a:pt x="288" y="635"/>
                        </a:lnTo>
                        <a:lnTo>
                          <a:pt x="289" y="627"/>
                        </a:lnTo>
                        <a:lnTo>
                          <a:pt x="290" y="616"/>
                        </a:lnTo>
                        <a:lnTo>
                          <a:pt x="289" y="602"/>
                        </a:lnTo>
                        <a:lnTo>
                          <a:pt x="287" y="591"/>
                        </a:lnTo>
                        <a:lnTo>
                          <a:pt x="144" y="176"/>
                        </a:lnTo>
                        <a:lnTo>
                          <a:pt x="134"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1" y="588"/>
                        </a:lnTo>
                        <a:lnTo>
                          <a:pt x="138" y="600"/>
                        </a:lnTo>
                        <a:lnTo>
                          <a:pt x="146" y="613"/>
                        </a:lnTo>
                        <a:lnTo>
                          <a:pt x="156" y="624"/>
                        </a:lnTo>
                        <a:lnTo>
                          <a:pt x="166" y="635"/>
                        </a:lnTo>
                        <a:lnTo>
                          <a:pt x="0" y="635"/>
                        </a:lnTo>
                        <a:lnTo>
                          <a:pt x="10" y="625"/>
                        </a:lnTo>
                        <a:lnTo>
                          <a:pt x="20" y="614"/>
                        </a:lnTo>
                        <a:lnTo>
                          <a:pt x="27" y="601"/>
                        </a:lnTo>
                        <a:lnTo>
                          <a:pt x="33" y="589"/>
                        </a:lnTo>
                        <a:lnTo>
                          <a:pt x="39" y="575"/>
                        </a:lnTo>
                        <a:lnTo>
                          <a:pt x="42" y="559"/>
                        </a:lnTo>
                        <a:lnTo>
                          <a:pt x="44" y="543"/>
                        </a:lnTo>
                        <a:lnTo>
                          <a:pt x="45" y="526"/>
                        </a:lnTo>
                        <a:lnTo>
                          <a:pt x="45" y="109"/>
                        </a:lnTo>
                        <a:lnTo>
                          <a:pt x="44" y="92"/>
                        </a:lnTo>
                        <a:lnTo>
                          <a:pt x="42" y="76"/>
                        </a:lnTo>
                        <a:lnTo>
                          <a:pt x="39" y="61"/>
                        </a:lnTo>
                        <a:lnTo>
                          <a:pt x="33" y="46"/>
                        </a:lnTo>
                        <a:lnTo>
                          <a:pt x="27" y="34"/>
                        </a:lnTo>
                        <a:lnTo>
                          <a:pt x="20" y="22"/>
                        </a:lnTo>
                        <a:lnTo>
                          <a:pt x="10" y="11"/>
                        </a:lnTo>
                        <a:lnTo>
                          <a:pt x="0" y="0"/>
                        </a:lnTo>
                        <a:lnTo>
                          <a:pt x="180" y="0"/>
                        </a:lnTo>
                        <a:lnTo>
                          <a:pt x="174" y="10"/>
                        </a:lnTo>
                        <a:lnTo>
                          <a:pt x="172" y="19"/>
                        </a:lnTo>
                        <a:lnTo>
                          <a:pt x="173" y="22"/>
                        </a:lnTo>
                        <a:lnTo>
                          <a:pt x="174" y="25"/>
                        </a:lnTo>
                        <a:lnTo>
                          <a:pt x="312" y="428"/>
                        </a:lnTo>
                        <a:lnTo>
                          <a:pt x="321" y="455"/>
                        </a:lnTo>
                        <a:lnTo>
                          <a:pt x="329" y="483"/>
                        </a:lnTo>
                        <a:lnTo>
                          <a:pt x="336" y="514"/>
                        </a:lnTo>
                        <a:lnTo>
                          <a:pt x="342" y="548"/>
                        </a:lnTo>
                        <a:lnTo>
                          <a:pt x="349" y="512"/>
                        </a:lnTo>
                        <a:lnTo>
                          <a:pt x="357" y="480"/>
                        </a:lnTo>
                        <a:lnTo>
                          <a:pt x="364" y="453"/>
                        </a:lnTo>
                        <a:lnTo>
                          <a:pt x="371" y="428"/>
                        </a:lnTo>
                        <a:lnTo>
                          <a:pt x="508" y="25"/>
                        </a:lnTo>
                        <a:lnTo>
                          <a:pt x="508" y="24"/>
                        </a:lnTo>
                        <a:lnTo>
                          <a:pt x="508" y="24"/>
                        </a:lnTo>
                        <a:lnTo>
                          <a:pt x="509" y="20"/>
                        </a:lnTo>
                        <a:lnTo>
                          <a:pt x="509" y="17"/>
                        </a:lnTo>
                        <a:lnTo>
                          <a:pt x="508" y="12"/>
                        </a:lnTo>
                        <a:lnTo>
                          <a:pt x="504" y="0"/>
                        </a:lnTo>
                        <a:lnTo>
                          <a:pt x="687" y="0"/>
                        </a:lnTo>
                        <a:lnTo>
                          <a:pt x="678" y="10"/>
                        </a:lnTo>
                        <a:lnTo>
                          <a:pt x="668" y="21"/>
                        </a:lnTo>
                        <a:lnTo>
                          <a:pt x="661" y="33"/>
                        </a:lnTo>
                        <a:lnTo>
                          <a:pt x="655" y="46"/>
                        </a:lnTo>
                        <a:lnTo>
                          <a:pt x="649" y="60"/>
                        </a:lnTo>
                        <a:lnTo>
                          <a:pt x="645" y="76"/>
                        </a:lnTo>
                        <a:lnTo>
                          <a:pt x="643" y="92"/>
                        </a:lnTo>
                        <a:lnTo>
                          <a:pt x="643" y="109"/>
                        </a:lnTo>
                        <a:lnTo>
                          <a:pt x="643" y="526"/>
                        </a:lnTo>
                        <a:lnTo>
                          <a:pt x="643" y="543"/>
                        </a:lnTo>
                        <a:lnTo>
                          <a:pt x="645" y="559"/>
                        </a:lnTo>
                        <a:lnTo>
                          <a:pt x="649" y="575"/>
                        </a:lnTo>
                        <a:lnTo>
                          <a:pt x="655" y="589"/>
                        </a:lnTo>
                        <a:lnTo>
                          <a:pt x="661" y="601"/>
                        </a:lnTo>
                        <a:lnTo>
                          <a:pt x="668" y="614"/>
                        </a:lnTo>
                        <a:lnTo>
                          <a:pt x="678" y="625"/>
                        </a:lnTo>
                        <a:lnTo>
                          <a:pt x="687" y="635"/>
                        </a:lnTo>
                        <a:lnTo>
                          <a:pt x="515" y="635"/>
                        </a:lnTo>
                        <a:close/>
                      </a:path>
                    </a:pathLst>
                  </a:custGeom>
                  <a:solidFill>
                    <a:schemeClr val="bg1"/>
                  </a:solidFill>
                  <a:ln w="9525">
                    <a:noFill/>
                    <a:round/>
                    <a:headEnd/>
                    <a:tailEnd/>
                  </a:ln>
                </p:spPr>
                <p:txBody>
                  <a:bodyPr/>
                  <a:lstStyle/>
                  <a:p>
                    <a:pPr>
                      <a:defRPr/>
                    </a:pPr>
                    <a:endParaRPr lang="en-US"/>
                  </a:p>
                </p:txBody>
              </p:sp>
              <p:sp>
                <p:nvSpPr>
                  <p:cNvPr id="715624" name="Freeform 1896"/>
                  <p:cNvSpPr>
                    <a:spLocks noChangeAspect="1" noEditPoints="1"/>
                  </p:cNvSpPr>
                  <p:nvPr/>
                </p:nvSpPr>
                <p:spPr bwMode="auto">
                  <a:xfrm>
                    <a:off x="718" y="2198"/>
                    <a:ext cx="157" cy="265"/>
                  </a:xfrm>
                  <a:custGeom>
                    <a:avLst/>
                    <a:gdLst/>
                    <a:ahLst/>
                    <a:cxnLst>
                      <a:cxn ang="0">
                        <a:pos x="42" y="301"/>
                      </a:cxn>
                      <a:cxn ang="0">
                        <a:pos x="27" y="259"/>
                      </a:cxn>
                      <a:cxn ang="0">
                        <a:pos x="0" y="225"/>
                      </a:cxn>
                      <a:cxn ang="0">
                        <a:pos x="156" y="247"/>
                      </a:cxn>
                      <a:cxn ang="0">
                        <a:pos x="137" y="286"/>
                      </a:cxn>
                      <a:cxn ang="0">
                        <a:pos x="129" y="334"/>
                      </a:cxn>
                      <a:cxn ang="0">
                        <a:pos x="131" y="680"/>
                      </a:cxn>
                      <a:cxn ang="0">
                        <a:pos x="140" y="726"/>
                      </a:cxn>
                      <a:cxn ang="0">
                        <a:pos x="154" y="759"/>
                      </a:cxn>
                      <a:cxn ang="0">
                        <a:pos x="184" y="784"/>
                      </a:cxn>
                      <a:cxn ang="0">
                        <a:pos x="227" y="797"/>
                      </a:cxn>
                      <a:cxn ang="0">
                        <a:pos x="282" y="799"/>
                      </a:cxn>
                      <a:cxn ang="0">
                        <a:pos x="330" y="789"/>
                      </a:cxn>
                      <a:cxn ang="0">
                        <a:pos x="364" y="768"/>
                      </a:cxn>
                      <a:cxn ang="0">
                        <a:pos x="383" y="738"/>
                      </a:cxn>
                      <a:cxn ang="0">
                        <a:pos x="393" y="697"/>
                      </a:cxn>
                      <a:cxn ang="0">
                        <a:pos x="396" y="641"/>
                      </a:cxn>
                      <a:cxn ang="0">
                        <a:pos x="394" y="301"/>
                      </a:cxn>
                      <a:cxn ang="0">
                        <a:pos x="379" y="260"/>
                      </a:cxn>
                      <a:cxn ang="0">
                        <a:pos x="350" y="225"/>
                      </a:cxn>
                      <a:cxn ang="0">
                        <a:pos x="499" y="246"/>
                      </a:cxn>
                      <a:cxn ang="0">
                        <a:pos x="481" y="285"/>
                      </a:cxn>
                      <a:cxn ang="0">
                        <a:pos x="476" y="334"/>
                      </a:cxn>
                      <a:cxn ang="0">
                        <a:pos x="474" y="690"/>
                      </a:cxn>
                      <a:cxn ang="0">
                        <a:pos x="463" y="756"/>
                      </a:cxn>
                      <a:cxn ang="0">
                        <a:pos x="444" y="800"/>
                      </a:cxn>
                      <a:cxn ang="0">
                        <a:pos x="421" y="825"/>
                      </a:cxn>
                      <a:cxn ang="0">
                        <a:pos x="393" y="845"/>
                      </a:cxn>
                      <a:cxn ang="0">
                        <a:pos x="359" y="860"/>
                      </a:cxn>
                      <a:cxn ang="0">
                        <a:pos x="320" y="869"/>
                      </a:cxn>
                      <a:cxn ang="0">
                        <a:pos x="276" y="874"/>
                      </a:cxn>
                      <a:cxn ang="0">
                        <a:pos x="227" y="873"/>
                      </a:cxn>
                      <a:cxn ang="0">
                        <a:pos x="185" y="867"/>
                      </a:cxn>
                      <a:cxn ang="0">
                        <a:pos x="147" y="856"/>
                      </a:cxn>
                      <a:cxn ang="0">
                        <a:pos x="117" y="839"/>
                      </a:cxn>
                      <a:cxn ang="0">
                        <a:pos x="90" y="818"/>
                      </a:cxn>
                      <a:cxn ang="0">
                        <a:pos x="69" y="787"/>
                      </a:cxn>
                      <a:cxn ang="0">
                        <a:pos x="52" y="737"/>
                      </a:cxn>
                      <a:cxn ang="0">
                        <a:pos x="45" y="663"/>
                      </a:cxn>
                      <a:cxn ang="0">
                        <a:pos x="298" y="161"/>
                      </a:cxn>
                      <a:cxn ang="0">
                        <a:pos x="385" y="19"/>
                      </a:cxn>
                      <a:cxn ang="0">
                        <a:pos x="402" y="4"/>
                      </a:cxn>
                      <a:cxn ang="0">
                        <a:pos x="420" y="0"/>
                      </a:cxn>
                      <a:cxn ang="0">
                        <a:pos x="439" y="4"/>
                      </a:cxn>
                      <a:cxn ang="0">
                        <a:pos x="449" y="19"/>
                      </a:cxn>
                      <a:cxn ang="0">
                        <a:pos x="451" y="38"/>
                      </a:cxn>
                      <a:cxn ang="0">
                        <a:pos x="444" y="52"/>
                      </a:cxn>
                      <a:cxn ang="0">
                        <a:pos x="323" y="161"/>
                      </a:cxn>
                      <a:cxn ang="0">
                        <a:pos x="247" y="38"/>
                      </a:cxn>
                      <a:cxn ang="0">
                        <a:pos x="262" y="14"/>
                      </a:cxn>
                      <a:cxn ang="0">
                        <a:pos x="278" y="2"/>
                      </a:cxn>
                      <a:cxn ang="0">
                        <a:pos x="297" y="1"/>
                      </a:cxn>
                      <a:cxn ang="0">
                        <a:pos x="313" y="8"/>
                      </a:cxn>
                      <a:cxn ang="0">
                        <a:pos x="321" y="26"/>
                      </a:cxn>
                      <a:cxn ang="0">
                        <a:pos x="320" y="41"/>
                      </a:cxn>
                      <a:cxn ang="0">
                        <a:pos x="308" y="62"/>
                      </a:cxn>
                      <a:cxn ang="0">
                        <a:pos x="187" y="161"/>
                      </a:cxn>
                    </a:cxnLst>
                    <a:rect l="0" t="0" r="r" b="b"/>
                    <a:pathLst>
                      <a:path w="519" h="874">
                        <a:moveTo>
                          <a:pt x="45" y="334"/>
                        </a:moveTo>
                        <a:lnTo>
                          <a:pt x="44" y="317"/>
                        </a:lnTo>
                        <a:lnTo>
                          <a:pt x="42" y="301"/>
                        </a:lnTo>
                        <a:lnTo>
                          <a:pt x="39" y="286"/>
                        </a:lnTo>
                        <a:lnTo>
                          <a:pt x="33" y="271"/>
                        </a:lnTo>
                        <a:lnTo>
                          <a:pt x="27" y="259"/>
                        </a:lnTo>
                        <a:lnTo>
                          <a:pt x="20" y="247"/>
                        </a:lnTo>
                        <a:lnTo>
                          <a:pt x="10" y="236"/>
                        </a:lnTo>
                        <a:lnTo>
                          <a:pt x="0" y="225"/>
                        </a:lnTo>
                        <a:lnTo>
                          <a:pt x="175" y="225"/>
                        </a:lnTo>
                        <a:lnTo>
                          <a:pt x="164" y="236"/>
                        </a:lnTo>
                        <a:lnTo>
                          <a:pt x="156" y="247"/>
                        </a:lnTo>
                        <a:lnTo>
                          <a:pt x="147" y="259"/>
                        </a:lnTo>
                        <a:lnTo>
                          <a:pt x="141" y="271"/>
                        </a:lnTo>
                        <a:lnTo>
                          <a:pt x="137" y="286"/>
                        </a:lnTo>
                        <a:lnTo>
                          <a:pt x="132" y="301"/>
                        </a:lnTo>
                        <a:lnTo>
                          <a:pt x="130" y="317"/>
                        </a:lnTo>
                        <a:lnTo>
                          <a:pt x="129" y="334"/>
                        </a:lnTo>
                        <a:lnTo>
                          <a:pt x="129" y="641"/>
                        </a:lnTo>
                        <a:lnTo>
                          <a:pt x="130" y="661"/>
                        </a:lnTo>
                        <a:lnTo>
                          <a:pt x="131" y="680"/>
                        </a:lnTo>
                        <a:lnTo>
                          <a:pt x="134" y="697"/>
                        </a:lnTo>
                        <a:lnTo>
                          <a:pt x="136" y="711"/>
                        </a:lnTo>
                        <a:lnTo>
                          <a:pt x="140" y="726"/>
                        </a:lnTo>
                        <a:lnTo>
                          <a:pt x="144" y="738"/>
                        </a:lnTo>
                        <a:lnTo>
                          <a:pt x="148" y="749"/>
                        </a:lnTo>
                        <a:lnTo>
                          <a:pt x="154" y="759"/>
                        </a:lnTo>
                        <a:lnTo>
                          <a:pt x="162" y="768"/>
                        </a:lnTo>
                        <a:lnTo>
                          <a:pt x="172" y="777"/>
                        </a:lnTo>
                        <a:lnTo>
                          <a:pt x="184" y="784"/>
                        </a:lnTo>
                        <a:lnTo>
                          <a:pt x="197" y="789"/>
                        </a:lnTo>
                        <a:lnTo>
                          <a:pt x="211" y="794"/>
                        </a:lnTo>
                        <a:lnTo>
                          <a:pt x="227" y="797"/>
                        </a:lnTo>
                        <a:lnTo>
                          <a:pt x="244" y="799"/>
                        </a:lnTo>
                        <a:lnTo>
                          <a:pt x="263" y="800"/>
                        </a:lnTo>
                        <a:lnTo>
                          <a:pt x="282" y="799"/>
                        </a:lnTo>
                        <a:lnTo>
                          <a:pt x="300" y="797"/>
                        </a:lnTo>
                        <a:lnTo>
                          <a:pt x="316" y="794"/>
                        </a:lnTo>
                        <a:lnTo>
                          <a:pt x="330" y="789"/>
                        </a:lnTo>
                        <a:lnTo>
                          <a:pt x="343" y="784"/>
                        </a:lnTo>
                        <a:lnTo>
                          <a:pt x="354" y="777"/>
                        </a:lnTo>
                        <a:lnTo>
                          <a:pt x="364" y="768"/>
                        </a:lnTo>
                        <a:lnTo>
                          <a:pt x="372" y="759"/>
                        </a:lnTo>
                        <a:lnTo>
                          <a:pt x="378" y="749"/>
                        </a:lnTo>
                        <a:lnTo>
                          <a:pt x="383" y="738"/>
                        </a:lnTo>
                        <a:lnTo>
                          <a:pt x="387" y="726"/>
                        </a:lnTo>
                        <a:lnTo>
                          <a:pt x="390" y="711"/>
                        </a:lnTo>
                        <a:lnTo>
                          <a:pt x="393" y="697"/>
                        </a:lnTo>
                        <a:lnTo>
                          <a:pt x="395" y="680"/>
                        </a:lnTo>
                        <a:lnTo>
                          <a:pt x="396" y="661"/>
                        </a:lnTo>
                        <a:lnTo>
                          <a:pt x="396" y="641"/>
                        </a:lnTo>
                        <a:lnTo>
                          <a:pt x="396" y="334"/>
                        </a:lnTo>
                        <a:lnTo>
                          <a:pt x="395" y="317"/>
                        </a:lnTo>
                        <a:lnTo>
                          <a:pt x="394" y="301"/>
                        </a:lnTo>
                        <a:lnTo>
                          <a:pt x="389" y="286"/>
                        </a:lnTo>
                        <a:lnTo>
                          <a:pt x="385" y="272"/>
                        </a:lnTo>
                        <a:lnTo>
                          <a:pt x="379" y="260"/>
                        </a:lnTo>
                        <a:lnTo>
                          <a:pt x="372" y="247"/>
                        </a:lnTo>
                        <a:lnTo>
                          <a:pt x="362" y="236"/>
                        </a:lnTo>
                        <a:lnTo>
                          <a:pt x="350" y="225"/>
                        </a:lnTo>
                        <a:lnTo>
                          <a:pt x="519" y="225"/>
                        </a:lnTo>
                        <a:lnTo>
                          <a:pt x="508" y="235"/>
                        </a:lnTo>
                        <a:lnTo>
                          <a:pt x="499" y="246"/>
                        </a:lnTo>
                        <a:lnTo>
                          <a:pt x="492" y="258"/>
                        </a:lnTo>
                        <a:lnTo>
                          <a:pt x="486" y="271"/>
                        </a:lnTo>
                        <a:lnTo>
                          <a:pt x="481" y="285"/>
                        </a:lnTo>
                        <a:lnTo>
                          <a:pt x="478" y="301"/>
                        </a:lnTo>
                        <a:lnTo>
                          <a:pt x="476" y="317"/>
                        </a:lnTo>
                        <a:lnTo>
                          <a:pt x="476" y="334"/>
                        </a:lnTo>
                        <a:lnTo>
                          <a:pt x="476" y="634"/>
                        </a:lnTo>
                        <a:lnTo>
                          <a:pt x="475" y="663"/>
                        </a:lnTo>
                        <a:lnTo>
                          <a:pt x="474" y="690"/>
                        </a:lnTo>
                        <a:lnTo>
                          <a:pt x="471" y="715"/>
                        </a:lnTo>
                        <a:lnTo>
                          <a:pt x="467" y="737"/>
                        </a:lnTo>
                        <a:lnTo>
                          <a:pt x="463" y="756"/>
                        </a:lnTo>
                        <a:lnTo>
                          <a:pt x="458" y="773"/>
                        </a:lnTo>
                        <a:lnTo>
                          <a:pt x="452" y="787"/>
                        </a:lnTo>
                        <a:lnTo>
                          <a:pt x="444" y="800"/>
                        </a:lnTo>
                        <a:lnTo>
                          <a:pt x="437" y="809"/>
                        </a:lnTo>
                        <a:lnTo>
                          <a:pt x="429" y="818"/>
                        </a:lnTo>
                        <a:lnTo>
                          <a:pt x="421" y="825"/>
                        </a:lnTo>
                        <a:lnTo>
                          <a:pt x="413" y="833"/>
                        </a:lnTo>
                        <a:lnTo>
                          <a:pt x="403" y="839"/>
                        </a:lnTo>
                        <a:lnTo>
                          <a:pt x="393" y="845"/>
                        </a:lnTo>
                        <a:lnTo>
                          <a:pt x="382" y="850"/>
                        </a:lnTo>
                        <a:lnTo>
                          <a:pt x="372" y="856"/>
                        </a:lnTo>
                        <a:lnTo>
                          <a:pt x="359" y="860"/>
                        </a:lnTo>
                        <a:lnTo>
                          <a:pt x="347" y="864"/>
                        </a:lnTo>
                        <a:lnTo>
                          <a:pt x="334" y="867"/>
                        </a:lnTo>
                        <a:lnTo>
                          <a:pt x="320" y="869"/>
                        </a:lnTo>
                        <a:lnTo>
                          <a:pt x="306" y="872"/>
                        </a:lnTo>
                        <a:lnTo>
                          <a:pt x="291" y="873"/>
                        </a:lnTo>
                        <a:lnTo>
                          <a:pt x="276" y="874"/>
                        </a:lnTo>
                        <a:lnTo>
                          <a:pt x="259" y="874"/>
                        </a:lnTo>
                        <a:lnTo>
                          <a:pt x="243" y="874"/>
                        </a:lnTo>
                        <a:lnTo>
                          <a:pt x="227" y="873"/>
                        </a:lnTo>
                        <a:lnTo>
                          <a:pt x="212" y="872"/>
                        </a:lnTo>
                        <a:lnTo>
                          <a:pt x="199" y="869"/>
                        </a:lnTo>
                        <a:lnTo>
                          <a:pt x="185" y="867"/>
                        </a:lnTo>
                        <a:lnTo>
                          <a:pt x="171" y="864"/>
                        </a:lnTo>
                        <a:lnTo>
                          <a:pt x="160" y="860"/>
                        </a:lnTo>
                        <a:lnTo>
                          <a:pt x="147" y="856"/>
                        </a:lnTo>
                        <a:lnTo>
                          <a:pt x="137" y="850"/>
                        </a:lnTo>
                        <a:lnTo>
                          <a:pt x="126" y="845"/>
                        </a:lnTo>
                        <a:lnTo>
                          <a:pt x="117" y="839"/>
                        </a:lnTo>
                        <a:lnTo>
                          <a:pt x="107" y="833"/>
                        </a:lnTo>
                        <a:lnTo>
                          <a:pt x="99" y="825"/>
                        </a:lnTo>
                        <a:lnTo>
                          <a:pt x="90" y="818"/>
                        </a:lnTo>
                        <a:lnTo>
                          <a:pt x="83" y="809"/>
                        </a:lnTo>
                        <a:lnTo>
                          <a:pt x="77" y="800"/>
                        </a:lnTo>
                        <a:lnTo>
                          <a:pt x="69" y="787"/>
                        </a:lnTo>
                        <a:lnTo>
                          <a:pt x="63" y="773"/>
                        </a:lnTo>
                        <a:lnTo>
                          <a:pt x="58" y="756"/>
                        </a:lnTo>
                        <a:lnTo>
                          <a:pt x="52" y="737"/>
                        </a:lnTo>
                        <a:lnTo>
                          <a:pt x="49" y="715"/>
                        </a:lnTo>
                        <a:lnTo>
                          <a:pt x="47" y="690"/>
                        </a:lnTo>
                        <a:lnTo>
                          <a:pt x="45" y="663"/>
                        </a:lnTo>
                        <a:lnTo>
                          <a:pt x="45" y="634"/>
                        </a:lnTo>
                        <a:lnTo>
                          <a:pt x="45" y="334"/>
                        </a:lnTo>
                        <a:close/>
                        <a:moveTo>
                          <a:pt x="298" y="161"/>
                        </a:moveTo>
                        <a:lnTo>
                          <a:pt x="375" y="32"/>
                        </a:lnTo>
                        <a:lnTo>
                          <a:pt x="380" y="25"/>
                        </a:lnTo>
                        <a:lnTo>
                          <a:pt x="385" y="19"/>
                        </a:lnTo>
                        <a:lnTo>
                          <a:pt x="392" y="12"/>
                        </a:lnTo>
                        <a:lnTo>
                          <a:pt x="397" y="8"/>
                        </a:lnTo>
                        <a:lnTo>
                          <a:pt x="402" y="4"/>
                        </a:lnTo>
                        <a:lnTo>
                          <a:pt x="408" y="2"/>
                        </a:lnTo>
                        <a:lnTo>
                          <a:pt x="414" y="1"/>
                        </a:lnTo>
                        <a:lnTo>
                          <a:pt x="420" y="0"/>
                        </a:lnTo>
                        <a:lnTo>
                          <a:pt x="427" y="1"/>
                        </a:lnTo>
                        <a:lnTo>
                          <a:pt x="434" y="2"/>
                        </a:lnTo>
                        <a:lnTo>
                          <a:pt x="439" y="4"/>
                        </a:lnTo>
                        <a:lnTo>
                          <a:pt x="443" y="8"/>
                        </a:lnTo>
                        <a:lnTo>
                          <a:pt x="446" y="12"/>
                        </a:lnTo>
                        <a:lnTo>
                          <a:pt x="449" y="19"/>
                        </a:lnTo>
                        <a:lnTo>
                          <a:pt x="451" y="25"/>
                        </a:lnTo>
                        <a:lnTo>
                          <a:pt x="452" y="32"/>
                        </a:lnTo>
                        <a:lnTo>
                          <a:pt x="451" y="38"/>
                        </a:lnTo>
                        <a:lnTo>
                          <a:pt x="449" y="42"/>
                        </a:lnTo>
                        <a:lnTo>
                          <a:pt x="447" y="47"/>
                        </a:lnTo>
                        <a:lnTo>
                          <a:pt x="444" y="52"/>
                        </a:lnTo>
                        <a:lnTo>
                          <a:pt x="435" y="64"/>
                        </a:lnTo>
                        <a:lnTo>
                          <a:pt x="423" y="76"/>
                        </a:lnTo>
                        <a:lnTo>
                          <a:pt x="323" y="161"/>
                        </a:lnTo>
                        <a:lnTo>
                          <a:pt x="298" y="161"/>
                        </a:lnTo>
                        <a:close/>
                        <a:moveTo>
                          <a:pt x="187" y="161"/>
                        </a:moveTo>
                        <a:lnTo>
                          <a:pt x="247" y="38"/>
                        </a:lnTo>
                        <a:lnTo>
                          <a:pt x="251" y="29"/>
                        </a:lnTo>
                        <a:lnTo>
                          <a:pt x="257" y="21"/>
                        </a:lnTo>
                        <a:lnTo>
                          <a:pt x="262" y="14"/>
                        </a:lnTo>
                        <a:lnTo>
                          <a:pt x="267" y="9"/>
                        </a:lnTo>
                        <a:lnTo>
                          <a:pt x="273" y="5"/>
                        </a:lnTo>
                        <a:lnTo>
                          <a:pt x="278" y="2"/>
                        </a:lnTo>
                        <a:lnTo>
                          <a:pt x="284" y="1"/>
                        </a:lnTo>
                        <a:lnTo>
                          <a:pt x="290" y="0"/>
                        </a:lnTo>
                        <a:lnTo>
                          <a:pt x="297" y="1"/>
                        </a:lnTo>
                        <a:lnTo>
                          <a:pt x="302" y="2"/>
                        </a:lnTo>
                        <a:lnTo>
                          <a:pt x="307" y="4"/>
                        </a:lnTo>
                        <a:lnTo>
                          <a:pt x="313" y="8"/>
                        </a:lnTo>
                        <a:lnTo>
                          <a:pt x="317" y="14"/>
                        </a:lnTo>
                        <a:lnTo>
                          <a:pt x="319" y="20"/>
                        </a:lnTo>
                        <a:lnTo>
                          <a:pt x="321" y="26"/>
                        </a:lnTo>
                        <a:lnTo>
                          <a:pt x="321" y="31"/>
                        </a:lnTo>
                        <a:lnTo>
                          <a:pt x="321" y="36"/>
                        </a:lnTo>
                        <a:lnTo>
                          <a:pt x="320" y="41"/>
                        </a:lnTo>
                        <a:lnTo>
                          <a:pt x="319" y="45"/>
                        </a:lnTo>
                        <a:lnTo>
                          <a:pt x="316" y="50"/>
                        </a:lnTo>
                        <a:lnTo>
                          <a:pt x="308" y="62"/>
                        </a:lnTo>
                        <a:lnTo>
                          <a:pt x="298" y="74"/>
                        </a:lnTo>
                        <a:lnTo>
                          <a:pt x="215" y="161"/>
                        </a:lnTo>
                        <a:lnTo>
                          <a:pt x="187" y="161"/>
                        </a:lnTo>
                        <a:close/>
                      </a:path>
                    </a:pathLst>
                  </a:custGeom>
                  <a:solidFill>
                    <a:schemeClr val="bg1"/>
                  </a:solidFill>
                  <a:ln w="9525">
                    <a:noFill/>
                    <a:round/>
                    <a:headEnd/>
                    <a:tailEnd/>
                  </a:ln>
                </p:spPr>
                <p:txBody>
                  <a:bodyPr/>
                  <a:lstStyle/>
                  <a:p>
                    <a:pPr>
                      <a:defRPr/>
                    </a:pPr>
                    <a:endParaRPr lang="en-US"/>
                  </a:p>
                </p:txBody>
              </p:sp>
              <p:sp>
                <p:nvSpPr>
                  <p:cNvPr id="715625" name="Freeform 1897"/>
                  <p:cNvSpPr>
                    <a:spLocks noChangeAspect="1"/>
                  </p:cNvSpPr>
                  <p:nvPr/>
                </p:nvSpPr>
                <p:spPr bwMode="auto">
                  <a:xfrm>
                    <a:off x="1104" y="2262"/>
                    <a:ext cx="143" cy="200"/>
                  </a:xfrm>
                  <a:custGeom>
                    <a:avLst/>
                    <a:gdLst/>
                    <a:ahLst/>
                    <a:cxnLst>
                      <a:cxn ang="0">
                        <a:pos x="400" y="22"/>
                      </a:cxn>
                      <a:cxn ang="0">
                        <a:pos x="416" y="20"/>
                      </a:cxn>
                      <a:cxn ang="0">
                        <a:pos x="432" y="14"/>
                      </a:cxn>
                      <a:cxn ang="0">
                        <a:pos x="448" y="5"/>
                      </a:cxn>
                      <a:cxn ang="0">
                        <a:pos x="455" y="209"/>
                      </a:cxn>
                      <a:cxn ang="0">
                        <a:pos x="437" y="177"/>
                      </a:cxn>
                      <a:cxn ang="0">
                        <a:pos x="416" y="149"/>
                      </a:cxn>
                      <a:cxn ang="0">
                        <a:pos x="392" y="127"/>
                      </a:cxn>
                      <a:cxn ang="0">
                        <a:pos x="364" y="110"/>
                      </a:cxn>
                      <a:cxn ang="0">
                        <a:pos x="336" y="101"/>
                      </a:cxn>
                      <a:cxn ang="0">
                        <a:pos x="304" y="94"/>
                      </a:cxn>
                      <a:cxn ang="0">
                        <a:pos x="268" y="89"/>
                      </a:cxn>
                      <a:cxn ang="0">
                        <a:pos x="227" y="88"/>
                      </a:cxn>
                      <a:cxn ang="0">
                        <a:pos x="187" y="90"/>
                      </a:cxn>
                      <a:cxn ang="0">
                        <a:pos x="172" y="94"/>
                      </a:cxn>
                      <a:cxn ang="0">
                        <a:pos x="159" y="99"/>
                      </a:cxn>
                      <a:cxn ang="0">
                        <a:pos x="147" y="108"/>
                      </a:cxn>
                      <a:cxn ang="0">
                        <a:pos x="138" y="121"/>
                      </a:cxn>
                      <a:cxn ang="0">
                        <a:pos x="132" y="137"/>
                      </a:cxn>
                      <a:cxn ang="0">
                        <a:pos x="131" y="156"/>
                      </a:cxn>
                      <a:cxn ang="0">
                        <a:pos x="245" y="290"/>
                      </a:cxn>
                      <a:cxn ang="0">
                        <a:pos x="281" y="286"/>
                      </a:cxn>
                      <a:cxn ang="0">
                        <a:pos x="313" y="276"/>
                      </a:cxn>
                      <a:cxn ang="0">
                        <a:pos x="328" y="268"/>
                      </a:cxn>
                      <a:cxn ang="0">
                        <a:pos x="340" y="258"/>
                      </a:cxn>
                      <a:cxn ang="0">
                        <a:pos x="364" y="234"/>
                      </a:cxn>
                      <a:cxn ang="0">
                        <a:pos x="353" y="400"/>
                      </a:cxn>
                      <a:cxn ang="0">
                        <a:pos x="328" y="380"/>
                      </a:cxn>
                      <a:cxn ang="0">
                        <a:pos x="297" y="365"/>
                      </a:cxn>
                      <a:cxn ang="0">
                        <a:pos x="264" y="359"/>
                      </a:cxn>
                      <a:cxn ang="0">
                        <a:pos x="131" y="358"/>
                      </a:cxn>
                      <a:cxn ang="0">
                        <a:pos x="131" y="533"/>
                      </a:cxn>
                      <a:cxn ang="0">
                        <a:pos x="135" y="552"/>
                      </a:cxn>
                      <a:cxn ang="0">
                        <a:pos x="142" y="566"/>
                      </a:cxn>
                      <a:cxn ang="0">
                        <a:pos x="155" y="578"/>
                      </a:cxn>
                      <a:cxn ang="0">
                        <a:pos x="176" y="586"/>
                      </a:cxn>
                      <a:cxn ang="0">
                        <a:pos x="213" y="592"/>
                      </a:cxn>
                      <a:cxn ang="0">
                        <a:pos x="259" y="593"/>
                      </a:cxn>
                      <a:cxn ang="0">
                        <a:pos x="300" y="590"/>
                      </a:cxn>
                      <a:cxn ang="0">
                        <a:pos x="336" y="583"/>
                      </a:cxn>
                      <a:cxn ang="0">
                        <a:pos x="366" y="575"/>
                      </a:cxn>
                      <a:cxn ang="0">
                        <a:pos x="394" y="561"/>
                      </a:cxn>
                      <a:cxn ang="0">
                        <a:pos x="420" y="541"/>
                      </a:cxn>
                      <a:cxn ang="0">
                        <a:pos x="444" y="515"/>
                      </a:cxn>
                      <a:cxn ang="0">
                        <a:pos x="465" y="482"/>
                      </a:cxn>
                      <a:cxn ang="0">
                        <a:pos x="474" y="679"/>
                      </a:cxn>
                      <a:cxn ang="0">
                        <a:pos x="459" y="670"/>
                      </a:cxn>
                      <a:cxn ang="0">
                        <a:pos x="443" y="663"/>
                      </a:cxn>
                      <a:cxn ang="0">
                        <a:pos x="426" y="660"/>
                      </a:cxn>
                      <a:cxn ang="0">
                        <a:pos x="407" y="658"/>
                      </a:cxn>
                      <a:cxn ang="0">
                        <a:pos x="11" y="648"/>
                      </a:cxn>
                      <a:cxn ang="0">
                        <a:pos x="28" y="624"/>
                      </a:cxn>
                      <a:cxn ang="0">
                        <a:pos x="39" y="598"/>
                      </a:cxn>
                      <a:cxn ang="0">
                        <a:pos x="45" y="566"/>
                      </a:cxn>
                      <a:cxn ang="0">
                        <a:pos x="46" y="132"/>
                      </a:cxn>
                      <a:cxn ang="0">
                        <a:pos x="42" y="99"/>
                      </a:cxn>
                      <a:cxn ang="0">
                        <a:pos x="34" y="69"/>
                      </a:cxn>
                      <a:cxn ang="0">
                        <a:pos x="20" y="45"/>
                      </a:cxn>
                      <a:cxn ang="0">
                        <a:pos x="0" y="23"/>
                      </a:cxn>
                    </a:cxnLst>
                    <a:rect l="0" t="0" r="r" b="b"/>
                    <a:pathLst>
                      <a:path w="474" h="679">
                        <a:moveTo>
                          <a:pt x="393" y="23"/>
                        </a:moveTo>
                        <a:lnTo>
                          <a:pt x="400" y="22"/>
                        </a:lnTo>
                        <a:lnTo>
                          <a:pt x="409" y="21"/>
                        </a:lnTo>
                        <a:lnTo>
                          <a:pt x="416" y="20"/>
                        </a:lnTo>
                        <a:lnTo>
                          <a:pt x="424" y="17"/>
                        </a:lnTo>
                        <a:lnTo>
                          <a:pt x="432" y="14"/>
                        </a:lnTo>
                        <a:lnTo>
                          <a:pt x="439" y="10"/>
                        </a:lnTo>
                        <a:lnTo>
                          <a:pt x="448" y="5"/>
                        </a:lnTo>
                        <a:lnTo>
                          <a:pt x="455" y="0"/>
                        </a:lnTo>
                        <a:lnTo>
                          <a:pt x="455" y="209"/>
                        </a:lnTo>
                        <a:lnTo>
                          <a:pt x="447" y="193"/>
                        </a:lnTo>
                        <a:lnTo>
                          <a:pt x="437" y="177"/>
                        </a:lnTo>
                        <a:lnTo>
                          <a:pt x="428" y="162"/>
                        </a:lnTo>
                        <a:lnTo>
                          <a:pt x="416" y="149"/>
                        </a:lnTo>
                        <a:lnTo>
                          <a:pt x="405" y="138"/>
                        </a:lnTo>
                        <a:lnTo>
                          <a:pt x="392" y="127"/>
                        </a:lnTo>
                        <a:lnTo>
                          <a:pt x="378" y="119"/>
                        </a:lnTo>
                        <a:lnTo>
                          <a:pt x="364" y="110"/>
                        </a:lnTo>
                        <a:lnTo>
                          <a:pt x="350" y="105"/>
                        </a:lnTo>
                        <a:lnTo>
                          <a:pt x="336" y="101"/>
                        </a:lnTo>
                        <a:lnTo>
                          <a:pt x="320" y="97"/>
                        </a:lnTo>
                        <a:lnTo>
                          <a:pt x="304" y="94"/>
                        </a:lnTo>
                        <a:lnTo>
                          <a:pt x="287" y="91"/>
                        </a:lnTo>
                        <a:lnTo>
                          <a:pt x="268" y="89"/>
                        </a:lnTo>
                        <a:lnTo>
                          <a:pt x="248" y="88"/>
                        </a:lnTo>
                        <a:lnTo>
                          <a:pt x="227" y="88"/>
                        </a:lnTo>
                        <a:lnTo>
                          <a:pt x="206" y="89"/>
                        </a:lnTo>
                        <a:lnTo>
                          <a:pt x="187" y="90"/>
                        </a:lnTo>
                        <a:lnTo>
                          <a:pt x="179" y="93"/>
                        </a:lnTo>
                        <a:lnTo>
                          <a:pt x="172" y="94"/>
                        </a:lnTo>
                        <a:lnTo>
                          <a:pt x="166" y="96"/>
                        </a:lnTo>
                        <a:lnTo>
                          <a:pt x="159" y="99"/>
                        </a:lnTo>
                        <a:lnTo>
                          <a:pt x="153" y="103"/>
                        </a:lnTo>
                        <a:lnTo>
                          <a:pt x="147" y="108"/>
                        </a:lnTo>
                        <a:lnTo>
                          <a:pt x="142" y="114"/>
                        </a:lnTo>
                        <a:lnTo>
                          <a:pt x="138" y="121"/>
                        </a:lnTo>
                        <a:lnTo>
                          <a:pt x="135" y="128"/>
                        </a:lnTo>
                        <a:lnTo>
                          <a:pt x="132" y="137"/>
                        </a:lnTo>
                        <a:lnTo>
                          <a:pt x="131" y="145"/>
                        </a:lnTo>
                        <a:lnTo>
                          <a:pt x="131" y="156"/>
                        </a:lnTo>
                        <a:lnTo>
                          <a:pt x="131" y="290"/>
                        </a:lnTo>
                        <a:lnTo>
                          <a:pt x="245" y="290"/>
                        </a:lnTo>
                        <a:lnTo>
                          <a:pt x="264" y="289"/>
                        </a:lnTo>
                        <a:lnTo>
                          <a:pt x="281" y="286"/>
                        </a:lnTo>
                        <a:lnTo>
                          <a:pt x="297" y="282"/>
                        </a:lnTo>
                        <a:lnTo>
                          <a:pt x="313" y="276"/>
                        </a:lnTo>
                        <a:lnTo>
                          <a:pt x="320" y="273"/>
                        </a:lnTo>
                        <a:lnTo>
                          <a:pt x="328" y="268"/>
                        </a:lnTo>
                        <a:lnTo>
                          <a:pt x="334" y="263"/>
                        </a:lnTo>
                        <a:lnTo>
                          <a:pt x="340" y="258"/>
                        </a:lnTo>
                        <a:lnTo>
                          <a:pt x="353" y="246"/>
                        </a:lnTo>
                        <a:lnTo>
                          <a:pt x="364" y="234"/>
                        </a:lnTo>
                        <a:lnTo>
                          <a:pt x="364" y="413"/>
                        </a:lnTo>
                        <a:lnTo>
                          <a:pt x="353" y="400"/>
                        </a:lnTo>
                        <a:lnTo>
                          <a:pt x="340" y="389"/>
                        </a:lnTo>
                        <a:lnTo>
                          <a:pt x="328" y="380"/>
                        </a:lnTo>
                        <a:lnTo>
                          <a:pt x="313" y="372"/>
                        </a:lnTo>
                        <a:lnTo>
                          <a:pt x="297" y="365"/>
                        </a:lnTo>
                        <a:lnTo>
                          <a:pt x="281" y="361"/>
                        </a:lnTo>
                        <a:lnTo>
                          <a:pt x="264" y="359"/>
                        </a:lnTo>
                        <a:lnTo>
                          <a:pt x="245" y="358"/>
                        </a:lnTo>
                        <a:lnTo>
                          <a:pt x="131" y="358"/>
                        </a:lnTo>
                        <a:lnTo>
                          <a:pt x="131" y="522"/>
                        </a:lnTo>
                        <a:lnTo>
                          <a:pt x="131" y="533"/>
                        </a:lnTo>
                        <a:lnTo>
                          <a:pt x="132" y="542"/>
                        </a:lnTo>
                        <a:lnTo>
                          <a:pt x="135" y="552"/>
                        </a:lnTo>
                        <a:lnTo>
                          <a:pt x="138" y="559"/>
                        </a:lnTo>
                        <a:lnTo>
                          <a:pt x="142" y="566"/>
                        </a:lnTo>
                        <a:lnTo>
                          <a:pt x="149" y="573"/>
                        </a:lnTo>
                        <a:lnTo>
                          <a:pt x="155" y="578"/>
                        </a:lnTo>
                        <a:lnTo>
                          <a:pt x="164" y="582"/>
                        </a:lnTo>
                        <a:lnTo>
                          <a:pt x="176" y="586"/>
                        </a:lnTo>
                        <a:lnTo>
                          <a:pt x="193" y="591"/>
                        </a:lnTo>
                        <a:lnTo>
                          <a:pt x="213" y="592"/>
                        </a:lnTo>
                        <a:lnTo>
                          <a:pt x="236" y="593"/>
                        </a:lnTo>
                        <a:lnTo>
                          <a:pt x="259" y="593"/>
                        </a:lnTo>
                        <a:lnTo>
                          <a:pt x="280" y="592"/>
                        </a:lnTo>
                        <a:lnTo>
                          <a:pt x="300" y="590"/>
                        </a:lnTo>
                        <a:lnTo>
                          <a:pt x="319" y="587"/>
                        </a:lnTo>
                        <a:lnTo>
                          <a:pt x="336" y="583"/>
                        </a:lnTo>
                        <a:lnTo>
                          <a:pt x="352" y="580"/>
                        </a:lnTo>
                        <a:lnTo>
                          <a:pt x="366" y="575"/>
                        </a:lnTo>
                        <a:lnTo>
                          <a:pt x="379" y="568"/>
                        </a:lnTo>
                        <a:lnTo>
                          <a:pt x="394" y="561"/>
                        </a:lnTo>
                        <a:lnTo>
                          <a:pt x="408" y="552"/>
                        </a:lnTo>
                        <a:lnTo>
                          <a:pt x="420" y="541"/>
                        </a:lnTo>
                        <a:lnTo>
                          <a:pt x="432" y="528"/>
                        </a:lnTo>
                        <a:lnTo>
                          <a:pt x="444" y="515"/>
                        </a:lnTo>
                        <a:lnTo>
                          <a:pt x="455" y="499"/>
                        </a:lnTo>
                        <a:lnTo>
                          <a:pt x="465" y="482"/>
                        </a:lnTo>
                        <a:lnTo>
                          <a:pt x="474" y="463"/>
                        </a:lnTo>
                        <a:lnTo>
                          <a:pt x="474" y="679"/>
                        </a:lnTo>
                        <a:lnTo>
                          <a:pt x="467" y="674"/>
                        </a:lnTo>
                        <a:lnTo>
                          <a:pt x="459" y="670"/>
                        </a:lnTo>
                        <a:lnTo>
                          <a:pt x="451" y="666"/>
                        </a:lnTo>
                        <a:lnTo>
                          <a:pt x="443" y="663"/>
                        </a:lnTo>
                        <a:lnTo>
                          <a:pt x="434" y="661"/>
                        </a:lnTo>
                        <a:lnTo>
                          <a:pt x="426" y="660"/>
                        </a:lnTo>
                        <a:lnTo>
                          <a:pt x="416" y="659"/>
                        </a:lnTo>
                        <a:lnTo>
                          <a:pt x="407" y="658"/>
                        </a:lnTo>
                        <a:lnTo>
                          <a:pt x="0" y="658"/>
                        </a:lnTo>
                        <a:lnTo>
                          <a:pt x="11" y="648"/>
                        </a:lnTo>
                        <a:lnTo>
                          <a:pt x="20" y="637"/>
                        </a:lnTo>
                        <a:lnTo>
                          <a:pt x="28" y="624"/>
                        </a:lnTo>
                        <a:lnTo>
                          <a:pt x="34" y="612"/>
                        </a:lnTo>
                        <a:lnTo>
                          <a:pt x="39" y="598"/>
                        </a:lnTo>
                        <a:lnTo>
                          <a:pt x="42" y="582"/>
                        </a:lnTo>
                        <a:lnTo>
                          <a:pt x="45" y="566"/>
                        </a:lnTo>
                        <a:lnTo>
                          <a:pt x="46" y="549"/>
                        </a:lnTo>
                        <a:lnTo>
                          <a:pt x="46" y="132"/>
                        </a:lnTo>
                        <a:lnTo>
                          <a:pt x="45" y="115"/>
                        </a:lnTo>
                        <a:lnTo>
                          <a:pt x="42" y="99"/>
                        </a:lnTo>
                        <a:lnTo>
                          <a:pt x="39" y="84"/>
                        </a:lnTo>
                        <a:lnTo>
                          <a:pt x="34" y="69"/>
                        </a:lnTo>
                        <a:lnTo>
                          <a:pt x="28" y="57"/>
                        </a:lnTo>
                        <a:lnTo>
                          <a:pt x="20" y="45"/>
                        </a:lnTo>
                        <a:lnTo>
                          <a:pt x="11" y="34"/>
                        </a:lnTo>
                        <a:lnTo>
                          <a:pt x="0" y="23"/>
                        </a:lnTo>
                        <a:lnTo>
                          <a:pt x="393" y="23"/>
                        </a:lnTo>
                        <a:close/>
                      </a:path>
                    </a:pathLst>
                  </a:custGeom>
                  <a:solidFill>
                    <a:schemeClr val="bg1"/>
                  </a:solidFill>
                  <a:ln w="9525">
                    <a:noFill/>
                    <a:round/>
                    <a:headEnd/>
                    <a:tailEnd/>
                  </a:ln>
                </p:spPr>
                <p:txBody>
                  <a:bodyPr/>
                  <a:lstStyle/>
                  <a:p>
                    <a:pPr>
                      <a:defRPr/>
                    </a:pPr>
                    <a:endParaRPr lang="en-US"/>
                  </a:p>
                </p:txBody>
              </p:sp>
              <p:sp>
                <p:nvSpPr>
                  <p:cNvPr id="715626" name="Freeform 1898"/>
                  <p:cNvSpPr>
                    <a:spLocks noChangeAspect="1"/>
                  </p:cNvSpPr>
                  <p:nvPr/>
                </p:nvSpPr>
                <p:spPr bwMode="auto">
                  <a:xfrm>
                    <a:off x="1483" y="2262"/>
                    <a:ext cx="150" cy="200"/>
                  </a:xfrm>
                  <a:custGeom>
                    <a:avLst/>
                    <a:gdLst/>
                    <a:ahLst/>
                    <a:cxnLst>
                      <a:cxn ang="0">
                        <a:pos x="463" y="654"/>
                      </a:cxn>
                      <a:cxn ang="0">
                        <a:pos x="431" y="641"/>
                      </a:cxn>
                      <a:cxn ang="0">
                        <a:pos x="369" y="649"/>
                      </a:cxn>
                      <a:cxn ang="0">
                        <a:pos x="281" y="667"/>
                      </a:cxn>
                      <a:cxn ang="0">
                        <a:pos x="219" y="665"/>
                      </a:cxn>
                      <a:cxn ang="0">
                        <a:pos x="162" y="652"/>
                      </a:cxn>
                      <a:cxn ang="0">
                        <a:pos x="115" y="630"/>
                      </a:cxn>
                      <a:cxn ang="0">
                        <a:pos x="75" y="597"/>
                      </a:cxn>
                      <a:cxn ang="0">
                        <a:pos x="44" y="556"/>
                      </a:cxn>
                      <a:cxn ang="0">
                        <a:pos x="21" y="503"/>
                      </a:cxn>
                      <a:cxn ang="0">
                        <a:pos x="6" y="442"/>
                      </a:cxn>
                      <a:cxn ang="0">
                        <a:pos x="0" y="371"/>
                      </a:cxn>
                      <a:cxn ang="0">
                        <a:pos x="6" y="263"/>
                      </a:cxn>
                      <a:cxn ang="0">
                        <a:pos x="19" y="201"/>
                      </a:cxn>
                      <a:cxn ang="0">
                        <a:pos x="39" y="148"/>
                      </a:cxn>
                      <a:cxn ang="0">
                        <a:pos x="67" y="99"/>
                      </a:cxn>
                      <a:cxn ang="0">
                        <a:pos x="108" y="56"/>
                      </a:cxn>
                      <a:cxn ang="0">
                        <a:pos x="159" y="25"/>
                      </a:cxn>
                      <a:cxn ang="0">
                        <a:pos x="219" y="10"/>
                      </a:cxn>
                      <a:cxn ang="0">
                        <a:pos x="282" y="6"/>
                      </a:cxn>
                      <a:cxn ang="0">
                        <a:pos x="360" y="19"/>
                      </a:cxn>
                      <a:cxn ang="0">
                        <a:pos x="415" y="24"/>
                      </a:cxn>
                      <a:cxn ang="0">
                        <a:pos x="442" y="16"/>
                      </a:cxn>
                      <a:cxn ang="0">
                        <a:pos x="463" y="245"/>
                      </a:cxn>
                      <a:cxn ang="0">
                        <a:pos x="423" y="177"/>
                      </a:cxn>
                      <a:cxn ang="0">
                        <a:pos x="385" y="130"/>
                      </a:cxn>
                      <a:cxn ang="0">
                        <a:pos x="330" y="92"/>
                      </a:cxn>
                      <a:cxn ang="0">
                        <a:pos x="263" y="80"/>
                      </a:cxn>
                      <a:cxn ang="0">
                        <a:pos x="219" y="85"/>
                      </a:cxn>
                      <a:cxn ang="0">
                        <a:pos x="181" y="102"/>
                      </a:cxn>
                      <a:cxn ang="0">
                        <a:pos x="150" y="130"/>
                      </a:cxn>
                      <a:cxn ang="0">
                        <a:pos x="123" y="170"/>
                      </a:cxn>
                      <a:cxn ang="0">
                        <a:pos x="97" y="247"/>
                      </a:cxn>
                      <a:cxn ang="0">
                        <a:pos x="88" y="342"/>
                      </a:cxn>
                      <a:cxn ang="0">
                        <a:pos x="97" y="435"/>
                      </a:cxn>
                      <a:cxn ang="0">
                        <a:pos x="123" y="510"/>
                      </a:cxn>
                      <a:cxn ang="0">
                        <a:pos x="148" y="548"/>
                      </a:cxn>
                      <a:cxn ang="0">
                        <a:pos x="180" y="575"/>
                      </a:cxn>
                      <a:cxn ang="0">
                        <a:pos x="217" y="591"/>
                      </a:cxn>
                      <a:cxn ang="0">
                        <a:pos x="259" y="596"/>
                      </a:cxn>
                      <a:cxn ang="0">
                        <a:pos x="312" y="590"/>
                      </a:cxn>
                      <a:cxn ang="0">
                        <a:pos x="355" y="571"/>
                      </a:cxn>
                      <a:cxn ang="0">
                        <a:pos x="388" y="535"/>
                      </a:cxn>
                      <a:cxn ang="0">
                        <a:pos x="399" y="488"/>
                      </a:cxn>
                      <a:cxn ang="0">
                        <a:pos x="392" y="382"/>
                      </a:cxn>
                      <a:cxn ang="0">
                        <a:pos x="358" y="331"/>
                      </a:cxn>
                      <a:cxn ang="0">
                        <a:pos x="498" y="338"/>
                      </a:cxn>
                      <a:cxn ang="0">
                        <a:pos x="486" y="393"/>
                      </a:cxn>
                    </a:cxnLst>
                    <a:rect l="0" t="0" r="r" b="b"/>
                    <a:pathLst>
                      <a:path w="509" h="674">
                        <a:moveTo>
                          <a:pt x="484" y="674"/>
                        </a:moveTo>
                        <a:lnTo>
                          <a:pt x="477" y="667"/>
                        </a:lnTo>
                        <a:lnTo>
                          <a:pt x="471" y="660"/>
                        </a:lnTo>
                        <a:lnTo>
                          <a:pt x="463" y="654"/>
                        </a:lnTo>
                        <a:lnTo>
                          <a:pt x="456" y="650"/>
                        </a:lnTo>
                        <a:lnTo>
                          <a:pt x="448" y="647"/>
                        </a:lnTo>
                        <a:lnTo>
                          <a:pt x="439" y="643"/>
                        </a:lnTo>
                        <a:lnTo>
                          <a:pt x="431" y="641"/>
                        </a:lnTo>
                        <a:lnTo>
                          <a:pt x="422" y="641"/>
                        </a:lnTo>
                        <a:lnTo>
                          <a:pt x="408" y="642"/>
                        </a:lnTo>
                        <a:lnTo>
                          <a:pt x="390" y="645"/>
                        </a:lnTo>
                        <a:lnTo>
                          <a:pt x="369" y="649"/>
                        </a:lnTo>
                        <a:lnTo>
                          <a:pt x="344" y="655"/>
                        </a:lnTo>
                        <a:lnTo>
                          <a:pt x="320" y="660"/>
                        </a:lnTo>
                        <a:lnTo>
                          <a:pt x="299" y="663"/>
                        </a:lnTo>
                        <a:lnTo>
                          <a:pt x="281" y="667"/>
                        </a:lnTo>
                        <a:lnTo>
                          <a:pt x="266" y="667"/>
                        </a:lnTo>
                        <a:lnTo>
                          <a:pt x="250" y="667"/>
                        </a:lnTo>
                        <a:lnTo>
                          <a:pt x="234" y="666"/>
                        </a:lnTo>
                        <a:lnTo>
                          <a:pt x="219" y="665"/>
                        </a:lnTo>
                        <a:lnTo>
                          <a:pt x="203" y="662"/>
                        </a:lnTo>
                        <a:lnTo>
                          <a:pt x="190" y="659"/>
                        </a:lnTo>
                        <a:lnTo>
                          <a:pt x="176" y="656"/>
                        </a:lnTo>
                        <a:lnTo>
                          <a:pt x="162" y="652"/>
                        </a:lnTo>
                        <a:lnTo>
                          <a:pt x="150" y="648"/>
                        </a:lnTo>
                        <a:lnTo>
                          <a:pt x="137" y="642"/>
                        </a:lnTo>
                        <a:lnTo>
                          <a:pt x="125" y="636"/>
                        </a:lnTo>
                        <a:lnTo>
                          <a:pt x="115" y="630"/>
                        </a:lnTo>
                        <a:lnTo>
                          <a:pt x="104" y="622"/>
                        </a:lnTo>
                        <a:lnTo>
                          <a:pt x="94" y="615"/>
                        </a:lnTo>
                        <a:lnTo>
                          <a:pt x="84" y="607"/>
                        </a:lnTo>
                        <a:lnTo>
                          <a:pt x="75" y="597"/>
                        </a:lnTo>
                        <a:lnTo>
                          <a:pt x="66" y="588"/>
                        </a:lnTo>
                        <a:lnTo>
                          <a:pt x="58" y="578"/>
                        </a:lnTo>
                        <a:lnTo>
                          <a:pt x="51" y="567"/>
                        </a:lnTo>
                        <a:lnTo>
                          <a:pt x="44" y="556"/>
                        </a:lnTo>
                        <a:lnTo>
                          <a:pt x="38" y="543"/>
                        </a:lnTo>
                        <a:lnTo>
                          <a:pt x="32" y="531"/>
                        </a:lnTo>
                        <a:lnTo>
                          <a:pt x="26" y="518"/>
                        </a:lnTo>
                        <a:lnTo>
                          <a:pt x="21" y="503"/>
                        </a:lnTo>
                        <a:lnTo>
                          <a:pt x="17" y="490"/>
                        </a:lnTo>
                        <a:lnTo>
                          <a:pt x="13" y="474"/>
                        </a:lnTo>
                        <a:lnTo>
                          <a:pt x="9" y="458"/>
                        </a:lnTo>
                        <a:lnTo>
                          <a:pt x="6" y="442"/>
                        </a:lnTo>
                        <a:lnTo>
                          <a:pt x="4" y="426"/>
                        </a:lnTo>
                        <a:lnTo>
                          <a:pt x="2" y="408"/>
                        </a:lnTo>
                        <a:lnTo>
                          <a:pt x="1" y="390"/>
                        </a:lnTo>
                        <a:lnTo>
                          <a:pt x="0" y="371"/>
                        </a:lnTo>
                        <a:lnTo>
                          <a:pt x="0" y="351"/>
                        </a:lnTo>
                        <a:lnTo>
                          <a:pt x="1" y="314"/>
                        </a:lnTo>
                        <a:lnTo>
                          <a:pt x="4" y="280"/>
                        </a:lnTo>
                        <a:lnTo>
                          <a:pt x="6" y="263"/>
                        </a:lnTo>
                        <a:lnTo>
                          <a:pt x="8" y="247"/>
                        </a:lnTo>
                        <a:lnTo>
                          <a:pt x="12" y="232"/>
                        </a:lnTo>
                        <a:lnTo>
                          <a:pt x="15" y="216"/>
                        </a:lnTo>
                        <a:lnTo>
                          <a:pt x="19" y="201"/>
                        </a:lnTo>
                        <a:lnTo>
                          <a:pt x="23" y="188"/>
                        </a:lnTo>
                        <a:lnTo>
                          <a:pt x="27" y="174"/>
                        </a:lnTo>
                        <a:lnTo>
                          <a:pt x="33" y="160"/>
                        </a:lnTo>
                        <a:lnTo>
                          <a:pt x="39" y="148"/>
                        </a:lnTo>
                        <a:lnTo>
                          <a:pt x="45" y="136"/>
                        </a:lnTo>
                        <a:lnTo>
                          <a:pt x="52" y="123"/>
                        </a:lnTo>
                        <a:lnTo>
                          <a:pt x="59" y="113"/>
                        </a:lnTo>
                        <a:lnTo>
                          <a:pt x="67" y="99"/>
                        </a:lnTo>
                        <a:lnTo>
                          <a:pt x="77" y="88"/>
                        </a:lnTo>
                        <a:lnTo>
                          <a:pt x="87" y="76"/>
                        </a:lnTo>
                        <a:lnTo>
                          <a:pt x="98" y="65"/>
                        </a:lnTo>
                        <a:lnTo>
                          <a:pt x="108" y="56"/>
                        </a:lnTo>
                        <a:lnTo>
                          <a:pt x="120" y="46"/>
                        </a:lnTo>
                        <a:lnTo>
                          <a:pt x="133" y="39"/>
                        </a:lnTo>
                        <a:lnTo>
                          <a:pt x="145" y="32"/>
                        </a:lnTo>
                        <a:lnTo>
                          <a:pt x="159" y="25"/>
                        </a:lnTo>
                        <a:lnTo>
                          <a:pt x="173" y="20"/>
                        </a:lnTo>
                        <a:lnTo>
                          <a:pt x="187" y="16"/>
                        </a:lnTo>
                        <a:lnTo>
                          <a:pt x="203" y="12"/>
                        </a:lnTo>
                        <a:lnTo>
                          <a:pt x="219" y="10"/>
                        </a:lnTo>
                        <a:lnTo>
                          <a:pt x="235" y="8"/>
                        </a:lnTo>
                        <a:lnTo>
                          <a:pt x="252" y="5"/>
                        </a:lnTo>
                        <a:lnTo>
                          <a:pt x="270" y="5"/>
                        </a:lnTo>
                        <a:lnTo>
                          <a:pt x="282" y="6"/>
                        </a:lnTo>
                        <a:lnTo>
                          <a:pt x="298" y="8"/>
                        </a:lnTo>
                        <a:lnTo>
                          <a:pt x="317" y="11"/>
                        </a:lnTo>
                        <a:lnTo>
                          <a:pt x="339" y="14"/>
                        </a:lnTo>
                        <a:lnTo>
                          <a:pt x="360" y="19"/>
                        </a:lnTo>
                        <a:lnTo>
                          <a:pt x="379" y="22"/>
                        </a:lnTo>
                        <a:lnTo>
                          <a:pt x="395" y="23"/>
                        </a:lnTo>
                        <a:lnTo>
                          <a:pt x="408" y="24"/>
                        </a:lnTo>
                        <a:lnTo>
                          <a:pt x="415" y="24"/>
                        </a:lnTo>
                        <a:lnTo>
                          <a:pt x="421" y="23"/>
                        </a:lnTo>
                        <a:lnTo>
                          <a:pt x="428" y="21"/>
                        </a:lnTo>
                        <a:lnTo>
                          <a:pt x="435" y="19"/>
                        </a:lnTo>
                        <a:lnTo>
                          <a:pt x="442" y="16"/>
                        </a:lnTo>
                        <a:lnTo>
                          <a:pt x="449" y="12"/>
                        </a:lnTo>
                        <a:lnTo>
                          <a:pt x="456" y="6"/>
                        </a:lnTo>
                        <a:lnTo>
                          <a:pt x="463" y="0"/>
                        </a:lnTo>
                        <a:lnTo>
                          <a:pt x="463" y="245"/>
                        </a:lnTo>
                        <a:lnTo>
                          <a:pt x="453" y="227"/>
                        </a:lnTo>
                        <a:lnTo>
                          <a:pt x="442" y="209"/>
                        </a:lnTo>
                        <a:lnTo>
                          <a:pt x="433" y="192"/>
                        </a:lnTo>
                        <a:lnTo>
                          <a:pt x="423" y="177"/>
                        </a:lnTo>
                        <a:lnTo>
                          <a:pt x="414" y="163"/>
                        </a:lnTo>
                        <a:lnTo>
                          <a:pt x="404" y="151"/>
                        </a:lnTo>
                        <a:lnTo>
                          <a:pt x="395" y="139"/>
                        </a:lnTo>
                        <a:lnTo>
                          <a:pt x="385" y="130"/>
                        </a:lnTo>
                        <a:lnTo>
                          <a:pt x="373" y="118"/>
                        </a:lnTo>
                        <a:lnTo>
                          <a:pt x="358" y="108"/>
                        </a:lnTo>
                        <a:lnTo>
                          <a:pt x="344" y="99"/>
                        </a:lnTo>
                        <a:lnTo>
                          <a:pt x="330" y="92"/>
                        </a:lnTo>
                        <a:lnTo>
                          <a:pt x="314" y="86"/>
                        </a:lnTo>
                        <a:lnTo>
                          <a:pt x="298" y="82"/>
                        </a:lnTo>
                        <a:lnTo>
                          <a:pt x="280" y="80"/>
                        </a:lnTo>
                        <a:lnTo>
                          <a:pt x="263" y="80"/>
                        </a:lnTo>
                        <a:lnTo>
                          <a:pt x="252" y="80"/>
                        </a:lnTo>
                        <a:lnTo>
                          <a:pt x="240" y="81"/>
                        </a:lnTo>
                        <a:lnTo>
                          <a:pt x="230" y="83"/>
                        </a:lnTo>
                        <a:lnTo>
                          <a:pt x="219" y="85"/>
                        </a:lnTo>
                        <a:lnTo>
                          <a:pt x="210" y="89"/>
                        </a:lnTo>
                        <a:lnTo>
                          <a:pt x="199" y="92"/>
                        </a:lnTo>
                        <a:lnTo>
                          <a:pt x="191" y="97"/>
                        </a:lnTo>
                        <a:lnTo>
                          <a:pt x="181" y="102"/>
                        </a:lnTo>
                        <a:lnTo>
                          <a:pt x="173" y="108"/>
                        </a:lnTo>
                        <a:lnTo>
                          <a:pt x="164" y="115"/>
                        </a:lnTo>
                        <a:lnTo>
                          <a:pt x="157" y="122"/>
                        </a:lnTo>
                        <a:lnTo>
                          <a:pt x="150" y="130"/>
                        </a:lnTo>
                        <a:lnTo>
                          <a:pt x="142" y="139"/>
                        </a:lnTo>
                        <a:lnTo>
                          <a:pt x="135" y="149"/>
                        </a:lnTo>
                        <a:lnTo>
                          <a:pt x="128" y="159"/>
                        </a:lnTo>
                        <a:lnTo>
                          <a:pt x="123" y="170"/>
                        </a:lnTo>
                        <a:lnTo>
                          <a:pt x="115" y="188"/>
                        </a:lnTo>
                        <a:lnTo>
                          <a:pt x="108" y="205"/>
                        </a:lnTo>
                        <a:lnTo>
                          <a:pt x="102" y="225"/>
                        </a:lnTo>
                        <a:lnTo>
                          <a:pt x="97" y="247"/>
                        </a:lnTo>
                        <a:lnTo>
                          <a:pt x="94" y="269"/>
                        </a:lnTo>
                        <a:lnTo>
                          <a:pt x="91" y="293"/>
                        </a:lnTo>
                        <a:lnTo>
                          <a:pt x="88" y="317"/>
                        </a:lnTo>
                        <a:lnTo>
                          <a:pt x="88" y="342"/>
                        </a:lnTo>
                        <a:lnTo>
                          <a:pt x="88" y="367"/>
                        </a:lnTo>
                        <a:lnTo>
                          <a:pt x="91" y="391"/>
                        </a:lnTo>
                        <a:lnTo>
                          <a:pt x="94" y="413"/>
                        </a:lnTo>
                        <a:lnTo>
                          <a:pt x="97" y="435"/>
                        </a:lnTo>
                        <a:lnTo>
                          <a:pt x="102" y="455"/>
                        </a:lnTo>
                        <a:lnTo>
                          <a:pt x="108" y="474"/>
                        </a:lnTo>
                        <a:lnTo>
                          <a:pt x="115" y="493"/>
                        </a:lnTo>
                        <a:lnTo>
                          <a:pt x="123" y="510"/>
                        </a:lnTo>
                        <a:lnTo>
                          <a:pt x="128" y="520"/>
                        </a:lnTo>
                        <a:lnTo>
                          <a:pt x="135" y="531"/>
                        </a:lnTo>
                        <a:lnTo>
                          <a:pt x="142" y="539"/>
                        </a:lnTo>
                        <a:lnTo>
                          <a:pt x="148" y="548"/>
                        </a:lnTo>
                        <a:lnTo>
                          <a:pt x="156" y="556"/>
                        </a:lnTo>
                        <a:lnTo>
                          <a:pt x="164" y="563"/>
                        </a:lnTo>
                        <a:lnTo>
                          <a:pt x="172" y="570"/>
                        </a:lnTo>
                        <a:lnTo>
                          <a:pt x="180" y="575"/>
                        </a:lnTo>
                        <a:lnTo>
                          <a:pt x="189" y="580"/>
                        </a:lnTo>
                        <a:lnTo>
                          <a:pt x="198" y="585"/>
                        </a:lnTo>
                        <a:lnTo>
                          <a:pt x="207" y="588"/>
                        </a:lnTo>
                        <a:lnTo>
                          <a:pt x="217" y="591"/>
                        </a:lnTo>
                        <a:lnTo>
                          <a:pt x="227" y="593"/>
                        </a:lnTo>
                        <a:lnTo>
                          <a:pt x="237" y="595"/>
                        </a:lnTo>
                        <a:lnTo>
                          <a:pt x="249" y="596"/>
                        </a:lnTo>
                        <a:lnTo>
                          <a:pt x="259" y="596"/>
                        </a:lnTo>
                        <a:lnTo>
                          <a:pt x="274" y="596"/>
                        </a:lnTo>
                        <a:lnTo>
                          <a:pt x="286" y="595"/>
                        </a:lnTo>
                        <a:lnTo>
                          <a:pt x="299" y="593"/>
                        </a:lnTo>
                        <a:lnTo>
                          <a:pt x="312" y="590"/>
                        </a:lnTo>
                        <a:lnTo>
                          <a:pt x="323" y="587"/>
                        </a:lnTo>
                        <a:lnTo>
                          <a:pt x="334" y="581"/>
                        </a:lnTo>
                        <a:lnTo>
                          <a:pt x="344" y="576"/>
                        </a:lnTo>
                        <a:lnTo>
                          <a:pt x="355" y="571"/>
                        </a:lnTo>
                        <a:lnTo>
                          <a:pt x="364" y="562"/>
                        </a:lnTo>
                        <a:lnTo>
                          <a:pt x="374" y="554"/>
                        </a:lnTo>
                        <a:lnTo>
                          <a:pt x="381" y="546"/>
                        </a:lnTo>
                        <a:lnTo>
                          <a:pt x="388" y="535"/>
                        </a:lnTo>
                        <a:lnTo>
                          <a:pt x="393" y="524"/>
                        </a:lnTo>
                        <a:lnTo>
                          <a:pt x="396" y="513"/>
                        </a:lnTo>
                        <a:lnTo>
                          <a:pt x="398" y="500"/>
                        </a:lnTo>
                        <a:lnTo>
                          <a:pt x="399" y="488"/>
                        </a:lnTo>
                        <a:lnTo>
                          <a:pt x="399" y="429"/>
                        </a:lnTo>
                        <a:lnTo>
                          <a:pt x="398" y="412"/>
                        </a:lnTo>
                        <a:lnTo>
                          <a:pt x="396" y="397"/>
                        </a:lnTo>
                        <a:lnTo>
                          <a:pt x="392" y="382"/>
                        </a:lnTo>
                        <a:lnTo>
                          <a:pt x="387" y="368"/>
                        </a:lnTo>
                        <a:lnTo>
                          <a:pt x="379" y="355"/>
                        </a:lnTo>
                        <a:lnTo>
                          <a:pt x="370" y="342"/>
                        </a:lnTo>
                        <a:lnTo>
                          <a:pt x="358" y="331"/>
                        </a:lnTo>
                        <a:lnTo>
                          <a:pt x="345" y="320"/>
                        </a:lnTo>
                        <a:lnTo>
                          <a:pt x="509" y="320"/>
                        </a:lnTo>
                        <a:lnTo>
                          <a:pt x="502" y="329"/>
                        </a:lnTo>
                        <a:lnTo>
                          <a:pt x="498" y="338"/>
                        </a:lnTo>
                        <a:lnTo>
                          <a:pt x="494" y="350"/>
                        </a:lnTo>
                        <a:lnTo>
                          <a:pt x="491" y="362"/>
                        </a:lnTo>
                        <a:lnTo>
                          <a:pt x="488" y="377"/>
                        </a:lnTo>
                        <a:lnTo>
                          <a:pt x="486" y="393"/>
                        </a:lnTo>
                        <a:lnTo>
                          <a:pt x="484" y="410"/>
                        </a:lnTo>
                        <a:lnTo>
                          <a:pt x="484" y="429"/>
                        </a:lnTo>
                        <a:lnTo>
                          <a:pt x="484" y="674"/>
                        </a:lnTo>
                        <a:close/>
                      </a:path>
                    </a:pathLst>
                  </a:custGeom>
                  <a:solidFill>
                    <a:schemeClr val="bg1"/>
                  </a:solidFill>
                  <a:ln w="9525">
                    <a:noFill/>
                    <a:round/>
                    <a:headEnd/>
                    <a:tailEnd/>
                  </a:ln>
                </p:spPr>
                <p:txBody>
                  <a:bodyPr/>
                  <a:lstStyle/>
                  <a:p>
                    <a:pPr>
                      <a:defRPr/>
                    </a:pPr>
                    <a:endParaRPr lang="en-US"/>
                  </a:p>
                </p:txBody>
              </p:sp>
              <p:sp>
                <p:nvSpPr>
                  <p:cNvPr id="715627" name="Freeform 1899"/>
                  <p:cNvSpPr>
                    <a:spLocks noChangeAspect="1"/>
                  </p:cNvSpPr>
                  <p:nvPr/>
                </p:nvSpPr>
                <p:spPr bwMode="auto">
                  <a:xfrm>
                    <a:off x="1855" y="2262"/>
                    <a:ext cx="164" cy="193"/>
                  </a:xfrm>
                  <a:custGeom>
                    <a:avLst/>
                    <a:gdLst/>
                    <a:ahLst/>
                    <a:cxnLst>
                      <a:cxn ang="0">
                        <a:pos x="398" y="98"/>
                      </a:cxn>
                      <a:cxn ang="0">
                        <a:pos x="405" y="81"/>
                      </a:cxn>
                      <a:cxn ang="0">
                        <a:pos x="412" y="65"/>
                      </a:cxn>
                      <a:cxn ang="0">
                        <a:pos x="416" y="53"/>
                      </a:cxn>
                      <a:cxn ang="0">
                        <a:pos x="417" y="41"/>
                      </a:cxn>
                      <a:cxn ang="0">
                        <a:pos x="416" y="37"/>
                      </a:cxn>
                      <a:cxn ang="0">
                        <a:pos x="415" y="32"/>
                      </a:cxn>
                      <a:cxn ang="0">
                        <a:pos x="414" y="26"/>
                      </a:cxn>
                      <a:cxn ang="0">
                        <a:pos x="411" y="21"/>
                      </a:cxn>
                      <a:cxn ang="0">
                        <a:pos x="403" y="11"/>
                      </a:cxn>
                      <a:cxn ang="0">
                        <a:pos x="395" y="0"/>
                      </a:cxn>
                      <a:cxn ang="0">
                        <a:pos x="558" y="0"/>
                      </a:cxn>
                      <a:cxn ang="0">
                        <a:pos x="540" y="20"/>
                      </a:cxn>
                      <a:cxn ang="0">
                        <a:pos x="522" y="41"/>
                      </a:cxn>
                      <a:cxn ang="0">
                        <a:pos x="514" y="53"/>
                      </a:cxn>
                      <a:cxn ang="0">
                        <a:pos x="506" y="63"/>
                      </a:cxn>
                      <a:cxn ang="0">
                        <a:pos x="499" y="76"/>
                      </a:cxn>
                      <a:cxn ang="0">
                        <a:pos x="493" y="87"/>
                      </a:cxn>
                      <a:cxn ang="0">
                        <a:pos x="322" y="411"/>
                      </a:cxn>
                      <a:cxn ang="0">
                        <a:pos x="322" y="526"/>
                      </a:cxn>
                      <a:cxn ang="0">
                        <a:pos x="322" y="543"/>
                      </a:cxn>
                      <a:cxn ang="0">
                        <a:pos x="324" y="559"/>
                      </a:cxn>
                      <a:cxn ang="0">
                        <a:pos x="327" y="575"/>
                      </a:cxn>
                      <a:cxn ang="0">
                        <a:pos x="333" y="589"/>
                      </a:cxn>
                      <a:cxn ang="0">
                        <a:pos x="338" y="601"/>
                      </a:cxn>
                      <a:cxn ang="0">
                        <a:pos x="345" y="614"/>
                      </a:cxn>
                      <a:cxn ang="0">
                        <a:pos x="355" y="625"/>
                      </a:cxn>
                      <a:cxn ang="0">
                        <a:pos x="365" y="635"/>
                      </a:cxn>
                      <a:cxn ang="0">
                        <a:pos x="190" y="635"/>
                      </a:cxn>
                      <a:cxn ang="0">
                        <a:pos x="201" y="625"/>
                      </a:cxn>
                      <a:cxn ang="0">
                        <a:pos x="210" y="614"/>
                      </a:cxn>
                      <a:cxn ang="0">
                        <a:pos x="218" y="601"/>
                      </a:cxn>
                      <a:cxn ang="0">
                        <a:pos x="224" y="589"/>
                      </a:cxn>
                      <a:cxn ang="0">
                        <a:pos x="229" y="575"/>
                      </a:cxn>
                      <a:cxn ang="0">
                        <a:pos x="233" y="559"/>
                      </a:cxn>
                      <a:cxn ang="0">
                        <a:pos x="235" y="543"/>
                      </a:cxn>
                      <a:cxn ang="0">
                        <a:pos x="236" y="526"/>
                      </a:cxn>
                      <a:cxn ang="0">
                        <a:pos x="236" y="414"/>
                      </a:cxn>
                      <a:cxn ang="0">
                        <a:pos x="64" y="87"/>
                      </a:cxn>
                      <a:cxn ang="0">
                        <a:pos x="49" y="63"/>
                      </a:cxn>
                      <a:cxn ang="0">
                        <a:pos x="35" y="41"/>
                      </a:cxn>
                      <a:cxn ang="0">
                        <a:pos x="18" y="20"/>
                      </a:cxn>
                      <a:cxn ang="0">
                        <a:pos x="0" y="0"/>
                      </a:cxn>
                      <a:cxn ang="0">
                        <a:pos x="174" y="0"/>
                      </a:cxn>
                      <a:cxn ang="0">
                        <a:pos x="165" y="10"/>
                      </a:cxn>
                      <a:cxn ang="0">
                        <a:pos x="159" y="20"/>
                      </a:cxn>
                      <a:cxn ang="0">
                        <a:pos x="157" y="25"/>
                      </a:cxn>
                      <a:cxn ang="0">
                        <a:pos x="156" y="31"/>
                      </a:cxn>
                      <a:cxn ang="0">
                        <a:pos x="155" y="36"/>
                      </a:cxn>
                      <a:cxn ang="0">
                        <a:pos x="154" y="41"/>
                      </a:cxn>
                      <a:cxn ang="0">
                        <a:pos x="155" y="54"/>
                      </a:cxn>
                      <a:cxn ang="0">
                        <a:pos x="158" y="67"/>
                      </a:cxn>
                      <a:cxn ang="0">
                        <a:pos x="163" y="82"/>
                      </a:cxn>
                      <a:cxn ang="0">
                        <a:pos x="172" y="98"/>
                      </a:cxn>
                      <a:cxn ang="0">
                        <a:pos x="284" y="324"/>
                      </a:cxn>
                      <a:cxn ang="0">
                        <a:pos x="398" y="98"/>
                      </a:cxn>
                    </a:cxnLst>
                    <a:rect l="0" t="0" r="r" b="b"/>
                    <a:pathLst>
                      <a:path w="558" h="635">
                        <a:moveTo>
                          <a:pt x="398" y="98"/>
                        </a:moveTo>
                        <a:lnTo>
                          <a:pt x="405" y="81"/>
                        </a:lnTo>
                        <a:lnTo>
                          <a:pt x="412" y="65"/>
                        </a:lnTo>
                        <a:lnTo>
                          <a:pt x="416" y="53"/>
                        </a:lnTo>
                        <a:lnTo>
                          <a:pt x="417" y="41"/>
                        </a:lnTo>
                        <a:lnTo>
                          <a:pt x="416" y="37"/>
                        </a:lnTo>
                        <a:lnTo>
                          <a:pt x="415" y="32"/>
                        </a:lnTo>
                        <a:lnTo>
                          <a:pt x="414" y="26"/>
                        </a:lnTo>
                        <a:lnTo>
                          <a:pt x="411" y="21"/>
                        </a:lnTo>
                        <a:lnTo>
                          <a:pt x="403" y="11"/>
                        </a:lnTo>
                        <a:lnTo>
                          <a:pt x="395" y="0"/>
                        </a:lnTo>
                        <a:lnTo>
                          <a:pt x="558" y="0"/>
                        </a:lnTo>
                        <a:lnTo>
                          <a:pt x="540" y="20"/>
                        </a:lnTo>
                        <a:lnTo>
                          <a:pt x="522" y="41"/>
                        </a:lnTo>
                        <a:lnTo>
                          <a:pt x="514" y="53"/>
                        </a:lnTo>
                        <a:lnTo>
                          <a:pt x="506" y="63"/>
                        </a:lnTo>
                        <a:lnTo>
                          <a:pt x="499" y="76"/>
                        </a:lnTo>
                        <a:lnTo>
                          <a:pt x="493" y="87"/>
                        </a:lnTo>
                        <a:lnTo>
                          <a:pt x="322" y="411"/>
                        </a:lnTo>
                        <a:lnTo>
                          <a:pt x="322" y="526"/>
                        </a:lnTo>
                        <a:lnTo>
                          <a:pt x="322" y="543"/>
                        </a:lnTo>
                        <a:lnTo>
                          <a:pt x="324" y="559"/>
                        </a:lnTo>
                        <a:lnTo>
                          <a:pt x="327" y="575"/>
                        </a:lnTo>
                        <a:lnTo>
                          <a:pt x="333" y="589"/>
                        </a:lnTo>
                        <a:lnTo>
                          <a:pt x="338" y="601"/>
                        </a:lnTo>
                        <a:lnTo>
                          <a:pt x="345" y="614"/>
                        </a:lnTo>
                        <a:lnTo>
                          <a:pt x="355" y="625"/>
                        </a:lnTo>
                        <a:lnTo>
                          <a:pt x="365" y="635"/>
                        </a:lnTo>
                        <a:lnTo>
                          <a:pt x="190" y="635"/>
                        </a:lnTo>
                        <a:lnTo>
                          <a:pt x="201" y="625"/>
                        </a:lnTo>
                        <a:lnTo>
                          <a:pt x="210" y="614"/>
                        </a:lnTo>
                        <a:lnTo>
                          <a:pt x="218" y="601"/>
                        </a:lnTo>
                        <a:lnTo>
                          <a:pt x="224" y="589"/>
                        </a:lnTo>
                        <a:lnTo>
                          <a:pt x="229" y="575"/>
                        </a:lnTo>
                        <a:lnTo>
                          <a:pt x="233" y="559"/>
                        </a:lnTo>
                        <a:lnTo>
                          <a:pt x="235" y="543"/>
                        </a:lnTo>
                        <a:lnTo>
                          <a:pt x="236" y="526"/>
                        </a:lnTo>
                        <a:lnTo>
                          <a:pt x="236" y="414"/>
                        </a:lnTo>
                        <a:lnTo>
                          <a:pt x="64" y="87"/>
                        </a:lnTo>
                        <a:lnTo>
                          <a:pt x="49" y="63"/>
                        </a:lnTo>
                        <a:lnTo>
                          <a:pt x="35" y="41"/>
                        </a:lnTo>
                        <a:lnTo>
                          <a:pt x="18" y="20"/>
                        </a:lnTo>
                        <a:lnTo>
                          <a:pt x="0" y="0"/>
                        </a:lnTo>
                        <a:lnTo>
                          <a:pt x="174" y="0"/>
                        </a:lnTo>
                        <a:lnTo>
                          <a:pt x="165" y="10"/>
                        </a:lnTo>
                        <a:lnTo>
                          <a:pt x="159" y="20"/>
                        </a:lnTo>
                        <a:lnTo>
                          <a:pt x="157" y="25"/>
                        </a:lnTo>
                        <a:lnTo>
                          <a:pt x="156" y="31"/>
                        </a:lnTo>
                        <a:lnTo>
                          <a:pt x="155" y="36"/>
                        </a:lnTo>
                        <a:lnTo>
                          <a:pt x="154" y="41"/>
                        </a:lnTo>
                        <a:lnTo>
                          <a:pt x="155" y="54"/>
                        </a:lnTo>
                        <a:lnTo>
                          <a:pt x="158" y="67"/>
                        </a:lnTo>
                        <a:lnTo>
                          <a:pt x="163" y="82"/>
                        </a:lnTo>
                        <a:lnTo>
                          <a:pt x="172" y="98"/>
                        </a:lnTo>
                        <a:lnTo>
                          <a:pt x="284" y="324"/>
                        </a:lnTo>
                        <a:lnTo>
                          <a:pt x="398" y="98"/>
                        </a:lnTo>
                        <a:close/>
                      </a:path>
                    </a:pathLst>
                  </a:custGeom>
                  <a:solidFill>
                    <a:schemeClr val="bg1"/>
                  </a:solidFill>
                  <a:ln w="9525">
                    <a:noFill/>
                    <a:round/>
                    <a:headEnd/>
                    <a:tailEnd/>
                  </a:ln>
                </p:spPr>
                <p:txBody>
                  <a:bodyPr/>
                  <a:lstStyle/>
                  <a:p>
                    <a:pPr>
                      <a:defRPr/>
                    </a:pPr>
                    <a:endParaRPr lang="en-US"/>
                  </a:p>
                </p:txBody>
              </p:sp>
              <p:sp>
                <p:nvSpPr>
                  <p:cNvPr id="715628" name="Freeform 1900"/>
                  <p:cNvSpPr>
                    <a:spLocks noChangeAspect="1"/>
                  </p:cNvSpPr>
                  <p:nvPr/>
                </p:nvSpPr>
                <p:spPr bwMode="auto">
                  <a:xfrm>
                    <a:off x="2234" y="2262"/>
                    <a:ext cx="143" cy="200"/>
                  </a:xfrm>
                  <a:custGeom>
                    <a:avLst/>
                    <a:gdLst/>
                    <a:ahLst/>
                    <a:cxnLst>
                      <a:cxn ang="0">
                        <a:pos x="398" y="22"/>
                      </a:cxn>
                      <a:cxn ang="0">
                        <a:pos x="413" y="20"/>
                      </a:cxn>
                      <a:cxn ang="0">
                        <a:pos x="429" y="14"/>
                      </a:cxn>
                      <a:cxn ang="0">
                        <a:pos x="445" y="5"/>
                      </a:cxn>
                      <a:cxn ang="0">
                        <a:pos x="452" y="209"/>
                      </a:cxn>
                      <a:cxn ang="0">
                        <a:pos x="436" y="177"/>
                      </a:cxn>
                      <a:cxn ang="0">
                        <a:pos x="416" y="149"/>
                      </a:cxn>
                      <a:cxn ang="0">
                        <a:pos x="390" y="127"/>
                      </a:cxn>
                      <a:cxn ang="0">
                        <a:pos x="361" y="110"/>
                      </a:cxn>
                      <a:cxn ang="0">
                        <a:pos x="333" y="101"/>
                      </a:cxn>
                      <a:cxn ang="0">
                        <a:pos x="302" y="94"/>
                      </a:cxn>
                      <a:cxn ang="0">
                        <a:pos x="266" y="89"/>
                      </a:cxn>
                      <a:cxn ang="0">
                        <a:pos x="226" y="88"/>
                      </a:cxn>
                      <a:cxn ang="0">
                        <a:pos x="186" y="90"/>
                      </a:cxn>
                      <a:cxn ang="0">
                        <a:pos x="171" y="94"/>
                      </a:cxn>
                      <a:cxn ang="0">
                        <a:pos x="159" y="99"/>
                      </a:cxn>
                      <a:cxn ang="0">
                        <a:pos x="145" y="108"/>
                      </a:cxn>
                      <a:cxn ang="0">
                        <a:pos x="135" y="121"/>
                      </a:cxn>
                      <a:cxn ang="0">
                        <a:pos x="129" y="137"/>
                      </a:cxn>
                      <a:cxn ang="0">
                        <a:pos x="128" y="156"/>
                      </a:cxn>
                      <a:cxn ang="0">
                        <a:pos x="242" y="290"/>
                      </a:cxn>
                      <a:cxn ang="0">
                        <a:pos x="279" y="286"/>
                      </a:cxn>
                      <a:cxn ang="0">
                        <a:pos x="310" y="276"/>
                      </a:cxn>
                      <a:cxn ang="0">
                        <a:pos x="325" y="268"/>
                      </a:cxn>
                      <a:cxn ang="0">
                        <a:pos x="338" y="258"/>
                      </a:cxn>
                      <a:cxn ang="0">
                        <a:pos x="361" y="234"/>
                      </a:cxn>
                      <a:cxn ang="0">
                        <a:pos x="350" y="400"/>
                      </a:cxn>
                      <a:cxn ang="0">
                        <a:pos x="325" y="380"/>
                      </a:cxn>
                      <a:cxn ang="0">
                        <a:pos x="294" y="365"/>
                      </a:cxn>
                      <a:cxn ang="0">
                        <a:pos x="261" y="359"/>
                      </a:cxn>
                      <a:cxn ang="0">
                        <a:pos x="128" y="358"/>
                      </a:cxn>
                      <a:cxn ang="0">
                        <a:pos x="128" y="533"/>
                      </a:cxn>
                      <a:cxn ang="0">
                        <a:pos x="132" y="552"/>
                      </a:cxn>
                      <a:cxn ang="0">
                        <a:pos x="141" y="566"/>
                      </a:cxn>
                      <a:cxn ang="0">
                        <a:pos x="153" y="578"/>
                      </a:cxn>
                      <a:cxn ang="0">
                        <a:pos x="167" y="584"/>
                      </a:cxn>
                      <a:cxn ang="0">
                        <a:pos x="182" y="588"/>
                      </a:cxn>
                      <a:cxn ang="0">
                        <a:pos x="211" y="592"/>
                      </a:cxn>
                      <a:cxn ang="0">
                        <a:pos x="258" y="593"/>
                      </a:cxn>
                      <a:cxn ang="0">
                        <a:pos x="299" y="590"/>
                      </a:cxn>
                      <a:cxn ang="0">
                        <a:pos x="334" y="583"/>
                      </a:cxn>
                      <a:cxn ang="0">
                        <a:pos x="364" y="575"/>
                      </a:cxn>
                      <a:cxn ang="0">
                        <a:pos x="391" y="561"/>
                      </a:cxn>
                      <a:cxn ang="0">
                        <a:pos x="418" y="541"/>
                      </a:cxn>
                      <a:cxn ang="0">
                        <a:pos x="441" y="515"/>
                      </a:cxn>
                      <a:cxn ang="0">
                        <a:pos x="462" y="482"/>
                      </a:cxn>
                      <a:cxn ang="0">
                        <a:pos x="471" y="679"/>
                      </a:cxn>
                      <a:cxn ang="0">
                        <a:pos x="457" y="670"/>
                      </a:cxn>
                      <a:cxn ang="0">
                        <a:pos x="441" y="663"/>
                      </a:cxn>
                      <a:cxn ang="0">
                        <a:pos x="423" y="660"/>
                      </a:cxn>
                      <a:cxn ang="0">
                        <a:pos x="404" y="658"/>
                      </a:cxn>
                      <a:cxn ang="0">
                        <a:pos x="10" y="648"/>
                      </a:cxn>
                      <a:cxn ang="0">
                        <a:pos x="26" y="624"/>
                      </a:cxn>
                      <a:cxn ang="0">
                        <a:pos x="37" y="598"/>
                      </a:cxn>
                      <a:cxn ang="0">
                        <a:pos x="43" y="566"/>
                      </a:cxn>
                      <a:cxn ang="0">
                        <a:pos x="43" y="132"/>
                      </a:cxn>
                      <a:cxn ang="0">
                        <a:pos x="41" y="99"/>
                      </a:cxn>
                      <a:cxn ang="0">
                        <a:pos x="32" y="69"/>
                      </a:cxn>
                      <a:cxn ang="0">
                        <a:pos x="18" y="45"/>
                      </a:cxn>
                      <a:cxn ang="0">
                        <a:pos x="0" y="23"/>
                      </a:cxn>
                    </a:cxnLst>
                    <a:rect l="0" t="0" r="r" b="b"/>
                    <a:pathLst>
                      <a:path w="471" h="679">
                        <a:moveTo>
                          <a:pt x="390" y="23"/>
                        </a:moveTo>
                        <a:lnTo>
                          <a:pt x="398" y="22"/>
                        </a:lnTo>
                        <a:lnTo>
                          <a:pt x="406" y="21"/>
                        </a:lnTo>
                        <a:lnTo>
                          <a:pt x="413" y="20"/>
                        </a:lnTo>
                        <a:lnTo>
                          <a:pt x="422" y="17"/>
                        </a:lnTo>
                        <a:lnTo>
                          <a:pt x="429" y="14"/>
                        </a:lnTo>
                        <a:lnTo>
                          <a:pt x="437" y="10"/>
                        </a:lnTo>
                        <a:lnTo>
                          <a:pt x="445" y="5"/>
                        </a:lnTo>
                        <a:lnTo>
                          <a:pt x="452" y="0"/>
                        </a:lnTo>
                        <a:lnTo>
                          <a:pt x="452" y="209"/>
                        </a:lnTo>
                        <a:lnTo>
                          <a:pt x="445" y="193"/>
                        </a:lnTo>
                        <a:lnTo>
                          <a:pt x="436" y="177"/>
                        </a:lnTo>
                        <a:lnTo>
                          <a:pt x="426" y="162"/>
                        </a:lnTo>
                        <a:lnTo>
                          <a:pt x="416" y="149"/>
                        </a:lnTo>
                        <a:lnTo>
                          <a:pt x="403" y="138"/>
                        </a:lnTo>
                        <a:lnTo>
                          <a:pt x="390" y="127"/>
                        </a:lnTo>
                        <a:lnTo>
                          <a:pt x="376" y="119"/>
                        </a:lnTo>
                        <a:lnTo>
                          <a:pt x="361" y="110"/>
                        </a:lnTo>
                        <a:lnTo>
                          <a:pt x="348" y="105"/>
                        </a:lnTo>
                        <a:lnTo>
                          <a:pt x="333" y="101"/>
                        </a:lnTo>
                        <a:lnTo>
                          <a:pt x="319" y="97"/>
                        </a:lnTo>
                        <a:lnTo>
                          <a:pt x="302" y="94"/>
                        </a:lnTo>
                        <a:lnTo>
                          <a:pt x="284" y="91"/>
                        </a:lnTo>
                        <a:lnTo>
                          <a:pt x="266" y="89"/>
                        </a:lnTo>
                        <a:lnTo>
                          <a:pt x="246" y="88"/>
                        </a:lnTo>
                        <a:lnTo>
                          <a:pt x="226" y="88"/>
                        </a:lnTo>
                        <a:lnTo>
                          <a:pt x="204" y="89"/>
                        </a:lnTo>
                        <a:lnTo>
                          <a:pt x="186" y="90"/>
                        </a:lnTo>
                        <a:lnTo>
                          <a:pt x="178" y="93"/>
                        </a:lnTo>
                        <a:lnTo>
                          <a:pt x="171" y="94"/>
                        </a:lnTo>
                        <a:lnTo>
                          <a:pt x="164" y="96"/>
                        </a:lnTo>
                        <a:lnTo>
                          <a:pt x="159" y="99"/>
                        </a:lnTo>
                        <a:lnTo>
                          <a:pt x="151" y="103"/>
                        </a:lnTo>
                        <a:lnTo>
                          <a:pt x="145" y="108"/>
                        </a:lnTo>
                        <a:lnTo>
                          <a:pt x="140" y="114"/>
                        </a:lnTo>
                        <a:lnTo>
                          <a:pt x="135" y="121"/>
                        </a:lnTo>
                        <a:lnTo>
                          <a:pt x="132" y="128"/>
                        </a:lnTo>
                        <a:lnTo>
                          <a:pt x="129" y="137"/>
                        </a:lnTo>
                        <a:lnTo>
                          <a:pt x="128" y="145"/>
                        </a:lnTo>
                        <a:lnTo>
                          <a:pt x="128" y="156"/>
                        </a:lnTo>
                        <a:lnTo>
                          <a:pt x="128" y="290"/>
                        </a:lnTo>
                        <a:lnTo>
                          <a:pt x="242" y="290"/>
                        </a:lnTo>
                        <a:lnTo>
                          <a:pt x="261" y="289"/>
                        </a:lnTo>
                        <a:lnTo>
                          <a:pt x="279" y="286"/>
                        </a:lnTo>
                        <a:lnTo>
                          <a:pt x="294" y="282"/>
                        </a:lnTo>
                        <a:lnTo>
                          <a:pt x="310" y="276"/>
                        </a:lnTo>
                        <a:lnTo>
                          <a:pt x="318" y="273"/>
                        </a:lnTo>
                        <a:lnTo>
                          <a:pt x="325" y="268"/>
                        </a:lnTo>
                        <a:lnTo>
                          <a:pt x="331" y="263"/>
                        </a:lnTo>
                        <a:lnTo>
                          <a:pt x="338" y="258"/>
                        </a:lnTo>
                        <a:lnTo>
                          <a:pt x="350" y="246"/>
                        </a:lnTo>
                        <a:lnTo>
                          <a:pt x="361" y="234"/>
                        </a:lnTo>
                        <a:lnTo>
                          <a:pt x="361" y="413"/>
                        </a:lnTo>
                        <a:lnTo>
                          <a:pt x="350" y="400"/>
                        </a:lnTo>
                        <a:lnTo>
                          <a:pt x="338" y="389"/>
                        </a:lnTo>
                        <a:lnTo>
                          <a:pt x="325" y="380"/>
                        </a:lnTo>
                        <a:lnTo>
                          <a:pt x="310" y="372"/>
                        </a:lnTo>
                        <a:lnTo>
                          <a:pt x="294" y="365"/>
                        </a:lnTo>
                        <a:lnTo>
                          <a:pt x="279" y="361"/>
                        </a:lnTo>
                        <a:lnTo>
                          <a:pt x="261" y="359"/>
                        </a:lnTo>
                        <a:lnTo>
                          <a:pt x="242" y="358"/>
                        </a:lnTo>
                        <a:lnTo>
                          <a:pt x="128" y="358"/>
                        </a:lnTo>
                        <a:lnTo>
                          <a:pt x="128" y="522"/>
                        </a:lnTo>
                        <a:lnTo>
                          <a:pt x="128" y="533"/>
                        </a:lnTo>
                        <a:lnTo>
                          <a:pt x="130" y="542"/>
                        </a:lnTo>
                        <a:lnTo>
                          <a:pt x="132" y="552"/>
                        </a:lnTo>
                        <a:lnTo>
                          <a:pt x="136" y="559"/>
                        </a:lnTo>
                        <a:lnTo>
                          <a:pt x="141" y="566"/>
                        </a:lnTo>
                        <a:lnTo>
                          <a:pt x="147" y="573"/>
                        </a:lnTo>
                        <a:lnTo>
                          <a:pt x="153" y="578"/>
                        </a:lnTo>
                        <a:lnTo>
                          <a:pt x="161" y="582"/>
                        </a:lnTo>
                        <a:lnTo>
                          <a:pt x="167" y="584"/>
                        </a:lnTo>
                        <a:lnTo>
                          <a:pt x="173" y="586"/>
                        </a:lnTo>
                        <a:lnTo>
                          <a:pt x="182" y="588"/>
                        </a:lnTo>
                        <a:lnTo>
                          <a:pt x="190" y="591"/>
                        </a:lnTo>
                        <a:lnTo>
                          <a:pt x="211" y="592"/>
                        </a:lnTo>
                        <a:lnTo>
                          <a:pt x="234" y="593"/>
                        </a:lnTo>
                        <a:lnTo>
                          <a:pt x="258" y="593"/>
                        </a:lnTo>
                        <a:lnTo>
                          <a:pt x="279" y="592"/>
                        </a:lnTo>
                        <a:lnTo>
                          <a:pt x="299" y="590"/>
                        </a:lnTo>
                        <a:lnTo>
                          <a:pt x="318" y="587"/>
                        </a:lnTo>
                        <a:lnTo>
                          <a:pt x="334" y="583"/>
                        </a:lnTo>
                        <a:lnTo>
                          <a:pt x="350" y="580"/>
                        </a:lnTo>
                        <a:lnTo>
                          <a:pt x="364" y="575"/>
                        </a:lnTo>
                        <a:lnTo>
                          <a:pt x="377" y="568"/>
                        </a:lnTo>
                        <a:lnTo>
                          <a:pt x="391" y="561"/>
                        </a:lnTo>
                        <a:lnTo>
                          <a:pt x="405" y="552"/>
                        </a:lnTo>
                        <a:lnTo>
                          <a:pt x="418" y="541"/>
                        </a:lnTo>
                        <a:lnTo>
                          <a:pt x="430" y="528"/>
                        </a:lnTo>
                        <a:lnTo>
                          <a:pt x="441" y="515"/>
                        </a:lnTo>
                        <a:lnTo>
                          <a:pt x="452" y="499"/>
                        </a:lnTo>
                        <a:lnTo>
                          <a:pt x="462" y="482"/>
                        </a:lnTo>
                        <a:lnTo>
                          <a:pt x="471" y="463"/>
                        </a:lnTo>
                        <a:lnTo>
                          <a:pt x="471" y="679"/>
                        </a:lnTo>
                        <a:lnTo>
                          <a:pt x="464" y="674"/>
                        </a:lnTo>
                        <a:lnTo>
                          <a:pt x="457" y="670"/>
                        </a:lnTo>
                        <a:lnTo>
                          <a:pt x="448" y="666"/>
                        </a:lnTo>
                        <a:lnTo>
                          <a:pt x="441" y="663"/>
                        </a:lnTo>
                        <a:lnTo>
                          <a:pt x="431" y="661"/>
                        </a:lnTo>
                        <a:lnTo>
                          <a:pt x="423" y="660"/>
                        </a:lnTo>
                        <a:lnTo>
                          <a:pt x="413" y="659"/>
                        </a:lnTo>
                        <a:lnTo>
                          <a:pt x="404" y="658"/>
                        </a:lnTo>
                        <a:lnTo>
                          <a:pt x="0" y="658"/>
                        </a:lnTo>
                        <a:lnTo>
                          <a:pt x="10" y="648"/>
                        </a:lnTo>
                        <a:lnTo>
                          <a:pt x="18" y="637"/>
                        </a:lnTo>
                        <a:lnTo>
                          <a:pt x="26" y="624"/>
                        </a:lnTo>
                        <a:lnTo>
                          <a:pt x="32" y="612"/>
                        </a:lnTo>
                        <a:lnTo>
                          <a:pt x="37" y="598"/>
                        </a:lnTo>
                        <a:lnTo>
                          <a:pt x="41" y="582"/>
                        </a:lnTo>
                        <a:lnTo>
                          <a:pt x="43" y="566"/>
                        </a:lnTo>
                        <a:lnTo>
                          <a:pt x="43" y="549"/>
                        </a:lnTo>
                        <a:lnTo>
                          <a:pt x="43" y="132"/>
                        </a:lnTo>
                        <a:lnTo>
                          <a:pt x="43" y="115"/>
                        </a:lnTo>
                        <a:lnTo>
                          <a:pt x="41" y="99"/>
                        </a:lnTo>
                        <a:lnTo>
                          <a:pt x="37" y="84"/>
                        </a:lnTo>
                        <a:lnTo>
                          <a:pt x="32" y="69"/>
                        </a:lnTo>
                        <a:lnTo>
                          <a:pt x="26" y="57"/>
                        </a:lnTo>
                        <a:lnTo>
                          <a:pt x="18" y="45"/>
                        </a:lnTo>
                        <a:lnTo>
                          <a:pt x="10" y="34"/>
                        </a:lnTo>
                        <a:lnTo>
                          <a:pt x="0" y="23"/>
                        </a:lnTo>
                        <a:lnTo>
                          <a:pt x="390" y="23"/>
                        </a:lnTo>
                        <a:close/>
                      </a:path>
                    </a:pathLst>
                  </a:custGeom>
                  <a:solidFill>
                    <a:schemeClr val="bg1"/>
                  </a:solidFill>
                  <a:ln w="9525">
                    <a:noFill/>
                    <a:round/>
                    <a:headEnd/>
                    <a:tailEnd/>
                  </a:ln>
                </p:spPr>
                <p:txBody>
                  <a:bodyPr/>
                  <a:lstStyle/>
                  <a:p>
                    <a:pPr>
                      <a:defRPr/>
                    </a:pPr>
                    <a:endParaRPr lang="en-US"/>
                  </a:p>
                </p:txBody>
              </p:sp>
              <p:sp>
                <p:nvSpPr>
                  <p:cNvPr id="715629" name="Freeform 1901"/>
                  <p:cNvSpPr>
                    <a:spLocks noChangeAspect="1"/>
                  </p:cNvSpPr>
                  <p:nvPr/>
                </p:nvSpPr>
                <p:spPr bwMode="auto">
                  <a:xfrm>
                    <a:off x="2613" y="2262"/>
                    <a:ext cx="143" cy="193"/>
                  </a:xfrm>
                  <a:custGeom>
                    <a:avLst/>
                    <a:gdLst/>
                    <a:ahLst/>
                    <a:cxnLst>
                      <a:cxn ang="0">
                        <a:pos x="283" y="566"/>
                      </a:cxn>
                      <a:cxn ang="0">
                        <a:pos x="288" y="598"/>
                      </a:cxn>
                      <a:cxn ang="0">
                        <a:pos x="298" y="624"/>
                      </a:cxn>
                      <a:cxn ang="0">
                        <a:pos x="315" y="648"/>
                      </a:cxn>
                      <a:cxn ang="0">
                        <a:pos x="152" y="658"/>
                      </a:cxn>
                      <a:cxn ang="0">
                        <a:pos x="171" y="637"/>
                      </a:cxn>
                      <a:cxn ang="0">
                        <a:pos x="185" y="612"/>
                      </a:cxn>
                      <a:cxn ang="0">
                        <a:pos x="193" y="582"/>
                      </a:cxn>
                      <a:cxn ang="0">
                        <a:pos x="195" y="549"/>
                      </a:cxn>
                      <a:cxn ang="0">
                        <a:pos x="195" y="132"/>
                      </a:cxn>
                      <a:cxn ang="0">
                        <a:pos x="191" y="114"/>
                      </a:cxn>
                      <a:cxn ang="0">
                        <a:pos x="186" y="105"/>
                      </a:cxn>
                      <a:cxn ang="0">
                        <a:pos x="180" y="98"/>
                      </a:cxn>
                      <a:cxn ang="0">
                        <a:pos x="172" y="93"/>
                      </a:cxn>
                      <a:cxn ang="0">
                        <a:pos x="157" y="87"/>
                      </a:cxn>
                      <a:cxn ang="0">
                        <a:pos x="133" y="87"/>
                      </a:cxn>
                      <a:cxn ang="0">
                        <a:pos x="110" y="91"/>
                      </a:cxn>
                      <a:cxn ang="0">
                        <a:pos x="88" y="101"/>
                      </a:cxn>
                      <a:cxn ang="0">
                        <a:pos x="68" y="115"/>
                      </a:cxn>
                      <a:cxn ang="0">
                        <a:pos x="50" y="133"/>
                      </a:cxn>
                      <a:cxn ang="0">
                        <a:pos x="33" y="155"/>
                      </a:cxn>
                      <a:cxn ang="0">
                        <a:pos x="18" y="182"/>
                      </a:cxn>
                      <a:cxn ang="0">
                        <a:pos x="6" y="214"/>
                      </a:cxn>
                      <a:cxn ang="0">
                        <a:pos x="0" y="0"/>
                      </a:cxn>
                      <a:cxn ang="0">
                        <a:pos x="12" y="10"/>
                      </a:cxn>
                      <a:cxn ang="0">
                        <a:pos x="25" y="17"/>
                      </a:cxn>
                      <a:cxn ang="0">
                        <a:pos x="36" y="21"/>
                      </a:cxn>
                      <a:cxn ang="0">
                        <a:pos x="49" y="23"/>
                      </a:cxn>
                      <a:cxn ang="0">
                        <a:pos x="436" y="22"/>
                      </a:cxn>
                      <a:cxn ang="0">
                        <a:pos x="448" y="20"/>
                      </a:cxn>
                      <a:cxn ang="0">
                        <a:pos x="459" y="14"/>
                      </a:cxn>
                      <a:cxn ang="0">
                        <a:pos x="471" y="5"/>
                      </a:cxn>
                      <a:cxn ang="0">
                        <a:pos x="477" y="232"/>
                      </a:cxn>
                      <a:cxn ang="0">
                        <a:pos x="466" y="198"/>
                      </a:cxn>
                      <a:cxn ang="0">
                        <a:pos x="452" y="168"/>
                      </a:cxn>
                      <a:cxn ang="0">
                        <a:pos x="437" y="143"/>
                      </a:cxn>
                      <a:cxn ang="0">
                        <a:pos x="421" y="123"/>
                      </a:cxn>
                      <a:cxn ang="0">
                        <a:pos x="402" y="107"/>
                      </a:cxn>
                      <a:cxn ang="0">
                        <a:pos x="380" y="96"/>
                      </a:cxn>
                      <a:cxn ang="0">
                        <a:pos x="358" y="88"/>
                      </a:cxn>
                      <a:cxn ang="0">
                        <a:pos x="333" y="86"/>
                      </a:cxn>
                      <a:cxn ang="0">
                        <a:pos x="311" y="90"/>
                      </a:cxn>
                      <a:cxn ang="0">
                        <a:pos x="302" y="95"/>
                      </a:cxn>
                      <a:cxn ang="0">
                        <a:pos x="295" y="101"/>
                      </a:cxn>
                      <a:cxn ang="0">
                        <a:pos x="289" y="109"/>
                      </a:cxn>
                      <a:cxn ang="0">
                        <a:pos x="285" y="119"/>
                      </a:cxn>
                      <a:cxn ang="0">
                        <a:pos x="281" y="145"/>
                      </a:cxn>
                    </a:cxnLst>
                    <a:rect l="0" t="0" r="r" b="b"/>
                    <a:pathLst>
                      <a:path w="477" h="658">
                        <a:moveTo>
                          <a:pt x="281" y="549"/>
                        </a:moveTo>
                        <a:lnTo>
                          <a:pt x="283" y="566"/>
                        </a:lnTo>
                        <a:lnTo>
                          <a:pt x="285" y="582"/>
                        </a:lnTo>
                        <a:lnTo>
                          <a:pt x="288" y="598"/>
                        </a:lnTo>
                        <a:lnTo>
                          <a:pt x="292" y="612"/>
                        </a:lnTo>
                        <a:lnTo>
                          <a:pt x="298" y="624"/>
                        </a:lnTo>
                        <a:lnTo>
                          <a:pt x="306" y="637"/>
                        </a:lnTo>
                        <a:lnTo>
                          <a:pt x="315" y="648"/>
                        </a:lnTo>
                        <a:lnTo>
                          <a:pt x="325" y="658"/>
                        </a:lnTo>
                        <a:lnTo>
                          <a:pt x="152" y="658"/>
                        </a:lnTo>
                        <a:lnTo>
                          <a:pt x="162" y="648"/>
                        </a:lnTo>
                        <a:lnTo>
                          <a:pt x="171" y="637"/>
                        </a:lnTo>
                        <a:lnTo>
                          <a:pt x="178" y="624"/>
                        </a:lnTo>
                        <a:lnTo>
                          <a:pt x="185" y="612"/>
                        </a:lnTo>
                        <a:lnTo>
                          <a:pt x="190" y="598"/>
                        </a:lnTo>
                        <a:lnTo>
                          <a:pt x="193" y="582"/>
                        </a:lnTo>
                        <a:lnTo>
                          <a:pt x="195" y="566"/>
                        </a:lnTo>
                        <a:lnTo>
                          <a:pt x="195" y="549"/>
                        </a:lnTo>
                        <a:lnTo>
                          <a:pt x="195" y="145"/>
                        </a:lnTo>
                        <a:lnTo>
                          <a:pt x="195" y="132"/>
                        </a:lnTo>
                        <a:lnTo>
                          <a:pt x="192" y="119"/>
                        </a:lnTo>
                        <a:lnTo>
                          <a:pt x="191" y="114"/>
                        </a:lnTo>
                        <a:lnTo>
                          <a:pt x="189" y="109"/>
                        </a:lnTo>
                        <a:lnTo>
                          <a:pt x="186" y="105"/>
                        </a:lnTo>
                        <a:lnTo>
                          <a:pt x="184" y="101"/>
                        </a:lnTo>
                        <a:lnTo>
                          <a:pt x="180" y="98"/>
                        </a:lnTo>
                        <a:lnTo>
                          <a:pt x="176" y="95"/>
                        </a:lnTo>
                        <a:lnTo>
                          <a:pt x="172" y="93"/>
                        </a:lnTo>
                        <a:lnTo>
                          <a:pt x="168" y="90"/>
                        </a:lnTo>
                        <a:lnTo>
                          <a:pt x="157" y="87"/>
                        </a:lnTo>
                        <a:lnTo>
                          <a:pt x="146" y="86"/>
                        </a:lnTo>
                        <a:lnTo>
                          <a:pt x="133" y="87"/>
                        </a:lnTo>
                        <a:lnTo>
                          <a:pt x="121" y="88"/>
                        </a:lnTo>
                        <a:lnTo>
                          <a:pt x="110" y="91"/>
                        </a:lnTo>
                        <a:lnTo>
                          <a:pt x="98" y="96"/>
                        </a:lnTo>
                        <a:lnTo>
                          <a:pt x="88" y="101"/>
                        </a:lnTo>
                        <a:lnTo>
                          <a:pt x="77" y="107"/>
                        </a:lnTo>
                        <a:lnTo>
                          <a:pt x="68" y="115"/>
                        </a:lnTo>
                        <a:lnTo>
                          <a:pt x="58" y="123"/>
                        </a:lnTo>
                        <a:lnTo>
                          <a:pt x="50" y="133"/>
                        </a:lnTo>
                        <a:lnTo>
                          <a:pt x="41" y="143"/>
                        </a:lnTo>
                        <a:lnTo>
                          <a:pt x="33" y="155"/>
                        </a:lnTo>
                        <a:lnTo>
                          <a:pt x="26" y="168"/>
                        </a:lnTo>
                        <a:lnTo>
                          <a:pt x="18" y="182"/>
                        </a:lnTo>
                        <a:lnTo>
                          <a:pt x="12" y="198"/>
                        </a:lnTo>
                        <a:lnTo>
                          <a:pt x="6" y="214"/>
                        </a:lnTo>
                        <a:lnTo>
                          <a:pt x="0" y="232"/>
                        </a:lnTo>
                        <a:lnTo>
                          <a:pt x="0" y="0"/>
                        </a:lnTo>
                        <a:lnTo>
                          <a:pt x="6" y="5"/>
                        </a:lnTo>
                        <a:lnTo>
                          <a:pt x="12" y="10"/>
                        </a:lnTo>
                        <a:lnTo>
                          <a:pt x="18" y="14"/>
                        </a:lnTo>
                        <a:lnTo>
                          <a:pt x="25" y="17"/>
                        </a:lnTo>
                        <a:lnTo>
                          <a:pt x="31" y="20"/>
                        </a:lnTo>
                        <a:lnTo>
                          <a:pt x="36" y="21"/>
                        </a:lnTo>
                        <a:lnTo>
                          <a:pt x="42" y="22"/>
                        </a:lnTo>
                        <a:lnTo>
                          <a:pt x="49" y="23"/>
                        </a:lnTo>
                        <a:lnTo>
                          <a:pt x="430" y="23"/>
                        </a:lnTo>
                        <a:lnTo>
                          <a:pt x="436" y="22"/>
                        </a:lnTo>
                        <a:lnTo>
                          <a:pt x="442" y="21"/>
                        </a:lnTo>
                        <a:lnTo>
                          <a:pt x="448" y="20"/>
                        </a:lnTo>
                        <a:lnTo>
                          <a:pt x="454" y="17"/>
                        </a:lnTo>
                        <a:lnTo>
                          <a:pt x="459" y="14"/>
                        </a:lnTo>
                        <a:lnTo>
                          <a:pt x="466" y="10"/>
                        </a:lnTo>
                        <a:lnTo>
                          <a:pt x="471" y="5"/>
                        </a:lnTo>
                        <a:lnTo>
                          <a:pt x="477" y="0"/>
                        </a:lnTo>
                        <a:lnTo>
                          <a:pt x="477" y="232"/>
                        </a:lnTo>
                        <a:lnTo>
                          <a:pt x="472" y="214"/>
                        </a:lnTo>
                        <a:lnTo>
                          <a:pt x="466" y="198"/>
                        </a:lnTo>
                        <a:lnTo>
                          <a:pt x="459" y="182"/>
                        </a:lnTo>
                        <a:lnTo>
                          <a:pt x="452" y="168"/>
                        </a:lnTo>
                        <a:lnTo>
                          <a:pt x="445" y="155"/>
                        </a:lnTo>
                        <a:lnTo>
                          <a:pt x="437" y="143"/>
                        </a:lnTo>
                        <a:lnTo>
                          <a:pt x="429" y="133"/>
                        </a:lnTo>
                        <a:lnTo>
                          <a:pt x="421" y="123"/>
                        </a:lnTo>
                        <a:lnTo>
                          <a:pt x="411" y="115"/>
                        </a:lnTo>
                        <a:lnTo>
                          <a:pt x="402" y="107"/>
                        </a:lnTo>
                        <a:lnTo>
                          <a:pt x="391" y="101"/>
                        </a:lnTo>
                        <a:lnTo>
                          <a:pt x="380" y="96"/>
                        </a:lnTo>
                        <a:lnTo>
                          <a:pt x="370" y="91"/>
                        </a:lnTo>
                        <a:lnTo>
                          <a:pt x="358" y="88"/>
                        </a:lnTo>
                        <a:lnTo>
                          <a:pt x="346" y="87"/>
                        </a:lnTo>
                        <a:lnTo>
                          <a:pt x="333" y="86"/>
                        </a:lnTo>
                        <a:lnTo>
                          <a:pt x="322" y="87"/>
                        </a:lnTo>
                        <a:lnTo>
                          <a:pt x="311" y="90"/>
                        </a:lnTo>
                        <a:lnTo>
                          <a:pt x="307" y="93"/>
                        </a:lnTo>
                        <a:lnTo>
                          <a:pt x="302" y="95"/>
                        </a:lnTo>
                        <a:lnTo>
                          <a:pt x="298" y="98"/>
                        </a:lnTo>
                        <a:lnTo>
                          <a:pt x="295" y="101"/>
                        </a:lnTo>
                        <a:lnTo>
                          <a:pt x="292" y="105"/>
                        </a:lnTo>
                        <a:lnTo>
                          <a:pt x="289" y="109"/>
                        </a:lnTo>
                        <a:lnTo>
                          <a:pt x="287" y="114"/>
                        </a:lnTo>
                        <a:lnTo>
                          <a:pt x="285" y="119"/>
                        </a:lnTo>
                        <a:lnTo>
                          <a:pt x="283" y="132"/>
                        </a:lnTo>
                        <a:lnTo>
                          <a:pt x="281" y="145"/>
                        </a:lnTo>
                        <a:lnTo>
                          <a:pt x="281" y="549"/>
                        </a:lnTo>
                        <a:close/>
                      </a:path>
                    </a:pathLst>
                  </a:custGeom>
                  <a:solidFill>
                    <a:schemeClr val="bg1"/>
                  </a:solidFill>
                  <a:ln w="9525">
                    <a:noFill/>
                    <a:round/>
                    <a:headEnd/>
                    <a:tailEnd/>
                  </a:ln>
                </p:spPr>
                <p:txBody>
                  <a:bodyPr/>
                  <a:lstStyle/>
                  <a:p>
                    <a:pPr>
                      <a:defRPr/>
                    </a:pPr>
                    <a:endParaRPr lang="en-US"/>
                  </a:p>
                </p:txBody>
              </p:sp>
              <p:sp>
                <p:nvSpPr>
                  <p:cNvPr id="715630" name="Freeform 1902"/>
                  <p:cNvSpPr>
                    <a:spLocks noChangeAspect="1"/>
                  </p:cNvSpPr>
                  <p:nvPr/>
                </p:nvSpPr>
                <p:spPr bwMode="auto">
                  <a:xfrm>
                    <a:off x="2984" y="2262"/>
                    <a:ext cx="143" cy="200"/>
                  </a:xfrm>
                  <a:custGeom>
                    <a:avLst/>
                    <a:gdLst/>
                    <a:ahLst/>
                    <a:cxnLst>
                      <a:cxn ang="0">
                        <a:pos x="398" y="22"/>
                      </a:cxn>
                      <a:cxn ang="0">
                        <a:pos x="414" y="20"/>
                      </a:cxn>
                      <a:cxn ang="0">
                        <a:pos x="430" y="14"/>
                      </a:cxn>
                      <a:cxn ang="0">
                        <a:pos x="444" y="5"/>
                      </a:cxn>
                      <a:cxn ang="0">
                        <a:pos x="453" y="209"/>
                      </a:cxn>
                      <a:cxn ang="0">
                        <a:pos x="436" y="177"/>
                      </a:cxn>
                      <a:cxn ang="0">
                        <a:pos x="415" y="149"/>
                      </a:cxn>
                      <a:cxn ang="0">
                        <a:pos x="390" y="127"/>
                      </a:cxn>
                      <a:cxn ang="0">
                        <a:pos x="361" y="110"/>
                      </a:cxn>
                      <a:cxn ang="0">
                        <a:pos x="334" y="101"/>
                      </a:cxn>
                      <a:cxn ang="0">
                        <a:pos x="302" y="94"/>
                      </a:cxn>
                      <a:cxn ang="0">
                        <a:pos x="266" y="89"/>
                      </a:cxn>
                      <a:cxn ang="0">
                        <a:pos x="226" y="88"/>
                      </a:cxn>
                      <a:cxn ang="0">
                        <a:pos x="186" y="90"/>
                      </a:cxn>
                      <a:cxn ang="0">
                        <a:pos x="171" y="94"/>
                      </a:cxn>
                      <a:cxn ang="0">
                        <a:pos x="159" y="99"/>
                      </a:cxn>
                      <a:cxn ang="0">
                        <a:pos x="145" y="108"/>
                      </a:cxn>
                      <a:cxn ang="0">
                        <a:pos x="136" y="121"/>
                      </a:cxn>
                      <a:cxn ang="0">
                        <a:pos x="131" y="137"/>
                      </a:cxn>
                      <a:cxn ang="0">
                        <a:pos x="129" y="156"/>
                      </a:cxn>
                      <a:cxn ang="0">
                        <a:pos x="242" y="290"/>
                      </a:cxn>
                      <a:cxn ang="0">
                        <a:pos x="278" y="286"/>
                      </a:cxn>
                      <a:cxn ang="0">
                        <a:pos x="311" y="276"/>
                      </a:cxn>
                      <a:cxn ang="0">
                        <a:pos x="324" y="268"/>
                      </a:cxn>
                      <a:cxn ang="0">
                        <a:pos x="338" y="258"/>
                      </a:cxn>
                      <a:cxn ang="0">
                        <a:pos x="361" y="234"/>
                      </a:cxn>
                      <a:cxn ang="0">
                        <a:pos x="350" y="400"/>
                      </a:cxn>
                      <a:cxn ang="0">
                        <a:pos x="324" y="380"/>
                      </a:cxn>
                      <a:cxn ang="0">
                        <a:pos x="295" y="365"/>
                      </a:cxn>
                      <a:cxn ang="0">
                        <a:pos x="260" y="359"/>
                      </a:cxn>
                      <a:cxn ang="0">
                        <a:pos x="129" y="358"/>
                      </a:cxn>
                      <a:cxn ang="0">
                        <a:pos x="129" y="533"/>
                      </a:cxn>
                      <a:cxn ang="0">
                        <a:pos x="134" y="552"/>
                      </a:cxn>
                      <a:cxn ang="0">
                        <a:pos x="142" y="566"/>
                      </a:cxn>
                      <a:cxn ang="0">
                        <a:pos x="155" y="578"/>
                      </a:cxn>
                      <a:cxn ang="0">
                        <a:pos x="167" y="584"/>
                      </a:cxn>
                      <a:cxn ang="0">
                        <a:pos x="182" y="588"/>
                      </a:cxn>
                      <a:cxn ang="0">
                        <a:pos x="211" y="592"/>
                      </a:cxn>
                      <a:cxn ang="0">
                        <a:pos x="258" y="593"/>
                      </a:cxn>
                      <a:cxn ang="0">
                        <a:pos x="299" y="590"/>
                      </a:cxn>
                      <a:cxn ang="0">
                        <a:pos x="335" y="583"/>
                      </a:cxn>
                      <a:cxn ang="0">
                        <a:pos x="365" y="575"/>
                      </a:cxn>
                      <a:cxn ang="0">
                        <a:pos x="392" y="561"/>
                      </a:cxn>
                      <a:cxn ang="0">
                        <a:pos x="419" y="541"/>
                      </a:cxn>
                      <a:cxn ang="0">
                        <a:pos x="442" y="515"/>
                      </a:cxn>
                      <a:cxn ang="0">
                        <a:pos x="463" y="482"/>
                      </a:cxn>
                      <a:cxn ang="0">
                        <a:pos x="473" y="679"/>
                      </a:cxn>
                      <a:cxn ang="0">
                        <a:pos x="457" y="670"/>
                      </a:cxn>
                      <a:cxn ang="0">
                        <a:pos x="441" y="663"/>
                      </a:cxn>
                      <a:cxn ang="0">
                        <a:pos x="423" y="660"/>
                      </a:cxn>
                      <a:cxn ang="0">
                        <a:pos x="405" y="658"/>
                      </a:cxn>
                      <a:cxn ang="0">
                        <a:pos x="10" y="648"/>
                      </a:cxn>
                      <a:cxn ang="0">
                        <a:pos x="27" y="624"/>
                      </a:cxn>
                      <a:cxn ang="0">
                        <a:pos x="38" y="598"/>
                      </a:cxn>
                      <a:cxn ang="0">
                        <a:pos x="44" y="566"/>
                      </a:cxn>
                      <a:cxn ang="0">
                        <a:pos x="45" y="132"/>
                      </a:cxn>
                      <a:cxn ang="0">
                        <a:pos x="42" y="99"/>
                      </a:cxn>
                      <a:cxn ang="0">
                        <a:pos x="34" y="69"/>
                      </a:cxn>
                      <a:cxn ang="0">
                        <a:pos x="19" y="45"/>
                      </a:cxn>
                      <a:cxn ang="0">
                        <a:pos x="0" y="23"/>
                      </a:cxn>
                    </a:cxnLst>
                    <a:rect l="0" t="0" r="r" b="b"/>
                    <a:pathLst>
                      <a:path w="473" h="679">
                        <a:moveTo>
                          <a:pt x="391" y="23"/>
                        </a:moveTo>
                        <a:lnTo>
                          <a:pt x="398" y="22"/>
                        </a:lnTo>
                        <a:lnTo>
                          <a:pt x="405" y="21"/>
                        </a:lnTo>
                        <a:lnTo>
                          <a:pt x="414" y="20"/>
                        </a:lnTo>
                        <a:lnTo>
                          <a:pt x="421" y="17"/>
                        </a:lnTo>
                        <a:lnTo>
                          <a:pt x="430" y="14"/>
                        </a:lnTo>
                        <a:lnTo>
                          <a:pt x="437" y="10"/>
                        </a:lnTo>
                        <a:lnTo>
                          <a:pt x="444" y="5"/>
                        </a:lnTo>
                        <a:lnTo>
                          <a:pt x="453" y="0"/>
                        </a:lnTo>
                        <a:lnTo>
                          <a:pt x="453" y="209"/>
                        </a:lnTo>
                        <a:lnTo>
                          <a:pt x="444" y="193"/>
                        </a:lnTo>
                        <a:lnTo>
                          <a:pt x="436" y="177"/>
                        </a:lnTo>
                        <a:lnTo>
                          <a:pt x="426" y="162"/>
                        </a:lnTo>
                        <a:lnTo>
                          <a:pt x="415" y="149"/>
                        </a:lnTo>
                        <a:lnTo>
                          <a:pt x="403" y="138"/>
                        </a:lnTo>
                        <a:lnTo>
                          <a:pt x="390" y="127"/>
                        </a:lnTo>
                        <a:lnTo>
                          <a:pt x="376" y="119"/>
                        </a:lnTo>
                        <a:lnTo>
                          <a:pt x="361" y="110"/>
                        </a:lnTo>
                        <a:lnTo>
                          <a:pt x="349" y="105"/>
                        </a:lnTo>
                        <a:lnTo>
                          <a:pt x="334" y="101"/>
                        </a:lnTo>
                        <a:lnTo>
                          <a:pt x="319" y="97"/>
                        </a:lnTo>
                        <a:lnTo>
                          <a:pt x="302" y="94"/>
                        </a:lnTo>
                        <a:lnTo>
                          <a:pt x="285" y="91"/>
                        </a:lnTo>
                        <a:lnTo>
                          <a:pt x="266" y="89"/>
                        </a:lnTo>
                        <a:lnTo>
                          <a:pt x="247" y="88"/>
                        </a:lnTo>
                        <a:lnTo>
                          <a:pt x="226" y="88"/>
                        </a:lnTo>
                        <a:lnTo>
                          <a:pt x="204" y="89"/>
                        </a:lnTo>
                        <a:lnTo>
                          <a:pt x="186" y="90"/>
                        </a:lnTo>
                        <a:lnTo>
                          <a:pt x="178" y="93"/>
                        </a:lnTo>
                        <a:lnTo>
                          <a:pt x="171" y="94"/>
                        </a:lnTo>
                        <a:lnTo>
                          <a:pt x="164" y="96"/>
                        </a:lnTo>
                        <a:lnTo>
                          <a:pt x="159" y="99"/>
                        </a:lnTo>
                        <a:lnTo>
                          <a:pt x="152" y="103"/>
                        </a:lnTo>
                        <a:lnTo>
                          <a:pt x="145" y="108"/>
                        </a:lnTo>
                        <a:lnTo>
                          <a:pt x="140" y="114"/>
                        </a:lnTo>
                        <a:lnTo>
                          <a:pt x="136" y="121"/>
                        </a:lnTo>
                        <a:lnTo>
                          <a:pt x="134" y="128"/>
                        </a:lnTo>
                        <a:lnTo>
                          <a:pt x="131" y="137"/>
                        </a:lnTo>
                        <a:lnTo>
                          <a:pt x="129" y="145"/>
                        </a:lnTo>
                        <a:lnTo>
                          <a:pt x="129" y="156"/>
                        </a:lnTo>
                        <a:lnTo>
                          <a:pt x="129" y="290"/>
                        </a:lnTo>
                        <a:lnTo>
                          <a:pt x="242" y="290"/>
                        </a:lnTo>
                        <a:lnTo>
                          <a:pt x="260" y="289"/>
                        </a:lnTo>
                        <a:lnTo>
                          <a:pt x="278" y="286"/>
                        </a:lnTo>
                        <a:lnTo>
                          <a:pt x="295" y="282"/>
                        </a:lnTo>
                        <a:lnTo>
                          <a:pt x="311" y="276"/>
                        </a:lnTo>
                        <a:lnTo>
                          <a:pt x="318" y="273"/>
                        </a:lnTo>
                        <a:lnTo>
                          <a:pt x="324" y="268"/>
                        </a:lnTo>
                        <a:lnTo>
                          <a:pt x="332" y="263"/>
                        </a:lnTo>
                        <a:lnTo>
                          <a:pt x="338" y="258"/>
                        </a:lnTo>
                        <a:lnTo>
                          <a:pt x="350" y="246"/>
                        </a:lnTo>
                        <a:lnTo>
                          <a:pt x="361" y="234"/>
                        </a:lnTo>
                        <a:lnTo>
                          <a:pt x="361" y="413"/>
                        </a:lnTo>
                        <a:lnTo>
                          <a:pt x="350" y="400"/>
                        </a:lnTo>
                        <a:lnTo>
                          <a:pt x="338" y="389"/>
                        </a:lnTo>
                        <a:lnTo>
                          <a:pt x="324" y="380"/>
                        </a:lnTo>
                        <a:lnTo>
                          <a:pt x="311" y="372"/>
                        </a:lnTo>
                        <a:lnTo>
                          <a:pt x="295" y="365"/>
                        </a:lnTo>
                        <a:lnTo>
                          <a:pt x="278" y="361"/>
                        </a:lnTo>
                        <a:lnTo>
                          <a:pt x="260" y="359"/>
                        </a:lnTo>
                        <a:lnTo>
                          <a:pt x="242" y="358"/>
                        </a:lnTo>
                        <a:lnTo>
                          <a:pt x="129" y="358"/>
                        </a:lnTo>
                        <a:lnTo>
                          <a:pt x="129" y="522"/>
                        </a:lnTo>
                        <a:lnTo>
                          <a:pt x="129" y="533"/>
                        </a:lnTo>
                        <a:lnTo>
                          <a:pt x="132" y="542"/>
                        </a:lnTo>
                        <a:lnTo>
                          <a:pt x="134" y="552"/>
                        </a:lnTo>
                        <a:lnTo>
                          <a:pt x="137" y="559"/>
                        </a:lnTo>
                        <a:lnTo>
                          <a:pt x="142" y="566"/>
                        </a:lnTo>
                        <a:lnTo>
                          <a:pt x="147" y="573"/>
                        </a:lnTo>
                        <a:lnTo>
                          <a:pt x="155" y="578"/>
                        </a:lnTo>
                        <a:lnTo>
                          <a:pt x="162" y="582"/>
                        </a:lnTo>
                        <a:lnTo>
                          <a:pt x="167" y="584"/>
                        </a:lnTo>
                        <a:lnTo>
                          <a:pt x="175" y="586"/>
                        </a:lnTo>
                        <a:lnTo>
                          <a:pt x="182" y="588"/>
                        </a:lnTo>
                        <a:lnTo>
                          <a:pt x="191" y="591"/>
                        </a:lnTo>
                        <a:lnTo>
                          <a:pt x="211" y="592"/>
                        </a:lnTo>
                        <a:lnTo>
                          <a:pt x="235" y="593"/>
                        </a:lnTo>
                        <a:lnTo>
                          <a:pt x="258" y="593"/>
                        </a:lnTo>
                        <a:lnTo>
                          <a:pt x="279" y="592"/>
                        </a:lnTo>
                        <a:lnTo>
                          <a:pt x="299" y="590"/>
                        </a:lnTo>
                        <a:lnTo>
                          <a:pt x="318" y="587"/>
                        </a:lnTo>
                        <a:lnTo>
                          <a:pt x="335" y="583"/>
                        </a:lnTo>
                        <a:lnTo>
                          <a:pt x="351" y="580"/>
                        </a:lnTo>
                        <a:lnTo>
                          <a:pt x="365" y="575"/>
                        </a:lnTo>
                        <a:lnTo>
                          <a:pt x="378" y="568"/>
                        </a:lnTo>
                        <a:lnTo>
                          <a:pt x="392" y="561"/>
                        </a:lnTo>
                        <a:lnTo>
                          <a:pt x="405" y="552"/>
                        </a:lnTo>
                        <a:lnTo>
                          <a:pt x="419" y="541"/>
                        </a:lnTo>
                        <a:lnTo>
                          <a:pt x="431" y="528"/>
                        </a:lnTo>
                        <a:lnTo>
                          <a:pt x="442" y="515"/>
                        </a:lnTo>
                        <a:lnTo>
                          <a:pt x="454" y="499"/>
                        </a:lnTo>
                        <a:lnTo>
                          <a:pt x="463" y="482"/>
                        </a:lnTo>
                        <a:lnTo>
                          <a:pt x="473" y="463"/>
                        </a:lnTo>
                        <a:lnTo>
                          <a:pt x="473" y="679"/>
                        </a:lnTo>
                        <a:lnTo>
                          <a:pt x="465" y="674"/>
                        </a:lnTo>
                        <a:lnTo>
                          <a:pt x="457" y="670"/>
                        </a:lnTo>
                        <a:lnTo>
                          <a:pt x="450" y="666"/>
                        </a:lnTo>
                        <a:lnTo>
                          <a:pt x="441" y="663"/>
                        </a:lnTo>
                        <a:lnTo>
                          <a:pt x="433" y="661"/>
                        </a:lnTo>
                        <a:lnTo>
                          <a:pt x="423" y="660"/>
                        </a:lnTo>
                        <a:lnTo>
                          <a:pt x="415" y="659"/>
                        </a:lnTo>
                        <a:lnTo>
                          <a:pt x="405" y="658"/>
                        </a:lnTo>
                        <a:lnTo>
                          <a:pt x="0" y="658"/>
                        </a:lnTo>
                        <a:lnTo>
                          <a:pt x="10" y="648"/>
                        </a:lnTo>
                        <a:lnTo>
                          <a:pt x="19" y="637"/>
                        </a:lnTo>
                        <a:lnTo>
                          <a:pt x="27" y="624"/>
                        </a:lnTo>
                        <a:lnTo>
                          <a:pt x="34" y="612"/>
                        </a:lnTo>
                        <a:lnTo>
                          <a:pt x="38" y="598"/>
                        </a:lnTo>
                        <a:lnTo>
                          <a:pt x="42" y="582"/>
                        </a:lnTo>
                        <a:lnTo>
                          <a:pt x="44" y="566"/>
                        </a:lnTo>
                        <a:lnTo>
                          <a:pt x="45" y="549"/>
                        </a:lnTo>
                        <a:lnTo>
                          <a:pt x="45" y="132"/>
                        </a:lnTo>
                        <a:lnTo>
                          <a:pt x="44" y="115"/>
                        </a:lnTo>
                        <a:lnTo>
                          <a:pt x="42" y="99"/>
                        </a:lnTo>
                        <a:lnTo>
                          <a:pt x="38" y="84"/>
                        </a:lnTo>
                        <a:lnTo>
                          <a:pt x="34" y="69"/>
                        </a:lnTo>
                        <a:lnTo>
                          <a:pt x="27" y="57"/>
                        </a:lnTo>
                        <a:lnTo>
                          <a:pt x="19" y="45"/>
                        </a:lnTo>
                        <a:lnTo>
                          <a:pt x="10" y="34"/>
                        </a:lnTo>
                        <a:lnTo>
                          <a:pt x="0" y="23"/>
                        </a:lnTo>
                        <a:lnTo>
                          <a:pt x="391" y="23"/>
                        </a:lnTo>
                        <a:close/>
                      </a:path>
                    </a:pathLst>
                  </a:custGeom>
                  <a:solidFill>
                    <a:schemeClr val="bg1"/>
                  </a:solidFill>
                  <a:ln w="9525">
                    <a:noFill/>
                    <a:round/>
                    <a:headEnd/>
                    <a:tailEnd/>
                  </a:ln>
                </p:spPr>
                <p:txBody>
                  <a:bodyPr/>
                  <a:lstStyle/>
                  <a:p>
                    <a:pPr>
                      <a:defRPr/>
                    </a:pPr>
                    <a:endParaRPr lang="en-US"/>
                  </a:p>
                </p:txBody>
              </p:sp>
              <p:sp>
                <p:nvSpPr>
                  <p:cNvPr id="715631" name="Freeform 1903"/>
                  <p:cNvSpPr>
                    <a:spLocks noChangeAspect="1"/>
                  </p:cNvSpPr>
                  <p:nvPr/>
                </p:nvSpPr>
                <p:spPr bwMode="auto">
                  <a:xfrm>
                    <a:off x="3363" y="2262"/>
                    <a:ext cx="207" cy="193"/>
                  </a:xfrm>
                  <a:custGeom>
                    <a:avLst/>
                    <a:gdLst/>
                    <a:ahLst/>
                    <a:cxnLst>
                      <a:cxn ang="0">
                        <a:pos x="526" y="625"/>
                      </a:cxn>
                      <a:cxn ang="0">
                        <a:pos x="543" y="601"/>
                      </a:cxn>
                      <a:cxn ang="0">
                        <a:pos x="554" y="575"/>
                      </a:cxn>
                      <a:cxn ang="0">
                        <a:pos x="559" y="543"/>
                      </a:cxn>
                      <a:cxn ang="0">
                        <a:pos x="560" y="174"/>
                      </a:cxn>
                      <a:cxn ang="0">
                        <a:pos x="562" y="120"/>
                      </a:cxn>
                      <a:cxn ang="0">
                        <a:pos x="569" y="68"/>
                      </a:cxn>
                      <a:cxn ang="0">
                        <a:pos x="553" y="124"/>
                      </a:cxn>
                      <a:cxn ang="0">
                        <a:pos x="536" y="176"/>
                      </a:cxn>
                      <a:cxn ang="0">
                        <a:pos x="391" y="602"/>
                      </a:cxn>
                      <a:cxn ang="0">
                        <a:pos x="390" y="628"/>
                      </a:cxn>
                      <a:cxn ang="0">
                        <a:pos x="288" y="635"/>
                      </a:cxn>
                      <a:cxn ang="0">
                        <a:pos x="291" y="616"/>
                      </a:cxn>
                      <a:cxn ang="0">
                        <a:pos x="287" y="591"/>
                      </a:cxn>
                      <a:cxn ang="0">
                        <a:pos x="135" y="150"/>
                      </a:cxn>
                      <a:cxn ang="0">
                        <a:pos x="119" y="96"/>
                      </a:cxn>
                      <a:cxn ang="0">
                        <a:pos x="116" y="91"/>
                      </a:cxn>
                      <a:cxn ang="0">
                        <a:pos x="121" y="143"/>
                      </a:cxn>
                      <a:cxn ang="0">
                        <a:pos x="121" y="526"/>
                      </a:cxn>
                      <a:cxn ang="0">
                        <a:pos x="124" y="558"/>
                      </a:cxn>
                      <a:cxn ang="0">
                        <a:pos x="133" y="588"/>
                      </a:cxn>
                      <a:cxn ang="0">
                        <a:pos x="146" y="613"/>
                      </a:cxn>
                      <a:cxn ang="0">
                        <a:pos x="166" y="635"/>
                      </a:cxn>
                      <a:cxn ang="0">
                        <a:pos x="10" y="625"/>
                      </a:cxn>
                      <a:cxn ang="0">
                        <a:pos x="27" y="601"/>
                      </a:cxn>
                      <a:cxn ang="0">
                        <a:pos x="39" y="575"/>
                      </a:cxn>
                      <a:cxn ang="0">
                        <a:pos x="44" y="543"/>
                      </a:cxn>
                      <a:cxn ang="0">
                        <a:pos x="45" y="109"/>
                      </a:cxn>
                      <a:cxn ang="0">
                        <a:pos x="42" y="76"/>
                      </a:cxn>
                      <a:cxn ang="0">
                        <a:pos x="34" y="46"/>
                      </a:cxn>
                      <a:cxn ang="0">
                        <a:pos x="20" y="22"/>
                      </a:cxn>
                      <a:cxn ang="0">
                        <a:pos x="0" y="0"/>
                      </a:cxn>
                      <a:cxn ang="0">
                        <a:pos x="178" y="4"/>
                      </a:cxn>
                      <a:cxn ang="0">
                        <a:pos x="175" y="15"/>
                      </a:cxn>
                      <a:cxn ang="0">
                        <a:pos x="175" y="22"/>
                      </a:cxn>
                      <a:cxn ang="0">
                        <a:pos x="313" y="428"/>
                      </a:cxn>
                      <a:cxn ang="0">
                        <a:pos x="330" y="483"/>
                      </a:cxn>
                      <a:cxn ang="0">
                        <a:pos x="342" y="548"/>
                      </a:cxn>
                      <a:cxn ang="0">
                        <a:pos x="357" y="480"/>
                      </a:cxn>
                      <a:cxn ang="0">
                        <a:pos x="372" y="428"/>
                      </a:cxn>
                      <a:cxn ang="0">
                        <a:pos x="509" y="24"/>
                      </a:cxn>
                      <a:cxn ang="0">
                        <a:pos x="510" y="20"/>
                      </a:cxn>
                      <a:cxn ang="0">
                        <a:pos x="509" y="12"/>
                      </a:cxn>
                      <a:cxn ang="0">
                        <a:pos x="688" y="0"/>
                      </a:cxn>
                      <a:cxn ang="0">
                        <a:pos x="669" y="21"/>
                      </a:cxn>
                      <a:cxn ang="0">
                        <a:pos x="655" y="46"/>
                      </a:cxn>
                      <a:cxn ang="0">
                        <a:pos x="647" y="76"/>
                      </a:cxn>
                      <a:cxn ang="0">
                        <a:pos x="643" y="109"/>
                      </a:cxn>
                      <a:cxn ang="0">
                        <a:pos x="643" y="543"/>
                      </a:cxn>
                      <a:cxn ang="0">
                        <a:pos x="650" y="575"/>
                      </a:cxn>
                      <a:cxn ang="0">
                        <a:pos x="661" y="601"/>
                      </a:cxn>
                      <a:cxn ang="0">
                        <a:pos x="678" y="625"/>
                      </a:cxn>
                      <a:cxn ang="0">
                        <a:pos x="515" y="635"/>
                      </a:cxn>
                    </a:cxnLst>
                    <a:rect l="0" t="0" r="r" b="b"/>
                    <a:pathLst>
                      <a:path w="688" h="635">
                        <a:moveTo>
                          <a:pt x="515" y="635"/>
                        </a:moveTo>
                        <a:lnTo>
                          <a:pt x="526" y="625"/>
                        </a:lnTo>
                        <a:lnTo>
                          <a:pt x="536" y="614"/>
                        </a:lnTo>
                        <a:lnTo>
                          <a:pt x="543" y="601"/>
                        </a:lnTo>
                        <a:lnTo>
                          <a:pt x="550" y="589"/>
                        </a:lnTo>
                        <a:lnTo>
                          <a:pt x="554" y="575"/>
                        </a:lnTo>
                        <a:lnTo>
                          <a:pt x="558" y="559"/>
                        </a:lnTo>
                        <a:lnTo>
                          <a:pt x="559" y="543"/>
                        </a:lnTo>
                        <a:lnTo>
                          <a:pt x="560" y="526"/>
                        </a:lnTo>
                        <a:lnTo>
                          <a:pt x="560" y="174"/>
                        </a:lnTo>
                        <a:lnTo>
                          <a:pt x="561" y="146"/>
                        </a:lnTo>
                        <a:lnTo>
                          <a:pt x="562" y="120"/>
                        </a:lnTo>
                        <a:lnTo>
                          <a:pt x="565" y="94"/>
                        </a:lnTo>
                        <a:lnTo>
                          <a:pt x="569" y="68"/>
                        </a:lnTo>
                        <a:lnTo>
                          <a:pt x="561" y="97"/>
                        </a:lnTo>
                        <a:lnTo>
                          <a:pt x="553" y="124"/>
                        </a:lnTo>
                        <a:lnTo>
                          <a:pt x="544" y="151"/>
                        </a:lnTo>
                        <a:lnTo>
                          <a:pt x="536" y="176"/>
                        </a:lnTo>
                        <a:lnTo>
                          <a:pt x="393" y="591"/>
                        </a:lnTo>
                        <a:lnTo>
                          <a:pt x="391" y="602"/>
                        </a:lnTo>
                        <a:lnTo>
                          <a:pt x="390" y="616"/>
                        </a:lnTo>
                        <a:lnTo>
                          <a:pt x="390" y="628"/>
                        </a:lnTo>
                        <a:lnTo>
                          <a:pt x="391" y="635"/>
                        </a:lnTo>
                        <a:lnTo>
                          <a:pt x="288" y="635"/>
                        </a:lnTo>
                        <a:lnTo>
                          <a:pt x="291" y="627"/>
                        </a:lnTo>
                        <a:lnTo>
                          <a:pt x="291" y="616"/>
                        </a:lnTo>
                        <a:lnTo>
                          <a:pt x="290" y="602"/>
                        </a:lnTo>
                        <a:lnTo>
                          <a:pt x="287" y="591"/>
                        </a:lnTo>
                        <a:lnTo>
                          <a:pt x="144" y="176"/>
                        </a:lnTo>
                        <a:lnTo>
                          <a:pt x="135" y="150"/>
                        </a:lnTo>
                        <a:lnTo>
                          <a:pt x="126" y="123"/>
                        </a:lnTo>
                        <a:lnTo>
                          <a:pt x="119" y="96"/>
                        </a:lnTo>
                        <a:lnTo>
                          <a:pt x="110" y="68"/>
                        </a:lnTo>
                        <a:lnTo>
                          <a:pt x="116" y="91"/>
                        </a:lnTo>
                        <a:lnTo>
                          <a:pt x="119" y="116"/>
                        </a:lnTo>
                        <a:lnTo>
                          <a:pt x="121" y="143"/>
                        </a:lnTo>
                        <a:lnTo>
                          <a:pt x="121" y="174"/>
                        </a:lnTo>
                        <a:lnTo>
                          <a:pt x="121" y="526"/>
                        </a:lnTo>
                        <a:lnTo>
                          <a:pt x="122" y="543"/>
                        </a:lnTo>
                        <a:lnTo>
                          <a:pt x="124" y="558"/>
                        </a:lnTo>
                        <a:lnTo>
                          <a:pt x="127" y="573"/>
                        </a:lnTo>
                        <a:lnTo>
                          <a:pt x="133" y="588"/>
                        </a:lnTo>
                        <a:lnTo>
                          <a:pt x="139" y="600"/>
                        </a:lnTo>
                        <a:lnTo>
                          <a:pt x="146" y="613"/>
                        </a:lnTo>
                        <a:lnTo>
                          <a:pt x="156" y="624"/>
                        </a:lnTo>
                        <a:lnTo>
                          <a:pt x="166" y="635"/>
                        </a:lnTo>
                        <a:lnTo>
                          <a:pt x="0" y="635"/>
                        </a:lnTo>
                        <a:lnTo>
                          <a:pt x="10" y="625"/>
                        </a:lnTo>
                        <a:lnTo>
                          <a:pt x="20" y="614"/>
                        </a:lnTo>
                        <a:lnTo>
                          <a:pt x="27" y="601"/>
                        </a:lnTo>
                        <a:lnTo>
                          <a:pt x="34" y="589"/>
                        </a:lnTo>
                        <a:lnTo>
                          <a:pt x="39" y="575"/>
                        </a:lnTo>
                        <a:lnTo>
                          <a:pt x="42" y="559"/>
                        </a:lnTo>
                        <a:lnTo>
                          <a:pt x="44" y="543"/>
                        </a:lnTo>
                        <a:lnTo>
                          <a:pt x="45" y="526"/>
                        </a:lnTo>
                        <a:lnTo>
                          <a:pt x="45" y="109"/>
                        </a:lnTo>
                        <a:lnTo>
                          <a:pt x="44" y="92"/>
                        </a:lnTo>
                        <a:lnTo>
                          <a:pt x="42" y="76"/>
                        </a:lnTo>
                        <a:lnTo>
                          <a:pt x="39" y="61"/>
                        </a:lnTo>
                        <a:lnTo>
                          <a:pt x="34" y="46"/>
                        </a:lnTo>
                        <a:lnTo>
                          <a:pt x="27" y="34"/>
                        </a:lnTo>
                        <a:lnTo>
                          <a:pt x="20" y="22"/>
                        </a:lnTo>
                        <a:lnTo>
                          <a:pt x="10" y="11"/>
                        </a:lnTo>
                        <a:lnTo>
                          <a:pt x="0" y="0"/>
                        </a:lnTo>
                        <a:lnTo>
                          <a:pt x="180" y="0"/>
                        </a:lnTo>
                        <a:lnTo>
                          <a:pt x="178" y="4"/>
                        </a:lnTo>
                        <a:lnTo>
                          <a:pt x="176" y="10"/>
                        </a:lnTo>
                        <a:lnTo>
                          <a:pt x="175" y="15"/>
                        </a:lnTo>
                        <a:lnTo>
                          <a:pt x="175" y="19"/>
                        </a:lnTo>
                        <a:lnTo>
                          <a:pt x="175" y="22"/>
                        </a:lnTo>
                        <a:lnTo>
                          <a:pt x="175" y="25"/>
                        </a:lnTo>
                        <a:lnTo>
                          <a:pt x="313" y="428"/>
                        </a:lnTo>
                        <a:lnTo>
                          <a:pt x="322" y="455"/>
                        </a:lnTo>
                        <a:lnTo>
                          <a:pt x="330" y="483"/>
                        </a:lnTo>
                        <a:lnTo>
                          <a:pt x="337" y="514"/>
                        </a:lnTo>
                        <a:lnTo>
                          <a:pt x="342" y="548"/>
                        </a:lnTo>
                        <a:lnTo>
                          <a:pt x="350" y="512"/>
                        </a:lnTo>
                        <a:lnTo>
                          <a:pt x="357" y="480"/>
                        </a:lnTo>
                        <a:lnTo>
                          <a:pt x="364" y="453"/>
                        </a:lnTo>
                        <a:lnTo>
                          <a:pt x="372" y="428"/>
                        </a:lnTo>
                        <a:lnTo>
                          <a:pt x="509" y="25"/>
                        </a:lnTo>
                        <a:lnTo>
                          <a:pt x="509" y="24"/>
                        </a:lnTo>
                        <a:lnTo>
                          <a:pt x="510" y="24"/>
                        </a:lnTo>
                        <a:lnTo>
                          <a:pt x="510" y="20"/>
                        </a:lnTo>
                        <a:lnTo>
                          <a:pt x="510" y="17"/>
                        </a:lnTo>
                        <a:lnTo>
                          <a:pt x="509" y="12"/>
                        </a:lnTo>
                        <a:lnTo>
                          <a:pt x="505" y="0"/>
                        </a:lnTo>
                        <a:lnTo>
                          <a:pt x="688" y="0"/>
                        </a:lnTo>
                        <a:lnTo>
                          <a:pt x="678" y="10"/>
                        </a:lnTo>
                        <a:lnTo>
                          <a:pt x="669" y="21"/>
                        </a:lnTo>
                        <a:lnTo>
                          <a:pt x="661" y="33"/>
                        </a:lnTo>
                        <a:lnTo>
                          <a:pt x="655" y="46"/>
                        </a:lnTo>
                        <a:lnTo>
                          <a:pt x="650" y="60"/>
                        </a:lnTo>
                        <a:lnTo>
                          <a:pt x="647" y="76"/>
                        </a:lnTo>
                        <a:lnTo>
                          <a:pt x="643" y="92"/>
                        </a:lnTo>
                        <a:lnTo>
                          <a:pt x="643" y="109"/>
                        </a:lnTo>
                        <a:lnTo>
                          <a:pt x="643" y="526"/>
                        </a:lnTo>
                        <a:lnTo>
                          <a:pt x="643" y="543"/>
                        </a:lnTo>
                        <a:lnTo>
                          <a:pt x="647" y="559"/>
                        </a:lnTo>
                        <a:lnTo>
                          <a:pt x="650" y="575"/>
                        </a:lnTo>
                        <a:lnTo>
                          <a:pt x="655" y="589"/>
                        </a:lnTo>
                        <a:lnTo>
                          <a:pt x="661" y="601"/>
                        </a:lnTo>
                        <a:lnTo>
                          <a:pt x="669" y="614"/>
                        </a:lnTo>
                        <a:lnTo>
                          <a:pt x="678" y="625"/>
                        </a:lnTo>
                        <a:lnTo>
                          <a:pt x="688" y="635"/>
                        </a:lnTo>
                        <a:lnTo>
                          <a:pt x="515" y="635"/>
                        </a:lnTo>
                        <a:close/>
                      </a:path>
                    </a:pathLst>
                  </a:custGeom>
                  <a:solidFill>
                    <a:schemeClr val="bg1"/>
                  </a:solidFill>
                  <a:ln w="9525">
                    <a:noFill/>
                    <a:round/>
                    <a:headEnd/>
                    <a:tailEnd/>
                  </a:ln>
                </p:spPr>
                <p:txBody>
                  <a:bodyPr/>
                  <a:lstStyle/>
                  <a:p>
                    <a:pPr>
                      <a:defRPr/>
                    </a:pPr>
                    <a:endParaRPr lang="en-US"/>
                  </a:p>
                </p:txBody>
              </p:sp>
              <p:sp>
                <p:nvSpPr>
                  <p:cNvPr id="715632" name="Freeform 1904"/>
                  <p:cNvSpPr>
                    <a:spLocks noChangeAspect="1"/>
                  </p:cNvSpPr>
                  <p:nvPr/>
                </p:nvSpPr>
                <p:spPr bwMode="auto">
                  <a:xfrm>
                    <a:off x="4028" y="2262"/>
                    <a:ext cx="64" cy="193"/>
                  </a:xfrm>
                  <a:custGeom>
                    <a:avLst/>
                    <a:gdLst/>
                    <a:ahLst/>
                    <a:cxnLst>
                      <a:cxn ang="0">
                        <a:pos x="105" y="199"/>
                      </a:cxn>
                      <a:cxn ang="0">
                        <a:pos x="48" y="199"/>
                      </a:cxn>
                      <a:cxn ang="0">
                        <a:pos x="34" y="199"/>
                      </a:cxn>
                      <a:cxn ang="0">
                        <a:pos x="21" y="203"/>
                      </a:cxn>
                      <a:cxn ang="0">
                        <a:pos x="16" y="204"/>
                      </a:cxn>
                      <a:cxn ang="0">
                        <a:pos x="11" y="207"/>
                      </a:cxn>
                      <a:cxn ang="0">
                        <a:pos x="6" y="209"/>
                      </a:cxn>
                      <a:cxn ang="0">
                        <a:pos x="0" y="213"/>
                      </a:cxn>
                      <a:cxn ang="0">
                        <a:pos x="0" y="119"/>
                      </a:cxn>
                      <a:cxn ang="0">
                        <a:pos x="13" y="126"/>
                      </a:cxn>
                      <a:cxn ang="0">
                        <a:pos x="26" y="129"/>
                      </a:cxn>
                      <a:cxn ang="0">
                        <a:pos x="37" y="131"/>
                      </a:cxn>
                      <a:cxn ang="0">
                        <a:pos x="49" y="132"/>
                      </a:cxn>
                      <a:cxn ang="0">
                        <a:pos x="58" y="131"/>
                      </a:cxn>
                      <a:cxn ang="0">
                        <a:pos x="68" y="130"/>
                      </a:cxn>
                      <a:cxn ang="0">
                        <a:pos x="75" y="129"/>
                      </a:cxn>
                      <a:cxn ang="0">
                        <a:pos x="84" y="127"/>
                      </a:cxn>
                      <a:cxn ang="0">
                        <a:pos x="90" y="124"/>
                      </a:cxn>
                      <a:cxn ang="0">
                        <a:pos x="96" y="119"/>
                      </a:cxn>
                      <a:cxn ang="0">
                        <a:pos x="103" y="115"/>
                      </a:cxn>
                      <a:cxn ang="0">
                        <a:pos x="108" y="110"/>
                      </a:cxn>
                      <a:cxn ang="0">
                        <a:pos x="112" y="105"/>
                      </a:cxn>
                      <a:cxn ang="0">
                        <a:pos x="116" y="97"/>
                      </a:cxn>
                      <a:cxn ang="0">
                        <a:pos x="119" y="91"/>
                      </a:cxn>
                      <a:cxn ang="0">
                        <a:pos x="122" y="83"/>
                      </a:cxn>
                      <a:cxn ang="0">
                        <a:pos x="124" y="74"/>
                      </a:cxn>
                      <a:cxn ang="0">
                        <a:pos x="126" y="66"/>
                      </a:cxn>
                      <a:cxn ang="0">
                        <a:pos x="127" y="56"/>
                      </a:cxn>
                      <a:cxn ang="0">
                        <a:pos x="127" y="46"/>
                      </a:cxn>
                      <a:cxn ang="0">
                        <a:pos x="126" y="33"/>
                      </a:cxn>
                      <a:cxn ang="0">
                        <a:pos x="125" y="21"/>
                      </a:cxn>
                      <a:cxn ang="0">
                        <a:pos x="122" y="11"/>
                      </a:cxn>
                      <a:cxn ang="0">
                        <a:pos x="116" y="0"/>
                      </a:cxn>
                      <a:cxn ang="0">
                        <a:pos x="197" y="0"/>
                      </a:cxn>
                      <a:cxn ang="0">
                        <a:pos x="193" y="15"/>
                      </a:cxn>
                      <a:cxn ang="0">
                        <a:pos x="191" y="32"/>
                      </a:cxn>
                      <a:cxn ang="0">
                        <a:pos x="189" y="51"/>
                      </a:cxn>
                      <a:cxn ang="0">
                        <a:pos x="189" y="71"/>
                      </a:cxn>
                      <a:cxn ang="0">
                        <a:pos x="189" y="539"/>
                      </a:cxn>
                      <a:cxn ang="0">
                        <a:pos x="190" y="556"/>
                      </a:cxn>
                      <a:cxn ang="0">
                        <a:pos x="192" y="572"/>
                      </a:cxn>
                      <a:cxn ang="0">
                        <a:pos x="195" y="588"/>
                      </a:cxn>
                      <a:cxn ang="0">
                        <a:pos x="199" y="602"/>
                      </a:cxn>
                      <a:cxn ang="0">
                        <a:pos x="206" y="614"/>
                      </a:cxn>
                      <a:cxn ang="0">
                        <a:pos x="213" y="627"/>
                      </a:cxn>
                      <a:cxn ang="0">
                        <a:pos x="222" y="638"/>
                      </a:cxn>
                      <a:cxn ang="0">
                        <a:pos x="232" y="648"/>
                      </a:cxn>
                      <a:cxn ang="0">
                        <a:pos x="61" y="648"/>
                      </a:cxn>
                      <a:cxn ang="0">
                        <a:pos x="71" y="638"/>
                      </a:cxn>
                      <a:cxn ang="0">
                        <a:pos x="80" y="627"/>
                      </a:cxn>
                      <a:cxn ang="0">
                        <a:pos x="88" y="614"/>
                      </a:cxn>
                      <a:cxn ang="0">
                        <a:pos x="94" y="602"/>
                      </a:cxn>
                      <a:cxn ang="0">
                        <a:pos x="98" y="588"/>
                      </a:cxn>
                      <a:cxn ang="0">
                        <a:pos x="102" y="572"/>
                      </a:cxn>
                      <a:cxn ang="0">
                        <a:pos x="104" y="556"/>
                      </a:cxn>
                      <a:cxn ang="0">
                        <a:pos x="105" y="539"/>
                      </a:cxn>
                      <a:cxn ang="0">
                        <a:pos x="105" y="199"/>
                      </a:cxn>
                    </a:cxnLst>
                    <a:rect l="0" t="0" r="r" b="b"/>
                    <a:pathLst>
                      <a:path w="232" h="648">
                        <a:moveTo>
                          <a:pt x="105" y="199"/>
                        </a:moveTo>
                        <a:lnTo>
                          <a:pt x="48" y="199"/>
                        </a:lnTo>
                        <a:lnTo>
                          <a:pt x="34" y="199"/>
                        </a:lnTo>
                        <a:lnTo>
                          <a:pt x="21" y="203"/>
                        </a:lnTo>
                        <a:lnTo>
                          <a:pt x="16" y="204"/>
                        </a:lnTo>
                        <a:lnTo>
                          <a:pt x="11" y="207"/>
                        </a:lnTo>
                        <a:lnTo>
                          <a:pt x="6" y="209"/>
                        </a:lnTo>
                        <a:lnTo>
                          <a:pt x="0" y="213"/>
                        </a:lnTo>
                        <a:lnTo>
                          <a:pt x="0" y="119"/>
                        </a:lnTo>
                        <a:lnTo>
                          <a:pt x="13" y="126"/>
                        </a:lnTo>
                        <a:lnTo>
                          <a:pt x="26" y="129"/>
                        </a:lnTo>
                        <a:lnTo>
                          <a:pt x="37" y="131"/>
                        </a:lnTo>
                        <a:lnTo>
                          <a:pt x="49" y="132"/>
                        </a:lnTo>
                        <a:lnTo>
                          <a:pt x="58" y="131"/>
                        </a:lnTo>
                        <a:lnTo>
                          <a:pt x="68" y="130"/>
                        </a:lnTo>
                        <a:lnTo>
                          <a:pt x="75" y="129"/>
                        </a:lnTo>
                        <a:lnTo>
                          <a:pt x="84" y="127"/>
                        </a:lnTo>
                        <a:lnTo>
                          <a:pt x="90" y="124"/>
                        </a:lnTo>
                        <a:lnTo>
                          <a:pt x="96" y="119"/>
                        </a:lnTo>
                        <a:lnTo>
                          <a:pt x="103" y="115"/>
                        </a:lnTo>
                        <a:lnTo>
                          <a:pt x="108" y="110"/>
                        </a:lnTo>
                        <a:lnTo>
                          <a:pt x="112" y="105"/>
                        </a:lnTo>
                        <a:lnTo>
                          <a:pt x="116" y="97"/>
                        </a:lnTo>
                        <a:lnTo>
                          <a:pt x="119" y="91"/>
                        </a:lnTo>
                        <a:lnTo>
                          <a:pt x="122" y="83"/>
                        </a:lnTo>
                        <a:lnTo>
                          <a:pt x="124" y="74"/>
                        </a:lnTo>
                        <a:lnTo>
                          <a:pt x="126" y="66"/>
                        </a:lnTo>
                        <a:lnTo>
                          <a:pt x="127" y="56"/>
                        </a:lnTo>
                        <a:lnTo>
                          <a:pt x="127" y="46"/>
                        </a:lnTo>
                        <a:lnTo>
                          <a:pt x="126" y="33"/>
                        </a:lnTo>
                        <a:lnTo>
                          <a:pt x="125" y="21"/>
                        </a:lnTo>
                        <a:lnTo>
                          <a:pt x="122" y="11"/>
                        </a:lnTo>
                        <a:lnTo>
                          <a:pt x="116" y="0"/>
                        </a:lnTo>
                        <a:lnTo>
                          <a:pt x="197" y="0"/>
                        </a:lnTo>
                        <a:lnTo>
                          <a:pt x="193" y="15"/>
                        </a:lnTo>
                        <a:lnTo>
                          <a:pt x="191" y="32"/>
                        </a:lnTo>
                        <a:lnTo>
                          <a:pt x="189" y="51"/>
                        </a:lnTo>
                        <a:lnTo>
                          <a:pt x="189" y="71"/>
                        </a:lnTo>
                        <a:lnTo>
                          <a:pt x="189" y="539"/>
                        </a:lnTo>
                        <a:lnTo>
                          <a:pt x="190" y="556"/>
                        </a:lnTo>
                        <a:lnTo>
                          <a:pt x="192" y="572"/>
                        </a:lnTo>
                        <a:lnTo>
                          <a:pt x="195" y="588"/>
                        </a:lnTo>
                        <a:lnTo>
                          <a:pt x="199" y="602"/>
                        </a:lnTo>
                        <a:lnTo>
                          <a:pt x="206" y="614"/>
                        </a:lnTo>
                        <a:lnTo>
                          <a:pt x="213" y="627"/>
                        </a:lnTo>
                        <a:lnTo>
                          <a:pt x="222" y="638"/>
                        </a:lnTo>
                        <a:lnTo>
                          <a:pt x="232" y="648"/>
                        </a:lnTo>
                        <a:lnTo>
                          <a:pt x="61" y="648"/>
                        </a:lnTo>
                        <a:lnTo>
                          <a:pt x="71" y="638"/>
                        </a:lnTo>
                        <a:lnTo>
                          <a:pt x="80" y="627"/>
                        </a:lnTo>
                        <a:lnTo>
                          <a:pt x="88" y="614"/>
                        </a:lnTo>
                        <a:lnTo>
                          <a:pt x="94" y="602"/>
                        </a:lnTo>
                        <a:lnTo>
                          <a:pt x="98" y="588"/>
                        </a:lnTo>
                        <a:lnTo>
                          <a:pt x="102" y="572"/>
                        </a:lnTo>
                        <a:lnTo>
                          <a:pt x="104" y="556"/>
                        </a:lnTo>
                        <a:lnTo>
                          <a:pt x="105" y="539"/>
                        </a:lnTo>
                        <a:lnTo>
                          <a:pt x="105" y="199"/>
                        </a:lnTo>
                        <a:close/>
                      </a:path>
                    </a:pathLst>
                  </a:custGeom>
                  <a:solidFill>
                    <a:schemeClr val="bg1"/>
                  </a:solidFill>
                  <a:ln w="9525">
                    <a:noFill/>
                    <a:round/>
                    <a:headEnd/>
                    <a:tailEnd/>
                  </a:ln>
                </p:spPr>
                <p:txBody>
                  <a:bodyPr/>
                  <a:lstStyle/>
                  <a:p>
                    <a:pPr>
                      <a:defRPr/>
                    </a:pPr>
                    <a:endParaRPr lang="en-US"/>
                  </a:p>
                </p:txBody>
              </p:sp>
              <p:sp>
                <p:nvSpPr>
                  <p:cNvPr id="715633" name="Freeform 1905"/>
                  <p:cNvSpPr>
                    <a:spLocks noChangeAspect="1"/>
                  </p:cNvSpPr>
                  <p:nvPr/>
                </p:nvSpPr>
                <p:spPr bwMode="auto">
                  <a:xfrm>
                    <a:off x="4372" y="2262"/>
                    <a:ext cx="143" cy="193"/>
                  </a:xfrm>
                  <a:custGeom>
                    <a:avLst/>
                    <a:gdLst/>
                    <a:ahLst/>
                    <a:cxnLst>
                      <a:cxn ang="0">
                        <a:pos x="100" y="640"/>
                      </a:cxn>
                      <a:cxn ang="0">
                        <a:pos x="128" y="603"/>
                      </a:cxn>
                      <a:cxn ang="0">
                        <a:pos x="155" y="560"/>
                      </a:cxn>
                      <a:cxn ang="0">
                        <a:pos x="178" y="510"/>
                      </a:cxn>
                      <a:cxn ang="0">
                        <a:pos x="304" y="162"/>
                      </a:cxn>
                      <a:cxn ang="0">
                        <a:pos x="309" y="141"/>
                      </a:cxn>
                      <a:cxn ang="0">
                        <a:pos x="311" y="126"/>
                      </a:cxn>
                      <a:cxn ang="0">
                        <a:pos x="309" y="115"/>
                      </a:cxn>
                      <a:cxn ang="0">
                        <a:pos x="306" y="104"/>
                      </a:cxn>
                      <a:cxn ang="0">
                        <a:pos x="300" y="96"/>
                      </a:cxn>
                      <a:cxn ang="0">
                        <a:pos x="291" y="89"/>
                      </a:cxn>
                      <a:cxn ang="0">
                        <a:pos x="281" y="84"/>
                      </a:cxn>
                      <a:cxn ang="0">
                        <a:pos x="268" y="80"/>
                      </a:cxn>
                      <a:cxn ang="0">
                        <a:pos x="235" y="78"/>
                      </a:cxn>
                      <a:cxn ang="0">
                        <a:pos x="197" y="80"/>
                      </a:cxn>
                      <a:cxn ang="0">
                        <a:pos x="161" y="87"/>
                      </a:cxn>
                      <a:cxn ang="0">
                        <a:pos x="128" y="99"/>
                      </a:cxn>
                      <a:cxn ang="0">
                        <a:pos x="98" y="115"/>
                      </a:cxn>
                      <a:cxn ang="0">
                        <a:pos x="69" y="136"/>
                      </a:cxn>
                      <a:cxn ang="0">
                        <a:pos x="44" y="161"/>
                      </a:cxn>
                      <a:cxn ang="0">
                        <a:pos x="21" y="192"/>
                      </a:cxn>
                      <a:cxn ang="0">
                        <a:pos x="0" y="226"/>
                      </a:cxn>
                      <a:cxn ang="0">
                        <a:pos x="8" y="4"/>
                      </a:cxn>
                      <a:cxn ang="0">
                        <a:pos x="24" y="13"/>
                      </a:cxn>
                      <a:cxn ang="0">
                        <a:pos x="41" y="18"/>
                      </a:cxn>
                      <a:cxn ang="0">
                        <a:pos x="59" y="20"/>
                      </a:cxn>
                      <a:cxn ang="0">
                        <a:pos x="474" y="21"/>
                      </a:cxn>
                      <a:cxn ang="0">
                        <a:pos x="449" y="47"/>
                      </a:cxn>
                      <a:cxn ang="0">
                        <a:pos x="428" y="79"/>
                      </a:cxn>
                      <a:cxn ang="0">
                        <a:pos x="409" y="114"/>
                      </a:cxn>
                      <a:cxn ang="0">
                        <a:pos x="394" y="154"/>
                      </a:cxn>
                      <a:cxn ang="0">
                        <a:pos x="255" y="539"/>
                      </a:cxn>
                      <a:cxn ang="0">
                        <a:pos x="248" y="573"/>
                      </a:cxn>
                      <a:cxn ang="0">
                        <a:pos x="247" y="597"/>
                      </a:cxn>
                      <a:cxn ang="0">
                        <a:pos x="251" y="615"/>
                      </a:cxn>
                      <a:cxn ang="0">
                        <a:pos x="259" y="632"/>
                      </a:cxn>
                      <a:cxn ang="0">
                        <a:pos x="270" y="649"/>
                      </a:cxn>
                      <a:cxn ang="0">
                        <a:pos x="85" y="656"/>
                      </a:cxn>
                    </a:cxnLst>
                    <a:rect l="0" t="0" r="r" b="b"/>
                    <a:pathLst>
                      <a:path w="474" h="656">
                        <a:moveTo>
                          <a:pt x="85" y="656"/>
                        </a:moveTo>
                        <a:lnTo>
                          <a:pt x="100" y="640"/>
                        </a:lnTo>
                        <a:lnTo>
                          <a:pt x="115" y="623"/>
                        </a:lnTo>
                        <a:lnTo>
                          <a:pt x="128" y="603"/>
                        </a:lnTo>
                        <a:lnTo>
                          <a:pt x="142" y="582"/>
                        </a:lnTo>
                        <a:lnTo>
                          <a:pt x="155" y="560"/>
                        </a:lnTo>
                        <a:lnTo>
                          <a:pt x="166" y="536"/>
                        </a:lnTo>
                        <a:lnTo>
                          <a:pt x="178" y="510"/>
                        </a:lnTo>
                        <a:lnTo>
                          <a:pt x="188" y="482"/>
                        </a:lnTo>
                        <a:lnTo>
                          <a:pt x="304" y="162"/>
                        </a:lnTo>
                        <a:lnTo>
                          <a:pt x="307" y="152"/>
                        </a:lnTo>
                        <a:lnTo>
                          <a:pt x="309" y="141"/>
                        </a:lnTo>
                        <a:lnTo>
                          <a:pt x="310" y="133"/>
                        </a:lnTo>
                        <a:lnTo>
                          <a:pt x="311" y="126"/>
                        </a:lnTo>
                        <a:lnTo>
                          <a:pt x="310" y="120"/>
                        </a:lnTo>
                        <a:lnTo>
                          <a:pt x="309" y="115"/>
                        </a:lnTo>
                        <a:lnTo>
                          <a:pt x="308" y="109"/>
                        </a:lnTo>
                        <a:lnTo>
                          <a:pt x="306" y="104"/>
                        </a:lnTo>
                        <a:lnTo>
                          <a:pt x="303" y="100"/>
                        </a:lnTo>
                        <a:lnTo>
                          <a:pt x="300" y="96"/>
                        </a:lnTo>
                        <a:lnTo>
                          <a:pt x="297" y="93"/>
                        </a:lnTo>
                        <a:lnTo>
                          <a:pt x="291" y="89"/>
                        </a:lnTo>
                        <a:lnTo>
                          <a:pt x="287" y="86"/>
                        </a:lnTo>
                        <a:lnTo>
                          <a:pt x="281" y="84"/>
                        </a:lnTo>
                        <a:lnTo>
                          <a:pt x="275" y="82"/>
                        </a:lnTo>
                        <a:lnTo>
                          <a:pt x="268" y="80"/>
                        </a:lnTo>
                        <a:lnTo>
                          <a:pt x="252" y="78"/>
                        </a:lnTo>
                        <a:lnTo>
                          <a:pt x="235" y="78"/>
                        </a:lnTo>
                        <a:lnTo>
                          <a:pt x="216" y="78"/>
                        </a:lnTo>
                        <a:lnTo>
                          <a:pt x="197" y="80"/>
                        </a:lnTo>
                        <a:lnTo>
                          <a:pt x="179" y="83"/>
                        </a:lnTo>
                        <a:lnTo>
                          <a:pt x="161" y="87"/>
                        </a:lnTo>
                        <a:lnTo>
                          <a:pt x="144" y="93"/>
                        </a:lnTo>
                        <a:lnTo>
                          <a:pt x="128" y="99"/>
                        </a:lnTo>
                        <a:lnTo>
                          <a:pt x="112" y="106"/>
                        </a:lnTo>
                        <a:lnTo>
                          <a:pt x="98" y="115"/>
                        </a:lnTo>
                        <a:lnTo>
                          <a:pt x="83" y="125"/>
                        </a:lnTo>
                        <a:lnTo>
                          <a:pt x="69" y="136"/>
                        </a:lnTo>
                        <a:lnTo>
                          <a:pt x="57" y="148"/>
                        </a:lnTo>
                        <a:lnTo>
                          <a:pt x="44" y="161"/>
                        </a:lnTo>
                        <a:lnTo>
                          <a:pt x="32" y="176"/>
                        </a:lnTo>
                        <a:lnTo>
                          <a:pt x="21" y="192"/>
                        </a:lnTo>
                        <a:lnTo>
                          <a:pt x="10" y="208"/>
                        </a:lnTo>
                        <a:lnTo>
                          <a:pt x="0" y="226"/>
                        </a:lnTo>
                        <a:lnTo>
                          <a:pt x="0" y="0"/>
                        </a:lnTo>
                        <a:lnTo>
                          <a:pt x="8" y="4"/>
                        </a:lnTo>
                        <a:lnTo>
                          <a:pt x="16" y="8"/>
                        </a:lnTo>
                        <a:lnTo>
                          <a:pt x="24" y="13"/>
                        </a:lnTo>
                        <a:lnTo>
                          <a:pt x="32" y="16"/>
                        </a:lnTo>
                        <a:lnTo>
                          <a:pt x="41" y="18"/>
                        </a:lnTo>
                        <a:lnTo>
                          <a:pt x="49" y="19"/>
                        </a:lnTo>
                        <a:lnTo>
                          <a:pt x="59" y="20"/>
                        </a:lnTo>
                        <a:lnTo>
                          <a:pt x="67" y="21"/>
                        </a:lnTo>
                        <a:lnTo>
                          <a:pt x="474" y="21"/>
                        </a:lnTo>
                        <a:lnTo>
                          <a:pt x="461" y="34"/>
                        </a:lnTo>
                        <a:lnTo>
                          <a:pt x="449" y="47"/>
                        </a:lnTo>
                        <a:lnTo>
                          <a:pt x="439" y="62"/>
                        </a:lnTo>
                        <a:lnTo>
                          <a:pt x="428" y="79"/>
                        </a:lnTo>
                        <a:lnTo>
                          <a:pt x="419" y="96"/>
                        </a:lnTo>
                        <a:lnTo>
                          <a:pt x="409" y="114"/>
                        </a:lnTo>
                        <a:lnTo>
                          <a:pt x="401" y="134"/>
                        </a:lnTo>
                        <a:lnTo>
                          <a:pt x="394" y="154"/>
                        </a:lnTo>
                        <a:lnTo>
                          <a:pt x="261" y="520"/>
                        </a:lnTo>
                        <a:lnTo>
                          <a:pt x="255" y="539"/>
                        </a:lnTo>
                        <a:lnTo>
                          <a:pt x="250" y="557"/>
                        </a:lnTo>
                        <a:lnTo>
                          <a:pt x="248" y="573"/>
                        </a:lnTo>
                        <a:lnTo>
                          <a:pt x="247" y="588"/>
                        </a:lnTo>
                        <a:lnTo>
                          <a:pt x="247" y="597"/>
                        </a:lnTo>
                        <a:lnTo>
                          <a:pt x="249" y="606"/>
                        </a:lnTo>
                        <a:lnTo>
                          <a:pt x="251" y="615"/>
                        </a:lnTo>
                        <a:lnTo>
                          <a:pt x="255" y="623"/>
                        </a:lnTo>
                        <a:lnTo>
                          <a:pt x="259" y="632"/>
                        </a:lnTo>
                        <a:lnTo>
                          <a:pt x="264" y="640"/>
                        </a:lnTo>
                        <a:lnTo>
                          <a:pt x="270" y="649"/>
                        </a:lnTo>
                        <a:lnTo>
                          <a:pt x="278" y="656"/>
                        </a:lnTo>
                        <a:lnTo>
                          <a:pt x="85" y="656"/>
                        </a:lnTo>
                        <a:close/>
                      </a:path>
                    </a:pathLst>
                  </a:custGeom>
                  <a:solidFill>
                    <a:schemeClr val="bg1"/>
                  </a:solidFill>
                  <a:ln w="9525">
                    <a:noFill/>
                    <a:round/>
                    <a:headEnd/>
                    <a:tailEnd/>
                  </a:ln>
                </p:spPr>
                <p:txBody>
                  <a:bodyPr/>
                  <a:lstStyle/>
                  <a:p>
                    <a:pPr>
                      <a:defRPr/>
                    </a:pPr>
                    <a:endParaRPr lang="en-US"/>
                  </a:p>
                </p:txBody>
              </p:sp>
              <p:sp>
                <p:nvSpPr>
                  <p:cNvPr id="715634" name="Freeform 1906"/>
                  <p:cNvSpPr>
                    <a:spLocks noChangeAspect="1" noEditPoints="1"/>
                  </p:cNvSpPr>
                  <p:nvPr/>
                </p:nvSpPr>
                <p:spPr bwMode="auto">
                  <a:xfrm>
                    <a:off x="4736" y="2262"/>
                    <a:ext cx="143" cy="200"/>
                  </a:xfrm>
                  <a:custGeom>
                    <a:avLst/>
                    <a:gdLst/>
                    <a:ahLst/>
                    <a:cxnLst>
                      <a:cxn ang="0">
                        <a:pos x="417" y="331"/>
                      </a:cxn>
                      <a:cxn ang="0">
                        <a:pos x="457" y="377"/>
                      </a:cxn>
                      <a:cxn ang="0">
                        <a:pos x="476" y="438"/>
                      </a:cxn>
                      <a:cxn ang="0">
                        <a:pos x="475" y="503"/>
                      </a:cxn>
                      <a:cxn ang="0">
                        <a:pos x="459" y="554"/>
                      </a:cxn>
                      <a:cxn ang="0">
                        <a:pos x="430" y="596"/>
                      </a:cxn>
                      <a:cxn ang="0">
                        <a:pos x="371" y="636"/>
                      </a:cxn>
                      <a:cxn ang="0">
                        <a:pos x="264" y="662"/>
                      </a:cxn>
                      <a:cxn ang="0">
                        <a:pos x="144" y="651"/>
                      </a:cxn>
                      <a:cxn ang="0">
                        <a:pos x="62" y="611"/>
                      </a:cxn>
                      <a:cxn ang="0">
                        <a:pos x="27" y="572"/>
                      </a:cxn>
                      <a:cxn ang="0">
                        <a:pos x="7" y="525"/>
                      </a:cxn>
                      <a:cxn ang="0">
                        <a:pos x="0" y="467"/>
                      </a:cxn>
                      <a:cxn ang="0">
                        <a:pos x="10" y="399"/>
                      </a:cxn>
                      <a:cxn ang="0">
                        <a:pos x="41" y="348"/>
                      </a:cxn>
                      <a:cxn ang="0">
                        <a:pos x="93" y="310"/>
                      </a:cxn>
                      <a:cxn ang="0">
                        <a:pos x="70" y="282"/>
                      </a:cxn>
                      <a:cxn ang="0">
                        <a:pos x="40" y="243"/>
                      </a:cxn>
                      <a:cxn ang="0">
                        <a:pos x="26" y="193"/>
                      </a:cxn>
                      <a:cxn ang="0">
                        <a:pos x="27" y="138"/>
                      </a:cxn>
                      <a:cxn ang="0">
                        <a:pos x="41" y="93"/>
                      </a:cxn>
                      <a:cxn ang="0">
                        <a:pos x="68" y="56"/>
                      </a:cxn>
                      <a:cxn ang="0">
                        <a:pos x="121" y="21"/>
                      </a:cxn>
                      <a:cxn ang="0">
                        <a:pos x="216" y="1"/>
                      </a:cxn>
                      <a:cxn ang="0">
                        <a:pos x="321" y="10"/>
                      </a:cxn>
                      <a:cxn ang="0">
                        <a:pos x="395" y="45"/>
                      </a:cxn>
                      <a:cxn ang="0">
                        <a:pos x="427" y="77"/>
                      </a:cxn>
                      <a:cxn ang="0">
                        <a:pos x="446" y="119"/>
                      </a:cxn>
                      <a:cxn ang="0">
                        <a:pos x="453" y="170"/>
                      </a:cxn>
                      <a:cxn ang="0">
                        <a:pos x="445" y="224"/>
                      </a:cxn>
                      <a:cxn ang="0">
                        <a:pos x="420" y="268"/>
                      </a:cxn>
                      <a:cxn ang="0">
                        <a:pos x="380" y="299"/>
                      </a:cxn>
                      <a:cxn ang="0">
                        <a:pos x="200" y="70"/>
                      </a:cxn>
                      <a:cxn ang="0">
                        <a:pos x="148" y="90"/>
                      </a:cxn>
                      <a:cxn ang="0">
                        <a:pos x="115" y="135"/>
                      </a:cxn>
                      <a:cxn ang="0">
                        <a:pos x="112" y="197"/>
                      </a:cxn>
                      <a:cxn ang="0">
                        <a:pos x="140" y="246"/>
                      </a:cxn>
                      <a:cxn ang="0">
                        <a:pos x="188" y="271"/>
                      </a:cxn>
                      <a:cxn ang="0">
                        <a:pos x="252" y="276"/>
                      </a:cxn>
                      <a:cxn ang="0">
                        <a:pos x="311" y="264"/>
                      </a:cxn>
                      <a:cxn ang="0">
                        <a:pos x="352" y="229"/>
                      </a:cxn>
                      <a:cxn ang="0">
                        <a:pos x="366" y="171"/>
                      </a:cxn>
                      <a:cxn ang="0">
                        <a:pos x="352" y="115"/>
                      </a:cxn>
                      <a:cxn ang="0">
                        <a:pos x="311" y="80"/>
                      </a:cxn>
                      <a:cxn ang="0">
                        <a:pos x="252" y="67"/>
                      </a:cxn>
                      <a:cxn ang="0">
                        <a:pos x="192" y="347"/>
                      </a:cxn>
                      <a:cxn ang="0">
                        <a:pos x="129" y="370"/>
                      </a:cxn>
                      <a:cxn ang="0">
                        <a:pos x="91" y="425"/>
                      </a:cxn>
                      <a:cxn ang="0">
                        <a:pos x="87" y="499"/>
                      </a:cxn>
                      <a:cxn ang="0">
                        <a:pos x="119" y="557"/>
                      </a:cxn>
                      <a:cxn ang="0">
                        <a:pos x="178" y="587"/>
                      </a:cxn>
                      <a:cxn ang="0">
                        <a:pos x="255" y="594"/>
                      </a:cxn>
                      <a:cxn ang="0">
                        <a:pos x="324" y="578"/>
                      </a:cxn>
                      <a:cxn ang="0">
                        <a:pos x="375" y="537"/>
                      </a:cxn>
                      <a:cxn ang="0">
                        <a:pos x="393" y="469"/>
                      </a:cxn>
                      <a:cxn ang="0">
                        <a:pos x="375" y="401"/>
                      </a:cxn>
                      <a:cxn ang="0">
                        <a:pos x="323" y="359"/>
                      </a:cxn>
                      <a:cxn ang="0">
                        <a:pos x="255" y="343"/>
                      </a:cxn>
                    </a:cxnLst>
                    <a:rect l="0" t="0" r="r" b="b"/>
                    <a:pathLst>
                      <a:path w="477" h="662">
                        <a:moveTo>
                          <a:pt x="370" y="305"/>
                        </a:moveTo>
                        <a:lnTo>
                          <a:pt x="383" y="310"/>
                        </a:lnTo>
                        <a:lnTo>
                          <a:pt x="395" y="316"/>
                        </a:lnTo>
                        <a:lnTo>
                          <a:pt x="406" y="324"/>
                        </a:lnTo>
                        <a:lnTo>
                          <a:pt x="417" y="331"/>
                        </a:lnTo>
                        <a:lnTo>
                          <a:pt x="426" y="339"/>
                        </a:lnTo>
                        <a:lnTo>
                          <a:pt x="435" y="348"/>
                        </a:lnTo>
                        <a:lnTo>
                          <a:pt x="443" y="357"/>
                        </a:lnTo>
                        <a:lnTo>
                          <a:pt x="451" y="367"/>
                        </a:lnTo>
                        <a:lnTo>
                          <a:pt x="457" y="377"/>
                        </a:lnTo>
                        <a:lnTo>
                          <a:pt x="462" y="388"/>
                        </a:lnTo>
                        <a:lnTo>
                          <a:pt x="466" y="399"/>
                        </a:lnTo>
                        <a:lnTo>
                          <a:pt x="471" y="412"/>
                        </a:lnTo>
                        <a:lnTo>
                          <a:pt x="474" y="425"/>
                        </a:lnTo>
                        <a:lnTo>
                          <a:pt x="476" y="438"/>
                        </a:lnTo>
                        <a:lnTo>
                          <a:pt x="477" y="452"/>
                        </a:lnTo>
                        <a:lnTo>
                          <a:pt x="477" y="467"/>
                        </a:lnTo>
                        <a:lnTo>
                          <a:pt x="477" y="479"/>
                        </a:lnTo>
                        <a:lnTo>
                          <a:pt x="476" y="491"/>
                        </a:lnTo>
                        <a:lnTo>
                          <a:pt x="475" y="503"/>
                        </a:lnTo>
                        <a:lnTo>
                          <a:pt x="473" y="513"/>
                        </a:lnTo>
                        <a:lnTo>
                          <a:pt x="470" y="525"/>
                        </a:lnTo>
                        <a:lnTo>
                          <a:pt x="467" y="534"/>
                        </a:lnTo>
                        <a:lnTo>
                          <a:pt x="463" y="545"/>
                        </a:lnTo>
                        <a:lnTo>
                          <a:pt x="459" y="554"/>
                        </a:lnTo>
                        <a:lnTo>
                          <a:pt x="454" y="564"/>
                        </a:lnTo>
                        <a:lnTo>
                          <a:pt x="449" y="572"/>
                        </a:lnTo>
                        <a:lnTo>
                          <a:pt x="443" y="581"/>
                        </a:lnTo>
                        <a:lnTo>
                          <a:pt x="436" y="589"/>
                        </a:lnTo>
                        <a:lnTo>
                          <a:pt x="430" y="596"/>
                        </a:lnTo>
                        <a:lnTo>
                          <a:pt x="421" y="604"/>
                        </a:lnTo>
                        <a:lnTo>
                          <a:pt x="414" y="611"/>
                        </a:lnTo>
                        <a:lnTo>
                          <a:pt x="404" y="617"/>
                        </a:lnTo>
                        <a:lnTo>
                          <a:pt x="388" y="628"/>
                        </a:lnTo>
                        <a:lnTo>
                          <a:pt x="371" y="636"/>
                        </a:lnTo>
                        <a:lnTo>
                          <a:pt x="352" y="645"/>
                        </a:lnTo>
                        <a:lnTo>
                          <a:pt x="332" y="651"/>
                        </a:lnTo>
                        <a:lnTo>
                          <a:pt x="311" y="655"/>
                        </a:lnTo>
                        <a:lnTo>
                          <a:pt x="288" y="660"/>
                        </a:lnTo>
                        <a:lnTo>
                          <a:pt x="264" y="662"/>
                        </a:lnTo>
                        <a:lnTo>
                          <a:pt x="239" y="662"/>
                        </a:lnTo>
                        <a:lnTo>
                          <a:pt x="213" y="662"/>
                        </a:lnTo>
                        <a:lnTo>
                          <a:pt x="188" y="660"/>
                        </a:lnTo>
                        <a:lnTo>
                          <a:pt x="165" y="655"/>
                        </a:lnTo>
                        <a:lnTo>
                          <a:pt x="144" y="651"/>
                        </a:lnTo>
                        <a:lnTo>
                          <a:pt x="124" y="645"/>
                        </a:lnTo>
                        <a:lnTo>
                          <a:pt x="105" y="636"/>
                        </a:lnTo>
                        <a:lnTo>
                          <a:pt x="87" y="628"/>
                        </a:lnTo>
                        <a:lnTo>
                          <a:pt x="71" y="617"/>
                        </a:lnTo>
                        <a:lnTo>
                          <a:pt x="62" y="611"/>
                        </a:lnTo>
                        <a:lnTo>
                          <a:pt x="55" y="604"/>
                        </a:lnTo>
                        <a:lnTo>
                          <a:pt x="46" y="596"/>
                        </a:lnTo>
                        <a:lnTo>
                          <a:pt x="40" y="589"/>
                        </a:lnTo>
                        <a:lnTo>
                          <a:pt x="34" y="581"/>
                        </a:lnTo>
                        <a:lnTo>
                          <a:pt x="27" y="572"/>
                        </a:lnTo>
                        <a:lnTo>
                          <a:pt x="22" y="564"/>
                        </a:lnTo>
                        <a:lnTo>
                          <a:pt x="18" y="554"/>
                        </a:lnTo>
                        <a:lnTo>
                          <a:pt x="14" y="545"/>
                        </a:lnTo>
                        <a:lnTo>
                          <a:pt x="10" y="534"/>
                        </a:lnTo>
                        <a:lnTo>
                          <a:pt x="7" y="525"/>
                        </a:lnTo>
                        <a:lnTo>
                          <a:pt x="4" y="513"/>
                        </a:lnTo>
                        <a:lnTo>
                          <a:pt x="3" y="503"/>
                        </a:lnTo>
                        <a:lnTo>
                          <a:pt x="1" y="491"/>
                        </a:lnTo>
                        <a:lnTo>
                          <a:pt x="1" y="479"/>
                        </a:lnTo>
                        <a:lnTo>
                          <a:pt x="0" y="467"/>
                        </a:lnTo>
                        <a:lnTo>
                          <a:pt x="1" y="452"/>
                        </a:lnTo>
                        <a:lnTo>
                          <a:pt x="2" y="438"/>
                        </a:lnTo>
                        <a:lnTo>
                          <a:pt x="4" y="425"/>
                        </a:lnTo>
                        <a:lnTo>
                          <a:pt x="7" y="412"/>
                        </a:lnTo>
                        <a:lnTo>
                          <a:pt x="10" y="399"/>
                        </a:lnTo>
                        <a:lnTo>
                          <a:pt x="15" y="388"/>
                        </a:lnTo>
                        <a:lnTo>
                          <a:pt x="20" y="377"/>
                        </a:lnTo>
                        <a:lnTo>
                          <a:pt x="26" y="367"/>
                        </a:lnTo>
                        <a:lnTo>
                          <a:pt x="34" y="357"/>
                        </a:lnTo>
                        <a:lnTo>
                          <a:pt x="41" y="348"/>
                        </a:lnTo>
                        <a:lnTo>
                          <a:pt x="49" y="339"/>
                        </a:lnTo>
                        <a:lnTo>
                          <a:pt x="59" y="331"/>
                        </a:lnTo>
                        <a:lnTo>
                          <a:pt x="69" y="324"/>
                        </a:lnTo>
                        <a:lnTo>
                          <a:pt x="81" y="316"/>
                        </a:lnTo>
                        <a:lnTo>
                          <a:pt x="93" y="310"/>
                        </a:lnTo>
                        <a:lnTo>
                          <a:pt x="105" y="305"/>
                        </a:lnTo>
                        <a:lnTo>
                          <a:pt x="96" y="299"/>
                        </a:lnTo>
                        <a:lnTo>
                          <a:pt x="87" y="294"/>
                        </a:lnTo>
                        <a:lnTo>
                          <a:pt x="78" y="288"/>
                        </a:lnTo>
                        <a:lnTo>
                          <a:pt x="70" y="282"/>
                        </a:lnTo>
                        <a:lnTo>
                          <a:pt x="63" y="274"/>
                        </a:lnTo>
                        <a:lnTo>
                          <a:pt x="57" y="268"/>
                        </a:lnTo>
                        <a:lnTo>
                          <a:pt x="50" y="259"/>
                        </a:lnTo>
                        <a:lnTo>
                          <a:pt x="45" y="251"/>
                        </a:lnTo>
                        <a:lnTo>
                          <a:pt x="40" y="243"/>
                        </a:lnTo>
                        <a:lnTo>
                          <a:pt x="36" y="234"/>
                        </a:lnTo>
                        <a:lnTo>
                          <a:pt x="33" y="224"/>
                        </a:lnTo>
                        <a:lnTo>
                          <a:pt x="29" y="214"/>
                        </a:lnTo>
                        <a:lnTo>
                          <a:pt x="27" y="204"/>
                        </a:lnTo>
                        <a:lnTo>
                          <a:pt x="26" y="193"/>
                        </a:lnTo>
                        <a:lnTo>
                          <a:pt x="25" y="182"/>
                        </a:lnTo>
                        <a:lnTo>
                          <a:pt x="24" y="170"/>
                        </a:lnTo>
                        <a:lnTo>
                          <a:pt x="25" y="159"/>
                        </a:lnTo>
                        <a:lnTo>
                          <a:pt x="25" y="149"/>
                        </a:lnTo>
                        <a:lnTo>
                          <a:pt x="27" y="138"/>
                        </a:lnTo>
                        <a:lnTo>
                          <a:pt x="28" y="129"/>
                        </a:lnTo>
                        <a:lnTo>
                          <a:pt x="31" y="119"/>
                        </a:lnTo>
                        <a:lnTo>
                          <a:pt x="34" y="110"/>
                        </a:lnTo>
                        <a:lnTo>
                          <a:pt x="37" y="101"/>
                        </a:lnTo>
                        <a:lnTo>
                          <a:pt x="41" y="93"/>
                        </a:lnTo>
                        <a:lnTo>
                          <a:pt x="45" y="85"/>
                        </a:lnTo>
                        <a:lnTo>
                          <a:pt x="50" y="77"/>
                        </a:lnTo>
                        <a:lnTo>
                          <a:pt x="56" y="70"/>
                        </a:lnTo>
                        <a:lnTo>
                          <a:pt x="62" y="64"/>
                        </a:lnTo>
                        <a:lnTo>
                          <a:pt x="68" y="56"/>
                        </a:lnTo>
                        <a:lnTo>
                          <a:pt x="75" y="50"/>
                        </a:lnTo>
                        <a:lnTo>
                          <a:pt x="82" y="45"/>
                        </a:lnTo>
                        <a:lnTo>
                          <a:pt x="90" y="38"/>
                        </a:lnTo>
                        <a:lnTo>
                          <a:pt x="105" y="30"/>
                        </a:lnTo>
                        <a:lnTo>
                          <a:pt x="121" y="21"/>
                        </a:lnTo>
                        <a:lnTo>
                          <a:pt x="138" y="15"/>
                        </a:lnTo>
                        <a:lnTo>
                          <a:pt x="156" y="10"/>
                        </a:lnTo>
                        <a:lnTo>
                          <a:pt x="175" y="6"/>
                        </a:lnTo>
                        <a:lnTo>
                          <a:pt x="195" y="3"/>
                        </a:lnTo>
                        <a:lnTo>
                          <a:pt x="216" y="1"/>
                        </a:lnTo>
                        <a:lnTo>
                          <a:pt x="239" y="0"/>
                        </a:lnTo>
                        <a:lnTo>
                          <a:pt x="261" y="1"/>
                        </a:lnTo>
                        <a:lnTo>
                          <a:pt x="282" y="3"/>
                        </a:lnTo>
                        <a:lnTo>
                          <a:pt x="302" y="6"/>
                        </a:lnTo>
                        <a:lnTo>
                          <a:pt x="321" y="10"/>
                        </a:lnTo>
                        <a:lnTo>
                          <a:pt x="340" y="15"/>
                        </a:lnTo>
                        <a:lnTo>
                          <a:pt x="357" y="21"/>
                        </a:lnTo>
                        <a:lnTo>
                          <a:pt x="373" y="30"/>
                        </a:lnTo>
                        <a:lnTo>
                          <a:pt x="387" y="38"/>
                        </a:lnTo>
                        <a:lnTo>
                          <a:pt x="395" y="45"/>
                        </a:lnTo>
                        <a:lnTo>
                          <a:pt x="402" y="50"/>
                        </a:lnTo>
                        <a:lnTo>
                          <a:pt x="410" y="56"/>
                        </a:lnTo>
                        <a:lnTo>
                          <a:pt x="416" y="64"/>
                        </a:lnTo>
                        <a:lnTo>
                          <a:pt x="422" y="70"/>
                        </a:lnTo>
                        <a:lnTo>
                          <a:pt x="427" y="77"/>
                        </a:lnTo>
                        <a:lnTo>
                          <a:pt x="432" y="85"/>
                        </a:lnTo>
                        <a:lnTo>
                          <a:pt x="436" y="93"/>
                        </a:lnTo>
                        <a:lnTo>
                          <a:pt x="440" y="101"/>
                        </a:lnTo>
                        <a:lnTo>
                          <a:pt x="443" y="110"/>
                        </a:lnTo>
                        <a:lnTo>
                          <a:pt x="446" y="119"/>
                        </a:lnTo>
                        <a:lnTo>
                          <a:pt x="449" y="129"/>
                        </a:lnTo>
                        <a:lnTo>
                          <a:pt x="451" y="138"/>
                        </a:lnTo>
                        <a:lnTo>
                          <a:pt x="452" y="149"/>
                        </a:lnTo>
                        <a:lnTo>
                          <a:pt x="453" y="159"/>
                        </a:lnTo>
                        <a:lnTo>
                          <a:pt x="453" y="170"/>
                        </a:lnTo>
                        <a:lnTo>
                          <a:pt x="453" y="182"/>
                        </a:lnTo>
                        <a:lnTo>
                          <a:pt x="452" y="193"/>
                        </a:lnTo>
                        <a:lnTo>
                          <a:pt x="450" y="204"/>
                        </a:lnTo>
                        <a:lnTo>
                          <a:pt x="447" y="214"/>
                        </a:lnTo>
                        <a:lnTo>
                          <a:pt x="445" y="224"/>
                        </a:lnTo>
                        <a:lnTo>
                          <a:pt x="441" y="234"/>
                        </a:lnTo>
                        <a:lnTo>
                          <a:pt x="437" y="243"/>
                        </a:lnTo>
                        <a:lnTo>
                          <a:pt x="433" y="251"/>
                        </a:lnTo>
                        <a:lnTo>
                          <a:pt x="426" y="259"/>
                        </a:lnTo>
                        <a:lnTo>
                          <a:pt x="420" y="268"/>
                        </a:lnTo>
                        <a:lnTo>
                          <a:pt x="414" y="274"/>
                        </a:lnTo>
                        <a:lnTo>
                          <a:pt x="406" y="282"/>
                        </a:lnTo>
                        <a:lnTo>
                          <a:pt x="398" y="288"/>
                        </a:lnTo>
                        <a:lnTo>
                          <a:pt x="390" y="294"/>
                        </a:lnTo>
                        <a:lnTo>
                          <a:pt x="380" y="299"/>
                        </a:lnTo>
                        <a:lnTo>
                          <a:pt x="370" y="305"/>
                        </a:lnTo>
                        <a:close/>
                        <a:moveTo>
                          <a:pt x="239" y="66"/>
                        </a:moveTo>
                        <a:lnTo>
                          <a:pt x="225" y="67"/>
                        </a:lnTo>
                        <a:lnTo>
                          <a:pt x="212" y="68"/>
                        </a:lnTo>
                        <a:lnTo>
                          <a:pt x="200" y="70"/>
                        </a:lnTo>
                        <a:lnTo>
                          <a:pt x="188" y="72"/>
                        </a:lnTo>
                        <a:lnTo>
                          <a:pt x="177" y="76"/>
                        </a:lnTo>
                        <a:lnTo>
                          <a:pt x="167" y="80"/>
                        </a:lnTo>
                        <a:lnTo>
                          <a:pt x="158" y="85"/>
                        </a:lnTo>
                        <a:lnTo>
                          <a:pt x="148" y="90"/>
                        </a:lnTo>
                        <a:lnTo>
                          <a:pt x="140" y="97"/>
                        </a:lnTo>
                        <a:lnTo>
                          <a:pt x="132" y="106"/>
                        </a:lnTo>
                        <a:lnTo>
                          <a:pt x="125" y="115"/>
                        </a:lnTo>
                        <a:lnTo>
                          <a:pt x="119" y="125"/>
                        </a:lnTo>
                        <a:lnTo>
                          <a:pt x="115" y="135"/>
                        </a:lnTo>
                        <a:lnTo>
                          <a:pt x="112" y="146"/>
                        </a:lnTo>
                        <a:lnTo>
                          <a:pt x="109" y="158"/>
                        </a:lnTo>
                        <a:lnTo>
                          <a:pt x="109" y="171"/>
                        </a:lnTo>
                        <a:lnTo>
                          <a:pt x="109" y="185"/>
                        </a:lnTo>
                        <a:lnTo>
                          <a:pt x="112" y="197"/>
                        </a:lnTo>
                        <a:lnTo>
                          <a:pt x="115" y="209"/>
                        </a:lnTo>
                        <a:lnTo>
                          <a:pt x="119" y="219"/>
                        </a:lnTo>
                        <a:lnTo>
                          <a:pt x="125" y="229"/>
                        </a:lnTo>
                        <a:lnTo>
                          <a:pt x="132" y="237"/>
                        </a:lnTo>
                        <a:lnTo>
                          <a:pt x="140" y="246"/>
                        </a:lnTo>
                        <a:lnTo>
                          <a:pt x="148" y="253"/>
                        </a:lnTo>
                        <a:lnTo>
                          <a:pt x="158" y="258"/>
                        </a:lnTo>
                        <a:lnTo>
                          <a:pt x="167" y="264"/>
                        </a:lnTo>
                        <a:lnTo>
                          <a:pt x="177" y="268"/>
                        </a:lnTo>
                        <a:lnTo>
                          <a:pt x="188" y="271"/>
                        </a:lnTo>
                        <a:lnTo>
                          <a:pt x="200" y="274"/>
                        </a:lnTo>
                        <a:lnTo>
                          <a:pt x="212" y="275"/>
                        </a:lnTo>
                        <a:lnTo>
                          <a:pt x="225" y="276"/>
                        </a:lnTo>
                        <a:lnTo>
                          <a:pt x="239" y="277"/>
                        </a:lnTo>
                        <a:lnTo>
                          <a:pt x="252" y="276"/>
                        </a:lnTo>
                        <a:lnTo>
                          <a:pt x="265" y="275"/>
                        </a:lnTo>
                        <a:lnTo>
                          <a:pt x="277" y="274"/>
                        </a:lnTo>
                        <a:lnTo>
                          <a:pt x="288" y="271"/>
                        </a:lnTo>
                        <a:lnTo>
                          <a:pt x="300" y="268"/>
                        </a:lnTo>
                        <a:lnTo>
                          <a:pt x="311" y="264"/>
                        </a:lnTo>
                        <a:lnTo>
                          <a:pt x="320" y="258"/>
                        </a:lnTo>
                        <a:lnTo>
                          <a:pt x="328" y="253"/>
                        </a:lnTo>
                        <a:lnTo>
                          <a:pt x="338" y="246"/>
                        </a:lnTo>
                        <a:lnTo>
                          <a:pt x="345" y="237"/>
                        </a:lnTo>
                        <a:lnTo>
                          <a:pt x="352" y="229"/>
                        </a:lnTo>
                        <a:lnTo>
                          <a:pt x="357" y="219"/>
                        </a:lnTo>
                        <a:lnTo>
                          <a:pt x="361" y="209"/>
                        </a:lnTo>
                        <a:lnTo>
                          <a:pt x="364" y="197"/>
                        </a:lnTo>
                        <a:lnTo>
                          <a:pt x="366" y="185"/>
                        </a:lnTo>
                        <a:lnTo>
                          <a:pt x="366" y="171"/>
                        </a:lnTo>
                        <a:lnTo>
                          <a:pt x="366" y="158"/>
                        </a:lnTo>
                        <a:lnTo>
                          <a:pt x="364" y="146"/>
                        </a:lnTo>
                        <a:lnTo>
                          <a:pt x="361" y="135"/>
                        </a:lnTo>
                        <a:lnTo>
                          <a:pt x="357" y="125"/>
                        </a:lnTo>
                        <a:lnTo>
                          <a:pt x="352" y="115"/>
                        </a:lnTo>
                        <a:lnTo>
                          <a:pt x="345" y="106"/>
                        </a:lnTo>
                        <a:lnTo>
                          <a:pt x="338" y="97"/>
                        </a:lnTo>
                        <a:lnTo>
                          <a:pt x="328" y="90"/>
                        </a:lnTo>
                        <a:lnTo>
                          <a:pt x="320" y="85"/>
                        </a:lnTo>
                        <a:lnTo>
                          <a:pt x="311" y="80"/>
                        </a:lnTo>
                        <a:lnTo>
                          <a:pt x="300" y="76"/>
                        </a:lnTo>
                        <a:lnTo>
                          <a:pt x="288" y="72"/>
                        </a:lnTo>
                        <a:lnTo>
                          <a:pt x="277" y="70"/>
                        </a:lnTo>
                        <a:lnTo>
                          <a:pt x="265" y="68"/>
                        </a:lnTo>
                        <a:lnTo>
                          <a:pt x="252" y="67"/>
                        </a:lnTo>
                        <a:lnTo>
                          <a:pt x="239" y="66"/>
                        </a:lnTo>
                        <a:close/>
                        <a:moveTo>
                          <a:pt x="239" y="343"/>
                        </a:moveTo>
                        <a:lnTo>
                          <a:pt x="222" y="343"/>
                        </a:lnTo>
                        <a:lnTo>
                          <a:pt x="206" y="345"/>
                        </a:lnTo>
                        <a:lnTo>
                          <a:pt x="192" y="347"/>
                        </a:lnTo>
                        <a:lnTo>
                          <a:pt x="178" y="350"/>
                        </a:lnTo>
                        <a:lnTo>
                          <a:pt x="164" y="354"/>
                        </a:lnTo>
                        <a:lnTo>
                          <a:pt x="153" y="358"/>
                        </a:lnTo>
                        <a:lnTo>
                          <a:pt x="141" y="364"/>
                        </a:lnTo>
                        <a:lnTo>
                          <a:pt x="129" y="370"/>
                        </a:lnTo>
                        <a:lnTo>
                          <a:pt x="120" y="379"/>
                        </a:lnTo>
                        <a:lnTo>
                          <a:pt x="110" y="389"/>
                        </a:lnTo>
                        <a:lnTo>
                          <a:pt x="103" y="399"/>
                        </a:lnTo>
                        <a:lnTo>
                          <a:pt x="97" y="412"/>
                        </a:lnTo>
                        <a:lnTo>
                          <a:pt x="91" y="425"/>
                        </a:lnTo>
                        <a:lnTo>
                          <a:pt x="88" y="438"/>
                        </a:lnTo>
                        <a:lnTo>
                          <a:pt x="85" y="453"/>
                        </a:lnTo>
                        <a:lnTo>
                          <a:pt x="85" y="469"/>
                        </a:lnTo>
                        <a:lnTo>
                          <a:pt x="85" y="485"/>
                        </a:lnTo>
                        <a:lnTo>
                          <a:pt x="87" y="499"/>
                        </a:lnTo>
                        <a:lnTo>
                          <a:pt x="90" y="513"/>
                        </a:lnTo>
                        <a:lnTo>
                          <a:pt x="96" y="526"/>
                        </a:lnTo>
                        <a:lnTo>
                          <a:pt x="102" y="537"/>
                        </a:lnTo>
                        <a:lnTo>
                          <a:pt x="109" y="548"/>
                        </a:lnTo>
                        <a:lnTo>
                          <a:pt x="119" y="557"/>
                        </a:lnTo>
                        <a:lnTo>
                          <a:pt x="129" y="566"/>
                        </a:lnTo>
                        <a:lnTo>
                          <a:pt x="141" y="572"/>
                        </a:lnTo>
                        <a:lnTo>
                          <a:pt x="153" y="578"/>
                        </a:lnTo>
                        <a:lnTo>
                          <a:pt x="164" y="583"/>
                        </a:lnTo>
                        <a:lnTo>
                          <a:pt x="178" y="587"/>
                        </a:lnTo>
                        <a:lnTo>
                          <a:pt x="192" y="590"/>
                        </a:lnTo>
                        <a:lnTo>
                          <a:pt x="206" y="593"/>
                        </a:lnTo>
                        <a:lnTo>
                          <a:pt x="222" y="594"/>
                        </a:lnTo>
                        <a:lnTo>
                          <a:pt x="239" y="594"/>
                        </a:lnTo>
                        <a:lnTo>
                          <a:pt x="255" y="594"/>
                        </a:lnTo>
                        <a:lnTo>
                          <a:pt x="271" y="593"/>
                        </a:lnTo>
                        <a:lnTo>
                          <a:pt x="285" y="590"/>
                        </a:lnTo>
                        <a:lnTo>
                          <a:pt x="299" y="587"/>
                        </a:lnTo>
                        <a:lnTo>
                          <a:pt x="313" y="583"/>
                        </a:lnTo>
                        <a:lnTo>
                          <a:pt x="324" y="578"/>
                        </a:lnTo>
                        <a:lnTo>
                          <a:pt x="336" y="572"/>
                        </a:lnTo>
                        <a:lnTo>
                          <a:pt x="346" y="566"/>
                        </a:lnTo>
                        <a:lnTo>
                          <a:pt x="357" y="557"/>
                        </a:lnTo>
                        <a:lnTo>
                          <a:pt x="366" y="548"/>
                        </a:lnTo>
                        <a:lnTo>
                          <a:pt x="375" y="537"/>
                        </a:lnTo>
                        <a:lnTo>
                          <a:pt x="381" y="526"/>
                        </a:lnTo>
                        <a:lnTo>
                          <a:pt x="386" y="513"/>
                        </a:lnTo>
                        <a:lnTo>
                          <a:pt x="390" y="499"/>
                        </a:lnTo>
                        <a:lnTo>
                          <a:pt x="392" y="485"/>
                        </a:lnTo>
                        <a:lnTo>
                          <a:pt x="393" y="469"/>
                        </a:lnTo>
                        <a:lnTo>
                          <a:pt x="392" y="453"/>
                        </a:lnTo>
                        <a:lnTo>
                          <a:pt x="390" y="438"/>
                        </a:lnTo>
                        <a:lnTo>
                          <a:pt x="386" y="425"/>
                        </a:lnTo>
                        <a:lnTo>
                          <a:pt x="381" y="412"/>
                        </a:lnTo>
                        <a:lnTo>
                          <a:pt x="375" y="401"/>
                        </a:lnTo>
                        <a:lnTo>
                          <a:pt x="366" y="390"/>
                        </a:lnTo>
                        <a:lnTo>
                          <a:pt x="357" y="381"/>
                        </a:lnTo>
                        <a:lnTo>
                          <a:pt x="346" y="372"/>
                        </a:lnTo>
                        <a:lnTo>
                          <a:pt x="335" y="365"/>
                        </a:lnTo>
                        <a:lnTo>
                          <a:pt x="323" y="359"/>
                        </a:lnTo>
                        <a:lnTo>
                          <a:pt x="312" y="354"/>
                        </a:lnTo>
                        <a:lnTo>
                          <a:pt x="298" y="350"/>
                        </a:lnTo>
                        <a:lnTo>
                          <a:pt x="284" y="347"/>
                        </a:lnTo>
                        <a:lnTo>
                          <a:pt x="269" y="345"/>
                        </a:lnTo>
                        <a:lnTo>
                          <a:pt x="255" y="343"/>
                        </a:lnTo>
                        <a:lnTo>
                          <a:pt x="239" y="343"/>
                        </a:lnTo>
                        <a:close/>
                      </a:path>
                    </a:pathLst>
                  </a:custGeom>
                  <a:solidFill>
                    <a:schemeClr val="bg1"/>
                  </a:solidFill>
                  <a:ln w="9525">
                    <a:noFill/>
                    <a:round/>
                    <a:headEnd/>
                    <a:tailEnd/>
                  </a:ln>
                </p:spPr>
                <p:txBody>
                  <a:bodyPr/>
                  <a:lstStyle/>
                  <a:p>
                    <a:pPr>
                      <a:defRPr/>
                    </a:pPr>
                    <a:endParaRPr lang="en-US"/>
                  </a:p>
                </p:txBody>
              </p:sp>
              <p:sp>
                <p:nvSpPr>
                  <p:cNvPr id="715635" name="Freeform 1907"/>
                  <p:cNvSpPr>
                    <a:spLocks noChangeAspect="1"/>
                  </p:cNvSpPr>
                  <p:nvPr/>
                </p:nvSpPr>
                <p:spPr bwMode="auto">
                  <a:xfrm>
                    <a:off x="5108" y="2262"/>
                    <a:ext cx="136" cy="200"/>
                  </a:xfrm>
                  <a:custGeom>
                    <a:avLst/>
                    <a:gdLst/>
                    <a:ahLst/>
                    <a:cxnLst>
                      <a:cxn ang="0">
                        <a:pos x="1" y="666"/>
                      </a:cxn>
                      <a:cxn ang="0">
                        <a:pos x="0" y="638"/>
                      </a:cxn>
                      <a:cxn ang="0">
                        <a:pos x="2" y="593"/>
                      </a:cxn>
                      <a:cxn ang="0">
                        <a:pos x="12" y="538"/>
                      </a:cxn>
                      <a:cxn ang="0">
                        <a:pos x="32" y="488"/>
                      </a:cxn>
                      <a:cxn ang="0">
                        <a:pos x="63" y="440"/>
                      </a:cxn>
                      <a:cxn ang="0">
                        <a:pos x="102" y="398"/>
                      </a:cxn>
                      <a:cxn ang="0">
                        <a:pos x="158" y="354"/>
                      </a:cxn>
                      <a:cxn ang="0">
                        <a:pos x="281" y="261"/>
                      </a:cxn>
                      <a:cxn ang="0">
                        <a:pos x="316" y="225"/>
                      </a:cxn>
                      <a:cxn ang="0">
                        <a:pos x="335" y="189"/>
                      </a:cxn>
                      <a:cxn ang="0">
                        <a:pos x="338" y="152"/>
                      </a:cxn>
                      <a:cxn ang="0">
                        <a:pos x="331" y="123"/>
                      </a:cxn>
                      <a:cxn ang="0">
                        <a:pos x="316" y="101"/>
                      </a:cxn>
                      <a:cxn ang="0">
                        <a:pos x="295" y="86"/>
                      </a:cxn>
                      <a:cxn ang="0">
                        <a:pos x="268" y="77"/>
                      </a:cxn>
                      <a:cxn ang="0">
                        <a:pos x="238" y="75"/>
                      </a:cxn>
                      <a:cxn ang="0">
                        <a:pos x="190" y="80"/>
                      </a:cxn>
                      <a:cxn ang="0">
                        <a:pos x="145" y="97"/>
                      </a:cxn>
                      <a:cxn ang="0">
                        <a:pos x="104" y="125"/>
                      </a:cxn>
                      <a:cxn ang="0">
                        <a:pos x="66" y="165"/>
                      </a:cxn>
                      <a:cxn ang="0">
                        <a:pos x="31" y="217"/>
                      </a:cxn>
                      <a:cxn ang="0">
                        <a:pos x="27" y="6"/>
                      </a:cxn>
                      <a:cxn ang="0">
                        <a:pos x="49" y="20"/>
                      </a:cxn>
                      <a:cxn ang="0">
                        <a:pos x="76" y="25"/>
                      </a:cxn>
                      <a:cxn ang="0">
                        <a:pos x="118" y="23"/>
                      </a:cxn>
                      <a:cxn ang="0">
                        <a:pos x="190" y="10"/>
                      </a:cxn>
                      <a:cxn ang="0">
                        <a:pos x="248" y="3"/>
                      </a:cxn>
                      <a:cxn ang="0">
                        <a:pos x="302" y="10"/>
                      </a:cxn>
                      <a:cxn ang="0">
                        <a:pos x="347" y="26"/>
                      </a:cxn>
                      <a:cxn ang="0">
                        <a:pos x="385" y="55"/>
                      </a:cxn>
                      <a:cxn ang="0">
                        <a:pos x="412" y="94"/>
                      </a:cxn>
                      <a:cxn ang="0">
                        <a:pos x="424" y="143"/>
                      </a:cxn>
                      <a:cxn ang="0">
                        <a:pos x="422" y="188"/>
                      </a:cxn>
                      <a:cxn ang="0">
                        <a:pos x="414" y="223"/>
                      </a:cxn>
                      <a:cxn ang="0">
                        <a:pos x="397" y="258"/>
                      </a:cxn>
                      <a:cxn ang="0">
                        <a:pos x="368" y="289"/>
                      </a:cxn>
                      <a:cxn ang="0">
                        <a:pos x="316" y="332"/>
                      </a:cxn>
                      <a:cxn ang="0">
                        <a:pos x="262" y="374"/>
                      </a:cxn>
                      <a:cxn ang="0">
                        <a:pos x="176" y="444"/>
                      </a:cxn>
                      <a:cxn ang="0">
                        <a:pos x="120" y="497"/>
                      </a:cxn>
                      <a:cxn ang="0">
                        <a:pos x="106" y="522"/>
                      </a:cxn>
                      <a:cxn ang="0">
                        <a:pos x="101" y="547"/>
                      </a:cxn>
                      <a:cxn ang="0">
                        <a:pos x="108" y="568"/>
                      </a:cxn>
                      <a:cxn ang="0">
                        <a:pos x="126" y="582"/>
                      </a:cxn>
                      <a:cxn ang="0">
                        <a:pos x="155" y="590"/>
                      </a:cxn>
                      <a:cxn ang="0">
                        <a:pos x="211" y="591"/>
                      </a:cxn>
                      <a:cxn ang="0">
                        <a:pos x="283" y="586"/>
                      </a:cxn>
                      <a:cxn ang="0">
                        <a:pos x="338" y="570"/>
                      </a:cxn>
                      <a:cxn ang="0">
                        <a:pos x="358" y="558"/>
                      </a:cxn>
                      <a:cxn ang="0">
                        <a:pos x="383" y="532"/>
                      </a:cxn>
                      <a:cxn ang="0">
                        <a:pos x="413" y="483"/>
                      </a:cxn>
                      <a:cxn ang="0">
                        <a:pos x="443" y="415"/>
                      </a:cxn>
                      <a:cxn ang="0">
                        <a:pos x="430" y="665"/>
                      </a:cxn>
                      <a:cxn ang="0">
                        <a:pos x="409" y="656"/>
                      </a:cxn>
                      <a:cxn ang="0">
                        <a:pos x="388" y="653"/>
                      </a:cxn>
                      <a:cxn ang="0">
                        <a:pos x="37" y="654"/>
                      </a:cxn>
                      <a:cxn ang="0">
                        <a:pos x="18" y="659"/>
                      </a:cxn>
                      <a:cxn ang="0">
                        <a:pos x="1" y="669"/>
                      </a:cxn>
                    </a:cxnLst>
                    <a:rect l="0" t="0" r="r" b="b"/>
                    <a:pathLst>
                      <a:path w="443" h="674">
                        <a:moveTo>
                          <a:pt x="1" y="669"/>
                        </a:moveTo>
                        <a:lnTo>
                          <a:pt x="1" y="667"/>
                        </a:lnTo>
                        <a:lnTo>
                          <a:pt x="1" y="666"/>
                        </a:lnTo>
                        <a:lnTo>
                          <a:pt x="0" y="655"/>
                        </a:lnTo>
                        <a:lnTo>
                          <a:pt x="0" y="646"/>
                        </a:lnTo>
                        <a:lnTo>
                          <a:pt x="0" y="638"/>
                        </a:lnTo>
                        <a:lnTo>
                          <a:pt x="0" y="633"/>
                        </a:lnTo>
                        <a:lnTo>
                          <a:pt x="0" y="613"/>
                        </a:lnTo>
                        <a:lnTo>
                          <a:pt x="2" y="593"/>
                        </a:lnTo>
                        <a:lnTo>
                          <a:pt x="4" y="574"/>
                        </a:lnTo>
                        <a:lnTo>
                          <a:pt x="8" y="556"/>
                        </a:lnTo>
                        <a:lnTo>
                          <a:pt x="12" y="538"/>
                        </a:lnTo>
                        <a:lnTo>
                          <a:pt x="19" y="520"/>
                        </a:lnTo>
                        <a:lnTo>
                          <a:pt x="25" y="503"/>
                        </a:lnTo>
                        <a:lnTo>
                          <a:pt x="32" y="488"/>
                        </a:lnTo>
                        <a:lnTo>
                          <a:pt x="42" y="471"/>
                        </a:lnTo>
                        <a:lnTo>
                          <a:pt x="51" y="456"/>
                        </a:lnTo>
                        <a:lnTo>
                          <a:pt x="63" y="440"/>
                        </a:lnTo>
                        <a:lnTo>
                          <a:pt x="75" y="426"/>
                        </a:lnTo>
                        <a:lnTo>
                          <a:pt x="87" y="412"/>
                        </a:lnTo>
                        <a:lnTo>
                          <a:pt x="102" y="398"/>
                        </a:lnTo>
                        <a:lnTo>
                          <a:pt x="117" y="384"/>
                        </a:lnTo>
                        <a:lnTo>
                          <a:pt x="132" y="372"/>
                        </a:lnTo>
                        <a:lnTo>
                          <a:pt x="158" y="354"/>
                        </a:lnTo>
                        <a:lnTo>
                          <a:pt x="190" y="330"/>
                        </a:lnTo>
                        <a:lnTo>
                          <a:pt x="231" y="298"/>
                        </a:lnTo>
                        <a:lnTo>
                          <a:pt x="281" y="261"/>
                        </a:lnTo>
                        <a:lnTo>
                          <a:pt x="295" y="250"/>
                        </a:lnTo>
                        <a:lnTo>
                          <a:pt x="306" y="237"/>
                        </a:lnTo>
                        <a:lnTo>
                          <a:pt x="316" y="225"/>
                        </a:lnTo>
                        <a:lnTo>
                          <a:pt x="324" y="213"/>
                        </a:lnTo>
                        <a:lnTo>
                          <a:pt x="330" y="201"/>
                        </a:lnTo>
                        <a:lnTo>
                          <a:pt x="335" y="189"/>
                        </a:lnTo>
                        <a:lnTo>
                          <a:pt x="337" y="176"/>
                        </a:lnTo>
                        <a:lnTo>
                          <a:pt x="338" y="162"/>
                        </a:lnTo>
                        <a:lnTo>
                          <a:pt x="338" y="152"/>
                        </a:lnTo>
                        <a:lnTo>
                          <a:pt x="337" y="142"/>
                        </a:lnTo>
                        <a:lnTo>
                          <a:pt x="335" y="133"/>
                        </a:lnTo>
                        <a:lnTo>
                          <a:pt x="331" y="123"/>
                        </a:lnTo>
                        <a:lnTo>
                          <a:pt x="327" y="116"/>
                        </a:lnTo>
                        <a:lnTo>
                          <a:pt x="322" y="109"/>
                        </a:lnTo>
                        <a:lnTo>
                          <a:pt x="316" y="101"/>
                        </a:lnTo>
                        <a:lnTo>
                          <a:pt x="308" y="95"/>
                        </a:lnTo>
                        <a:lnTo>
                          <a:pt x="302" y="91"/>
                        </a:lnTo>
                        <a:lnTo>
                          <a:pt x="295" y="86"/>
                        </a:lnTo>
                        <a:lnTo>
                          <a:pt x="286" y="82"/>
                        </a:lnTo>
                        <a:lnTo>
                          <a:pt x="278" y="80"/>
                        </a:lnTo>
                        <a:lnTo>
                          <a:pt x="268" y="77"/>
                        </a:lnTo>
                        <a:lnTo>
                          <a:pt x="259" y="76"/>
                        </a:lnTo>
                        <a:lnTo>
                          <a:pt x="248" y="75"/>
                        </a:lnTo>
                        <a:lnTo>
                          <a:pt x="238" y="75"/>
                        </a:lnTo>
                        <a:lnTo>
                          <a:pt x="222" y="75"/>
                        </a:lnTo>
                        <a:lnTo>
                          <a:pt x="205" y="77"/>
                        </a:lnTo>
                        <a:lnTo>
                          <a:pt x="190" y="80"/>
                        </a:lnTo>
                        <a:lnTo>
                          <a:pt x="175" y="84"/>
                        </a:lnTo>
                        <a:lnTo>
                          <a:pt x="160" y="91"/>
                        </a:lnTo>
                        <a:lnTo>
                          <a:pt x="145" y="97"/>
                        </a:lnTo>
                        <a:lnTo>
                          <a:pt x="131" y="105"/>
                        </a:lnTo>
                        <a:lnTo>
                          <a:pt x="118" y="115"/>
                        </a:lnTo>
                        <a:lnTo>
                          <a:pt x="104" y="125"/>
                        </a:lnTo>
                        <a:lnTo>
                          <a:pt x="91" y="138"/>
                        </a:lnTo>
                        <a:lnTo>
                          <a:pt x="78" y="151"/>
                        </a:lnTo>
                        <a:lnTo>
                          <a:pt x="66" y="165"/>
                        </a:lnTo>
                        <a:lnTo>
                          <a:pt x="53" y="181"/>
                        </a:lnTo>
                        <a:lnTo>
                          <a:pt x="42" y="199"/>
                        </a:lnTo>
                        <a:lnTo>
                          <a:pt x="31" y="217"/>
                        </a:lnTo>
                        <a:lnTo>
                          <a:pt x="20" y="237"/>
                        </a:lnTo>
                        <a:lnTo>
                          <a:pt x="20" y="0"/>
                        </a:lnTo>
                        <a:lnTo>
                          <a:pt x="27" y="6"/>
                        </a:lnTo>
                        <a:lnTo>
                          <a:pt x="34" y="12"/>
                        </a:lnTo>
                        <a:lnTo>
                          <a:pt x="42" y="16"/>
                        </a:lnTo>
                        <a:lnTo>
                          <a:pt x="49" y="20"/>
                        </a:lnTo>
                        <a:lnTo>
                          <a:pt x="58" y="22"/>
                        </a:lnTo>
                        <a:lnTo>
                          <a:pt x="66" y="24"/>
                        </a:lnTo>
                        <a:lnTo>
                          <a:pt x="76" y="25"/>
                        </a:lnTo>
                        <a:lnTo>
                          <a:pt x="84" y="26"/>
                        </a:lnTo>
                        <a:lnTo>
                          <a:pt x="99" y="25"/>
                        </a:lnTo>
                        <a:lnTo>
                          <a:pt x="118" y="23"/>
                        </a:lnTo>
                        <a:lnTo>
                          <a:pt x="140" y="20"/>
                        </a:lnTo>
                        <a:lnTo>
                          <a:pt x="165" y="14"/>
                        </a:lnTo>
                        <a:lnTo>
                          <a:pt x="190" y="10"/>
                        </a:lnTo>
                        <a:lnTo>
                          <a:pt x="214" y="6"/>
                        </a:lnTo>
                        <a:lnTo>
                          <a:pt x="232" y="4"/>
                        </a:lnTo>
                        <a:lnTo>
                          <a:pt x="248" y="3"/>
                        </a:lnTo>
                        <a:lnTo>
                          <a:pt x="267" y="4"/>
                        </a:lnTo>
                        <a:lnTo>
                          <a:pt x="285" y="6"/>
                        </a:lnTo>
                        <a:lnTo>
                          <a:pt x="302" y="10"/>
                        </a:lnTo>
                        <a:lnTo>
                          <a:pt x="318" y="14"/>
                        </a:lnTo>
                        <a:lnTo>
                          <a:pt x="334" y="19"/>
                        </a:lnTo>
                        <a:lnTo>
                          <a:pt x="347" y="26"/>
                        </a:lnTo>
                        <a:lnTo>
                          <a:pt x="361" y="34"/>
                        </a:lnTo>
                        <a:lnTo>
                          <a:pt x="373" y="43"/>
                        </a:lnTo>
                        <a:lnTo>
                          <a:pt x="385" y="55"/>
                        </a:lnTo>
                        <a:lnTo>
                          <a:pt x="396" y="66"/>
                        </a:lnTo>
                        <a:lnTo>
                          <a:pt x="404" y="80"/>
                        </a:lnTo>
                        <a:lnTo>
                          <a:pt x="412" y="94"/>
                        </a:lnTo>
                        <a:lnTo>
                          <a:pt x="417" y="110"/>
                        </a:lnTo>
                        <a:lnTo>
                          <a:pt x="421" y="127"/>
                        </a:lnTo>
                        <a:lnTo>
                          <a:pt x="424" y="143"/>
                        </a:lnTo>
                        <a:lnTo>
                          <a:pt x="424" y="162"/>
                        </a:lnTo>
                        <a:lnTo>
                          <a:pt x="424" y="176"/>
                        </a:lnTo>
                        <a:lnTo>
                          <a:pt x="422" y="188"/>
                        </a:lnTo>
                        <a:lnTo>
                          <a:pt x="420" y="200"/>
                        </a:lnTo>
                        <a:lnTo>
                          <a:pt x="417" y="212"/>
                        </a:lnTo>
                        <a:lnTo>
                          <a:pt x="414" y="223"/>
                        </a:lnTo>
                        <a:lnTo>
                          <a:pt x="408" y="235"/>
                        </a:lnTo>
                        <a:lnTo>
                          <a:pt x="403" y="247"/>
                        </a:lnTo>
                        <a:lnTo>
                          <a:pt x="397" y="258"/>
                        </a:lnTo>
                        <a:lnTo>
                          <a:pt x="392" y="267"/>
                        </a:lnTo>
                        <a:lnTo>
                          <a:pt x="381" y="276"/>
                        </a:lnTo>
                        <a:lnTo>
                          <a:pt x="368" y="289"/>
                        </a:lnTo>
                        <a:lnTo>
                          <a:pt x="352" y="302"/>
                        </a:lnTo>
                        <a:lnTo>
                          <a:pt x="336" y="316"/>
                        </a:lnTo>
                        <a:lnTo>
                          <a:pt x="316" y="332"/>
                        </a:lnTo>
                        <a:lnTo>
                          <a:pt x="293" y="350"/>
                        </a:lnTo>
                        <a:lnTo>
                          <a:pt x="265" y="372"/>
                        </a:lnTo>
                        <a:lnTo>
                          <a:pt x="262" y="374"/>
                        </a:lnTo>
                        <a:lnTo>
                          <a:pt x="240" y="392"/>
                        </a:lnTo>
                        <a:lnTo>
                          <a:pt x="211" y="415"/>
                        </a:lnTo>
                        <a:lnTo>
                          <a:pt x="176" y="444"/>
                        </a:lnTo>
                        <a:lnTo>
                          <a:pt x="135" y="479"/>
                        </a:lnTo>
                        <a:lnTo>
                          <a:pt x="127" y="488"/>
                        </a:lnTo>
                        <a:lnTo>
                          <a:pt x="120" y="497"/>
                        </a:lnTo>
                        <a:lnTo>
                          <a:pt x="115" y="506"/>
                        </a:lnTo>
                        <a:lnTo>
                          <a:pt x="110" y="514"/>
                        </a:lnTo>
                        <a:lnTo>
                          <a:pt x="106" y="522"/>
                        </a:lnTo>
                        <a:lnTo>
                          <a:pt x="104" y="531"/>
                        </a:lnTo>
                        <a:lnTo>
                          <a:pt x="102" y="538"/>
                        </a:lnTo>
                        <a:lnTo>
                          <a:pt x="101" y="547"/>
                        </a:lnTo>
                        <a:lnTo>
                          <a:pt x="102" y="554"/>
                        </a:lnTo>
                        <a:lnTo>
                          <a:pt x="104" y="561"/>
                        </a:lnTo>
                        <a:lnTo>
                          <a:pt x="108" y="568"/>
                        </a:lnTo>
                        <a:lnTo>
                          <a:pt x="112" y="573"/>
                        </a:lnTo>
                        <a:lnTo>
                          <a:pt x="119" y="578"/>
                        </a:lnTo>
                        <a:lnTo>
                          <a:pt x="126" y="582"/>
                        </a:lnTo>
                        <a:lnTo>
                          <a:pt x="135" y="586"/>
                        </a:lnTo>
                        <a:lnTo>
                          <a:pt x="144" y="588"/>
                        </a:lnTo>
                        <a:lnTo>
                          <a:pt x="155" y="590"/>
                        </a:lnTo>
                        <a:lnTo>
                          <a:pt x="169" y="591"/>
                        </a:lnTo>
                        <a:lnTo>
                          <a:pt x="188" y="591"/>
                        </a:lnTo>
                        <a:lnTo>
                          <a:pt x="211" y="591"/>
                        </a:lnTo>
                        <a:lnTo>
                          <a:pt x="238" y="591"/>
                        </a:lnTo>
                        <a:lnTo>
                          <a:pt x="261" y="589"/>
                        </a:lnTo>
                        <a:lnTo>
                          <a:pt x="283" y="586"/>
                        </a:lnTo>
                        <a:lnTo>
                          <a:pt x="303" y="581"/>
                        </a:lnTo>
                        <a:lnTo>
                          <a:pt x="322" y="576"/>
                        </a:lnTo>
                        <a:lnTo>
                          <a:pt x="338" y="570"/>
                        </a:lnTo>
                        <a:lnTo>
                          <a:pt x="345" y="567"/>
                        </a:lnTo>
                        <a:lnTo>
                          <a:pt x="352" y="562"/>
                        </a:lnTo>
                        <a:lnTo>
                          <a:pt x="358" y="558"/>
                        </a:lnTo>
                        <a:lnTo>
                          <a:pt x="364" y="553"/>
                        </a:lnTo>
                        <a:lnTo>
                          <a:pt x="374" y="543"/>
                        </a:lnTo>
                        <a:lnTo>
                          <a:pt x="383" y="532"/>
                        </a:lnTo>
                        <a:lnTo>
                          <a:pt x="393" y="518"/>
                        </a:lnTo>
                        <a:lnTo>
                          <a:pt x="402" y="502"/>
                        </a:lnTo>
                        <a:lnTo>
                          <a:pt x="413" y="483"/>
                        </a:lnTo>
                        <a:lnTo>
                          <a:pt x="423" y="463"/>
                        </a:lnTo>
                        <a:lnTo>
                          <a:pt x="433" y="440"/>
                        </a:lnTo>
                        <a:lnTo>
                          <a:pt x="443" y="415"/>
                        </a:lnTo>
                        <a:lnTo>
                          <a:pt x="443" y="674"/>
                        </a:lnTo>
                        <a:lnTo>
                          <a:pt x="437" y="669"/>
                        </a:lnTo>
                        <a:lnTo>
                          <a:pt x="430" y="665"/>
                        </a:lnTo>
                        <a:lnTo>
                          <a:pt x="423" y="661"/>
                        </a:lnTo>
                        <a:lnTo>
                          <a:pt x="417" y="658"/>
                        </a:lnTo>
                        <a:lnTo>
                          <a:pt x="409" y="656"/>
                        </a:lnTo>
                        <a:lnTo>
                          <a:pt x="402" y="655"/>
                        </a:lnTo>
                        <a:lnTo>
                          <a:pt x="396" y="654"/>
                        </a:lnTo>
                        <a:lnTo>
                          <a:pt x="388" y="653"/>
                        </a:lnTo>
                        <a:lnTo>
                          <a:pt x="51" y="653"/>
                        </a:lnTo>
                        <a:lnTo>
                          <a:pt x="44" y="654"/>
                        </a:lnTo>
                        <a:lnTo>
                          <a:pt x="37" y="654"/>
                        </a:lnTo>
                        <a:lnTo>
                          <a:pt x="30" y="655"/>
                        </a:lnTo>
                        <a:lnTo>
                          <a:pt x="24" y="657"/>
                        </a:lnTo>
                        <a:lnTo>
                          <a:pt x="18" y="659"/>
                        </a:lnTo>
                        <a:lnTo>
                          <a:pt x="12" y="662"/>
                        </a:lnTo>
                        <a:lnTo>
                          <a:pt x="6" y="666"/>
                        </a:lnTo>
                        <a:lnTo>
                          <a:pt x="1" y="669"/>
                        </a:lnTo>
                        <a:close/>
                      </a:path>
                    </a:pathLst>
                  </a:custGeom>
                  <a:solidFill>
                    <a:schemeClr val="bg1"/>
                  </a:solidFill>
                  <a:ln w="9525">
                    <a:noFill/>
                    <a:round/>
                    <a:headEnd/>
                    <a:tailEnd/>
                  </a:ln>
                </p:spPr>
                <p:txBody>
                  <a:bodyPr/>
                  <a:lstStyle/>
                  <a:p>
                    <a:pPr>
                      <a:defRPr/>
                    </a:pPr>
                    <a:endParaRPr lang="en-US"/>
                  </a:p>
                </p:txBody>
              </p:sp>
            </p:grpSp>
          </p:grpSp>
        </p:grpSp>
        <p:sp>
          <p:nvSpPr>
            <p:cNvPr id="715636" name="Text Box 1908"/>
            <p:cNvSpPr txBox="1">
              <a:spLocks noChangeArrowheads="1"/>
            </p:cNvSpPr>
            <p:nvPr userDrawn="1"/>
          </p:nvSpPr>
          <p:spPr bwMode="auto">
            <a:xfrm>
              <a:off x="839" y="18"/>
              <a:ext cx="1805" cy="236"/>
            </a:xfrm>
            <a:prstGeom prst="rect">
              <a:avLst/>
            </a:prstGeom>
            <a:noFill/>
            <a:ln w="9525" algn="ctr">
              <a:noFill/>
              <a:miter lim="800000"/>
              <a:headEnd/>
              <a:tailEnd/>
            </a:ln>
            <a:effectLst/>
          </p:spPr>
          <p:txBody>
            <a:bodyPr>
              <a:spAutoFit/>
            </a:bodyPr>
            <a:lstStyle/>
            <a:p>
              <a:pPr>
                <a:spcBef>
                  <a:spcPct val="20000"/>
                </a:spcBef>
                <a:defRPr/>
              </a:pPr>
              <a:r>
                <a:rPr lang="hu-HU" sz="700" b="1">
                  <a:solidFill>
                    <a:schemeClr val="bg1"/>
                  </a:solidFill>
                </a:rPr>
                <a:t>Budapesti Műszaki és Gazdaságtudomanyi Egyetem</a:t>
              </a:r>
              <a:endParaRPr lang="en-US" sz="700" b="1">
                <a:solidFill>
                  <a:schemeClr val="bg1"/>
                </a:solidFill>
              </a:endParaRPr>
            </a:p>
            <a:p>
              <a:pPr>
                <a:spcBef>
                  <a:spcPct val="20000"/>
                </a:spcBef>
                <a:defRPr/>
              </a:pPr>
              <a:r>
                <a:rPr lang="hu-HU" sz="1200">
                  <a:solidFill>
                    <a:schemeClr val="bg1"/>
                  </a:solidFill>
                </a:rPr>
                <a:t>Elektronikus Eszközök Tanszéke</a:t>
              </a:r>
              <a:endParaRPr lang="en-US" sz="1200">
                <a:solidFill>
                  <a:schemeClr val="bg1"/>
                </a:solidFill>
              </a:endParaRPr>
            </a:p>
          </p:txBody>
        </p:sp>
      </p:grpSp>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iming>
    <p:tnLst>
      <p:par>
        <p:cTn id="1" dur="indefinite" restart="never" nodeType="tmRoot"/>
      </p:par>
    </p:tnLst>
  </p:timing>
  <p:hf hdr="0"/>
  <p:txStyles>
    <p:titleStyle>
      <a:lvl1pPr algn="l" rtl="0" eaLnBrk="0" fontAlgn="base" hangingPunct="0">
        <a:spcBef>
          <a:spcPct val="0"/>
        </a:spcBef>
        <a:spcAft>
          <a:spcPct val="0"/>
        </a:spcAft>
        <a:defRPr sz="4000" b="1">
          <a:solidFill>
            <a:srgbClr val="8C2532"/>
          </a:solidFill>
          <a:latin typeface="+mj-lt"/>
          <a:ea typeface="+mj-ea"/>
          <a:cs typeface="+mj-cs"/>
        </a:defRPr>
      </a:lvl1pPr>
      <a:lvl2pPr algn="l" rtl="0" eaLnBrk="0" fontAlgn="base" hangingPunct="0">
        <a:spcBef>
          <a:spcPct val="0"/>
        </a:spcBef>
        <a:spcAft>
          <a:spcPct val="0"/>
        </a:spcAft>
        <a:defRPr sz="4000" b="1">
          <a:solidFill>
            <a:srgbClr val="8C2532"/>
          </a:solidFill>
          <a:latin typeface="Arial" pitchFamily="34" charset="0"/>
        </a:defRPr>
      </a:lvl2pPr>
      <a:lvl3pPr algn="l" rtl="0" eaLnBrk="0" fontAlgn="base" hangingPunct="0">
        <a:spcBef>
          <a:spcPct val="0"/>
        </a:spcBef>
        <a:spcAft>
          <a:spcPct val="0"/>
        </a:spcAft>
        <a:defRPr sz="4000" b="1">
          <a:solidFill>
            <a:srgbClr val="8C2532"/>
          </a:solidFill>
          <a:latin typeface="Arial" pitchFamily="34" charset="0"/>
        </a:defRPr>
      </a:lvl3pPr>
      <a:lvl4pPr algn="l" rtl="0" eaLnBrk="0" fontAlgn="base" hangingPunct="0">
        <a:spcBef>
          <a:spcPct val="0"/>
        </a:spcBef>
        <a:spcAft>
          <a:spcPct val="0"/>
        </a:spcAft>
        <a:defRPr sz="4000" b="1">
          <a:solidFill>
            <a:srgbClr val="8C2532"/>
          </a:solidFill>
          <a:latin typeface="Arial" pitchFamily="34" charset="0"/>
        </a:defRPr>
      </a:lvl4pPr>
      <a:lvl5pPr algn="l" rtl="0" eaLnBrk="0" fontAlgn="base" hangingPunct="0">
        <a:spcBef>
          <a:spcPct val="0"/>
        </a:spcBef>
        <a:spcAft>
          <a:spcPct val="0"/>
        </a:spcAft>
        <a:defRPr sz="4000" b="1">
          <a:solidFill>
            <a:srgbClr val="8C2532"/>
          </a:solidFill>
          <a:latin typeface="Arial" pitchFamily="34" charset="0"/>
        </a:defRPr>
      </a:lvl5pPr>
      <a:lvl6pPr marL="457200" algn="l" rtl="0" fontAlgn="base">
        <a:spcBef>
          <a:spcPct val="0"/>
        </a:spcBef>
        <a:spcAft>
          <a:spcPct val="0"/>
        </a:spcAft>
        <a:defRPr sz="4000" b="1">
          <a:solidFill>
            <a:srgbClr val="8C2532"/>
          </a:solidFill>
          <a:latin typeface="Arial" pitchFamily="34" charset="0"/>
        </a:defRPr>
      </a:lvl6pPr>
      <a:lvl7pPr marL="914400" algn="l" rtl="0" fontAlgn="base">
        <a:spcBef>
          <a:spcPct val="0"/>
        </a:spcBef>
        <a:spcAft>
          <a:spcPct val="0"/>
        </a:spcAft>
        <a:defRPr sz="4000" b="1">
          <a:solidFill>
            <a:srgbClr val="8C2532"/>
          </a:solidFill>
          <a:latin typeface="Arial" pitchFamily="34" charset="0"/>
        </a:defRPr>
      </a:lvl7pPr>
      <a:lvl8pPr marL="1371600" algn="l" rtl="0" fontAlgn="base">
        <a:spcBef>
          <a:spcPct val="0"/>
        </a:spcBef>
        <a:spcAft>
          <a:spcPct val="0"/>
        </a:spcAft>
        <a:defRPr sz="4000" b="1">
          <a:solidFill>
            <a:srgbClr val="8C2532"/>
          </a:solidFill>
          <a:latin typeface="Arial" pitchFamily="34" charset="0"/>
        </a:defRPr>
      </a:lvl8pPr>
      <a:lvl9pPr marL="1828800" algn="l" rtl="0" fontAlgn="base">
        <a:spcBef>
          <a:spcPct val="0"/>
        </a:spcBef>
        <a:spcAft>
          <a:spcPct val="0"/>
        </a:spcAft>
        <a:defRPr sz="4000" b="1">
          <a:solidFill>
            <a:srgbClr val="8C2532"/>
          </a:solidFill>
          <a:latin typeface="Arial" pitchFamily="34" charset="0"/>
        </a:defRPr>
      </a:lvl9pPr>
    </p:titleStyle>
    <p:bodyStyle>
      <a:lvl1pPr marL="342900" indent="-342900" algn="l" rtl="0" eaLnBrk="0" fontAlgn="base" hangingPunct="0">
        <a:lnSpc>
          <a:spcPct val="90000"/>
        </a:lnSpc>
        <a:spcBef>
          <a:spcPct val="20000"/>
        </a:spcBef>
        <a:spcAft>
          <a:spcPct val="0"/>
        </a:spcAft>
        <a:buClr>
          <a:srgbClr val="8C2532"/>
        </a:buClr>
        <a:buSzPct val="80000"/>
        <a:buFont typeface="Arial" panose="020B0604020202020204" pitchFamily="34" charset="0"/>
        <a:buChar char="►"/>
        <a:defRPr sz="2800">
          <a:solidFill>
            <a:srgbClr val="4D2885"/>
          </a:solidFill>
          <a:latin typeface="+mn-lt"/>
          <a:ea typeface="+mn-ea"/>
          <a:cs typeface="+mn-cs"/>
        </a:defRPr>
      </a:lvl1pPr>
      <a:lvl2pPr marL="742950" indent="-285750" algn="l" rtl="0" eaLnBrk="0" fontAlgn="base" hangingPunct="0">
        <a:lnSpc>
          <a:spcPct val="90000"/>
        </a:lnSpc>
        <a:spcBef>
          <a:spcPct val="20000"/>
        </a:spcBef>
        <a:spcAft>
          <a:spcPct val="0"/>
        </a:spcAft>
        <a:buClr>
          <a:srgbClr val="8C2532"/>
        </a:buClr>
        <a:buFont typeface="Wingdings" panose="05000000000000000000" pitchFamily="2" charset="2"/>
        <a:buChar char="§"/>
        <a:defRPr sz="2400">
          <a:solidFill>
            <a:srgbClr val="4D2885"/>
          </a:solidFill>
          <a:latin typeface="+mn-lt"/>
        </a:defRPr>
      </a:lvl2pPr>
      <a:lvl3pPr marL="1143000" indent="-228600" algn="l" rtl="0" eaLnBrk="0" fontAlgn="base" hangingPunct="0">
        <a:lnSpc>
          <a:spcPct val="90000"/>
        </a:lnSpc>
        <a:spcBef>
          <a:spcPct val="20000"/>
        </a:spcBef>
        <a:spcAft>
          <a:spcPct val="0"/>
        </a:spcAft>
        <a:buClr>
          <a:srgbClr val="8C2532"/>
        </a:buClr>
        <a:buChar char="•"/>
        <a:defRPr sz="2000">
          <a:solidFill>
            <a:srgbClr val="4D2885"/>
          </a:solidFill>
          <a:latin typeface="+mn-lt"/>
        </a:defRPr>
      </a:lvl3pPr>
      <a:lvl4pPr marL="1600200" indent="-228600" algn="l" rtl="0" eaLnBrk="0" fontAlgn="base" hangingPunct="0">
        <a:lnSpc>
          <a:spcPct val="90000"/>
        </a:lnSpc>
        <a:spcBef>
          <a:spcPct val="20000"/>
        </a:spcBef>
        <a:spcAft>
          <a:spcPct val="0"/>
        </a:spcAft>
        <a:buClr>
          <a:srgbClr val="8C2532"/>
        </a:buClr>
        <a:buChar char="–"/>
        <a:defRPr>
          <a:solidFill>
            <a:srgbClr val="4D2885"/>
          </a:solidFill>
          <a:latin typeface="+mn-lt"/>
        </a:defRPr>
      </a:lvl4pPr>
      <a:lvl5pPr marL="2057400" indent="-228600" algn="l" rtl="0" eaLnBrk="0" fontAlgn="base" hangingPunct="0">
        <a:lnSpc>
          <a:spcPct val="90000"/>
        </a:lnSpc>
        <a:spcBef>
          <a:spcPct val="20000"/>
        </a:spcBef>
        <a:spcAft>
          <a:spcPct val="0"/>
        </a:spcAft>
        <a:buClr>
          <a:srgbClr val="8C2532"/>
        </a:buClr>
        <a:buChar char="»"/>
        <a:defRPr>
          <a:solidFill>
            <a:srgbClr val="4D2885"/>
          </a:solidFill>
          <a:latin typeface="+mn-lt"/>
        </a:defRPr>
      </a:lvl5pPr>
      <a:lvl6pPr marL="2514600" indent="-228600" algn="l" rtl="0" fontAlgn="base">
        <a:lnSpc>
          <a:spcPct val="90000"/>
        </a:lnSpc>
        <a:spcBef>
          <a:spcPct val="20000"/>
        </a:spcBef>
        <a:spcAft>
          <a:spcPct val="0"/>
        </a:spcAft>
        <a:buClr>
          <a:srgbClr val="8C2532"/>
        </a:buClr>
        <a:buChar char="»"/>
        <a:defRPr>
          <a:solidFill>
            <a:srgbClr val="4D2885"/>
          </a:solidFill>
          <a:latin typeface="+mn-lt"/>
        </a:defRPr>
      </a:lvl6pPr>
      <a:lvl7pPr marL="2971800" indent="-228600" algn="l" rtl="0" fontAlgn="base">
        <a:lnSpc>
          <a:spcPct val="90000"/>
        </a:lnSpc>
        <a:spcBef>
          <a:spcPct val="20000"/>
        </a:spcBef>
        <a:spcAft>
          <a:spcPct val="0"/>
        </a:spcAft>
        <a:buClr>
          <a:srgbClr val="8C2532"/>
        </a:buClr>
        <a:buChar char="»"/>
        <a:defRPr>
          <a:solidFill>
            <a:srgbClr val="4D2885"/>
          </a:solidFill>
          <a:latin typeface="+mn-lt"/>
        </a:defRPr>
      </a:lvl7pPr>
      <a:lvl8pPr marL="3429000" indent="-228600" algn="l" rtl="0" fontAlgn="base">
        <a:lnSpc>
          <a:spcPct val="90000"/>
        </a:lnSpc>
        <a:spcBef>
          <a:spcPct val="20000"/>
        </a:spcBef>
        <a:spcAft>
          <a:spcPct val="0"/>
        </a:spcAft>
        <a:buClr>
          <a:srgbClr val="8C2532"/>
        </a:buClr>
        <a:buChar char="»"/>
        <a:defRPr>
          <a:solidFill>
            <a:srgbClr val="4D2885"/>
          </a:solidFill>
          <a:latin typeface="+mn-lt"/>
        </a:defRPr>
      </a:lvl8pPr>
      <a:lvl9pPr marL="3886200" indent="-228600" algn="l" rtl="0" fontAlgn="base">
        <a:lnSpc>
          <a:spcPct val="90000"/>
        </a:lnSpc>
        <a:spcBef>
          <a:spcPct val="20000"/>
        </a:spcBef>
        <a:spcAft>
          <a:spcPct val="0"/>
        </a:spcAft>
        <a:buClr>
          <a:srgbClr val="8C2532"/>
        </a:buClr>
        <a:buChar char="»"/>
        <a:defRPr>
          <a:solidFill>
            <a:srgbClr val="4D2885"/>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267221" name="Rectangle 85"/>
          <p:cNvSpPr>
            <a:spLocks noChangeArrowheads="1"/>
          </p:cNvSpPr>
          <p:nvPr userDrawn="1"/>
        </p:nvSpPr>
        <p:spPr bwMode="auto">
          <a:xfrm>
            <a:off x="0" y="6557963"/>
            <a:ext cx="9144000" cy="212725"/>
          </a:xfrm>
          <a:prstGeom prst="rect">
            <a:avLst/>
          </a:prstGeom>
          <a:solidFill>
            <a:srgbClr val="910026"/>
          </a:soli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sp>
        <p:nvSpPr>
          <p:cNvPr id="2267223" name="Rectangle 87"/>
          <p:cNvSpPr>
            <a:spLocks noChangeArrowheads="1"/>
          </p:cNvSpPr>
          <p:nvPr userDrawn="1"/>
        </p:nvSpPr>
        <p:spPr bwMode="auto">
          <a:xfrm>
            <a:off x="79375" y="0"/>
            <a:ext cx="223838" cy="6858000"/>
          </a:xfrm>
          <a:prstGeom prst="rect">
            <a:avLst/>
          </a:prstGeom>
          <a:solidFill>
            <a:srgbClr val="02424E"/>
          </a:solidFill>
          <a:ln w="9525" algn="ctr">
            <a:noFill/>
            <a:miter lim="800000"/>
            <a:headEnd/>
            <a:tailEnd/>
          </a:ln>
          <a:effectLst/>
        </p:spPr>
        <p:txBody>
          <a:bodyPr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sp>
        <p:nvSpPr>
          <p:cNvPr id="2267139" name="Rectangle 3"/>
          <p:cNvSpPr>
            <a:spLocks noGrp="1" noChangeArrowheads="1"/>
          </p:cNvSpPr>
          <p:nvPr>
            <p:ph type="sldNum" sz="quarter" idx="4"/>
          </p:nvPr>
        </p:nvSpPr>
        <p:spPr bwMode="auto">
          <a:xfrm>
            <a:off x="8724900" y="6592888"/>
            <a:ext cx="238125" cy="142875"/>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r" eaLnBrk="0" hangingPunct="0">
              <a:spcBef>
                <a:spcPct val="0"/>
              </a:spcBef>
              <a:defRPr sz="1000" b="1">
                <a:solidFill>
                  <a:schemeClr val="bg1"/>
                </a:solidFill>
                <a:latin typeface="Arial" pitchFamily="34" charset="0"/>
                <a:cs typeface="+mn-cs"/>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B942EF7A-308B-4EF9-BC74-6191E924E25E}" type="slidenum">
              <a:rPr kumimoji="0" lang="en-GB" sz="1000" b="1" i="0" u="none" strike="noStrike" kern="1200" cap="none" spc="0" normalizeH="0" baseline="0" noProof="0">
                <a:ln>
                  <a:noFill/>
                </a:ln>
                <a:solidFill>
                  <a:srgbClr val="FFFFFF"/>
                </a:solidFill>
                <a:effectLst/>
                <a:uLnTx/>
                <a:uFillTx/>
                <a:latin typeface="Arial"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0" lang="en-GB" sz="1000" b="1"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2267224" name="Rectangle 4"/>
          <p:cNvSpPr>
            <a:spLocks noGrp="1" noChangeArrowheads="1"/>
          </p:cNvSpPr>
          <p:nvPr>
            <p:ph type="body" idx="1"/>
          </p:nvPr>
        </p:nvSpPr>
        <p:spPr bwMode="auto">
          <a:xfrm>
            <a:off x="487363" y="765175"/>
            <a:ext cx="8442325" cy="54514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2267225" name="Rectangle 5"/>
          <p:cNvSpPr>
            <a:spLocks noGrp="1" noChangeArrowheads="1"/>
          </p:cNvSpPr>
          <p:nvPr>
            <p:ph type="title"/>
          </p:nvPr>
        </p:nvSpPr>
        <p:spPr bwMode="auto">
          <a:xfrm>
            <a:off x="515938" y="0"/>
            <a:ext cx="8469312" cy="7810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smtClean="0"/>
              <a:t>Click to edit Master title style</a:t>
            </a:r>
          </a:p>
        </p:txBody>
      </p:sp>
      <p:sp>
        <p:nvSpPr>
          <p:cNvPr id="2267195" name="Rectangle 59"/>
          <p:cNvSpPr>
            <a:spLocks noGrp="1" noChangeArrowheads="1"/>
          </p:cNvSpPr>
          <p:nvPr>
            <p:ph type="ftr" sz="quarter" idx="3"/>
          </p:nvPr>
        </p:nvSpPr>
        <p:spPr bwMode="auto">
          <a:xfrm>
            <a:off x="1346479" y="6589713"/>
            <a:ext cx="5923503" cy="142875"/>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eaLnBrk="0" hangingPunct="0">
              <a:spcBef>
                <a:spcPct val="0"/>
              </a:spcBef>
              <a:defRPr sz="1000" smtClean="0">
                <a:solidFill>
                  <a:schemeClr val="bg1"/>
                </a:solidFill>
                <a:latin typeface="+mj-lt"/>
                <a:cs typeface="+mn-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1000" b="0" i="0" u="none" strike="noStrike" kern="1200" cap="none" spc="0" normalizeH="0" baseline="0" noProof="0" smtClean="0">
                <a:ln>
                  <a:noFill/>
                </a:ln>
                <a:solidFill>
                  <a:srgbClr val="FFFFFF"/>
                </a:solidFill>
                <a:effectLst/>
                <a:uLnTx/>
                <a:uFillTx/>
                <a:latin typeface="Arial Narrow"/>
                <a:ea typeface="+mn-ea"/>
                <a:cs typeface="+mn-cs"/>
              </a:rPr>
              <a:t>A. Poppe: Moderne Mess- und Simulationslösungen für LEDs unter Berücksichtigung des thermischen Managements</a:t>
            </a:r>
            <a:endParaRPr kumimoji="0" lang="en-US" sz="1000" b="0" i="0" u="none" strike="noStrike" kern="1200" cap="none" spc="0" normalizeH="0" baseline="0" noProof="0">
              <a:ln>
                <a:noFill/>
              </a:ln>
              <a:solidFill>
                <a:srgbClr val="FFFFFF"/>
              </a:solidFill>
              <a:effectLst/>
              <a:uLnTx/>
              <a:uFillTx/>
              <a:latin typeface="Arial Narrow"/>
              <a:ea typeface="+mn-ea"/>
              <a:cs typeface="+mn-cs"/>
            </a:endParaRPr>
          </a:p>
        </p:txBody>
      </p:sp>
      <p:sp>
        <p:nvSpPr>
          <p:cNvPr id="2267196" name="Rectangle 60"/>
          <p:cNvSpPr>
            <a:spLocks noGrp="1" noChangeArrowheads="1"/>
          </p:cNvSpPr>
          <p:nvPr>
            <p:ph type="dt" sz="half" idx="2"/>
          </p:nvPr>
        </p:nvSpPr>
        <p:spPr bwMode="auto">
          <a:xfrm>
            <a:off x="7378700" y="6591300"/>
            <a:ext cx="1274763" cy="150813"/>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eaLnBrk="0" hangingPunct="0">
              <a:spcBef>
                <a:spcPct val="0"/>
              </a:spcBef>
              <a:defRPr sz="1000" smtClean="0">
                <a:solidFill>
                  <a:schemeClr val="bg1"/>
                </a:solidFill>
                <a:latin typeface="Arial" pitchFamily="34" charset="0"/>
                <a:cs typeface="+mn-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smtClean="0">
                <a:ln>
                  <a:noFill/>
                </a:ln>
                <a:solidFill>
                  <a:srgbClr val="FFFFFF"/>
                </a:solidFill>
                <a:effectLst/>
                <a:uLnTx/>
                <a:uFillTx/>
                <a:latin typeface="Arial" pitchFamily="34" charset="0"/>
                <a:ea typeface="+mn-ea"/>
                <a:cs typeface="+mn-cs"/>
              </a:rPr>
              <a:t>28 Juni 2012</a:t>
            </a:r>
            <a:endParaRPr kumimoji="0" lang="en-US" sz="1000" b="0" i="0" u="none" strike="noStrike" kern="1200" cap="none" spc="0" normalizeH="0" baseline="0" noProof="0">
              <a:ln>
                <a:noFill/>
              </a:ln>
              <a:solidFill>
                <a:srgbClr val="FFFFFF"/>
              </a:solidFill>
              <a:effectLst/>
              <a:uLnTx/>
              <a:uFillTx/>
              <a:latin typeface="Arial" pitchFamily="34" charset="0"/>
              <a:ea typeface="+mn-ea"/>
              <a:cs typeface="+mn-cs"/>
            </a:endParaRPr>
          </a:p>
        </p:txBody>
      </p:sp>
      <p:graphicFrame>
        <p:nvGraphicFramePr>
          <p:cNvPr id="2267219" name="Object 83"/>
          <p:cNvGraphicFramePr>
            <a:graphicFrameLocks noChangeAspect="1"/>
          </p:cNvGraphicFramePr>
          <p:nvPr/>
        </p:nvGraphicFramePr>
        <p:xfrm>
          <a:off x="414338" y="6569075"/>
          <a:ext cx="811986" cy="178395"/>
        </p:xfrm>
        <a:graphic>
          <a:graphicData uri="http://schemas.openxmlformats.org/presentationml/2006/ole">
            <mc:AlternateContent xmlns:mc="http://schemas.openxmlformats.org/markup-compatibility/2006">
              <mc:Choice xmlns:v="urn:schemas-microsoft-com:vml" Requires="v">
                <p:oleObj spid="_x0000_s90119" name="Photo Editor Photo" r:id="rId10" imgW="8933333" imgH="1961905" progId="">
                  <p:embed/>
                </p:oleObj>
              </mc:Choice>
              <mc:Fallback>
                <p:oleObj name="Photo Editor Photo" r:id="rId10" imgW="8933333" imgH="1961905" progId="">
                  <p:embed/>
                  <p:pic>
                    <p:nvPicPr>
                      <p:cNvPr id="2267219" name="Object 8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14338" y="6569075"/>
                        <a:ext cx="811986" cy="178395"/>
                      </a:xfrm>
                      <a:prstGeom prst="rect">
                        <a:avLst/>
                      </a:prstGeom>
                      <a:noFill/>
                      <a:ln>
                        <a:noFill/>
                      </a:ln>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 name="AutoShape 89" descr="vik-logo copy"/>
          <p:cNvSpPr>
            <a:spLocks noChangeAspect="1" noChangeArrowheads="1"/>
          </p:cNvSpPr>
          <p:nvPr userDrawn="1"/>
        </p:nvSpPr>
        <p:spPr bwMode="auto">
          <a:xfrm>
            <a:off x="20638" y="6478588"/>
            <a:ext cx="360362" cy="360362"/>
          </a:xfrm>
          <a:prstGeom prst="roundRect">
            <a:avLst>
              <a:gd name="adj" fmla="val 11023"/>
            </a:avLst>
          </a:prstGeom>
          <a:blipFill dpi="0" rotWithShape="1">
            <a:blip r:embed="rId12" cstate="print"/>
            <a:srcRect/>
            <a:stretch>
              <a:fillRect/>
            </a:stretch>
          </a:blipFill>
          <a:ln w="19050" algn="ctr">
            <a:solidFill>
              <a:srgbClr val="C0C0C0"/>
            </a:solidFill>
            <a:round/>
            <a:headEnd/>
            <a:tailEnd/>
          </a:ln>
        </p:spPr>
        <p:txBody>
          <a:bodyPr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spTree>
    <p:extLst>
      <p:ext uri="{BB962C8B-B14F-4D97-AF65-F5344CB8AC3E}">
        <p14:creationId xmlns:p14="http://schemas.microsoft.com/office/powerpoint/2010/main" val="1803215278"/>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Lst>
  <p:timing>
    <p:tnLst>
      <p:par>
        <p:cTn id="1" dur="indefinite" restart="never" nodeType="tmRoot"/>
      </p:par>
    </p:tnLst>
  </p:timing>
  <p:hf hdr="0"/>
  <p:txStyles>
    <p:titleStyle>
      <a:lvl1pPr algn="l" rtl="0" eaLnBrk="0" fontAlgn="base" hangingPunct="0">
        <a:spcBef>
          <a:spcPct val="0"/>
        </a:spcBef>
        <a:spcAft>
          <a:spcPct val="0"/>
        </a:spcAft>
        <a:defRPr sz="3200" b="1">
          <a:solidFill>
            <a:schemeClr val="tx1"/>
          </a:solidFill>
          <a:latin typeface="+mj-lt"/>
          <a:ea typeface="+mj-ea"/>
          <a:cs typeface="+mj-cs"/>
        </a:defRPr>
      </a:lvl1pPr>
      <a:lvl2pPr algn="l" rtl="0" eaLnBrk="0" fontAlgn="base" hangingPunct="0">
        <a:spcBef>
          <a:spcPct val="0"/>
        </a:spcBef>
        <a:spcAft>
          <a:spcPct val="0"/>
        </a:spcAft>
        <a:defRPr sz="3200" b="1">
          <a:solidFill>
            <a:schemeClr val="tx1"/>
          </a:solidFill>
          <a:latin typeface="Arial Narrow" pitchFamily="34" charset="0"/>
        </a:defRPr>
      </a:lvl2pPr>
      <a:lvl3pPr algn="l" rtl="0" eaLnBrk="0" fontAlgn="base" hangingPunct="0">
        <a:spcBef>
          <a:spcPct val="0"/>
        </a:spcBef>
        <a:spcAft>
          <a:spcPct val="0"/>
        </a:spcAft>
        <a:defRPr sz="3200" b="1">
          <a:solidFill>
            <a:schemeClr val="tx1"/>
          </a:solidFill>
          <a:latin typeface="Arial Narrow" pitchFamily="34" charset="0"/>
        </a:defRPr>
      </a:lvl3pPr>
      <a:lvl4pPr algn="l" rtl="0" eaLnBrk="0" fontAlgn="base" hangingPunct="0">
        <a:spcBef>
          <a:spcPct val="0"/>
        </a:spcBef>
        <a:spcAft>
          <a:spcPct val="0"/>
        </a:spcAft>
        <a:defRPr sz="3200" b="1">
          <a:solidFill>
            <a:schemeClr val="tx1"/>
          </a:solidFill>
          <a:latin typeface="Arial Narrow" pitchFamily="34" charset="0"/>
        </a:defRPr>
      </a:lvl4pPr>
      <a:lvl5pPr algn="l" rtl="0" eaLnBrk="0" fontAlgn="base" hangingPunct="0">
        <a:spcBef>
          <a:spcPct val="0"/>
        </a:spcBef>
        <a:spcAft>
          <a:spcPct val="0"/>
        </a:spcAft>
        <a:defRPr sz="3200" b="1">
          <a:solidFill>
            <a:schemeClr val="tx1"/>
          </a:solidFill>
          <a:latin typeface="Arial Narrow" pitchFamily="34" charset="0"/>
        </a:defRPr>
      </a:lvl5pPr>
      <a:lvl6pPr marL="457200" algn="l" rtl="0" fontAlgn="base">
        <a:spcBef>
          <a:spcPct val="0"/>
        </a:spcBef>
        <a:spcAft>
          <a:spcPct val="0"/>
        </a:spcAft>
        <a:defRPr sz="3600" b="1">
          <a:solidFill>
            <a:schemeClr val="tx1"/>
          </a:solidFill>
          <a:latin typeface="Arial Narrow" pitchFamily="34" charset="0"/>
        </a:defRPr>
      </a:lvl6pPr>
      <a:lvl7pPr marL="914400" algn="l" rtl="0" fontAlgn="base">
        <a:spcBef>
          <a:spcPct val="0"/>
        </a:spcBef>
        <a:spcAft>
          <a:spcPct val="0"/>
        </a:spcAft>
        <a:defRPr sz="3600" b="1">
          <a:solidFill>
            <a:schemeClr val="tx1"/>
          </a:solidFill>
          <a:latin typeface="Arial Narrow" pitchFamily="34" charset="0"/>
        </a:defRPr>
      </a:lvl7pPr>
      <a:lvl8pPr marL="1371600" algn="l" rtl="0" fontAlgn="base">
        <a:spcBef>
          <a:spcPct val="0"/>
        </a:spcBef>
        <a:spcAft>
          <a:spcPct val="0"/>
        </a:spcAft>
        <a:defRPr sz="3600" b="1">
          <a:solidFill>
            <a:schemeClr val="tx1"/>
          </a:solidFill>
          <a:latin typeface="Arial Narrow" pitchFamily="34" charset="0"/>
        </a:defRPr>
      </a:lvl8pPr>
      <a:lvl9pPr marL="1828800" algn="l" rtl="0" fontAlgn="base">
        <a:spcBef>
          <a:spcPct val="0"/>
        </a:spcBef>
        <a:spcAft>
          <a:spcPct val="0"/>
        </a:spcAft>
        <a:defRPr sz="3600" b="1">
          <a:solidFill>
            <a:schemeClr val="tx1"/>
          </a:solidFill>
          <a:latin typeface="Arial Narrow" pitchFamily="34" charset="0"/>
        </a:defRPr>
      </a:lvl9pPr>
    </p:titleStyle>
    <p:bodyStyle>
      <a:lvl1pPr marL="342900" indent="-342900" algn="l" rtl="0" eaLnBrk="0" fontAlgn="base" hangingPunct="0">
        <a:spcBef>
          <a:spcPct val="20000"/>
        </a:spcBef>
        <a:spcAft>
          <a:spcPct val="0"/>
        </a:spcAft>
        <a:buClr>
          <a:srgbClr val="910026"/>
        </a:buClr>
        <a:buFont typeface="Arial" charset="0"/>
        <a:buChar char="►"/>
        <a:defRPr sz="2000">
          <a:solidFill>
            <a:schemeClr val="tx1"/>
          </a:solidFill>
          <a:latin typeface="+mn-lt"/>
          <a:ea typeface="+mn-ea"/>
          <a:cs typeface="+mn-cs"/>
        </a:defRPr>
      </a:lvl1pPr>
      <a:lvl2pPr marL="742950" indent="-285750" algn="l" rtl="0" eaLnBrk="0" fontAlgn="base" hangingPunct="0">
        <a:spcBef>
          <a:spcPct val="20000"/>
        </a:spcBef>
        <a:spcAft>
          <a:spcPct val="0"/>
        </a:spcAft>
        <a:buClr>
          <a:srgbClr val="910026"/>
        </a:buClr>
        <a:buFont typeface="Wingdings" pitchFamily="2" charset="2"/>
        <a:buChar char="§"/>
        <a:defRPr>
          <a:solidFill>
            <a:schemeClr val="tx1"/>
          </a:solidFill>
          <a:latin typeface="+mn-lt"/>
        </a:defRPr>
      </a:lvl2pPr>
      <a:lvl3pPr marL="1143000" indent="-228600" algn="l" rtl="0" eaLnBrk="0" fontAlgn="base" hangingPunct="0">
        <a:spcBef>
          <a:spcPct val="20000"/>
        </a:spcBef>
        <a:spcAft>
          <a:spcPct val="0"/>
        </a:spcAft>
        <a:buClr>
          <a:srgbClr val="910026"/>
        </a:buClr>
        <a:buChar char="•"/>
        <a:defRPr sz="1600">
          <a:solidFill>
            <a:schemeClr val="tx1"/>
          </a:solidFill>
          <a:latin typeface="+mn-lt"/>
        </a:defRPr>
      </a:lvl3pPr>
      <a:lvl4pPr marL="1600200" indent="-228600" algn="l" rtl="0" eaLnBrk="0" fontAlgn="base" hangingPunct="0">
        <a:spcBef>
          <a:spcPct val="20000"/>
        </a:spcBef>
        <a:spcAft>
          <a:spcPct val="0"/>
        </a:spcAft>
        <a:buClr>
          <a:srgbClr val="910026"/>
        </a:buClr>
        <a:buFont typeface="Times New Roman" pitchFamily="18" charset="0"/>
        <a:buChar char="─"/>
        <a:defRPr sz="1400">
          <a:solidFill>
            <a:schemeClr val="tx1"/>
          </a:solidFill>
          <a:latin typeface="+mn-lt"/>
        </a:defRPr>
      </a:lvl4pPr>
      <a:lvl5pPr marL="2057400" indent="-228600" algn="l" rtl="0" eaLnBrk="0" fontAlgn="base" hangingPunct="0">
        <a:spcBef>
          <a:spcPct val="20000"/>
        </a:spcBef>
        <a:spcAft>
          <a:spcPct val="0"/>
        </a:spcAft>
        <a:buClr>
          <a:srgbClr val="910026"/>
        </a:buClr>
        <a:buFont typeface="Times New Roman" pitchFamily="18" charset="0"/>
        <a:buChar char="─"/>
        <a:defRPr sz="1400">
          <a:solidFill>
            <a:schemeClr val="tx1"/>
          </a:solidFill>
          <a:latin typeface="+mn-lt"/>
        </a:defRPr>
      </a:lvl5pPr>
      <a:lvl6pPr marL="2514600" indent="-228600" algn="l" rtl="0" fontAlgn="base">
        <a:spcBef>
          <a:spcPct val="20000"/>
        </a:spcBef>
        <a:spcAft>
          <a:spcPct val="0"/>
        </a:spcAft>
        <a:buClr>
          <a:srgbClr val="910026"/>
        </a:buClr>
        <a:buFont typeface="Times New Roman" pitchFamily="18" charset="0"/>
        <a:buChar char="─"/>
        <a:defRPr>
          <a:solidFill>
            <a:schemeClr val="tx1"/>
          </a:solidFill>
          <a:latin typeface="+mn-lt"/>
        </a:defRPr>
      </a:lvl6pPr>
      <a:lvl7pPr marL="2971800" indent="-228600" algn="l" rtl="0" fontAlgn="base">
        <a:spcBef>
          <a:spcPct val="20000"/>
        </a:spcBef>
        <a:spcAft>
          <a:spcPct val="0"/>
        </a:spcAft>
        <a:buClr>
          <a:srgbClr val="910026"/>
        </a:buClr>
        <a:buFont typeface="Times New Roman" pitchFamily="18" charset="0"/>
        <a:buChar char="─"/>
        <a:defRPr>
          <a:solidFill>
            <a:schemeClr val="tx1"/>
          </a:solidFill>
          <a:latin typeface="+mn-lt"/>
        </a:defRPr>
      </a:lvl7pPr>
      <a:lvl8pPr marL="3429000" indent="-228600" algn="l" rtl="0" fontAlgn="base">
        <a:spcBef>
          <a:spcPct val="20000"/>
        </a:spcBef>
        <a:spcAft>
          <a:spcPct val="0"/>
        </a:spcAft>
        <a:buClr>
          <a:srgbClr val="910026"/>
        </a:buClr>
        <a:buFont typeface="Times New Roman" pitchFamily="18" charset="0"/>
        <a:buChar char="─"/>
        <a:defRPr>
          <a:solidFill>
            <a:schemeClr val="tx1"/>
          </a:solidFill>
          <a:latin typeface="+mn-lt"/>
        </a:defRPr>
      </a:lvl8pPr>
      <a:lvl9pPr marL="3886200" indent="-228600" algn="l" rtl="0" fontAlgn="base">
        <a:spcBef>
          <a:spcPct val="20000"/>
        </a:spcBef>
        <a:spcAft>
          <a:spcPct val="0"/>
        </a:spcAft>
        <a:buClr>
          <a:srgbClr val="910026"/>
        </a:buClr>
        <a:buFont typeface="Times New Roman" pitchFamily="18" charset="0"/>
        <a:buChar char="─"/>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ChangeArrowheads="1"/>
          </p:cNvSpPr>
          <p:nvPr userDrawn="1"/>
        </p:nvSpPr>
        <p:spPr bwMode="auto">
          <a:xfrm>
            <a:off x="117475" y="0"/>
            <a:ext cx="314325" cy="6858000"/>
          </a:xfrm>
          <a:prstGeom prst="rect">
            <a:avLst/>
          </a:prstGeom>
          <a:solidFill>
            <a:srgbClr val="02424E"/>
          </a:solidFill>
          <a:ln w="9525" algn="ctr">
            <a:noFill/>
            <a:miter lim="800000"/>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37891" name="Rectangle 4"/>
          <p:cNvSpPr>
            <a:spLocks noGrp="1" noChangeArrowheads="1"/>
          </p:cNvSpPr>
          <p:nvPr>
            <p:ph type="title"/>
          </p:nvPr>
        </p:nvSpPr>
        <p:spPr bwMode="auto">
          <a:xfrm>
            <a:off x="463550" y="-15875"/>
            <a:ext cx="8512175"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37892" name="Rectangle 5"/>
          <p:cNvSpPr>
            <a:spLocks noGrp="1" noChangeArrowheads="1"/>
          </p:cNvSpPr>
          <p:nvPr>
            <p:ph type="body" idx="1"/>
          </p:nvPr>
        </p:nvSpPr>
        <p:spPr bwMode="auto">
          <a:xfrm>
            <a:off x="425450" y="768350"/>
            <a:ext cx="8558213" cy="537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7174" name="Rectangle 6"/>
          <p:cNvSpPr>
            <a:spLocks noGrp="1" noChangeArrowheads="1"/>
          </p:cNvSpPr>
          <p:nvPr>
            <p:ph type="dt" sz="half" idx="2"/>
          </p:nvPr>
        </p:nvSpPr>
        <p:spPr bwMode="auto">
          <a:xfrm>
            <a:off x="6796088" y="6450013"/>
            <a:ext cx="1189037" cy="2428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000" b="1">
                <a:solidFill>
                  <a:srgbClr val="4D2885"/>
                </a:solidFill>
                <a:latin typeface="+mj-lt"/>
              </a:defRPr>
            </a:lvl1pPr>
          </a:lstStyle>
          <a:p>
            <a:pPr>
              <a:lnSpc>
                <a:spcPct val="100000"/>
              </a:lnSpc>
              <a:spcBef>
                <a:spcPct val="0"/>
              </a:spcBef>
              <a:defRPr/>
            </a:pPr>
            <a:r>
              <a:rPr lang="hu-HU"/>
              <a:t>2011. május 12.</a:t>
            </a:r>
            <a:endParaRPr lang="en-US"/>
          </a:p>
        </p:txBody>
      </p:sp>
      <p:sp>
        <p:nvSpPr>
          <p:cNvPr id="7175" name="Rectangle 7"/>
          <p:cNvSpPr>
            <a:spLocks noGrp="1" noChangeArrowheads="1"/>
          </p:cNvSpPr>
          <p:nvPr>
            <p:ph type="ftr" sz="quarter" idx="3"/>
          </p:nvPr>
        </p:nvSpPr>
        <p:spPr bwMode="auto">
          <a:xfrm>
            <a:off x="2259013" y="6446838"/>
            <a:ext cx="4329112" cy="2889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000" b="1">
                <a:solidFill>
                  <a:srgbClr val="8C2532"/>
                </a:solidFill>
                <a:latin typeface="+mj-lt"/>
              </a:defRPr>
            </a:lvl1pPr>
          </a:lstStyle>
          <a:p>
            <a:pPr>
              <a:lnSpc>
                <a:spcPct val="100000"/>
              </a:lnSpc>
              <a:spcBef>
                <a:spcPct val="0"/>
              </a:spcBef>
              <a:defRPr/>
            </a:pPr>
            <a:r>
              <a:rPr lang="en-US"/>
              <a:t>Mizsei János, Poppe András: Szilícium napelemek, félvezető fényforrások</a:t>
            </a:r>
          </a:p>
        </p:txBody>
      </p:sp>
      <p:sp>
        <p:nvSpPr>
          <p:cNvPr id="7176" name="Rectangle 8"/>
          <p:cNvSpPr>
            <a:spLocks noChangeArrowheads="1"/>
          </p:cNvSpPr>
          <p:nvPr userDrawn="1"/>
        </p:nvSpPr>
        <p:spPr bwMode="auto">
          <a:xfrm>
            <a:off x="7827963" y="6550025"/>
            <a:ext cx="1316037" cy="63500"/>
          </a:xfrm>
          <a:prstGeom prst="rect">
            <a:avLst/>
          </a:prstGeom>
          <a:solidFill>
            <a:srgbClr val="910026"/>
          </a:solidFill>
          <a:ln w="9525">
            <a:noFill/>
            <a:miter lim="800000"/>
            <a:headEnd/>
            <a:tailEnd/>
          </a:ln>
          <a:effectLst/>
        </p:spPr>
        <p:txBody>
          <a:bodyPr wrap="none" anchor="ctr"/>
          <a:lstStyle/>
          <a:p>
            <a:pPr eaLnBrk="1" hangingPunct="1">
              <a:lnSpc>
                <a:spcPct val="100000"/>
              </a:lnSpc>
              <a:spcBef>
                <a:spcPct val="0"/>
              </a:spcBef>
              <a:defRPr/>
            </a:pPr>
            <a:endParaRPr lang="en-US" sz="1800">
              <a:solidFill>
                <a:srgbClr val="000000"/>
              </a:solidFill>
            </a:endParaRPr>
          </a:p>
        </p:txBody>
      </p:sp>
      <p:sp>
        <p:nvSpPr>
          <p:cNvPr id="7177" name="AutoShape 9"/>
          <p:cNvSpPr>
            <a:spLocks noChangeArrowheads="1"/>
          </p:cNvSpPr>
          <p:nvPr userDrawn="1"/>
        </p:nvSpPr>
        <p:spPr bwMode="auto">
          <a:xfrm>
            <a:off x="8528050" y="6457950"/>
            <a:ext cx="242888" cy="244475"/>
          </a:xfrm>
          <a:prstGeom prst="roundRect">
            <a:avLst>
              <a:gd name="adj" fmla="val 16667"/>
            </a:avLst>
          </a:prstGeom>
          <a:solidFill>
            <a:srgbClr val="00004F"/>
          </a:solidFill>
          <a:ln w="19050" algn="ctr">
            <a:solidFill>
              <a:srgbClr val="FFFFFF"/>
            </a:solid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7178" name="Rectangle 10"/>
          <p:cNvSpPr>
            <a:spLocks noGrp="1" noChangeArrowheads="1"/>
          </p:cNvSpPr>
          <p:nvPr>
            <p:ph type="sldNum" sz="quarter" idx="4"/>
          </p:nvPr>
        </p:nvSpPr>
        <p:spPr bwMode="auto">
          <a:xfrm>
            <a:off x="8424863" y="6451600"/>
            <a:ext cx="452437" cy="222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000" b="1">
                <a:solidFill>
                  <a:schemeClr val="bg1"/>
                </a:solidFill>
              </a:defRPr>
            </a:lvl1pPr>
          </a:lstStyle>
          <a:p>
            <a:pPr>
              <a:lnSpc>
                <a:spcPct val="100000"/>
              </a:lnSpc>
              <a:spcBef>
                <a:spcPct val="0"/>
              </a:spcBef>
            </a:pPr>
            <a:fld id="{281DCC11-A807-4BDC-A23C-161042FB1F2A}" type="slidenum">
              <a:rPr lang="en-US" altLang="en-US" smtClean="0">
                <a:solidFill>
                  <a:srgbClr val="FFFFFF"/>
                </a:solidFill>
              </a:rPr>
              <a:pPr>
                <a:lnSpc>
                  <a:spcPct val="100000"/>
                </a:lnSpc>
                <a:spcBef>
                  <a:spcPct val="0"/>
                </a:spcBef>
              </a:pPr>
              <a:t>‹#›</a:t>
            </a:fld>
            <a:endParaRPr lang="hu-HU" altLang="en-US" smtClean="0">
              <a:solidFill>
                <a:srgbClr val="FFFFFF"/>
              </a:solidFill>
            </a:endParaRPr>
          </a:p>
        </p:txBody>
      </p:sp>
      <p:sp>
        <p:nvSpPr>
          <p:cNvPr id="7183" name="AutoShape 15"/>
          <p:cNvSpPr>
            <a:spLocks noChangeArrowheads="1"/>
          </p:cNvSpPr>
          <p:nvPr userDrawn="1"/>
        </p:nvSpPr>
        <p:spPr bwMode="auto">
          <a:xfrm>
            <a:off x="-153988" y="6434138"/>
            <a:ext cx="2073276" cy="277812"/>
          </a:xfrm>
          <a:prstGeom prst="roundRect">
            <a:avLst>
              <a:gd name="adj" fmla="val 27648"/>
            </a:avLst>
          </a:prstGeom>
          <a:solidFill>
            <a:srgbClr val="910026"/>
          </a:solidFill>
          <a:ln w="9525" algn="ctr">
            <a:noFill/>
            <a:round/>
            <a:headEnd/>
            <a:tailEnd/>
          </a:ln>
          <a:effectLst/>
        </p:spPr>
        <p:txBody>
          <a:bodyPr anchor="ctr">
            <a:spAutoFit/>
          </a:bodyPr>
          <a:lstStyle/>
          <a:p>
            <a:pPr eaLnBrk="1" hangingPunct="1">
              <a:lnSpc>
                <a:spcPct val="100000"/>
              </a:lnSpc>
              <a:spcBef>
                <a:spcPct val="0"/>
              </a:spcBef>
              <a:defRPr/>
            </a:pPr>
            <a:endParaRPr lang="en-US" sz="1800">
              <a:solidFill>
                <a:srgbClr val="000000"/>
              </a:solidFill>
            </a:endParaRPr>
          </a:p>
        </p:txBody>
      </p:sp>
      <p:sp>
        <p:nvSpPr>
          <p:cNvPr id="7184" name="Text Box 16"/>
          <p:cNvSpPr txBox="1">
            <a:spLocks noChangeArrowheads="1"/>
          </p:cNvSpPr>
          <p:nvPr userDrawn="1"/>
        </p:nvSpPr>
        <p:spPr bwMode="auto">
          <a:xfrm>
            <a:off x="34925" y="6423025"/>
            <a:ext cx="1712913" cy="300038"/>
          </a:xfrm>
          <a:prstGeom prst="rect">
            <a:avLst/>
          </a:prstGeom>
          <a:noFill/>
          <a:ln w="9525" algn="ctr">
            <a:noFill/>
            <a:miter lim="800000"/>
            <a:headEnd/>
            <a:tailEnd/>
          </a:ln>
          <a:effectLst/>
        </p:spPr>
        <p:txBody>
          <a:bodyPr>
            <a:spAutoFit/>
          </a:bodyPr>
          <a:lstStyle/>
          <a:p>
            <a:pPr>
              <a:defRPr/>
            </a:pPr>
            <a:r>
              <a:rPr lang="en-US" sz="1600" b="1">
                <a:solidFill>
                  <a:srgbClr val="FFFFFF"/>
                </a:solidFill>
              </a:rPr>
              <a:t>eet.bme.hu</a:t>
            </a:r>
            <a:endParaRPr lang="hu-HU" sz="1600" b="1">
              <a:solidFill>
                <a:srgbClr val="FFFFFF"/>
              </a:solidFill>
            </a:endParaRPr>
          </a:p>
        </p:txBody>
      </p:sp>
      <p:sp>
        <p:nvSpPr>
          <p:cNvPr id="7185" name="Text Box 17"/>
          <p:cNvSpPr txBox="1">
            <a:spLocks noChangeArrowheads="1"/>
          </p:cNvSpPr>
          <p:nvPr userDrawn="1"/>
        </p:nvSpPr>
        <p:spPr bwMode="auto">
          <a:xfrm>
            <a:off x="2247900" y="6650038"/>
            <a:ext cx="3133725" cy="207962"/>
          </a:xfrm>
          <a:prstGeom prst="rect">
            <a:avLst/>
          </a:prstGeom>
          <a:noFill/>
          <a:ln w="12700" algn="ctr">
            <a:noFill/>
            <a:miter lim="800000"/>
            <a:headEnd/>
            <a:tailEnd/>
          </a:ln>
          <a:effectLst/>
        </p:spPr>
        <p:txBody>
          <a:bodyPr>
            <a:spAutoFit/>
          </a:bodyPr>
          <a:lstStyle/>
          <a:p>
            <a:pPr>
              <a:defRPr/>
            </a:pPr>
            <a:r>
              <a:rPr lang="en-US" sz="900">
                <a:solidFill>
                  <a:srgbClr val="00004F"/>
                </a:solidFill>
                <a:latin typeface="Arial Narrow" pitchFamily="34" charset="0"/>
                <a:ea typeface="Arial Unicode MS" pitchFamily="34" charset="-128"/>
                <a:cs typeface="Arial Unicode MS" pitchFamily="34" charset="-128"/>
              </a:rPr>
              <a:t>©</a:t>
            </a:r>
            <a:r>
              <a:rPr lang="hu-HU" sz="900">
                <a:solidFill>
                  <a:srgbClr val="00004F"/>
                </a:solidFill>
                <a:latin typeface="Arial Narrow" pitchFamily="34" charset="0"/>
                <a:ea typeface="Arial Unicode MS" pitchFamily="34" charset="-128"/>
                <a:cs typeface="Arial Unicode MS" pitchFamily="34" charset="-128"/>
              </a:rPr>
              <a:t> BME Elektronikus Eszközök Tanszéke</a:t>
            </a:r>
            <a:endParaRPr lang="en-US" sz="900">
              <a:solidFill>
                <a:srgbClr val="00004F"/>
              </a:solidFill>
              <a:latin typeface="Arial Narrow" pitchFamily="34" charset="0"/>
              <a:ea typeface="Arial Unicode MS" pitchFamily="34" charset="-128"/>
              <a:cs typeface="Arial Unicode MS" pitchFamily="34" charset="-128"/>
            </a:endParaRPr>
          </a:p>
        </p:txBody>
      </p:sp>
    </p:spTree>
    <p:extLst>
      <p:ext uri="{BB962C8B-B14F-4D97-AF65-F5344CB8AC3E}">
        <p14:creationId xmlns:p14="http://schemas.microsoft.com/office/powerpoint/2010/main" val="440039168"/>
      </p:ext>
    </p:extLst>
  </p:cSld>
  <p:clrMap bg1="lt1" tx1="dk1" bg2="lt2" tx2="dk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6" r:id="rId10"/>
    <p:sldLayoutId id="2147483727" r:id="rId11"/>
  </p:sldLayoutIdLst>
  <p:timing>
    <p:tnLst>
      <p:par>
        <p:cTn id="1" dur="indefinite" restart="never" nodeType="tmRoot"/>
      </p:par>
    </p:tnLst>
  </p:timing>
  <p:hf hdr="0"/>
  <p:txStyles>
    <p:titleStyle>
      <a:lvl1pPr algn="l" rtl="0" eaLnBrk="0" fontAlgn="base" hangingPunct="0">
        <a:spcBef>
          <a:spcPct val="0"/>
        </a:spcBef>
        <a:spcAft>
          <a:spcPct val="0"/>
        </a:spcAft>
        <a:defRPr sz="4000" b="1">
          <a:solidFill>
            <a:srgbClr val="910026"/>
          </a:solidFill>
          <a:latin typeface="+mj-lt"/>
          <a:ea typeface="+mj-ea"/>
          <a:cs typeface="+mj-cs"/>
        </a:defRPr>
      </a:lvl1pPr>
      <a:lvl2pPr algn="l" rtl="0" eaLnBrk="0" fontAlgn="base" hangingPunct="0">
        <a:spcBef>
          <a:spcPct val="0"/>
        </a:spcBef>
        <a:spcAft>
          <a:spcPct val="0"/>
        </a:spcAft>
        <a:defRPr sz="4000" b="1">
          <a:solidFill>
            <a:srgbClr val="910026"/>
          </a:solidFill>
          <a:latin typeface="Arial Narrow" pitchFamily="34" charset="0"/>
        </a:defRPr>
      </a:lvl2pPr>
      <a:lvl3pPr algn="l" rtl="0" eaLnBrk="0" fontAlgn="base" hangingPunct="0">
        <a:spcBef>
          <a:spcPct val="0"/>
        </a:spcBef>
        <a:spcAft>
          <a:spcPct val="0"/>
        </a:spcAft>
        <a:defRPr sz="4000" b="1">
          <a:solidFill>
            <a:srgbClr val="910026"/>
          </a:solidFill>
          <a:latin typeface="Arial Narrow" pitchFamily="34" charset="0"/>
        </a:defRPr>
      </a:lvl3pPr>
      <a:lvl4pPr algn="l" rtl="0" eaLnBrk="0" fontAlgn="base" hangingPunct="0">
        <a:spcBef>
          <a:spcPct val="0"/>
        </a:spcBef>
        <a:spcAft>
          <a:spcPct val="0"/>
        </a:spcAft>
        <a:defRPr sz="4000" b="1">
          <a:solidFill>
            <a:srgbClr val="910026"/>
          </a:solidFill>
          <a:latin typeface="Arial Narrow" pitchFamily="34" charset="0"/>
        </a:defRPr>
      </a:lvl4pPr>
      <a:lvl5pPr algn="l" rtl="0" eaLnBrk="0" fontAlgn="base" hangingPunct="0">
        <a:spcBef>
          <a:spcPct val="0"/>
        </a:spcBef>
        <a:spcAft>
          <a:spcPct val="0"/>
        </a:spcAft>
        <a:defRPr sz="4000" b="1">
          <a:solidFill>
            <a:srgbClr val="910026"/>
          </a:solidFill>
          <a:latin typeface="Arial Narrow" pitchFamily="34" charset="0"/>
        </a:defRPr>
      </a:lvl5pPr>
      <a:lvl6pPr marL="457200" algn="l" rtl="0" fontAlgn="base">
        <a:spcBef>
          <a:spcPct val="0"/>
        </a:spcBef>
        <a:spcAft>
          <a:spcPct val="0"/>
        </a:spcAft>
        <a:defRPr sz="4000" b="1">
          <a:solidFill>
            <a:srgbClr val="910026"/>
          </a:solidFill>
          <a:latin typeface="Arial Narrow" pitchFamily="34" charset="0"/>
        </a:defRPr>
      </a:lvl6pPr>
      <a:lvl7pPr marL="914400" algn="l" rtl="0" fontAlgn="base">
        <a:spcBef>
          <a:spcPct val="0"/>
        </a:spcBef>
        <a:spcAft>
          <a:spcPct val="0"/>
        </a:spcAft>
        <a:defRPr sz="4000" b="1">
          <a:solidFill>
            <a:srgbClr val="910026"/>
          </a:solidFill>
          <a:latin typeface="Arial Narrow" pitchFamily="34" charset="0"/>
        </a:defRPr>
      </a:lvl7pPr>
      <a:lvl8pPr marL="1371600" algn="l" rtl="0" fontAlgn="base">
        <a:spcBef>
          <a:spcPct val="0"/>
        </a:spcBef>
        <a:spcAft>
          <a:spcPct val="0"/>
        </a:spcAft>
        <a:defRPr sz="4000" b="1">
          <a:solidFill>
            <a:srgbClr val="910026"/>
          </a:solidFill>
          <a:latin typeface="Arial Narrow" pitchFamily="34" charset="0"/>
        </a:defRPr>
      </a:lvl8pPr>
      <a:lvl9pPr marL="1828800" algn="l" rtl="0" fontAlgn="base">
        <a:spcBef>
          <a:spcPct val="0"/>
        </a:spcBef>
        <a:spcAft>
          <a:spcPct val="0"/>
        </a:spcAft>
        <a:defRPr sz="4000" b="1">
          <a:solidFill>
            <a:srgbClr val="910026"/>
          </a:solidFill>
          <a:latin typeface="Arial Narrow" pitchFamily="34" charset="0"/>
        </a:defRPr>
      </a:lvl9pPr>
    </p:titleStyle>
    <p:bodyStyle>
      <a:lvl1pPr marL="342900" indent="-342900" algn="l" rtl="0" eaLnBrk="0" fontAlgn="base" hangingPunct="0">
        <a:lnSpc>
          <a:spcPct val="90000"/>
        </a:lnSpc>
        <a:spcBef>
          <a:spcPct val="20000"/>
        </a:spcBef>
        <a:spcAft>
          <a:spcPct val="0"/>
        </a:spcAft>
        <a:buClr>
          <a:srgbClr val="910026"/>
        </a:buClr>
        <a:buFont typeface="Arial" panose="020B0604020202020204" pitchFamily="34" charset="0"/>
        <a:buChar char="►"/>
        <a:defRPr sz="2400">
          <a:solidFill>
            <a:srgbClr val="00004F"/>
          </a:solidFill>
          <a:latin typeface="+mn-lt"/>
          <a:ea typeface="+mn-ea"/>
          <a:cs typeface="+mn-cs"/>
        </a:defRPr>
      </a:lvl1pPr>
      <a:lvl2pPr marL="742950" indent="-285750" algn="l" rtl="0" eaLnBrk="0" fontAlgn="base" hangingPunct="0">
        <a:lnSpc>
          <a:spcPct val="90000"/>
        </a:lnSpc>
        <a:spcBef>
          <a:spcPct val="20000"/>
        </a:spcBef>
        <a:spcAft>
          <a:spcPct val="0"/>
        </a:spcAft>
        <a:buClr>
          <a:srgbClr val="910026"/>
        </a:buClr>
        <a:buFont typeface="Wingdings" panose="05000000000000000000" pitchFamily="2" charset="2"/>
        <a:buChar char="§"/>
        <a:defRPr sz="2000">
          <a:solidFill>
            <a:srgbClr val="00004F"/>
          </a:solidFill>
          <a:latin typeface="+mn-lt"/>
        </a:defRPr>
      </a:lvl2pPr>
      <a:lvl3pPr marL="1143000" indent="-228600" algn="l" rtl="0" eaLnBrk="0" fontAlgn="base" hangingPunct="0">
        <a:lnSpc>
          <a:spcPct val="90000"/>
        </a:lnSpc>
        <a:spcBef>
          <a:spcPct val="20000"/>
        </a:spcBef>
        <a:spcAft>
          <a:spcPct val="0"/>
        </a:spcAft>
        <a:buClr>
          <a:srgbClr val="910026"/>
        </a:buClr>
        <a:buChar char="•"/>
        <a:defRPr>
          <a:solidFill>
            <a:srgbClr val="00004F"/>
          </a:solidFill>
          <a:latin typeface="+mn-lt"/>
        </a:defRPr>
      </a:lvl3pPr>
      <a:lvl4pPr marL="1600200" indent="-228600" algn="l" rtl="0" eaLnBrk="0" fontAlgn="base" hangingPunct="0">
        <a:lnSpc>
          <a:spcPct val="90000"/>
        </a:lnSpc>
        <a:spcBef>
          <a:spcPct val="20000"/>
        </a:spcBef>
        <a:spcAft>
          <a:spcPct val="0"/>
        </a:spcAft>
        <a:buClr>
          <a:srgbClr val="910026"/>
        </a:buClr>
        <a:buChar char="–"/>
        <a:defRPr sz="1600">
          <a:solidFill>
            <a:srgbClr val="00004F"/>
          </a:solidFill>
          <a:latin typeface="+mn-lt"/>
        </a:defRPr>
      </a:lvl4pPr>
      <a:lvl5pPr marL="2057400" indent="-228600" algn="l" rtl="0" eaLnBrk="0" fontAlgn="base" hangingPunct="0">
        <a:lnSpc>
          <a:spcPct val="90000"/>
        </a:lnSpc>
        <a:spcBef>
          <a:spcPct val="20000"/>
        </a:spcBef>
        <a:spcAft>
          <a:spcPct val="0"/>
        </a:spcAft>
        <a:buClr>
          <a:srgbClr val="910026"/>
        </a:buClr>
        <a:buChar char="»"/>
        <a:defRPr sz="1600">
          <a:solidFill>
            <a:srgbClr val="00004F"/>
          </a:solidFill>
          <a:latin typeface="+mn-lt"/>
        </a:defRPr>
      </a:lvl5pPr>
      <a:lvl6pPr marL="2514600" indent="-228600" algn="l" rtl="0" fontAlgn="base">
        <a:lnSpc>
          <a:spcPct val="90000"/>
        </a:lnSpc>
        <a:spcBef>
          <a:spcPct val="20000"/>
        </a:spcBef>
        <a:spcAft>
          <a:spcPct val="0"/>
        </a:spcAft>
        <a:buClr>
          <a:srgbClr val="910026"/>
        </a:buClr>
        <a:buChar char="»"/>
        <a:defRPr sz="1600">
          <a:solidFill>
            <a:srgbClr val="00004F"/>
          </a:solidFill>
          <a:latin typeface="+mn-lt"/>
        </a:defRPr>
      </a:lvl6pPr>
      <a:lvl7pPr marL="2971800" indent="-228600" algn="l" rtl="0" fontAlgn="base">
        <a:lnSpc>
          <a:spcPct val="90000"/>
        </a:lnSpc>
        <a:spcBef>
          <a:spcPct val="20000"/>
        </a:spcBef>
        <a:spcAft>
          <a:spcPct val="0"/>
        </a:spcAft>
        <a:buClr>
          <a:srgbClr val="910026"/>
        </a:buClr>
        <a:buChar char="»"/>
        <a:defRPr sz="1600">
          <a:solidFill>
            <a:srgbClr val="00004F"/>
          </a:solidFill>
          <a:latin typeface="+mn-lt"/>
        </a:defRPr>
      </a:lvl7pPr>
      <a:lvl8pPr marL="3429000" indent="-228600" algn="l" rtl="0" fontAlgn="base">
        <a:lnSpc>
          <a:spcPct val="90000"/>
        </a:lnSpc>
        <a:spcBef>
          <a:spcPct val="20000"/>
        </a:spcBef>
        <a:spcAft>
          <a:spcPct val="0"/>
        </a:spcAft>
        <a:buClr>
          <a:srgbClr val="910026"/>
        </a:buClr>
        <a:buChar char="»"/>
        <a:defRPr sz="1600">
          <a:solidFill>
            <a:srgbClr val="00004F"/>
          </a:solidFill>
          <a:latin typeface="+mn-lt"/>
        </a:defRPr>
      </a:lvl8pPr>
      <a:lvl9pPr marL="3886200" indent="-228600" algn="l" rtl="0" fontAlgn="base">
        <a:lnSpc>
          <a:spcPct val="90000"/>
        </a:lnSpc>
        <a:spcBef>
          <a:spcPct val="20000"/>
        </a:spcBef>
        <a:spcAft>
          <a:spcPct val="0"/>
        </a:spcAft>
        <a:buClr>
          <a:srgbClr val="910026"/>
        </a:buClr>
        <a:buChar char="»"/>
        <a:defRPr sz="1600">
          <a:solidFill>
            <a:srgbClr val="00004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vmlDrawing" Target="../drawings/vmlDrawing21.vml"/><Relationship Id="rId5" Type="http://schemas.openxmlformats.org/officeDocument/2006/relationships/image" Target="../media/image32.png"/><Relationship Id="rId4" Type="http://schemas.openxmlformats.org/officeDocument/2006/relationships/oleObject" Target="../embeddings/oleObject27.bin"/></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6.xml"/><Relationship Id="rId1" Type="http://schemas.openxmlformats.org/officeDocument/2006/relationships/vmlDrawing" Target="../drawings/vmlDrawing22.vml"/><Relationship Id="rId6" Type="http://schemas.openxmlformats.org/officeDocument/2006/relationships/image" Target="../media/image33.wmf"/><Relationship Id="rId5" Type="http://schemas.openxmlformats.org/officeDocument/2006/relationships/oleObject" Target="../embeddings/oleObject28.bin"/><Relationship Id="rId4" Type="http://schemas.openxmlformats.org/officeDocument/2006/relationships/image" Target="../media/image34.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oleObject" Target="../embeddings/oleObject31.bin"/><Relationship Id="rId3" Type="http://schemas.openxmlformats.org/officeDocument/2006/relationships/notesSlide" Target="../notesSlides/notesSlide16.xml"/><Relationship Id="rId7" Type="http://schemas.openxmlformats.org/officeDocument/2006/relationships/image" Target="../media/image36.wmf"/><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oleObject" Target="../embeddings/oleObject30.bin"/><Relationship Id="rId11" Type="http://schemas.openxmlformats.org/officeDocument/2006/relationships/image" Target="../media/image38.wmf"/><Relationship Id="rId5" Type="http://schemas.openxmlformats.org/officeDocument/2006/relationships/image" Target="../media/image35.wmf"/><Relationship Id="rId10" Type="http://schemas.openxmlformats.org/officeDocument/2006/relationships/oleObject" Target="../embeddings/oleObject32.bin"/><Relationship Id="rId4" Type="http://schemas.openxmlformats.org/officeDocument/2006/relationships/oleObject" Target="../embeddings/oleObject29.bin"/><Relationship Id="rId9" Type="http://schemas.openxmlformats.org/officeDocument/2006/relationships/image" Target="../media/image37.wmf"/></Relationships>
</file>

<file path=ppt/slides/_rels/slide17.xml.rels><?xml version="1.0" encoding="UTF-8" standalone="yes"?>
<Relationships xmlns="http://schemas.openxmlformats.org/package/2006/relationships"><Relationship Id="rId8" Type="http://schemas.openxmlformats.org/officeDocument/2006/relationships/oleObject" Target="../embeddings/oleObject35.bin"/><Relationship Id="rId3" Type="http://schemas.openxmlformats.org/officeDocument/2006/relationships/notesSlide" Target="../notesSlides/notesSlide17.xml"/><Relationship Id="rId7" Type="http://schemas.openxmlformats.org/officeDocument/2006/relationships/image" Target="../media/image40.wmf"/><Relationship Id="rId2" Type="http://schemas.openxmlformats.org/officeDocument/2006/relationships/slideLayout" Target="../slideLayouts/slideLayout2.xml"/><Relationship Id="rId1" Type="http://schemas.openxmlformats.org/officeDocument/2006/relationships/vmlDrawing" Target="../drawings/vmlDrawing24.vml"/><Relationship Id="rId6" Type="http://schemas.openxmlformats.org/officeDocument/2006/relationships/oleObject" Target="../embeddings/oleObject34.bin"/><Relationship Id="rId11" Type="http://schemas.openxmlformats.org/officeDocument/2006/relationships/image" Target="../media/image42.wmf"/><Relationship Id="rId5" Type="http://schemas.openxmlformats.org/officeDocument/2006/relationships/image" Target="../media/image39.wmf"/><Relationship Id="rId10" Type="http://schemas.openxmlformats.org/officeDocument/2006/relationships/oleObject" Target="../embeddings/oleObject36.bin"/><Relationship Id="rId4" Type="http://schemas.openxmlformats.org/officeDocument/2006/relationships/oleObject" Target="../embeddings/oleObject33.bin"/><Relationship Id="rId9" Type="http://schemas.openxmlformats.org/officeDocument/2006/relationships/image" Target="../media/image41.wmf"/></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39.bin"/><Relationship Id="rId3" Type="http://schemas.openxmlformats.org/officeDocument/2006/relationships/notesSlide" Target="../notesSlides/notesSlide18.xml"/><Relationship Id="rId7" Type="http://schemas.openxmlformats.org/officeDocument/2006/relationships/image" Target="../media/image44.png"/><Relationship Id="rId2" Type="http://schemas.openxmlformats.org/officeDocument/2006/relationships/slideLayout" Target="../slideLayouts/slideLayout2.xml"/><Relationship Id="rId1" Type="http://schemas.openxmlformats.org/officeDocument/2006/relationships/vmlDrawing" Target="../drawings/vmlDrawing25.vml"/><Relationship Id="rId6" Type="http://schemas.openxmlformats.org/officeDocument/2006/relationships/oleObject" Target="../embeddings/oleObject38.bin"/><Relationship Id="rId5" Type="http://schemas.openxmlformats.org/officeDocument/2006/relationships/image" Target="../media/image43.png"/><Relationship Id="rId4" Type="http://schemas.openxmlformats.org/officeDocument/2006/relationships/oleObject" Target="../embeddings/oleObject37.bin"/><Relationship Id="rId9" Type="http://schemas.openxmlformats.org/officeDocument/2006/relationships/image" Target="../media/image45.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6.xml"/><Relationship Id="rId1" Type="http://schemas.openxmlformats.org/officeDocument/2006/relationships/vmlDrawing" Target="../drawings/vmlDrawing26.vml"/><Relationship Id="rId5" Type="http://schemas.openxmlformats.org/officeDocument/2006/relationships/image" Target="../media/image33.wmf"/><Relationship Id="rId4" Type="http://schemas.openxmlformats.org/officeDocument/2006/relationships/oleObject" Target="../embeddings/oleObject40.bin"/></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6.xml"/><Relationship Id="rId1" Type="http://schemas.openxmlformats.org/officeDocument/2006/relationships/vmlDrawing" Target="../drawings/vmlDrawing16.v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oleObject" Target="../embeddings/oleObject18.bin"/></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0.xml"/><Relationship Id="rId1" Type="http://schemas.openxmlformats.org/officeDocument/2006/relationships/vmlDrawing" Target="../drawings/vmlDrawing27.vml"/><Relationship Id="rId5" Type="http://schemas.openxmlformats.org/officeDocument/2006/relationships/image" Target="../media/image46.png"/><Relationship Id="rId4" Type="http://schemas.openxmlformats.org/officeDocument/2006/relationships/oleObject" Target="../embeddings/oleObject41.bin"/></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1.xml"/><Relationship Id="rId7" Type="http://schemas.openxmlformats.org/officeDocument/2006/relationships/image" Target="../media/image48.png"/><Relationship Id="rId2" Type="http://schemas.openxmlformats.org/officeDocument/2006/relationships/slideLayout" Target="../slideLayouts/slideLayout2.xml"/><Relationship Id="rId1" Type="http://schemas.openxmlformats.org/officeDocument/2006/relationships/vmlDrawing" Target="../drawings/vmlDrawing28.vml"/><Relationship Id="rId6" Type="http://schemas.openxmlformats.org/officeDocument/2006/relationships/oleObject" Target="../embeddings/oleObject43.bin"/><Relationship Id="rId5" Type="http://schemas.openxmlformats.org/officeDocument/2006/relationships/image" Target="../media/image47.wmf"/><Relationship Id="rId4" Type="http://schemas.openxmlformats.org/officeDocument/2006/relationships/oleObject" Target="../embeddings/oleObject42.bin"/></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2.xml"/><Relationship Id="rId7" Type="http://schemas.openxmlformats.org/officeDocument/2006/relationships/image" Target="../media/image50.png"/><Relationship Id="rId2" Type="http://schemas.openxmlformats.org/officeDocument/2006/relationships/slideLayout" Target="../slideLayouts/slideLayout2.xml"/><Relationship Id="rId1" Type="http://schemas.openxmlformats.org/officeDocument/2006/relationships/vmlDrawing" Target="../drawings/vmlDrawing29.vml"/><Relationship Id="rId6" Type="http://schemas.openxmlformats.org/officeDocument/2006/relationships/oleObject" Target="../embeddings/oleObject45.bin"/><Relationship Id="rId5" Type="http://schemas.openxmlformats.org/officeDocument/2006/relationships/image" Target="../media/image49.wmf"/><Relationship Id="rId4" Type="http://schemas.openxmlformats.org/officeDocument/2006/relationships/oleObject" Target="../embeddings/oleObject44.bin"/></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6.xml"/><Relationship Id="rId1" Type="http://schemas.openxmlformats.org/officeDocument/2006/relationships/vmlDrawing" Target="../drawings/vmlDrawing30.vml"/><Relationship Id="rId5" Type="http://schemas.openxmlformats.org/officeDocument/2006/relationships/image" Target="../media/image51.png"/><Relationship Id="rId4" Type="http://schemas.openxmlformats.org/officeDocument/2006/relationships/oleObject" Target="../embeddings/oleObject46.bin"/></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6.xml"/><Relationship Id="rId1" Type="http://schemas.openxmlformats.org/officeDocument/2006/relationships/vmlDrawing" Target="../drawings/vmlDrawing31.vml"/><Relationship Id="rId5" Type="http://schemas.openxmlformats.org/officeDocument/2006/relationships/image" Target="../media/image52.png"/><Relationship Id="rId4" Type="http://schemas.openxmlformats.org/officeDocument/2006/relationships/oleObject" Target="../embeddings/oleObject47.bin"/></Relationships>
</file>

<file path=ppt/slides/_rels/slide3.xml.rels><?xml version="1.0" encoding="UTF-8" standalone="yes"?>
<Relationships xmlns="http://schemas.openxmlformats.org/package/2006/relationships"><Relationship Id="rId8" Type="http://schemas.openxmlformats.org/officeDocument/2006/relationships/notesSlide" Target="../notesSlides/notesSlide3.xml"/><Relationship Id="rId3" Type="http://schemas.openxmlformats.org/officeDocument/2006/relationships/tags" Target="../tags/tag4.xml"/><Relationship Id="rId7" Type="http://schemas.openxmlformats.org/officeDocument/2006/relationships/slideLayout" Target="../slideLayouts/slideLayout16.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7.xml"/><Relationship Id="rId5" Type="http://schemas.openxmlformats.org/officeDocument/2006/relationships/tags" Target="../tags/tag6.xml"/><Relationship Id="rId10" Type="http://schemas.openxmlformats.org/officeDocument/2006/relationships/image" Target="../media/image20.png"/><Relationship Id="rId4" Type="http://schemas.openxmlformats.org/officeDocument/2006/relationships/tags" Target="../tags/tag5.xml"/><Relationship Id="rId9" Type="http://schemas.openxmlformats.org/officeDocument/2006/relationships/image" Target="../media/image19.png"/></Relationships>
</file>

<file path=ppt/slides/_rels/slide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6.xml"/><Relationship Id="rId7" Type="http://schemas.openxmlformats.org/officeDocument/2006/relationships/oleObject" Target="../embeddings/oleObject20.bin"/><Relationship Id="rId2" Type="http://schemas.openxmlformats.org/officeDocument/2006/relationships/tags" Target="../tags/tag8.xml"/><Relationship Id="rId1" Type="http://schemas.openxmlformats.org/officeDocument/2006/relationships/vmlDrawing" Target="../drawings/vmlDrawing17.vml"/><Relationship Id="rId6" Type="http://schemas.openxmlformats.org/officeDocument/2006/relationships/image" Target="../media/image19.png"/><Relationship Id="rId5" Type="http://schemas.openxmlformats.org/officeDocument/2006/relationships/oleObject" Target="../embeddings/oleObject19.bin"/><Relationship Id="rId4"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slideLayout" Target="../slideLayouts/slideLayout24.xml"/><Relationship Id="rId7" Type="http://schemas.openxmlformats.org/officeDocument/2006/relationships/oleObject" Target="../embeddings/oleObject22.bin"/><Relationship Id="rId2" Type="http://schemas.openxmlformats.org/officeDocument/2006/relationships/tags" Target="../tags/tag9.xml"/><Relationship Id="rId1" Type="http://schemas.openxmlformats.org/officeDocument/2006/relationships/vmlDrawing" Target="../drawings/vmlDrawing18.vml"/><Relationship Id="rId6" Type="http://schemas.openxmlformats.org/officeDocument/2006/relationships/image" Target="../media/image21.png"/><Relationship Id="rId5" Type="http://schemas.openxmlformats.org/officeDocument/2006/relationships/oleObject" Target="../embeddings/oleObject21.bin"/><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7" Type="http://schemas.openxmlformats.org/officeDocument/2006/relationships/image" Target="../media/image22.png"/><Relationship Id="rId2" Type="http://schemas.openxmlformats.org/officeDocument/2006/relationships/slideLayout" Target="../slideLayouts/slideLayout4.xml"/><Relationship Id="rId1" Type="http://schemas.openxmlformats.org/officeDocument/2006/relationships/vmlDrawing" Target="../drawings/vmlDrawing19.vml"/><Relationship Id="rId6" Type="http://schemas.openxmlformats.org/officeDocument/2006/relationships/oleObject" Target="../embeddings/oleObject23.bin"/><Relationship Id="rId5" Type="http://schemas.openxmlformats.org/officeDocument/2006/relationships/image" Target="../media/image24.png"/><Relationship Id="rId4" Type="http://schemas.openxmlformats.org/officeDocument/2006/relationships/image" Target="../media/image23.png"/></Relationships>
</file>

<file path=ppt/slides/_rels/slide8.x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notesSlide" Target="../notesSlides/notesSlide8.xml"/><Relationship Id="rId7" Type="http://schemas.openxmlformats.org/officeDocument/2006/relationships/oleObject" Target="../embeddings/oleObject25.bin"/><Relationship Id="rId2" Type="http://schemas.openxmlformats.org/officeDocument/2006/relationships/slideLayout" Target="../slideLayouts/slideLayout2.xml"/><Relationship Id="rId1" Type="http://schemas.openxmlformats.org/officeDocument/2006/relationships/vmlDrawing" Target="../drawings/vmlDrawing20.vml"/><Relationship Id="rId6" Type="http://schemas.openxmlformats.org/officeDocument/2006/relationships/image" Target="../media/image25.wmf"/><Relationship Id="rId5" Type="http://schemas.openxmlformats.org/officeDocument/2006/relationships/oleObject" Target="../embeddings/oleObject24.bin"/><Relationship Id="rId10" Type="http://schemas.openxmlformats.org/officeDocument/2006/relationships/image" Target="../media/image27.wmf"/><Relationship Id="rId4" Type="http://schemas.openxmlformats.org/officeDocument/2006/relationships/image" Target="../media/image28.png"/><Relationship Id="rId9" Type="http://schemas.openxmlformats.org/officeDocument/2006/relationships/oleObject" Target="../embeddings/oleObject26.bin"/></Relationships>
</file>

<file path=ppt/slides/_rels/slide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3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5"/>
          <p:cNvSpPr>
            <a:spLocks noGrp="1" noChangeArrowheads="1"/>
          </p:cNvSpPr>
          <p:nvPr>
            <p:ph type="subTitle" idx="1"/>
          </p:nvPr>
        </p:nvSpPr>
        <p:spPr>
          <a:xfrm>
            <a:off x="3476625" y="4657725"/>
            <a:ext cx="5399088" cy="1239838"/>
          </a:xfrm>
        </p:spPr>
        <p:txBody>
          <a:bodyPr/>
          <a:lstStyle/>
          <a:p>
            <a:pPr eaLnBrk="1" hangingPunct="1"/>
            <a:r>
              <a:rPr lang="de-DE" altLang="en-US" sz="2800" dirty="0" smtClean="0"/>
              <a:t>Temperaturabhängigkeit von pn Übergängen</a:t>
            </a:r>
            <a:r>
              <a:rPr lang="en-US" altLang="en-US" sz="2800" dirty="0" smtClean="0"/>
              <a:t>: </a:t>
            </a:r>
            <a:r>
              <a:rPr lang="en-US" altLang="en-US" sz="2800" dirty="0" err="1" smtClean="0"/>
              <a:t>Messungen</a:t>
            </a:r>
            <a:r>
              <a:rPr lang="en-US" altLang="en-US" sz="2800" dirty="0" smtClean="0"/>
              <a:t> an LED’s</a:t>
            </a:r>
            <a:r>
              <a:rPr lang="hu-HU" altLang="en-US" sz="2800" dirty="0" smtClean="0"/>
              <a:t> </a:t>
            </a:r>
            <a:r>
              <a:rPr lang="de-DE" altLang="en-US" sz="2800" dirty="0" smtClean="0"/>
              <a:t>und Rekapitulation</a:t>
            </a:r>
            <a:endParaRPr lang="en-US" altLang="en-US" sz="2800" dirty="0" smtClean="0"/>
          </a:p>
        </p:txBody>
      </p:sp>
      <p:sp>
        <p:nvSpPr>
          <p:cNvPr id="38915" name="Rectangle 8"/>
          <p:cNvSpPr>
            <a:spLocks noGrp="1" noChangeArrowheads="1"/>
          </p:cNvSpPr>
          <p:nvPr>
            <p:ph type="ctrTitle"/>
          </p:nvPr>
        </p:nvSpPr>
        <p:spPr>
          <a:noFill/>
        </p:spPr>
        <p:txBody>
          <a:bodyPr/>
          <a:lstStyle/>
          <a:p>
            <a:pPr eaLnBrk="1" hangingPunct="1"/>
            <a:r>
              <a:rPr lang="en-US" altLang="en-US" smtClean="0"/>
              <a:t>MIKROELEKTRONIK, VIEEAB00</a:t>
            </a:r>
          </a:p>
        </p:txBody>
      </p:sp>
      <p:sp>
        <p:nvSpPr>
          <p:cNvPr id="38916" name="Rectangle 9"/>
          <p:cNvSpPr>
            <a:spLocks noChangeArrowheads="1"/>
          </p:cNvSpPr>
          <p:nvPr/>
        </p:nvSpPr>
        <p:spPr bwMode="auto">
          <a:xfrm>
            <a:off x="3697288" y="5905500"/>
            <a:ext cx="5446712"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hu-HU" altLang="en-US" sz="1400" dirty="0">
                <a:solidFill>
                  <a:srgbClr val="D5262B"/>
                </a:solidFill>
              </a:rPr>
              <a:t>http://www.eet.bme.hu/~</a:t>
            </a:r>
            <a:r>
              <a:rPr lang="hu-HU" altLang="en-US" sz="1400" dirty="0" smtClean="0">
                <a:solidFill>
                  <a:srgbClr val="D5262B"/>
                </a:solidFill>
              </a:rPr>
              <a:t>poppe/miel/</a:t>
            </a:r>
            <a:r>
              <a:rPr lang="en-US" altLang="en-US" sz="1400" dirty="0" smtClean="0">
                <a:solidFill>
                  <a:srgbClr val="D5262B"/>
                </a:solidFill>
              </a:rPr>
              <a:t>de</a:t>
            </a:r>
            <a:r>
              <a:rPr lang="hu-HU" altLang="en-US" sz="1400" dirty="0" smtClean="0">
                <a:solidFill>
                  <a:srgbClr val="D5262B"/>
                </a:solidFill>
              </a:rPr>
              <a:t>/</a:t>
            </a:r>
            <a:r>
              <a:rPr lang="en-US" altLang="en-US" sz="1400">
                <a:solidFill>
                  <a:schemeClr val="bg2"/>
                </a:solidFill>
              </a:rPr>
              <a:t>Diode3-Temp.abh.pptx</a:t>
            </a:r>
            <a:endParaRPr lang="hu-HU" altLang="en-US" sz="1400" dirty="0">
              <a:solidFill>
                <a:schemeClr val="bg2"/>
              </a:solidFill>
            </a:endParaRPr>
          </a:p>
        </p:txBody>
      </p:sp>
      <p:pic>
        <p:nvPicPr>
          <p:cNvPr id="38917"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29375" y="2847975"/>
            <a:ext cx="1781175" cy="1781175"/>
          </a:xfrm>
          <a:prstGeom prst="rect">
            <a:avLst/>
          </a:prstGeom>
          <a:noFill/>
          <a:ln w="9525">
            <a:solidFill>
              <a:srgbClr val="C0C0C0"/>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41987"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41988"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0A41B54E-613B-427F-B93E-91B1668B8866}" type="slidenum">
              <a:rPr lang="en-US" altLang="en-US" sz="1000">
                <a:solidFill>
                  <a:srgbClr val="8C2532"/>
                </a:solidFill>
              </a:rPr>
              <a:pPr/>
              <a:t>10</a:t>
            </a:fld>
            <a:endParaRPr lang="en-US" altLang="en-US" sz="1000">
              <a:solidFill>
                <a:srgbClr val="8C2532"/>
              </a:solidFill>
            </a:endParaRPr>
          </a:p>
        </p:txBody>
      </p:sp>
      <p:sp>
        <p:nvSpPr>
          <p:cNvPr id="41989" name="Rectangle 2"/>
          <p:cNvSpPr>
            <a:spLocks noGrp="1" noChangeArrowheads="1"/>
          </p:cNvSpPr>
          <p:nvPr>
            <p:ph type="title"/>
          </p:nvPr>
        </p:nvSpPr>
        <p:spPr>
          <a:xfrm>
            <a:off x="298450" y="461963"/>
            <a:ext cx="8629650" cy="665162"/>
          </a:xfrm>
        </p:spPr>
        <p:txBody>
          <a:bodyPr/>
          <a:lstStyle/>
          <a:p>
            <a:pPr eaLnBrk="1" hangingPunct="1"/>
            <a:r>
              <a:rPr lang="de-DE" altLang="en-US" sz="2800" smtClean="0"/>
              <a:t>Durchlassspannung und die Farbe der Emission</a:t>
            </a:r>
            <a:endParaRPr lang="en-US" altLang="en-US" sz="2800" smtClean="0"/>
          </a:p>
        </p:txBody>
      </p:sp>
      <p:pic>
        <p:nvPicPr>
          <p:cNvPr id="41990"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314450"/>
            <a:ext cx="5313363" cy="314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1107" name="Text Box 19"/>
          <p:cNvSpPr txBox="1">
            <a:spLocks noChangeArrowheads="1"/>
          </p:cNvSpPr>
          <p:nvPr/>
        </p:nvSpPr>
        <p:spPr bwMode="auto">
          <a:xfrm>
            <a:off x="247650" y="4689475"/>
            <a:ext cx="4705350" cy="911225"/>
          </a:xfrm>
          <a:prstGeom prst="rect">
            <a:avLst/>
          </a:prstGeom>
          <a:solidFill>
            <a:srgbClr val="FFFF99"/>
          </a:solidFill>
          <a:ln w="15875" algn="ctr">
            <a:solidFill>
              <a:srgbClr val="FF0000"/>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80000"/>
              </a:lnSpc>
              <a:spcBef>
                <a:spcPct val="20000"/>
              </a:spcBef>
            </a:pPr>
            <a:r>
              <a:rPr lang="de-DE" altLang="en-US" sz="1200" b="1">
                <a:solidFill>
                  <a:srgbClr val="FF0000"/>
                </a:solidFill>
              </a:rPr>
              <a:t>Die Durchlassspannung der </a:t>
            </a:r>
            <a:r>
              <a:rPr lang="hu-HU" altLang="en-US" sz="1200" b="1">
                <a:solidFill>
                  <a:srgbClr val="FF0000"/>
                </a:solidFill>
              </a:rPr>
              <a:t>LED </a:t>
            </a:r>
            <a:r>
              <a:rPr lang="de-DE" altLang="en-US" sz="1200" b="1">
                <a:solidFill>
                  <a:srgbClr val="FF0000"/>
                </a:solidFill>
              </a:rPr>
              <a:t>hängt von der Bandlücke ab</a:t>
            </a:r>
            <a:endParaRPr lang="en-US" altLang="en-US" sz="1200" b="1">
              <a:solidFill>
                <a:srgbClr val="FF0000"/>
              </a:solidFill>
            </a:endParaRPr>
          </a:p>
          <a:p>
            <a:pPr>
              <a:lnSpc>
                <a:spcPct val="80000"/>
              </a:lnSpc>
              <a:spcBef>
                <a:spcPct val="20000"/>
              </a:spcBef>
            </a:pPr>
            <a:r>
              <a:rPr lang="de-DE" altLang="en-US" sz="1200" b="1">
                <a:solidFill>
                  <a:srgbClr val="0000FF"/>
                </a:solidFill>
              </a:rPr>
              <a:t>Blau</a:t>
            </a:r>
            <a:r>
              <a:rPr lang="en-US" altLang="en-US" sz="1200" b="1">
                <a:solidFill>
                  <a:schemeClr val="tx1"/>
                </a:solidFill>
              </a:rPr>
              <a:t>:</a:t>
            </a:r>
            <a:r>
              <a:rPr lang="en-US" altLang="en-US" sz="1200">
                <a:solidFill>
                  <a:schemeClr val="tx1"/>
                </a:solidFill>
              </a:rPr>
              <a:t> breitere Bandlücke (kürzere Wellenlänge) </a:t>
            </a:r>
            <a:r>
              <a:rPr lang="en-US" altLang="en-US" sz="1200">
                <a:solidFill>
                  <a:schemeClr val="tx1"/>
                </a:solidFill>
                <a:sym typeface="Wingdings" panose="05000000000000000000" pitchFamily="2" charset="2"/>
              </a:rPr>
              <a:t> </a:t>
            </a:r>
            <a:r>
              <a:rPr lang="de-DE" altLang="en-US" sz="1200">
                <a:solidFill>
                  <a:srgbClr val="0000FF"/>
                </a:solidFill>
                <a:sym typeface="Wingdings" panose="05000000000000000000" pitchFamily="2" charset="2"/>
              </a:rPr>
              <a:t>höhere </a:t>
            </a:r>
            <a:r>
              <a:rPr lang="en-US" altLang="en-US" sz="1200">
                <a:solidFill>
                  <a:srgbClr val="0000FF"/>
                </a:solidFill>
                <a:sym typeface="Wingdings" panose="05000000000000000000" pitchFamily="2" charset="2"/>
              </a:rPr>
              <a:t>V</a:t>
            </a:r>
            <a:r>
              <a:rPr lang="en-US" altLang="en-US" sz="1600" baseline="-25000">
                <a:solidFill>
                  <a:srgbClr val="0000FF"/>
                </a:solidFill>
                <a:sym typeface="Wingdings" panose="05000000000000000000" pitchFamily="2" charset="2"/>
              </a:rPr>
              <a:t>F</a:t>
            </a:r>
            <a:r>
              <a:rPr lang="en-US" altLang="en-US" sz="1200" baseline="-25000">
                <a:solidFill>
                  <a:schemeClr val="tx1"/>
                </a:solidFill>
                <a:sym typeface="Wingdings" panose="05000000000000000000" pitchFamily="2" charset="2"/>
              </a:rPr>
              <a:t> </a:t>
            </a:r>
            <a:r>
              <a:rPr lang="en-US" altLang="en-US" sz="1200">
                <a:solidFill>
                  <a:schemeClr val="tx1"/>
                </a:solidFill>
                <a:sym typeface="Wingdings" panose="05000000000000000000" pitchFamily="2" charset="2"/>
              </a:rPr>
              <a:t>(</a:t>
            </a:r>
            <a:r>
              <a:rPr lang="de-DE" altLang="en-US" sz="1200">
                <a:solidFill>
                  <a:schemeClr val="tx1"/>
                </a:solidFill>
                <a:sym typeface="Wingdings" panose="05000000000000000000" pitchFamily="2" charset="2"/>
              </a:rPr>
              <a:t>z.B</a:t>
            </a:r>
            <a:r>
              <a:rPr lang="en-US" altLang="en-US" sz="1200">
                <a:solidFill>
                  <a:schemeClr val="tx1"/>
                </a:solidFill>
                <a:sym typeface="Wingdings" panose="05000000000000000000" pitchFamily="2" charset="2"/>
              </a:rPr>
              <a:t>. 3V)</a:t>
            </a:r>
          </a:p>
          <a:p>
            <a:pPr>
              <a:lnSpc>
                <a:spcPct val="80000"/>
              </a:lnSpc>
              <a:spcBef>
                <a:spcPct val="20000"/>
              </a:spcBef>
            </a:pPr>
            <a:r>
              <a:rPr lang="de-DE" altLang="en-US" sz="1200" b="1">
                <a:solidFill>
                  <a:srgbClr val="FF0000"/>
                </a:solidFill>
                <a:sym typeface="Wingdings" panose="05000000000000000000" pitchFamily="2" charset="2"/>
              </a:rPr>
              <a:t>Rot</a:t>
            </a:r>
            <a:r>
              <a:rPr lang="en-US" altLang="en-US" sz="1200" b="1">
                <a:solidFill>
                  <a:srgbClr val="FF0000"/>
                </a:solidFill>
                <a:sym typeface="Wingdings" panose="05000000000000000000" pitchFamily="2" charset="2"/>
              </a:rPr>
              <a:t>:</a:t>
            </a:r>
            <a:r>
              <a:rPr lang="en-US" altLang="en-US" sz="1200">
                <a:solidFill>
                  <a:schemeClr val="tx1"/>
                </a:solidFill>
                <a:sym typeface="Wingdings" panose="05000000000000000000" pitchFamily="2" charset="2"/>
              </a:rPr>
              <a:t> schmälere Bandlücke</a:t>
            </a:r>
            <a:r>
              <a:rPr lang="en-US" altLang="en-US" sz="1200">
                <a:solidFill>
                  <a:schemeClr val="tx1"/>
                </a:solidFill>
              </a:rPr>
              <a:t> (</a:t>
            </a:r>
            <a:r>
              <a:rPr lang="de-DE" altLang="en-US" sz="1200">
                <a:solidFill>
                  <a:schemeClr val="tx1"/>
                </a:solidFill>
              </a:rPr>
              <a:t>längere</a:t>
            </a:r>
            <a:r>
              <a:rPr lang="hu-HU" altLang="en-US" sz="1200">
                <a:solidFill>
                  <a:schemeClr val="tx1"/>
                </a:solidFill>
              </a:rPr>
              <a:t> </a:t>
            </a:r>
            <a:r>
              <a:rPr lang="de-DE" altLang="en-US" sz="1200">
                <a:solidFill>
                  <a:schemeClr val="tx1"/>
                </a:solidFill>
              </a:rPr>
              <a:t>Wellenlänge)</a:t>
            </a:r>
            <a:r>
              <a:rPr lang="en-US" altLang="en-US" sz="1200">
                <a:solidFill>
                  <a:schemeClr val="tx1"/>
                </a:solidFill>
              </a:rPr>
              <a:t> </a:t>
            </a:r>
            <a:r>
              <a:rPr lang="en-US" altLang="en-US" sz="1200">
                <a:solidFill>
                  <a:schemeClr val="tx1"/>
                </a:solidFill>
                <a:sym typeface="Wingdings" panose="05000000000000000000" pitchFamily="2" charset="2"/>
              </a:rPr>
              <a:t> </a:t>
            </a:r>
            <a:r>
              <a:rPr lang="de-DE" altLang="en-US" sz="1200">
                <a:solidFill>
                  <a:srgbClr val="FF0000"/>
                </a:solidFill>
                <a:sym typeface="Wingdings" panose="05000000000000000000" pitchFamily="2" charset="2"/>
              </a:rPr>
              <a:t>niedrigere</a:t>
            </a:r>
            <a:r>
              <a:rPr lang="en-US" altLang="en-US" sz="1200">
                <a:solidFill>
                  <a:srgbClr val="FF0000"/>
                </a:solidFill>
                <a:sym typeface="Wingdings" panose="05000000000000000000" pitchFamily="2" charset="2"/>
              </a:rPr>
              <a:t> V</a:t>
            </a:r>
            <a:r>
              <a:rPr lang="en-US" altLang="en-US" sz="1600" baseline="-25000">
                <a:solidFill>
                  <a:srgbClr val="FF0000"/>
                </a:solidFill>
                <a:sym typeface="Wingdings" panose="05000000000000000000" pitchFamily="2" charset="2"/>
              </a:rPr>
              <a:t>F</a:t>
            </a:r>
            <a:r>
              <a:rPr lang="en-US" altLang="en-US" sz="1200">
                <a:solidFill>
                  <a:schemeClr val="tx1"/>
                </a:solidFill>
                <a:sym typeface="Wingdings" panose="05000000000000000000" pitchFamily="2" charset="2"/>
              </a:rPr>
              <a:t> (z.B. 1.5V)</a:t>
            </a:r>
          </a:p>
        </p:txBody>
      </p:sp>
      <p:sp>
        <p:nvSpPr>
          <p:cNvPr id="41992" name="TextBox 48"/>
          <p:cNvSpPr txBox="1">
            <a:spLocks noChangeArrowheads="1"/>
          </p:cNvSpPr>
          <p:nvPr/>
        </p:nvSpPr>
        <p:spPr bwMode="auto">
          <a:xfrm>
            <a:off x="5222875" y="1333500"/>
            <a:ext cx="358775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hu-HU" altLang="en-US"/>
              <a:t>LED </a:t>
            </a:r>
            <a:r>
              <a:rPr lang="de-DE" altLang="en-US"/>
              <a:t>Durchlassspannung</a:t>
            </a:r>
            <a:r>
              <a:rPr lang="hu-HU" altLang="en-US"/>
              <a:t> </a:t>
            </a:r>
            <a:r>
              <a:rPr lang="en-US" altLang="en-US"/>
              <a:t>~ U</a:t>
            </a:r>
            <a:r>
              <a:rPr lang="en-US" altLang="en-US" baseline="-25000"/>
              <a:t>g</a:t>
            </a:r>
          </a:p>
        </p:txBody>
      </p:sp>
      <p:sp>
        <p:nvSpPr>
          <p:cNvPr id="50" name="Text Box 38"/>
          <p:cNvSpPr txBox="1">
            <a:spLocks noChangeArrowheads="1"/>
          </p:cNvSpPr>
          <p:nvPr/>
        </p:nvSpPr>
        <p:spPr bwMode="auto">
          <a:xfrm>
            <a:off x="5210175" y="1819275"/>
            <a:ext cx="3590925" cy="422275"/>
          </a:xfrm>
          <a:prstGeom prst="rect">
            <a:avLst/>
          </a:prstGeom>
          <a:solidFill>
            <a:srgbClr val="FF3300"/>
          </a:solidFill>
          <a:ln w="57150">
            <a:solidFill>
              <a:srgbClr val="FFFF00"/>
            </a:solidFill>
            <a:miter lim="800000"/>
            <a:headEnd/>
            <a:tailEnd/>
          </a:ln>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de-DE" altLang="en-US" sz="2400" b="1">
                <a:solidFill>
                  <a:srgbClr val="FFFF00"/>
                </a:solidFill>
                <a:latin typeface="Bookman Old Style" panose="02050604050505020204" pitchFamily="18" charset="0"/>
              </a:rPr>
              <a:t>Versuch</a:t>
            </a:r>
            <a:r>
              <a:rPr lang="en-US" altLang="en-US" sz="2400" b="1">
                <a:solidFill>
                  <a:srgbClr val="FFFF00"/>
                </a:solidFill>
                <a:latin typeface="Bookman Old Style" panose="02050604050505020204" pitchFamily="18" charset="0"/>
              </a:rPr>
              <a:t> und</a:t>
            </a:r>
            <a:r>
              <a:rPr lang="hu-HU" altLang="en-US" sz="2400" b="1">
                <a:solidFill>
                  <a:srgbClr val="FFFF00"/>
                </a:solidFill>
                <a:latin typeface="Bookman Old Style" panose="02050604050505020204" pitchFamily="18" charset="0"/>
              </a:rPr>
              <a:t> </a:t>
            </a:r>
            <a:r>
              <a:rPr lang="de-DE" altLang="en-US" sz="2400" b="1">
                <a:solidFill>
                  <a:srgbClr val="FFFF00"/>
                </a:solidFill>
                <a:latin typeface="Bookman Old Style" panose="02050604050505020204" pitchFamily="18" charset="0"/>
              </a:rPr>
              <a:t>Beispiel</a:t>
            </a:r>
            <a:endParaRPr lang="en-GB" altLang="en-US" sz="2400" b="1">
              <a:solidFill>
                <a:schemeClr val="tx1"/>
              </a:solidFill>
              <a:latin typeface="Bookman Old Style" panose="02050604050505020204" pitchFamily="18" charset="0"/>
            </a:endParaRPr>
          </a:p>
        </p:txBody>
      </p:sp>
      <p:sp>
        <p:nvSpPr>
          <p:cNvPr id="41994" name="TextBox 50"/>
          <p:cNvSpPr txBox="1">
            <a:spLocks noChangeArrowheads="1"/>
          </p:cNvSpPr>
          <p:nvPr/>
        </p:nvSpPr>
        <p:spPr bwMode="auto">
          <a:xfrm>
            <a:off x="5381625" y="3276600"/>
            <a:ext cx="34575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800">
                <a:solidFill>
                  <a:schemeClr val="tx1"/>
                </a:solidFill>
              </a:rPr>
              <a:t>Vom Spektrum einer blauen LED ist die Spitzenwellenlänge </a:t>
            </a:r>
            <a:r>
              <a:rPr lang="de-DE" altLang="en-US" sz="1800" b="1">
                <a:solidFill>
                  <a:srgbClr val="0070C0"/>
                </a:solidFill>
              </a:rPr>
              <a:t>447</a:t>
            </a:r>
            <a:r>
              <a:rPr lang="hu-HU" altLang="en-US" sz="1800" b="1">
                <a:solidFill>
                  <a:srgbClr val="0070C0"/>
                </a:solidFill>
              </a:rPr>
              <a:t>nm</a:t>
            </a:r>
            <a:endParaRPr lang="en-US" altLang="en-US" sz="1800" b="1" baseline="-25000">
              <a:solidFill>
                <a:srgbClr val="0070C0"/>
              </a:solidFill>
            </a:endParaRPr>
          </a:p>
        </p:txBody>
      </p:sp>
      <p:sp>
        <p:nvSpPr>
          <p:cNvPr id="41995" name="Rectangle 51"/>
          <p:cNvSpPr>
            <a:spLocks noChangeArrowheads="1"/>
          </p:cNvSpPr>
          <p:nvPr/>
        </p:nvSpPr>
        <p:spPr bwMode="auto">
          <a:xfrm>
            <a:off x="5602288" y="2703513"/>
            <a:ext cx="2760662"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i="1">
                <a:latin typeface="Times New Roman" panose="02020603050405020304" pitchFamily="18" charset="0"/>
                <a:cs typeface="Times New Roman" panose="02020603050405020304" pitchFamily="18" charset="0"/>
                <a:sym typeface="Symbol" panose="05050102010706020507" pitchFamily="18" charset="2"/>
              </a:rPr>
              <a:t>U</a:t>
            </a:r>
            <a:r>
              <a:rPr lang="hu-HU" altLang="en-US" i="1" baseline="-25000">
                <a:latin typeface="Times New Roman" panose="02020603050405020304" pitchFamily="18" charset="0"/>
                <a:cs typeface="Times New Roman" panose="02020603050405020304" pitchFamily="18" charset="0"/>
                <a:sym typeface="Symbol" panose="05050102010706020507" pitchFamily="18" charset="2"/>
              </a:rPr>
              <a:t>g</a:t>
            </a:r>
            <a:r>
              <a:rPr lang="hu-HU" altLang="en-US" i="1">
                <a:latin typeface="Times New Roman" panose="02020603050405020304" pitchFamily="18" charset="0"/>
                <a:cs typeface="Times New Roman" panose="02020603050405020304" pitchFamily="18" charset="0"/>
                <a:sym typeface="Symbol" panose="05050102010706020507" pitchFamily="18" charset="2"/>
              </a:rPr>
              <a:t> </a:t>
            </a:r>
            <a:r>
              <a:rPr lang="en-US" altLang="en-US">
                <a:latin typeface="Times New Roman" panose="02020603050405020304" pitchFamily="18" charset="0"/>
                <a:cs typeface="Times New Roman" panose="02020603050405020304" pitchFamily="18" charset="0"/>
                <a:sym typeface="Symbol" panose="05050102010706020507" pitchFamily="18" charset="2"/>
              </a:rPr>
              <a:t>= (ch)/(q)</a:t>
            </a:r>
            <a:endParaRPr lang="en-US" altLang="en-US">
              <a:latin typeface="Times New Roman" panose="02020603050405020304" pitchFamily="18" charset="0"/>
              <a:cs typeface="Times New Roman" panose="02020603050405020304" pitchFamily="18" charset="0"/>
            </a:endParaRPr>
          </a:p>
        </p:txBody>
      </p:sp>
      <p:sp>
        <p:nvSpPr>
          <p:cNvPr id="41996" name="TextBox 52"/>
          <p:cNvSpPr txBox="1">
            <a:spLocks noChangeArrowheads="1"/>
          </p:cNvSpPr>
          <p:nvPr/>
        </p:nvSpPr>
        <p:spPr bwMode="auto">
          <a:xfrm>
            <a:off x="4972050" y="4305300"/>
            <a:ext cx="3990975" cy="118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a:latin typeface="Times New Roman" panose="02020603050405020304" pitchFamily="18" charset="0"/>
                <a:cs typeface="Times New Roman" panose="02020603050405020304" pitchFamily="18" charset="0"/>
              </a:rPr>
              <a:t>c</a:t>
            </a:r>
            <a:r>
              <a:rPr lang="en-US" altLang="en-US">
                <a:latin typeface="Times New Roman" panose="02020603050405020304" pitchFamily="18" charset="0"/>
                <a:cs typeface="Times New Roman" panose="02020603050405020304" pitchFamily="18" charset="0"/>
                <a:sym typeface="Symbol" panose="05050102010706020507" pitchFamily="18" charset="2"/>
              </a:rPr>
              <a:t>h = </a:t>
            </a:r>
            <a:r>
              <a:rPr lang="en-US" altLang="en-US">
                <a:latin typeface="Times New Roman" panose="02020603050405020304" pitchFamily="18" charset="0"/>
                <a:cs typeface="Times New Roman" panose="02020603050405020304" pitchFamily="18" charset="0"/>
              </a:rPr>
              <a:t>3e8 </a:t>
            </a:r>
            <a:r>
              <a:rPr lang="en-US" altLang="en-US">
                <a:latin typeface="Times New Roman" panose="02020603050405020304" pitchFamily="18" charset="0"/>
                <a:cs typeface="Times New Roman" panose="02020603050405020304" pitchFamily="18" charset="0"/>
                <a:sym typeface="Symbol" panose="05050102010706020507" pitchFamily="18" charset="2"/>
              </a:rPr>
              <a:t> 6.625e-34 = 1.988e-25</a:t>
            </a:r>
          </a:p>
          <a:p>
            <a:r>
              <a:rPr lang="en-US" altLang="en-US">
                <a:solidFill>
                  <a:srgbClr val="0070C0"/>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a:latin typeface="Times New Roman" panose="02020603050405020304" pitchFamily="18" charset="0"/>
                <a:cs typeface="Times New Roman" panose="02020603050405020304" pitchFamily="18" charset="0"/>
                <a:sym typeface="Symbol" panose="05050102010706020507" pitchFamily="18" charset="2"/>
              </a:rPr>
              <a:t>q = </a:t>
            </a:r>
            <a:r>
              <a:rPr lang="en-US" altLang="en-US">
                <a:solidFill>
                  <a:srgbClr val="0070C0"/>
                </a:solidFill>
                <a:latin typeface="Times New Roman" panose="02020603050405020304" pitchFamily="18" charset="0"/>
                <a:cs typeface="Times New Roman" panose="02020603050405020304" pitchFamily="18" charset="0"/>
                <a:sym typeface="Symbol" panose="05050102010706020507" pitchFamily="18" charset="2"/>
              </a:rPr>
              <a:t>4.47e-7</a:t>
            </a:r>
            <a:r>
              <a:rPr lang="en-US" altLang="en-US">
                <a:latin typeface="Times New Roman" panose="02020603050405020304" pitchFamily="18" charset="0"/>
                <a:cs typeface="Times New Roman" panose="02020603050405020304" pitchFamily="18" charset="0"/>
                <a:sym typeface="Symbol" panose="05050102010706020507" pitchFamily="18" charset="2"/>
              </a:rPr>
              <a:t>  1.602e-19 = 7.16e-26</a:t>
            </a:r>
          </a:p>
          <a:p>
            <a:r>
              <a:rPr lang="en-US" altLang="en-US" i="1">
                <a:solidFill>
                  <a:schemeClr val="tx1"/>
                </a:solidFill>
                <a:latin typeface="Times New Roman" panose="02020603050405020304" pitchFamily="18" charset="0"/>
                <a:cs typeface="Times New Roman" panose="02020603050405020304" pitchFamily="18" charset="0"/>
                <a:sym typeface="Symbol" panose="05050102010706020507" pitchFamily="18" charset="2"/>
              </a:rPr>
              <a:t>U</a:t>
            </a:r>
            <a:r>
              <a:rPr lang="hu-HU" altLang="en-US" i="1" baseline="-25000">
                <a:solidFill>
                  <a:schemeClr val="tx1"/>
                </a:solidFill>
                <a:latin typeface="Times New Roman" panose="02020603050405020304" pitchFamily="18" charset="0"/>
                <a:cs typeface="Times New Roman" panose="02020603050405020304" pitchFamily="18" charset="0"/>
                <a:sym typeface="Symbol" panose="05050102010706020507" pitchFamily="18" charset="2"/>
              </a:rPr>
              <a:t>g</a:t>
            </a:r>
            <a:r>
              <a:rPr lang="hu-HU" altLang="en-US" i="1">
                <a:solidFill>
                  <a:schemeClr val="tx1"/>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a:solidFill>
                  <a:schemeClr val="tx1"/>
                </a:solidFill>
                <a:latin typeface="Times New Roman" panose="02020603050405020304" pitchFamily="18" charset="0"/>
                <a:cs typeface="Times New Roman" panose="02020603050405020304" pitchFamily="18" charset="0"/>
                <a:sym typeface="Symbol" panose="05050102010706020507" pitchFamily="18" charset="2"/>
              </a:rPr>
              <a:t>= 1.988/7.16  10 = 2.777 V</a:t>
            </a:r>
            <a:endParaRPr lang="en-US" altLang="en-US" baseline="-25000">
              <a:solidFill>
                <a:schemeClr val="tx1"/>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11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107" grpId="0" animBg="1"/>
      <p:bldP spid="5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17412"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17413"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0D3A324A-F870-4234-A9B0-1FA1EAB363BF}" type="slidenum">
              <a:rPr lang="en-US" altLang="en-US" sz="1000">
                <a:solidFill>
                  <a:srgbClr val="8C2532"/>
                </a:solidFill>
              </a:rPr>
              <a:pPr/>
              <a:t>11</a:t>
            </a:fld>
            <a:endParaRPr lang="en-US" altLang="en-US" sz="1000">
              <a:solidFill>
                <a:srgbClr val="8C2532"/>
              </a:solidFill>
            </a:endParaRPr>
          </a:p>
        </p:txBody>
      </p:sp>
      <p:sp>
        <p:nvSpPr>
          <p:cNvPr id="17414" name="Rectangle 2"/>
          <p:cNvSpPr>
            <a:spLocks noGrp="1" noChangeArrowheads="1"/>
          </p:cNvSpPr>
          <p:nvPr>
            <p:ph type="body" idx="1"/>
          </p:nvPr>
        </p:nvSpPr>
        <p:spPr>
          <a:xfrm>
            <a:off x="187325" y="1225550"/>
            <a:ext cx="8956675" cy="4972050"/>
          </a:xfrm>
        </p:spPr>
        <p:txBody>
          <a:bodyPr/>
          <a:lstStyle/>
          <a:p>
            <a:pPr eaLnBrk="1" hangingPunct="1">
              <a:lnSpc>
                <a:spcPct val="80000"/>
              </a:lnSpc>
            </a:pPr>
            <a:r>
              <a:rPr lang="de-DE" altLang="en-US" sz="2400" smtClean="0"/>
              <a:t>Es gibt zwei Materialsysteme</a:t>
            </a:r>
            <a:r>
              <a:rPr lang="en-US" altLang="en-US" sz="2400" smtClean="0"/>
              <a:t>. Die erreichbare Farben</a:t>
            </a:r>
            <a:r>
              <a:rPr lang="hu-HU" altLang="en-US" sz="2400" smtClean="0"/>
              <a:t>:</a:t>
            </a:r>
            <a:endParaRPr lang="en-US" altLang="en-US" sz="2400" smtClean="0"/>
          </a:p>
          <a:p>
            <a:pPr lvl="1" eaLnBrk="1" hangingPunct="1">
              <a:lnSpc>
                <a:spcPct val="80000"/>
              </a:lnSpc>
            </a:pPr>
            <a:r>
              <a:rPr lang="de-DE" altLang="en-US" sz="2000" smtClean="0"/>
              <a:t>von </a:t>
            </a:r>
            <a:r>
              <a:rPr lang="en-US" altLang="en-US" sz="2000" smtClean="0"/>
              <a:t>(</a:t>
            </a:r>
            <a:r>
              <a:rPr lang="hu-HU" altLang="en-US" sz="2000" smtClean="0"/>
              <a:t>infra</a:t>
            </a:r>
            <a:r>
              <a:rPr lang="en-US" altLang="en-US" sz="2000" smtClean="0"/>
              <a:t>)rot bis</a:t>
            </a:r>
            <a:r>
              <a:rPr lang="hu-HU" altLang="en-US" sz="2000" smtClean="0"/>
              <a:t> </a:t>
            </a:r>
            <a:r>
              <a:rPr lang="de-DE" altLang="en-US" sz="2000" smtClean="0"/>
              <a:t>gelblichgrün</a:t>
            </a:r>
            <a:r>
              <a:rPr lang="en-US" altLang="en-US" sz="2000" smtClean="0"/>
              <a:t> (InGaAlP </a:t>
            </a:r>
            <a:r>
              <a:rPr lang="de-DE" altLang="en-US" sz="2000" smtClean="0"/>
              <a:t>System</a:t>
            </a:r>
            <a:r>
              <a:rPr lang="en-US" altLang="en-US" sz="2000" smtClean="0"/>
              <a:t>)</a:t>
            </a:r>
          </a:p>
          <a:p>
            <a:pPr lvl="1" eaLnBrk="1" hangingPunct="1">
              <a:lnSpc>
                <a:spcPct val="80000"/>
              </a:lnSpc>
            </a:pPr>
            <a:r>
              <a:rPr lang="de-DE" altLang="en-US" sz="2000" smtClean="0"/>
              <a:t>von </a:t>
            </a:r>
            <a:r>
              <a:rPr lang="hu-HU" altLang="en-US" sz="2000" smtClean="0"/>
              <a:t>(</a:t>
            </a:r>
            <a:r>
              <a:rPr lang="de-DE" altLang="en-US" sz="2000" smtClean="0"/>
              <a:t>UV</a:t>
            </a:r>
            <a:r>
              <a:rPr lang="en-US" altLang="en-US" sz="2000" smtClean="0"/>
              <a:t>)</a:t>
            </a:r>
            <a:r>
              <a:rPr lang="hu-HU" altLang="en-US" sz="2000" smtClean="0"/>
              <a:t>/</a:t>
            </a:r>
            <a:r>
              <a:rPr lang="de-DE" altLang="en-US" sz="2000" smtClean="0"/>
              <a:t>blau</a:t>
            </a:r>
            <a:r>
              <a:rPr lang="en-US" altLang="en-US" sz="2000" smtClean="0"/>
              <a:t> bis blaugrün (InGaN/GaN </a:t>
            </a:r>
            <a:r>
              <a:rPr lang="de-DE" altLang="en-US" sz="2000" smtClean="0"/>
              <a:t>System</a:t>
            </a:r>
            <a:r>
              <a:rPr lang="en-US" altLang="en-US" sz="2000" smtClean="0"/>
              <a:t>)</a:t>
            </a:r>
          </a:p>
          <a:p>
            <a:pPr lvl="1" eaLnBrk="1" hangingPunct="1">
              <a:lnSpc>
                <a:spcPct val="80000"/>
              </a:lnSpc>
            </a:pPr>
            <a:r>
              <a:rPr lang="de-DE" altLang="en-US" sz="2000" smtClean="0"/>
              <a:t>Es gibt das sog.</a:t>
            </a:r>
            <a:r>
              <a:rPr lang="en-US" altLang="en-US" sz="2000" smtClean="0"/>
              <a:t> </a:t>
            </a:r>
            <a:r>
              <a:rPr lang="en-US" altLang="en-US" sz="2000" b="1" i="1" u="sng" smtClean="0">
                <a:solidFill>
                  <a:srgbClr val="33CC33"/>
                </a:solidFill>
              </a:rPr>
              <a:t>green gap</a:t>
            </a:r>
            <a:r>
              <a:rPr lang="en-US" altLang="en-US" sz="2000" smtClean="0"/>
              <a:t> – </a:t>
            </a:r>
            <a:r>
              <a:rPr lang="de-DE" altLang="en-US" sz="2000" smtClean="0"/>
              <a:t>es gibt keine richtige grüne</a:t>
            </a:r>
            <a:r>
              <a:rPr lang="hu-HU" altLang="en-US" sz="2000" smtClean="0"/>
              <a:t> LED</a:t>
            </a:r>
          </a:p>
        </p:txBody>
      </p:sp>
      <p:sp>
        <p:nvSpPr>
          <p:cNvPr id="17415" name="Rectangle 3"/>
          <p:cNvSpPr>
            <a:spLocks noGrp="1" noChangeArrowheads="1"/>
          </p:cNvSpPr>
          <p:nvPr>
            <p:ph type="title"/>
          </p:nvPr>
        </p:nvSpPr>
        <p:spPr>
          <a:xfrm>
            <a:off x="139700" y="461963"/>
            <a:ext cx="8845550" cy="741362"/>
          </a:xfrm>
        </p:spPr>
        <p:txBody>
          <a:bodyPr/>
          <a:lstStyle/>
          <a:p>
            <a:pPr eaLnBrk="1" hangingPunct="1"/>
            <a:r>
              <a:rPr lang="en-US" altLang="en-US" smtClean="0"/>
              <a:t>LED’s: Farben und Materialien</a:t>
            </a:r>
          </a:p>
        </p:txBody>
      </p:sp>
      <p:graphicFrame>
        <p:nvGraphicFramePr>
          <p:cNvPr id="17410" name="Object 4"/>
          <p:cNvGraphicFramePr>
            <a:graphicFrameLocks noChangeAspect="1"/>
          </p:cNvGraphicFramePr>
          <p:nvPr/>
        </p:nvGraphicFramePr>
        <p:xfrm>
          <a:off x="974725" y="2590800"/>
          <a:ext cx="7243763" cy="4105275"/>
        </p:xfrm>
        <a:graphic>
          <a:graphicData uri="http://schemas.openxmlformats.org/presentationml/2006/ole">
            <mc:AlternateContent xmlns:mc="http://schemas.openxmlformats.org/markup-compatibility/2006">
              <mc:Choice xmlns:v="urn:schemas-microsoft-com:vml" Requires="v">
                <p:oleObj spid="_x0000_s17424" name="Photo Editor Photo" r:id="rId4" imgW="18738291" imgH="10619048" progId="MSPhotoEd.3">
                  <p:embed/>
                </p:oleObj>
              </mc:Choice>
              <mc:Fallback>
                <p:oleObj name="Photo Editor Photo" r:id="rId4" imgW="18738291" imgH="10619048" progId="MSPhotoEd.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4725" y="2590800"/>
                        <a:ext cx="7243763" cy="4105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2"/>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43011" name="Footer Placeholder 3"/>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43012"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FEEAB427-A523-44C0-A031-964B123788E0}" type="slidenum">
              <a:rPr lang="en-US" altLang="en-US" sz="1000">
                <a:solidFill>
                  <a:srgbClr val="8C2532"/>
                </a:solidFill>
              </a:rPr>
              <a:pPr/>
              <a:t>12</a:t>
            </a:fld>
            <a:endParaRPr lang="en-US" altLang="en-US" sz="1000">
              <a:solidFill>
                <a:srgbClr val="8C2532"/>
              </a:solidFill>
            </a:endParaRPr>
          </a:p>
        </p:txBody>
      </p:sp>
      <p:sp>
        <p:nvSpPr>
          <p:cNvPr id="43013" name="Rectangle 2"/>
          <p:cNvSpPr>
            <a:spLocks noGrp="1" noChangeArrowheads="1"/>
          </p:cNvSpPr>
          <p:nvPr>
            <p:ph type="title"/>
          </p:nvPr>
        </p:nvSpPr>
        <p:spPr>
          <a:xfrm>
            <a:off x="139700" y="461963"/>
            <a:ext cx="8845550" cy="741362"/>
          </a:xfrm>
        </p:spPr>
        <p:txBody>
          <a:bodyPr/>
          <a:lstStyle/>
          <a:p>
            <a:pPr eaLnBrk="1" hangingPunct="1"/>
            <a:r>
              <a:rPr lang="hu-HU" altLang="en-US" smtClean="0"/>
              <a:t>LED</a:t>
            </a:r>
            <a:r>
              <a:rPr lang="de-DE" altLang="en-US" smtClean="0"/>
              <a:t>‘s:</a:t>
            </a:r>
            <a:r>
              <a:rPr lang="hu-HU" altLang="en-US" smtClean="0"/>
              <a:t> </a:t>
            </a:r>
            <a:r>
              <a:rPr lang="en-US" altLang="en-US" smtClean="0"/>
              <a:t>S</a:t>
            </a:r>
            <a:r>
              <a:rPr lang="hu-HU" altLang="en-US" smtClean="0"/>
              <a:t>pektr</a:t>
            </a:r>
            <a:r>
              <a:rPr lang="de-DE" altLang="en-US" smtClean="0"/>
              <a:t>en</a:t>
            </a:r>
            <a:endParaRPr lang="en-GB" altLang="en-US" smtClean="0"/>
          </a:p>
        </p:txBody>
      </p:sp>
      <p:sp>
        <p:nvSpPr>
          <p:cNvPr id="43014" name="Rectangle 3"/>
          <p:cNvSpPr>
            <a:spLocks noChangeArrowheads="1"/>
          </p:cNvSpPr>
          <p:nvPr/>
        </p:nvSpPr>
        <p:spPr bwMode="auto">
          <a:xfrm>
            <a:off x="1966913" y="1814513"/>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15" name="Text Box 18"/>
          <p:cNvSpPr txBox="1">
            <a:spLocks noChangeArrowheads="1"/>
          </p:cNvSpPr>
          <p:nvPr/>
        </p:nvSpPr>
        <p:spPr bwMode="auto">
          <a:xfrm>
            <a:off x="2047875" y="1247775"/>
            <a:ext cx="54578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pPr>
            <a:r>
              <a:rPr lang="hu-HU" altLang="en-US" sz="1800" b="1" i="1"/>
              <a:t>Relatív spektrális teljesítményeloszlás</a:t>
            </a:r>
            <a:endParaRPr lang="en-US" altLang="en-US" sz="1600" b="1" i="1"/>
          </a:p>
        </p:txBody>
      </p:sp>
      <p:sp>
        <p:nvSpPr>
          <p:cNvPr id="675859" name="Text Box 19"/>
          <p:cNvSpPr txBox="1">
            <a:spLocks noChangeArrowheads="1"/>
          </p:cNvSpPr>
          <p:nvPr/>
        </p:nvSpPr>
        <p:spPr bwMode="auto">
          <a:xfrm>
            <a:off x="1238250" y="5810250"/>
            <a:ext cx="7515225" cy="403225"/>
          </a:xfrm>
          <a:prstGeom prst="rect">
            <a:avLst/>
          </a:prstGeom>
          <a:noFill/>
          <a:ln w="15875" algn="ctr">
            <a:noFill/>
            <a:miter lim="800000"/>
            <a:headEnd/>
            <a:tailEnd/>
          </a:ln>
          <a:effec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2400">
                <a:solidFill>
                  <a:schemeClr val="accent1"/>
                </a:solidFill>
                <a:effectLst>
                  <a:outerShdw blurRad="38100" dist="38100" dir="2700000" algn="tl">
                    <a:srgbClr val="C0C0C0"/>
                  </a:outerShdw>
                </a:effectLst>
              </a:rPr>
              <a:t>Weisse</a:t>
            </a:r>
            <a:r>
              <a:rPr lang="en-US" altLang="en-US" sz="2400">
                <a:solidFill>
                  <a:schemeClr val="accent1"/>
                </a:solidFill>
                <a:effectLst>
                  <a:outerShdw blurRad="38100" dist="38100" dir="2700000" algn="tl">
                    <a:srgbClr val="C0C0C0"/>
                  </a:outerShdw>
                </a:effectLst>
              </a:rPr>
              <a:t> LED</a:t>
            </a:r>
            <a:r>
              <a:rPr lang="de-DE" altLang="en-US" sz="2400">
                <a:solidFill>
                  <a:schemeClr val="accent1"/>
                </a:solidFill>
                <a:effectLst>
                  <a:outerShdw blurRad="38100" dist="38100" dir="2700000" algn="tl">
                    <a:srgbClr val="C0C0C0"/>
                  </a:outerShdw>
                </a:effectLst>
              </a:rPr>
              <a:t>‘s</a:t>
            </a:r>
            <a:r>
              <a:rPr lang="en-US" altLang="en-US" sz="2400">
                <a:solidFill>
                  <a:schemeClr val="tx1"/>
                </a:solidFill>
              </a:rPr>
              <a:t>: </a:t>
            </a:r>
            <a:r>
              <a:rPr lang="de-DE" altLang="en-US" sz="2400">
                <a:solidFill>
                  <a:srgbClr val="0070C0"/>
                </a:solidFill>
              </a:rPr>
              <a:t>blauer</a:t>
            </a:r>
            <a:r>
              <a:rPr lang="en-US" altLang="en-US" sz="2400">
                <a:solidFill>
                  <a:srgbClr val="0070C0"/>
                </a:solidFill>
              </a:rPr>
              <a:t> LED chip </a:t>
            </a:r>
            <a:r>
              <a:rPr lang="en-US" altLang="en-US" sz="2400">
                <a:solidFill>
                  <a:schemeClr val="tx1"/>
                </a:solidFill>
              </a:rPr>
              <a:t>+ </a:t>
            </a:r>
            <a:r>
              <a:rPr lang="de-DE" altLang="en-US" sz="2400">
                <a:solidFill>
                  <a:srgbClr val="E3DE00"/>
                </a:solidFill>
                <a:effectLst>
                  <a:outerShdw blurRad="38100" dist="38100" dir="2700000" algn="tl">
                    <a:srgbClr val="C0C0C0"/>
                  </a:outerShdw>
                </a:effectLst>
              </a:rPr>
              <a:t>Licht</a:t>
            </a:r>
            <a:r>
              <a:rPr lang="hu-HU" altLang="en-US" sz="2400">
                <a:solidFill>
                  <a:srgbClr val="E3DE00"/>
                </a:solidFill>
                <a:effectLst>
                  <a:outerShdw blurRad="38100" dist="38100" dir="2700000" algn="tl">
                    <a:srgbClr val="C0C0C0"/>
                  </a:outerShdw>
                </a:effectLst>
              </a:rPr>
              <a:t>p</a:t>
            </a:r>
            <a:r>
              <a:rPr lang="de-DE" altLang="en-US" sz="2400">
                <a:solidFill>
                  <a:srgbClr val="E3DE00"/>
                </a:solidFill>
                <a:effectLst>
                  <a:outerShdw blurRad="38100" dist="38100" dir="2700000" algn="tl">
                    <a:srgbClr val="C0C0C0"/>
                  </a:outerShdw>
                </a:effectLst>
              </a:rPr>
              <a:t>ulve</a:t>
            </a:r>
            <a:r>
              <a:rPr lang="hu-HU" altLang="en-US" sz="2400">
                <a:solidFill>
                  <a:srgbClr val="E3DE00"/>
                </a:solidFill>
                <a:effectLst>
                  <a:outerShdw blurRad="38100" dist="38100" dir="2700000" algn="tl">
                    <a:srgbClr val="C0C0C0"/>
                  </a:outerShdw>
                </a:effectLst>
              </a:rPr>
              <a:t>r</a:t>
            </a:r>
          </a:p>
        </p:txBody>
      </p:sp>
      <p:grpSp>
        <p:nvGrpSpPr>
          <p:cNvPr id="43017" name="Group 2588"/>
          <p:cNvGrpSpPr>
            <a:grpSpLocks noChangeAspect="1"/>
          </p:cNvGrpSpPr>
          <p:nvPr/>
        </p:nvGrpSpPr>
        <p:grpSpPr bwMode="auto">
          <a:xfrm>
            <a:off x="838200" y="1195388"/>
            <a:ext cx="7448550" cy="4616450"/>
            <a:chOff x="528" y="753"/>
            <a:chExt cx="4692" cy="2908"/>
          </a:xfrm>
        </p:grpSpPr>
        <p:sp>
          <p:nvSpPr>
            <p:cNvPr id="43019" name="AutoShape 2587"/>
            <p:cNvSpPr>
              <a:spLocks noChangeAspect="1" noChangeArrowheads="1" noTextEdit="1"/>
            </p:cNvSpPr>
            <p:nvPr/>
          </p:nvSpPr>
          <p:spPr bwMode="auto">
            <a:xfrm>
              <a:off x="528" y="753"/>
              <a:ext cx="4692" cy="2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43020" name="Group 2789"/>
            <p:cNvGrpSpPr>
              <a:grpSpLocks/>
            </p:cNvGrpSpPr>
            <p:nvPr/>
          </p:nvGrpSpPr>
          <p:grpSpPr bwMode="auto">
            <a:xfrm>
              <a:off x="576" y="801"/>
              <a:ext cx="4577" cy="2803"/>
              <a:chOff x="576" y="801"/>
              <a:chExt cx="4577" cy="2803"/>
            </a:xfrm>
          </p:grpSpPr>
          <p:sp>
            <p:nvSpPr>
              <p:cNvPr id="45382" name="Rectangle 2589"/>
              <p:cNvSpPr>
                <a:spLocks noChangeArrowheads="1"/>
              </p:cNvSpPr>
              <p:nvPr/>
            </p:nvSpPr>
            <p:spPr bwMode="auto">
              <a:xfrm>
                <a:off x="576" y="801"/>
                <a:ext cx="4577" cy="2803"/>
              </a:xfrm>
              <a:prstGeom prst="rect">
                <a:avLst/>
              </a:prstGeom>
              <a:solidFill>
                <a:srgbClr val="FFFFFF"/>
              </a:solidFill>
              <a:ln w="15875">
                <a:solidFill>
                  <a:srgbClr val="00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5383" name="Rectangle 2590"/>
              <p:cNvSpPr>
                <a:spLocks noChangeArrowheads="1"/>
              </p:cNvSpPr>
              <p:nvPr/>
            </p:nvSpPr>
            <p:spPr bwMode="auto">
              <a:xfrm>
                <a:off x="1226" y="1002"/>
                <a:ext cx="2866" cy="217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5384" name="Rectangle 2591"/>
              <p:cNvSpPr>
                <a:spLocks noChangeArrowheads="1"/>
              </p:cNvSpPr>
              <p:nvPr/>
            </p:nvSpPr>
            <p:spPr bwMode="auto">
              <a:xfrm>
                <a:off x="1226" y="1002"/>
                <a:ext cx="2866" cy="2171"/>
              </a:xfrm>
              <a:prstGeom prst="rect">
                <a:avLst/>
              </a:prstGeom>
              <a:noFill/>
              <a:ln w="1587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5385" name="Line 2592"/>
              <p:cNvSpPr>
                <a:spLocks noChangeShapeType="1"/>
              </p:cNvSpPr>
              <p:nvPr/>
            </p:nvSpPr>
            <p:spPr bwMode="auto">
              <a:xfrm>
                <a:off x="1226" y="1002"/>
                <a:ext cx="1" cy="217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86" name="Line 2593"/>
              <p:cNvSpPr>
                <a:spLocks noChangeShapeType="1"/>
              </p:cNvSpPr>
              <p:nvPr/>
            </p:nvSpPr>
            <p:spPr bwMode="auto">
              <a:xfrm>
                <a:off x="1187" y="3173"/>
                <a:ext cx="3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87" name="Line 2594"/>
              <p:cNvSpPr>
                <a:spLocks noChangeShapeType="1"/>
              </p:cNvSpPr>
              <p:nvPr/>
            </p:nvSpPr>
            <p:spPr bwMode="auto">
              <a:xfrm>
                <a:off x="1187" y="2867"/>
                <a:ext cx="3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88" name="Line 2595"/>
              <p:cNvSpPr>
                <a:spLocks noChangeShapeType="1"/>
              </p:cNvSpPr>
              <p:nvPr/>
            </p:nvSpPr>
            <p:spPr bwMode="auto">
              <a:xfrm>
                <a:off x="1187" y="2551"/>
                <a:ext cx="3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89" name="Line 2596"/>
              <p:cNvSpPr>
                <a:spLocks noChangeShapeType="1"/>
              </p:cNvSpPr>
              <p:nvPr/>
            </p:nvSpPr>
            <p:spPr bwMode="auto">
              <a:xfrm>
                <a:off x="1187" y="2245"/>
                <a:ext cx="3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0" name="Line 2597"/>
              <p:cNvSpPr>
                <a:spLocks noChangeShapeType="1"/>
              </p:cNvSpPr>
              <p:nvPr/>
            </p:nvSpPr>
            <p:spPr bwMode="auto">
              <a:xfrm>
                <a:off x="1187" y="1930"/>
                <a:ext cx="3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1" name="Line 2598"/>
              <p:cNvSpPr>
                <a:spLocks noChangeShapeType="1"/>
              </p:cNvSpPr>
              <p:nvPr/>
            </p:nvSpPr>
            <p:spPr bwMode="auto">
              <a:xfrm>
                <a:off x="1187" y="1624"/>
                <a:ext cx="3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2" name="Line 2599"/>
              <p:cNvSpPr>
                <a:spLocks noChangeShapeType="1"/>
              </p:cNvSpPr>
              <p:nvPr/>
            </p:nvSpPr>
            <p:spPr bwMode="auto">
              <a:xfrm>
                <a:off x="1187" y="1308"/>
                <a:ext cx="3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3" name="Line 2600"/>
              <p:cNvSpPr>
                <a:spLocks noChangeShapeType="1"/>
              </p:cNvSpPr>
              <p:nvPr/>
            </p:nvSpPr>
            <p:spPr bwMode="auto">
              <a:xfrm>
                <a:off x="1187" y="1002"/>
                <a:ext cx="3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4" name="Line 2601"/>
              <p:cNvSpPr>
                <a:spLocks noChangeShapeType="1"/>
              </p:cNvSpPr>
              <p:nvPr/>
            </p:nvSpPr>
            <p:spPr bwMode="auto">
              <a:xfrm>
                <a:off x="1226" y="2867"/>
                <a:ext cx="286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5" name="Line 2602"/>
              <p:cNvSpPr>
                <a:spLocks noChangeShapeType="1"/>
              </p:cNvSpPr>
              <p:nvPr/>
            </p:nvSpPr>
            <p:spPr bwMode="auto">
              <a:xfrm flipV="1">
                <a:off x="1226"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6" name="Line 2603"/>
              <p:cNvSpPr>
                <a:spLocks noChangeShapeType="1"/>
              </p:cNvSpPr>
              <p:nvPr/>
            </p:nvSpPr>
            <p:spPr bwMode="auto">
              <a:xfrm flipV="1">
                <a:off x="1292"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7" name="Line 2604"/>
              <p:cNvSpPr>
                <a:spLocks noChangeShapeType="1"/>
              </p:cNvSpPr>
              <p:nvPr/>
            </p:nvSpPr>
            <p:spPr bwMode="auto">
              <a:xfrm flipV="1">
                <a:off x="1350"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8" name="Line 2605"/>
              <p:cNvSpPr>
                <a:spLocks noChangeShapeType="1"/>
              </p:cNvSpPr>
              <p:nvPr/>
            </p:nvSpPr>
            <p:spPr bwMode="auto">
              <a:xfrm flipV="1">
                <a:off x="1417"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99" name="Line 2606"/>
              <p:cNvSpPr>
                <a:spLocks noChangeShapeType="1"/>
              </p:cNvSpPr>
              <p:nvPr/>
            </p:nvSpPr>
            <p:spPr bwMode="auto">
              <a:xfrm flipV="1">
                <a:off x="1484"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0" name="Line 2607"/>
              <p:cNvSpPr>
                <a:spLocks noChangeShapeType="1"/>
              </p:cNvSpPr>
              <p:nvPr/>
            </p:nvSpPr>
            <p:spPr bwMode="auto">
              <a:xfrm flipV="1">
                <a:off x="1541"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1" name="Line 2608"/>
              <p:cNvSpPr>
                <a:spLocks noChangeShapeType="1"/>
              </p:cNvSpPr>
              <p:nvPr/>
            </p:nvSpPr>
            <p:spPr bwMode="auto">
              <a:xfrm flipV="1">
                <a:off x="1608"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2" name="Line 2609"/>
              <p:cNvSpPr>
                <a:spLocks noChangeShapeType="1"/>
              </p:cNvSpPr>
              <p:nvPr/>
            </p:nvSpPr>
            <p:spPr bwMode="auto">
              <a:xfrm flipV="1">
                <a:off x="1675"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3" name="Line 2610"/>
              <p:cNvSpPr>
                <a:spLocks noChangeShapeType="1"/>
              </p:cNvSpPr>
              <p:nvPr/>
            </p:nvSpPr>
            <p:spPr bwMode="auto">
              <a:xfrm flipV="1">
                <a:off x="1732"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4" name="Line 2611"/>
              <p:cNvSpPr>
                <a:spLocks noChangeShapeType="1"/>
              </p:cNvSpPr>
              <p:nvPr/>
            </p:nvSpPr>
            <p:spPr bwMode="auto">
              <a:xfrm flipV="1">
                <a:off x="1799"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5" name="Line 2612"/>
              <p:cNvSpPr>
                <a:spLocks noChangeShapeType="1"/>
              </p:cNvSpPr>
              <p:nvPr/>
            </p:nvSpPr>
            <p:spPr bwMode="auto">
              <a:xfrm flipV="1">
                <a:off x="1866"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6" name="Line 2613"/>
              <p:cNvSpPr>
                <a:spLocks noChangeShapeType="1"/>
              </p:cNvSpPr>
              <p:nvPr/>
            </p:nvSpPr>
            <p:spPr bwMode="auto">
              <a:xfrm flipV="1">
                <a:off x="1923"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7" name="Line 2614"/>
              <p:cNvSpPr>
                <a:spLocks noChangeShapeType="1"/>
              </p:cNvSpPr>
              <p:nvPr/>
            </p:nvSpPr>
            <p:spPr bwMode="auto">
              <a:xfrm flipV="1">
                <a:off x="1990"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8" name="Line 2615"/>
              <p:cNvSpPr>
                <a:spLocks noChangeShapeType="1"/>
              </p:cNvSpPr>
              <p:nvPr/>
            </p:nvSpPr>
            <p:spPr bwMode="auto">
              <a:xfrm flipV="1">
                <a:off x="2057"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09" name="Line 2616"/>
              <p:cNvSpPr>
                <a:spLocks noChangeShapeType="1"/>
              </p:cNvSpPr>
              <p:nvPr/>
            </p:nvSpPr>
            <p:spPr bwMode="auto">
              <a:xfrm flipV="1">
                <a:off x="2114"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0" name="Line 2617"/>
              <p:cNvSpPr>
                <a:spLocks noChangeShapeType="1"/>
              </p:cNvSpPr>
              <p:nvPr/>
            </p:nvSpPr>
            <p:spPr bwMode="auto">
              <a:xfrm flipV="1">
                <a:off x="2181"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1" name="Line 2618"/>
              <p:cNvSpPr>
                <a:spLocks noChangeShapeType="1"/>
              </p:cNvSpPr>
              <p:nvPr/>
            </p:nvSpPr>
            <p:spPr bwMode="auto">
              <a:xfrm flipV="1">
                <a:off x="2248"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2" name="Line 2619"/>
              <p:cNvSpPr>
                <a:spLocks noChangeShapeType="1"/>
              </p:cNvSpPr>
              <p:nvPr/>
            </p:nvSpPr>
            <p:spPr bwMode="auto">
              <a:xfrm flipV="1">
                <a:off x="2305"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3" name="Line 2620"/>
              <p:cNvSpPr>
                <a:spLocks noChangeShapeType="1"/>
              </p:cNvSpPr>
              <p:nvPr/>
            </p:nvSpPr>
            <p:spPr bwMode="auto">
              <a:xfrm flipV="1">
                <a:off x="2372"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4" name="Line 2621"/>
              <p:cNvSpPr>
                <a:spLocks noChangeShapeType="1"/>
              </p:cNvSpPr>
              <p:nvPr/>
            </p:nvSpPr>
            <p:spPr bwMode="auto">
              <a:xfrm flipV="1">
                <a:off x="2439"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5" name="Line 2622"/>
              <p:cNvSpPr>
                <a:spLocks noChangeShapeType="1"/>
              </p:cNvSpPr>
              <p:nvPr/>
            </p:nvSpPr>
            <p:spPr bwMode="auto">
              <a:xfrm flipV="1">
                <a:off x="2497"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6" name="Line 2623"/>
              <p:cNvSpPr>
                <a:spLocks noChangeShapeType="1"/>
              </p:cNvSpPr>
              <p:nvPr/>
            </p:nvSpPr>
            <p:spPr bwMode="auto">
              <a:xfrm flipV="1">
                <a:off x="2563"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7" name="Line 2624"/>
              <p:cNvSpPr>
                <a:spLocks noChangeShapeType="1"/>
              </p:cNvSpPr>
              <p:nvPr/>
            </p:nvSpPr>
            <p:spPr bwMode="auto">
              <a:xfrm flipV="1">
                <a:off x="2630"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8" name="Line 2625"/>
              <p:cNvSpPr>
                <a:spLocks noChangeShapeType="1"/>
              </p:cNvSpPr>
              <p:nvPr/>
            </p:nvSpPr>
            <p:spPr bwMode="auto">
              <a:xfrm flipV="1">
                <a:off x="2688"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19" name="Line 2626"/>
              <p:cNvSpPr>
                <a:spLocks noChangeShapeType="1"/>
              </p:cNvSpPr>
              <p:nvPr/>
            </p:nvSpPr>
            <p:spPr bwMode="auto">
              <a:xfrm flipV="1">
                <a:off x="2755"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0" name="Line 2627"/>
              <p:cNvSpPr>
                <a:spLocks noChangeShapeType="1"/>
              </p:cNvSpPr>
              <p:nvPr/>
            </p:nvSpPr>
            <p:spPr bwMode="auto">
              <a:xfrm flipV="1">
                <a:off x="2821"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1" name="Line 2628"/>
              <p:cNvSpPr>
                <a:spLocks noChangeShapeType="1"/>
              </p:cNvSpPr>
              <p:nvPr/>
            </p:nvSpPr>
            <p:spPr bwMode="auto">
              <a:xfrm flipV="1">
                <a:off x="2879"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2" name="Line 2629"/>
              <p:cNvSpPr>
                <a:spLocks noChangeShapeType="1"/>
              </p:cNvSpPr>
              <p:nvPr/>
            </p:nvSpPr>
            <p:spPr bwMode="auto">
              <a:xfrm flipV="1">
                <a:off x="2946"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3" name="Line 2630"/>
              <p:cNvSpPr>
                <a:spLocks noChangeShapeType="1"/>
              </p:cNvSpPr>
              <p:nvPr/>
            </p:nvSpPr>
            <p:spPr bwMode="auto">
              <a:xfrm flipV="1">
                <a:off x="3013"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4" name="Line 2631"/>
              <p:cNvSpPr>
                <a:spLocks noChangeShapeType="1"/>
              </p:cNvSpPr>
              <p:nvPr/>
            </p:nvSpPr>
            <p:spPr bwMode="auto">
              <a:xfrm flipV="1">
                <a:off x="3070"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5" name="Line 2632"/>
              <p:cNvSpPr>
                <a:spLocks noChangeShapeType="1"/>
              </p:cNvSpPr>
              <p:nvPr/>
            </p:nvSpPr>
            <p:spPr bwMode="auto">
              <a:xfrm flipV="1">
                <a:off x="3137"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6" name="Line 2633"/>
              <p:cNvSpPr>
                <a:spLocks noChangeShapeType="1"/>
              </p:cNvSpPr>
              <p:nvPr/>
            </p:nvSpPr>
            <p:spPr bwMode="auto">
              <a:xfrm flipV="1">
                <a:off x="3204"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7" name="Line 2634"/>
              <p:cNvSpPr>
                <a:spLocks noChangeShapeType="1"/>
              </p:cNvSpPr>
              <p:nvPr/>
            </p:nvSpPr>
            <p:spPr bwMode="auto">
              <a:xfrm flipV="1">
                <a:off x="3261"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8" name="Line 2635"/>
              <p:cNvSpPr>
                <a:spLocks noChangeShapeType="1"/>
              </p:cNvSpPr>
              <p:nvPr/>
            </p:nvSpPr>
            <p:spPr bwMode="auto">
              <a:xfrm flipV="1">
                <a:off x="3328"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29" name="Line 2636"/>
              <p:cNvSpPr>
                <a:spLocks noChangeShapeType="1"/>
              </p:cNvSpPr>
              <p:nvPr/>
            </p:nvSpPr>
            <p:spPr bwMode="auto">
              <a:xfrm flipV="1">
                <a:off x="3395"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0" name="Line 2637"/>
              <p:cNvSpPr>
                <a:spLocks noChangeShapeType="1"/>
              </p:cNvSpPr>
              <p:nvPr/>
            </p:nvSpPr>
            <p:spPr bwMode="auto">
              <a:xfrm flipV="1">
                <a:off x="3452"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1" name="Line 2638"/>
              <p:cNvSpPr>
                <a:spLocks noChangeShapeType="1"/>
              </p:cNvSpPr>
              <p:nvPr/>
            </p:nvSpPr>
            <p:spPr bwMode="auto">
              <a:xfrm flipV="1">
                <a:off x="3519"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2" name="Line 2639"/>
              <p:cNvSpPr>
                <a:spLocks noChangeShapeType="1"/>
              </p:cNvSpPr>
              <p:nvPr/>
            </p:nvSpPr>
            <p:spPr bwMode="auto">
              <a:xfrm flipV="1">
                <a:off x="3586"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3" name="Line 2640"/>
              <p:cNvSpPr>
                <a:spLocks noChangeShapeType="1"/>
              </p:cNvSpPr>
              <p:nvPr/>
            </p:nvSpPr>
            <p:spPr bwMode="auto">
              <a:xfrm flipV="1">
                <a:off x="3643"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4" name="Line 2641"/>
              <p:cNvSpPr>
                <a:spLocks noChangeShapeType="1"/>
              </p:cNvSpPr>
              <p:nvPr/>
            </p:nvSpPr>
            <p:spPr bwMode="auto">
              <a:xfrm flipV="1">
                <a:off x="3710"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5" name="Line 2642"/>
              <p:cNvSpPr>
                <a:spLocks noChangeShapeType="1"/>
              </p:cNvSpPr>
              <p:nvPr/>
            </p:nvSpPr>
            <p:spPr bwMode="auto">
              <a:xfrm flipV="1">
                <a:off x="3777"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6" name="Line 2643"/>
              <p:cNvSpPr>
                <a:spLocks noChangeShapeType="1"/>
              </p:cNvSpPr>
              <p:nvPr/>
            </p:nvSpPr>
            <p:spPr bwMode="auto">
              <a:xfrm flipV="1">
                <a:off x="3834"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7" name="Line 2644"/>
              <p:cNvSpPr>
                <a:spLocks noChangeShapeType="1"/>
              </p:cNvSpPr>
              <p:nvPr/>
            </p:nvSpPr>
            <p:spPr bwMode="auto">
              <a:xfrm flipV="1">
                <a:off x="3901"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8" name="Line 2645"/>
              <p:cNvSpPr>
                <a:spLocks noChangeShapeType="1"/>
              </p:cNvSpPr>
              <p:nvPr/>
            </p:nvSpPr>
            <p:spPr bwMode="auto">
              <a:xfrm flipV="1">
                <a:off x="3968"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39" name="Line 2646"/>
              <p:cNvSpPr>
                <a:spLocks noChangeShapeType="1"/>
              </p:cNvSpPr>
              <p:nvPr/>
            </p:nvSpPr>
            <p:spPr bwMode="auto">
              <a:xfrm flipV="1">
                <a:off x="4026"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0" name="Line 2647"/>
              <p:cNvSpPr>
                <a:spLocks noChangeShapeType="1"/>
              </p:cNvSpPr>
              <p:nvPr/>
            </p:nvSpPr>
            <p:spPr bwMode="auto">
              <a:xfrm flipV="1">
                <a:off x="4092" y="2838"/>
                <a:ext cx="1" cy="2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1" name="Line 2648"/>
              <p:cNvSpPr>
                <a:spLocks noChangeShapeType="1"/>
              </p:cNvSpPr>
              <p:nvPr/>
            </p:nvSpPr>
            <p:spPr bwMode="auto">
              <a:xfrm flipV="1">
                <a:off x="1226"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2" name="Line 2649"/>
              <p:cNvSpPr>
                <a:spLocks noChangeShapeType="1"/>
              </p:cNvSpPr>
              <p:nvPr/>
            </p:nvSpPr>
            <p:spPr bwMode="auto">
              <a:xfrm flipV="1">
                <a:off x="1541"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3" name="Line 2650"/>
              <p:cNvSpPr>
                <a:spLocks noChangeShapeType="1"/>
              </p:cNvSpPr>
              <p:nvPr/>
            </p:nvSpPr>
            <p:spPr bwMode="auto">
              <a:xfrm flipV="1">
                <a:off x="1866"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4" name="Line 2651"/>
              <p:cNvSpPr>
                <a:spLocks noChangeShapeType="1"/>
              </p:cNvSpPr>
              <p:nvPr/>
            </p:nvSpPr>
            <p:spPr bwMode="auto">
              <a:xfrm flipV="1">
                <a:off x="2181"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5" name="Line 2652"/>
              <p:cNvSpPr>
                <a:spLocks noChangeShapeType="1"/>
              </p:cNvSpPr>
              <p:nvPr/>
            </p:nvSpPr>
            <p:spPr bwMode="auto">
              <a:xfrm flipV="1">
                <a:off x="2497"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6" name="Line 2653"/>
              <p:cNvSpPr>
                <a:spLocks noChangeShapeType="1"/>
              </p:cNvSpPr>
              <p:nvPr/>
            </p:nvSpPr>
            <p:spPr bwMode="auto">
              <a:xfrm flipV="1">
                <a:off x="2821"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7" name="Line 2654"/>
              <p:cNvSpPr>
                <a:spLocks noChangeShapeType="1"/>
              </p:cNvSpPr>
              <p:nvPr/>
            </p:nvSpPr>
            <p:spPr bwMode="auto">
              <a:xfrm flipV="1">
                <a:off x="3137"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8" name="Line 2655"/>
              <p:cNvSpPr>
                <a:spLocks noChangeShapeType="1"/>
              </p:cNvSpPr>
              <p:nvPr/>
            </p:nvSpPr>
            <p:spPr bwMode="auto">
              <a:xfrm flipV="1">
                <a:off x="3452"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49" name="Line 2656"/>
              <p:cNvSpPr>
                <a:spLocks noChangeShapeType="1"/>
              </p:cNvSpPr>
              <p:nvPr/>
            </p:nvSpPr>
            <p:spPr bwMode="auto">
              <a:xfrm flipV="1">
                <a:off x="3777"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50" name="Line 2657"/>
              <p:cNvSpPr>
                <a:spLocks noChangeShapeType="1"/>
              </p:cNvSpPr>
              <p:nvPr/>
            </p:nvSpPr>
            <p:spPr bwMode="auto">
              <a:xfrm flipV="1">
                <a:off x="4092" y="2829"/>
                <a:ext cx="1" cy="7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51" name="Line 2658"/>
              <p:cNvSpPr>
                <a:spLocks noChangeShapeType="1"/>
              </p:cNvSpPr>
              <p:nvPr/>
            </p:nvSpPr>
            <p:spPr bwMode="auto">
              <a:xfrm>
                <a:off x="1226" y="2867"/>
                <a:ext cx="28" cy="1"/>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52" name="Freeform 2659"/>
              <p:cNvSpPr>
                <a:spLocks/>
              </p:cNvSpPr>
              <p:nvPr/>
            </p:nvSpPr>
            <p:spPr bwMode="auto">
              <a:xfrm>
                <a:off x="1254"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53" name="Line 2660"/>
              <p:cNvSpPr>
                <a:spLocks noChangeShapeType="1"/>
              </p:cNvSpPr>
              <p:nvPr/>
            </p:nvSpPr>
            <p:spPr bwMode="auto">
              <a:xfrm>
                <a:off x="1292" y="2867"/>
                <a:ext cx="29" cy="1"/>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54" name="Line 2661"/>
              <p:cNvSpPr>
                <a:spLocks noChangeShapeType="1"/>
              </p:cNvSpPr>
              <p:nvPr/>
            </p:nvSpPr>
            <p:spPr bwMode="auto">
              <a:xfrm>
                <a:off x="1321" y="2867"/>
                <a:ext cx="29" cy="1"/>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55" name="Freeform 2662"/>
              <p:cNvSpPr>
                <a:spLocks/>
              </p:cNvSpPr>
              <p:nvPr/>
            </p:nvSpPr>
            <p:spPr bwMode="auto">
              <a:xfrm>
                <a:off x="135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56" name="Line 2663"/>
              <p:cNvSpPr>
                <a:spLocks noChangeShapeType="1"/>
              </p:cNvSpPr>
              <p:nvPr/>
            </p:nvSpPr>
            <p:spPr bwMode="auto">
              <a:xfrm>
                <a:off x="1388" y="2867"/>
                <a:ext cx="29" cy="1"/>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57" name="Line 2664"/>
              <p:cNvSpPr>
                <a:spLocks noChangeShapeType="1"/>
              </p:cNvSpPr>
              <p:nvPr/>
            </p:nvSpPr>
            <p:spPr bwMode="auto">
              <a:xfrm>
                <a:off x="1417" y="2867"/>
                <a:ext cx="28" cy="1"/>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58" name="Freeform 2665"/>
              <p:cNvSpPr>
                <a:spLocks/>
              </p:cNvSpPr>
              <p:nvPr/>
            </p:nvSpPr>
            <p:spPr bwMode="auto">
              <a:xfrm>
                <a:off x="144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59" name="Line 2666"/>
              <p:cNvSpPr>
                <a:spLocks noChangeShapeType="1"/>
              </p:cNvSpPr>
              <p:nvPr/>
            </p:nvSpPr>
            <p:spPr bwMode="auto">
              <a:xfrm>
                <a:off x="1484" y="2867"/>
                <a:ext cx="28" cy="1"/>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60" name="Line 2667"/>
              <p:cNvSpPr>
                <a:spLocks noChangeShapeType="1"/>
              </p:cNvSpPr>
              <p:nvPr/>
            </p:nvSpPr>
            <p:spPr bwMode="auto">
              <a:xfrm>
                <a:off x="1512" y="2867"/>
                <a:ext cx="29" cy="1"/>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61" name="Freeform 2668"/>
              <p:cNvSpPr>
                <a:spLocks/>
              </p:cNvSpPr>
              <p:nvPr/>
            </p:nvSpPr>
            <p:spPr bwMode="auto">
              <a:xfrm>
                <a:off x="154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62" name="Line 2669"/>
              <p:cNvSpPr>
                <a:spLocks noChangeShapeType="1"/>
              </p:cNvSpPr>
              <p:nvPr/>
            </p:nvSpPr>
            <p:spPr bwMode="auto">
              <a:xfrm flipV="1">
                <a:off x="1579" y="2858"/>
                <a:ext cx="29" cy="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63" name="Line 2670"/>
              <p:cNvSpPr>
                <a:spLocks noChangeShapeType="1"/>
              </p:cNvSpPr>
              <p:nvPr/>
            </p:nvSpPr>
            <p:spPr bwMode="auto">
              <a:xfrm flipV="1">
                <a:off x="1608" y="2848"/>
                <a:ext cx="29" cy="10"/>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64" name="Freeform 2671"/>
              <p:cNvSpPr>
                <a:spLocks/>
              </p:cNvSpPr>
              <p:nvPr/>
            </p:nvSpPr>
            <p:spPr bwMode="auto">
              <a:xfrm>
                <a:off x="1637" y="2829"/>
                <a:ext cx="38" cy="19"/>
              </a:xfrm>
              <a:custGeom>
                <a:avLst/>
                <a:gdLst>
                  <a:gd name="T0" fmla="*/ 0 w 38"/>
                  <a:gd name="T1" fmla="*/ 19 h 19"/>
                  <a:gd name="T2" fmla="*/ 19 w 38"/>
                  <a:gd name="T3" fmla="*/ 9 h 19"/>
                  <a:gd name="T4" fmla="*/ 38 w 38"/>
                  <a:gd name="T5" fmla="*/ 0 h 19"/>
                  <a:gd name="T6" fmla="*/ 0 60000 65536"/>
                  <a:gd name="T7" fmla="*/ 0 60000 65536"/>
                  <a:gd name="T8" fmla="*/ 0 60000 65536"/>
                  <a:gd name="T9" fmla="*/ 0 w 38"/>
                  <a:gd name="T10" fmla="*/ 0 h 19"/>
                  <a:gd name="T11" fmla="*/ 38 w 38"/>
                  <a:gd name="T12" fmla="*/ 19 h 19"/>
                </a:gdLst>
                <a:ahLst/>
                <a:cxnLst>
                  <a:cxn ang="T6">
                    <a:pos x="T0" y="T1"/>
                  </a:cxn>
                  <a:cxn ang="T7">
                    <a:pos x="T2" y="T3"/>
                  </a:cxn>
                  <a:cxn ang="T8">
                    <a:pos x="T4" y="T5"/>
                  </a:cxn>
                </a:cxnLst>
                <a:rect l="T9" t="T10" r="T11" b="T12"/>
                <a:pathLst>
                  <a:path w="38" h="19">
                    <a:moveTo>
                      <a:pt x="0" y="19"/>
                    </a:moveTo>
                    <a:lnTo>
                      <a:pt x="19" y="9"/>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65" name="Freeform 2672"/>
              <p:cNvSpPr>
                <a:spLocks/>
              </p:cNvSpPr>
              <p:nvPr/>
            </p:nvSpPr>
            <p:spPr bwMode="auto">
              <a:xfrm>
                <a:off x="1675" y="2791"/>
                <a:ext cx="28" cy="38"/>
              </a:xfrm>
              <a:custGeom>
                <a:avLst/>
                <a:gdLst>
                  <a:gd name="T0" fmla="*/ 0 w 28"/>
                  <a:gd name="T1" fmla="*/ 38 h 38"/>
                  <a:gd name="T2" fmla="*/ 19 w 28"/>
                  <a:gd name="T3" fmla="*/ 19 h 38"/>
                  <a:gd name="T4" fmla="*/ 28 w 28"/>
                  <a:gd name="T5" fmla="*/ 0 h 38"/>
                  <a:gd name="T6" fmla="*/ 0 60000 65536"/>
                  <a:gd name="T7" fmla="*/ 0 60000 65536"/>
                  <a:gd name="T8" fmla="*/ 0 60000 65536"/>
                  <a:gd name="T9" fmla="*/ 0 w 28"/>
                  <a:gd name="T10" fmla="*/ 0 h 38"/>
                  <a:gd name="T11" fmla="*/ 28 w 28"/>
                  <a:gd name="T12" fmla="*/ 38 h 38"/>
                </a:gdLst>
                <a:ahLst/>
                <a:cxnLst>
                  <a:cxn ang="T6">
                    <a:pos x="T0" y="T1"/>
                  </a:cxn>
                  <a:cxn ang="T7">
                    <a:pos x="T2" y="T3"/>
                  </a:cxn>
                  <a:cxn ang="T8">
                    <a:pos x="T4" y="T5"/>
                  </a:cxn>
                </a:cxnLst>
                <a:rect l="T9" t="T10" r="T11" b="T12"/>
                <a:pathLst>
                  <a:path w="28" h="38">
                    <a:moveTo>
                      <a:pt x="0" y="38"/>
                    </a:moveTo>
                    <a:lnTo>
                      <a:pt x="19" y="19"/>
                    </a:lnTo>
                    <a:lnTo>
                      <a:pt x="2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66" name="Freeform 2673"/>
              <p:cNvSpPr>
                <a:spLocks/>
              </p:cNvSpPr>
              <p:nvPr/>
            </p:nvSpPr>
            <p:spPr bwMode="auto">
              <a:xfrm>
                <a:off x="1703" y="2724"/>
                <a:ext cx="29" cy="67"/>
              </a:xfrm>
              <a:custGeom>
                <a:avLst/>
                <a:gdLst>
                  <a:gd name="T0" fmla="*/ 0 w 29"/>
                  <a:gd name="T1" fmla="*/ 67 h 67"/>
                  <a:gd name="T2" fmla="*/ 10 w 29"/>
                  <a:gd name="T3" fmla="*/ 38 h 67"/>
                  <a:gd name="T4" fmla="*/ 29 w 29"/>
                  <a:gd name="T5" fmla="*/ 0 h 67"/>
                  <a:gd name="T6" fmla="*/ 0 60000 65536"/>
                  <a:gd name="T7" fmla="*/ 0 60000 65536"/>
                  <a:gd name="T8" fmla="*/ 0 60000 65536"/>
                  <a:gd name="T9" fmla="*/ 0 w 29"/>
                  <a:gd name="T10" fmla="*/ 0 h 67"/>
                  <a:gd name="T11" fmla="*/ 29 w 29"/>
                  <a:gd name="T12" fmla="*/ 67 h 67"/>
                </a:gdLst>
                <a:ahLst/>
                <a:cxnLst>
                  <a:cxn ang="T6">
                    <a:pos x="T0" y="T1"/>
                  </a:cxn>
                  <a:cxn ang="T7">
                    <a:pos x="T2" y="T3"/>
                  </a:cxn>
                  <a:cxn ang="T8">
                    <a:pos x="T4" y="T5"/>
                  </a:cxn>
                </a:cxnLst>
                <a:rect l="T9" t="T10" r="T11" b="T12"/>
                <a:pathLst>
                  <a:path w="29" h="67">
                    <a:moveTo>
                      <a:pt x="0" y="67"/>
                    </a:moveTo>
                    <a:lnTo>
                      <a:pt x="10" y="38"/>
                    </a:lnTo>
                    <a:lnTo>
                      <a:pt x="29"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67" name="Freeform 2674"/>
              <p:cNvSpPr>
                <a:spLocks/>
              </p:cNvSpPr>
              <p:nvPr/>
            </p:nvSpPr>
            <p:spPr bwMode="auto">
              <a:xfrm>
                <a:off x="1732" y="2618"/>
                <a:ext cx="38" cy="106"/>
              </a:xfrm>
              <a:custGeom>
                <a:avLst/>
                <a:gdLst>
                  <a:gd name="T0" fmla="*/ 0 w 38"/>
                  <a:gd name="T1" fmla="*/ 106 h 106"/>
                  <a:gd name="T2" fmla="*/ 19 w 38"/>
                  <a:gd name="T3" fmla="*/ 58 h 106"/>
                  <a:gd name="T4" fmla="*/ 38 w 38"/>
                  <a:gd name="T5" fmla="*/ 0 h 106"/>
                  <a:gd name="T6" fmla="*/ 0 60000 65536"/>
                  <a:gd name="T7" fmla="*/ 0 60000 65536"/>
                  <a:gd name="T8" fmla="*/ 0 60000 65536"/>
                  <a:gd name="T9" fmla="*/ 0 w 38"/>
                  <a:gd name="T10" fmla="*/ 0 h 106"/>
                  <a:gd name="T11" fmla="*/ 38 w 38"/>
                  <a:gd name="T12" fmla="*/ 106 h 106"/>
                </a:gdLst>
                <a:ahLst/>
                <a:cxnLst>
                  <a:cxn ang="T6">
                    <a:pos x="T0" y="T1"/>
                  </a:cxn>
                  <a:cxn ang="T7">
                    <a:pos x="T2" y="T3"/>
                  </a:cxn>
                  <a:cxn ang="T8">
                    <a:pos x="T4" y="T5"/>
                  </a:cxn>
                </a:cxnLst>
                <a:rect l="T9" t="T10" r="T11" b="T12"/>
                <a:pathLst>
                  <a:path w="38" h="106">
                    <a:moveTo>
                      <a:pt x="0" y="106"/>
                    </a:moveTo>
                    <a:lnTo>
                      <a:pt x="19" y="58"/>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68" name="Freeform 2675"/>
              <p:cNvSpPr>
                <a:spLocks/>
              </p:cNvSpPr>
              <p:nvPr/>
            </p:nvSpPr>
            <p:spPr bwMode="auto">
              <a:xfrm>
                <a:off x="1770" y="2446"/>
                <a:ext cx="29" cy="172"/>
              </a:xfrm>
              <a:custGeom>
                <a:avLst/>
                <a:gdLst>
                  <a:gd name="T0" fmla="*/ 0 w 29"/>
                  <a:gd name="T1" fmla="*/ 172 h 172"/>
                  <a:gd name="T2" fmla="*/ 19 w 29"/>
                  <a:gd name="T3" fmla="*/ 96 h 172"/>
                  <a:gd name="T4" fmla="*/ 29 w 29"/>
                  <a:gd name="T5" fmla="*/ 0 h 172"/>
                  <a:gd name="T6" fmla="*/ 0 60000 65536"/>
                  <a:gd name="T7" fmla="*/ 0 60000 65536"/>
                  <a:gd name="T8" fmla="*/ 0 60000 65536"/>
                  <a:gd name="T9" fmla="*/ 0 w 29"/>
                  <a:gd name="T10" fmla="*/ 0 h 172"/>
                  <a:gd name="T11" fmla="*/ 29 w 29"/>
                  <a:gd name="T12" fmla="*/ 172 h 172"/>
                </a:gdLst>
                <a:ahLst/>
                <a:cxnLst>
                  <a:cxn ang="T6">
                    <a:pos x="T0" y="T1"/>
                  </a:cxn>
                  <a:cxn ang="T7">
                    <a:pos x="T2" y="T3"/>
                  </a:cxn>
                  <a:cxn ang="T8">
                    <a:pos x="T4" y="T5"/>
                  </a:cxn>
                </a:cxnLst>
                <a:rect l="T9" t="T10" r="T11" b="T12"/>
                <a:pathLst>
                  <a:path w="29" h="172">
                    <a:moveTo>
                      <a:pt x="0" y="172"/>
                    </a:moveTo>
                    <a:lnTo>
                      <a:pt x="19" y="96"/>
                    </a:lnTo>
                    <a:lnTo>
                      <a:pt x="29"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69" name="Freeform 2676"/>
              <p:cNvSpPr>
                <a:spLocks/>
              </p:cNvSpPr>
              <p:nvPr/>
            </p:nvSpPr>
            <p:spPr bwMode="auto">
              <a:xfrm>
                <a:off x="1799" y="2207"/>
                <a:ext cx="29" cy="239"/>
              </a:xfrm>
              <a:custGeom>
                <a:avLst/>
                <a:gdLst>
                  <a:gd name="T0" fmla="*/ 0 w 29"/>
                  <a:gd name="T1" fmla="*/ 239 h 239"/>
                  <a:gd name="T2" fmla="*/ 10 w 29"/>
                  <a:gd name="T3" fmla="*/ 134 h 239"/>
                  <a:gd name="T4" fmla="*/ 29 w 29"/>
                  <a:gd name="T5" fmla="*/ 0 h 239"/>
                  <a:gd name="T6" fmla="*/ 0 60000 65536"/>
                  <a:gd name="T7" fmla="*/ 0 60000 65536"/>
                  <a:gd name="T8" fmla="*/ 0 60000 65536"/>
                  <a:gd name="T9" fmla="*/ 0 w 29"/>
                  <a:gd name="T10" fmla="*/ 0 h 239"/>
                  <a:gd name="T11" fmla="*/ 29 w 29"/>
                  <a:gd name="T12" fmla="*/ 239 h 239"/>
                </a:gdLst>
                <a:ahLst/>
                <a:cxnLst>
                  <a:cxn ang="T6">
                    <a:pos x="T0" y="T1"/>
                  </a:cxn>
                  <a:cxn ang="T7">
                    <a:pos x="T2" y="T3"/>
                  </a:cxn>
                  <a:cxn ang="T8">
                    <a:pos x="T4" y="T5"/>
                  </a:cxn>
                </a:cxnLst>
                <a:rect l="T9" t="T10" r="T11" b="T12"/>
                <a:pathLst>
                  <a:path w="29" h="239">
                    <a:moveTo>
                      <a:pt x="0" y="239"/>
                    </a:moveTo>
                    <a:lnTo>
                      <a:pt x="10" y="134"/>
                    </a:lnTo>
                    <a:lnTo>
                      <a:pt x="29"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0" name="Freeform 2677"/>
              <p:cNvSpPr>
                <a:spLocks/>
              </p:cNvSpPr>
              <p:nvPr/>
            </p:nvSpPr>
            <p:spPr bwMode="auto">
              <a:xfrm>
                <a:off x="1828" y="1882"/>
                <a:ext cx="38" cy="325"/>
              </a:xfrm>
              <a:custGeom>
                <a:avLst/>
                <a:gdLst>
                  <a:gd name="T0" fmla="*/ 0 w 38"/>
                  <a:gd name="T1" fmla="*/ 325 h 325"/>
                  <a:gd name="T2" fmla="*/ 9 w 38"/>
                  <a:gd name="T3" fmla="*/ 249 h 325"/>
                  <a:gd name="T4" fmla="*/ 19 w 38"/>
                  <a:gd name="T5" fmla="*/ 172 h 325"/>
                  <a:gd name="T6" fmla="*/ 38 w 38"/>
                  <a:gd name="T7" fmla="*/ 0 h 325"/>
                  <a:gd name="T8" fmla="*/ 0 60000 65536"/>
                  <a:gd name="T9" fmla="*/ 0 60000 65536"/>
                  <a:gd name="T10" fmla="*/ 0 60000 65536"/>
                  <a:gd name="T11" fmla="*/ 0 60000 65536"/>
                  <a:gd name="T12" fmla="*/ 0 w 38"/>
                  <a:gd name="T13" fmla="*/ 0 h 325"/>
                  <a:gd name="T14" fmla="*/ 38 w 38"/>
                  <a:gd name="T15" fmla="*/ 325 h 325"/>
                </a:gdLst>
                <a:ahLst/>
                <a:cxnLst>
                  <a:cxn ang="T8">
                    <a:pos x="T0" y="T1"/>
                  </a:cxn>
                  <a:cxn ang="T9">
                    <a:pos x="T2" y="T3"/>
                  </a:cxn>
                  <a:cxn ang="T10">
                    <a:pos x="T4" y="T5"/>
                  </a:cxn>
                  <a:cxn ang="T11">
                    <a:pos x="T6" y="T7"/>
                  </a:cxn>
                </a:cxnLst>
                <a:rect l="T12" t="T13" r="T14" b="T15"/>
                <a:pathLst>
                  <a:path w="38" h="325">
                    <a:moveTo>
                      <a:pt x="0" y="325"/>
                    </a:moveTo>
                    <a:lnTo>
                      <a:pt x="9" y="249"/>
                    </a:lnTo>
                    <a:lnTo>
                      <a:pt x="19" y="172"/>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1" name="Freeform 2678"/>
              <p:cNvSpPr>
                <a:spLocks/>
              </p:cNvSpPr>
              <p:nvPr/>
            </p:nvSpPr>
            <p:spPr bwMode="auto">
              <a:xfrm>
                <a:off x="1866" y="1528"/>
                <a:ext cx="29" cy="354"/>
              </a:xfrm>
              <a:custGeom>
                <a:avLst/>
                <a:gdLst>
                  <a:gd name="T0" fmla="*/ 0 w 29"/>
                  <a:gd name="T1" fmla="*/ 354 h 354"/>
                  <a:gd name="T2" fmla="*/ 9 w 29"/>
                  <a:gd name="T3" fmla="*/ 268 h 354"/>
                  <a:gd name="T4" fmla="*/ 19 w 29"/>
                  <a:gd name="T5" fmla="*/ 172 h 354"/>
                  <a:gd name="T6" fmla="*/ 19 w 29"/>
                  <a:gd name="T7" fmla="*/ 76 h 354"/>
                  <a:gd name="T8" fmla="*/ 29 w 29"/>
                  <a:gd name="T9" fmla="*/ 0 h 354"/>
                  <a:gd name="T10" fmla="*/ 0 60000 65536"/>
                  <a:gd name="T11" fmla="*/ 0 60000 65536"/>
                  <a:gd name="T12" fmla="*/ 0 60000 65536"/>
                  <a:gd name="T13" fmla="*/ 0 60000 65536"/>
                  <a:gd name="T14" fmla="*/ 0 60000 65536"/>
                  <a:gd name="T15" fmla="*/ 0 w 29"/>
                  <a:gd name="T16" fmla="*/ 0 h 354"/>
                  <a:gd name="T17" fmla="*/ 29 w 29"/>
                  <a:gd name="T18" fmla="*/ 354 h 354"/>
                </a:gdLst>
                <a:ahLst/>
                <a:cxnLst>
                  <a:cxn ang="T10">
                    <a:pos x="T0" y="T1"/>
                  </a:cxn>
                  <a:cxn ang="T11">
                    <a:pos x="T2" y="T3"/>
                  </a:cxn>
                  <a:cxn ang="T12">
                    <a:pos x="T4" y="T5"/>
                  </a:cxn>
                  <a:cxn ang="T13">
                    <a:pos x="T6" y="T7"/>
                  </a:cxn>
                  <a:cxn ang="T14">
                    <a:pos x="T8" y="T9"/>
                  </a:cxn>
                </a:cxnLst>
                <a:rect l="T15" t="T16" r="T17" b="T18"/>
                <a:pathLst>
                  <a:path w="29" h="354">
                    <a:moveTo>
                      <a:pt x="0" y="354"/>
                    </a:moveTo>
                    <a:lnTo>
                      <a:pt x="9" y="268"/>
                    </a:lnTo>
                    <a:lnTo>
                      <a:pt x="19" y="172"/>
                    </a:lnTo>
                    <a:lnTo>
                      <a:pt x="19" y="76"/>
                    </a:lnTo>
                    <a:lnTo>
                      <a:pt x="29"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2" name="Freeform 2679"/>
              <p:cNvSpPr>
                <a:spLocks/>
              </p:cNvSpPr>
              <p:nvPr/>
            </p:nvSpPr>
            <p:spPr bwMode="auto">
              <a:xfrm>
                <a:off x="1895" y="1308"/>
                <a:ext cx="28" cy="220"/>
              </a:xfrm>
              <a:custGeom>
                <a:avLst/>
                <a:gdLst>
                  <a:gd name="T0" fmla="*/ 0 w 28"/>
                  <a:gd name="T1" fmla="*/ 220 h 220"/>
                  <a:gd name="T2" fmla="*/ 9 w 28"/>
                  <a:gd name="T3" fmla="*/ 153 h 220"/>
                  <a:gd name="T4" fmla="*/ 9 w 28"/>
                  <a:gd name="T5" fmla="*/ 86 h 220"/>
                  <a:gd name="T6" fmla="*/ 19 w 28"/>
                  <a:gd name="T7" fmla="*/ 29 h 220"/>
                  <a:gd name="T8" fmla="*/ 28 w 28"/>
                  <a:gd name="T9" fmla="*/ 0 h 220"/>
                  <a:gd name="T10" fmla="*/ 0 60000 65536"/>
                  <a:gd name="T11" fmla="*/ 0 60000 65536"/>
                  <a:gd name="T12" fmla="*/ 0 60000 65536"/>
                  <a:gd name="T13" fmla="*/ 0 60000 65536"/>
                  <a:gd name="T14" fmla="*/ 0 60000 65536"/>
                  <a:gd name="T15" fmla="*/ 0 w 28"/>
                  <a:gd name="T16" fmla="*/ 0 h 220"/>
                  <a:gd name="T17" fmla="*/ 28 w 28"/>
                  <a:gd name="T18" fmla="*/ 220 h 220"/>
                </a:gdLst>
                <a:ahLst/>
                <a:cxnLst>
                  <a:cxn ang="T10">
                    <a:pos x="T0" y="T1"/>
                  </a:cxn>
                  <a:cxn ang="T11">
                    <a:pos x="T2" y="T3"/>
                  </a:cxn>
                  <a:cxn ang="T12">
                    <a:pos x="T4" y="T5"/>
                  </a:cxn>
                  <a:cxn ang="T13">
                    <a:pos x="T6" y="T7"/>
                  </a:cxn>
                  <a:cxn ang="T14">
                    <a:pos x="T8" y="T9"/>
                  </a:cxn>
                </a:cxnLst>
                <a:rect l="T15" t="T16" r="T17" b="T18"/>
                <a:pathLst>
                  <a:path w="28" h="220">
                    <a:moveTo>
                      <a:pt x="0" y="220"/>
                    </a:moveTo>
                    <a:lnTo>
                      <a:pt x="9" y="153"/>
                    </a:lnTo>
                    <a:lnTo>
                      <a:pt x="9" y="86"/>
                    </a:lnTo>
                    <a:lnTo>
                      <a:pt x="19" y="29"/>
                    </a:lnTo>
                    <a:lnTo>
                      <a:pt x="2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3" name="Freeform 2680"/>
              <p:cNvSpPr>
                <a:spLocks/>
              </p:cNvSpPr>
              <p:nvPr/>
            </p:nvSpPr>
            <p:spPr bwMode="auto">
              <a:xfrm>
                <a:off x="1923" y="1308"/>
                <a:ext cx="38" cy="67"/>
              </a:xfrm>
              <a:custGeom>
                <a:avLst/>
                <a:gdLst>
                  <a:gd name="T0" fmla="*/ 0 w 38"/>
                  <a:gd name="T1" fmla="*/ 0 h 67"/>
                  <a:gd name="T2" fmla="*/ 10 w 38"/>
                  <a:gd name="T3" fmla="*/ 0 h 67"/>
                  <a:gd name="T4" fmla="*/ 19 w 38"/>
                  <a:gd name="T5" fmla="*/ 9 h 67"/>
                  <a:gd name="T6" fmla="*/ 29 w 38"/>
                  <a:gd name="T7" fmla="*/ 38 h 67"/>
                  <a:gd name="T8" fmla="*/ 38 w 38"/>
                  <a:gd name="T9" fmla="*/ 67 h 67"/>
                  <a:gd name="T10" fmla="*/ 0 60000 65536"/>
                  <a:gd name="T11" fmla="*/ 0 60000 65536"/>
                  <a:gd name="T12" fmla="*/ 0 60000 65536"/>
                  <a:gd name="T13" fmla="*/ 0 60000 65536"/>
                  <a:gd name="T14" fmla="*/ 0 60000 65536"/>
                  <a:gd name="T15" fmla="*/ 0 w 38"/>
                  <a:gd name="T16" fmla="*/ 0 h 67"/>
                  <a:gd name="T17" fmla="*/ 38 w 38"/>
                  <a:gd name="T18" fmla="*/ 67 h 67"/>
                </a:gdLst>
                <a:ahLst/>
                <a:cxnLst>
                  <a:cxn ang="T10">
                    <a:pos x="T0" y="T1"/>
                  </a:cxn>
                  <a:cxn ang="T11">
                    <a:pos x="T2" y="T3"/>
                  </a:cxn>
                  <a:cxn ang="T12">
                    <a:pos x="T4" y="T5"/>
                  </a:cxn>
                  <a:cxn ang="T13">
                    <a:pos x="T6" y="T7"/>
                  </a:cxn>
                  <a:cxn ang="T14">
                    <a:pos x="T8" y="T9"/>
                  </a:cxn>
                </a:cxnLst>
                <a:rect l="T15" t="T16" r="T17" b="T18"/>
                <a:pathLst>
                  <a:path w="38" h="67">
                    <a:moveTo>
                      <a:pt x="0" y="0"/>
                    </a:moveTo>
                    <a:lnTo>
                      <a:pt x="10" y="0"/>
                    </a:lnTo>
                    <a:lnTo>
                      <a:pt x="19" y="9"/>
                    </a:lnTo>
                    <a:lnTo>
                      <a:pt x="29" y="38"/>
                    </a:lnTo>
                    <a:lnTo>
                      <a:pt x="38" y="67"/>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4" name="Freeform 2681"/>
              <p:cNvSpPr>
                <a:spLocks/>
              </p:cNvSpPr>
              <p:nvPr/>
            </p:nvSpPr>
            <p:spPr bwMode="auto">
              <a:xfrm>
                <a:off x="1961" y="1375"/>
                <a:ext cx="29" cy="277"/>
              </a:xfrm>
              <a:custGeom>
                <a:avLst/>
                <a:gdLst>
                  <a:gd name="T0" fmla="*/ 0 w 29"/>
                  <a:gd name="T1" fmla="*/ 0 h 277"/>
                  <a:gd name="T2" fmla="*/ 10 w 29"/>
                  <a:gd name="T3" fmla="*/ 57 h 277"/>
                  <a:gd name="T4" fmla="*/ 20 w 29"/>
                  <a:gd name="T5" fmla="*/ 124 h 277"/>
                  <a:gd name="T6" fmla="*/ 20 w 29"/>
                  <a:gd name="T7" fmla="*/ 201 h 277"/>
                  <a:gd name="T8" fmla="*/ 29 w 29"/>
                  <a:gd name="T9" fmla="*/ 277 h 277"/>
                  <a:gd name="T10" fmla="*/ 0 60000 65536"/>
                  <a:gd name="T11" fmla="*/ 0 60000 65536"/>
                  <a:gd name="T12" fmla="*/ 0 60000 65536"/>
                  <a:gd name="T13" fmla="*/ 0 60000 65536"/>
                  <a:gd name="T14" fmla="*/ 0 60000 65536"/>
                  <a:gd name="T15" fmla="*/ 0 w 29"/>
                  <a:gd name="T16" fmla="*/ 0 h 277"/>
                  <a:gd name="T17" fmla="*/ 29 w 29"/>
                  <a:gd name="T18" fmla="*/ 277 h 277"/>
                </a:gdLst>
                <a:ahLst/>
                <a:cxnLst>
                  <a:cxn ang="T10">
                    <a:pos x="T0" y="T1"/>
                  </a:cxn>
                  <a:cxn ang="T11">
                    <a:pos x="T2" y="T3"/>
                  </a:cxn>
                  <a:cxn ang="T12">
                    <a:pos x="T4" y="T5"/>
                  </a:cxn>
                  <a:cxn ang="T13">
                    <a:pos x="T6" y="T7"/>
                  </a:cxn>
                  <a:cxn ang="T14">
                    <a:pos x="T8" y="T9"/>
                  </a:cxn>
                </a:cxnLst>
                <a:rect l="T15" t="T16" r="T17" b="T18"/>
                <a:pathLst>
                  <a:path w="29" h="277">
                    <a:moveTo>
                      <a:pt x="0" y="0"/>
                    </a:moveTo>
                    <a:lnTo>
                      <a:pt x="10" y="57"/>
                    </a:lnTo>
                    <a:lnTo>
                      <a:pt x="20" y="124"/>
                    </a:lnTo>
                    <a:lnTo>
                      <a:pt x="20" y="201"/>
                    </a:lnTo>
                    <a:lnTo>
                      <a:pt x="29" y="277"/>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5" name="Freeform 2682"/>
              <p:cNvSpPr>
                <a:spLocks/>
              </p:cNvSpPr>
              <p:nvPr/>
            </p:nvSpPr>
            <p:spPr bwMode="auto">
              <a:xfrm>
                <a:off x="1990" y="1652"/>
                <a:ext cx="29" cy="268"/>
              </a:xfrm>
              <a:custGeom>
                <a:avLst/>
                <a:gdLst>
                  <a:gd name="T0" fmla="*/ 0 w 29"/>
                  <a:gd name="T1" fmla="*/ 0 h 268"/>
                  <a:gd name="T2" fmla="*/ 10 w 29"/>
                  <a:gd name="T3" fmla="*/ 144 h 268"/>
                  <a:gd name="T4" fmla="*/ 19 w 29"/>
                  <a:gd name="T5" fmla="*/ 211 h 268"/>
                  <a:gd name="T6" fmla="*/ 29 w 29"/>
                  <a:gd name="T7" fmla="*/ 268 h 268"/>
                  <a:gd name="T8" fmla="*/ 0 60000 65536"/>
                  <a:gd name="T9" fmla="*/ 0 60000 65536"/>
                  <a:gd name="T10" fmla="*/ 0 60000 65536"/>
                  <a:gd name="T11" fmla="*/ 0 60000 65536"/>
                  <a:gd name="T12" fmla="*/ 0 w 29"/>
                  <a:gd name="T13" fmla="*/ 0 h 268"/>
                  <a:gd name="T14" fmla="*/ 29 w 29"/>
                  <a:gd name="T15" fmla="*/ 268 h 268"/>
                </a:gdLst>
                <a:ahLst/>
                <a:cxnLst>
                  <a:cxn ang="T8">
                    <a:pos x="T0" y="T1"/>
                  </a:cxn>
                  <a:cxn ang="T9">
                    <a:pos x="T2" y="T3"/>
                  </a:cxn>
                  <a:cxn ang="T10">
                    <a:pos x="T4" y="T5"/>
                  </a:cxn>
                  <a:cxn ang="T11">
                    <a:pos x="T6" y="T7"/>
                  </a:cxn>
                </a:cxnLst>
                <a:rect l="T12" t="T13" r="T14" b="T15"/>
                <a:pathLst>
                  <a:path w="29" h="268">
                    <a:moveTo>
                      <a:pt x="0" y="0"/>
                    </a:moveTo>
                    <a:lnTo>
                      <a:pt x="10" y="144"/>
                    </a:lnTo>
                    <a:lnTo>
                      <a:pt x="19" y="211"/>
                    </a:lnTo>
                    <a:lnTo>
                      <a:pt x="29" y="268"/>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6" name="Freeform 2683"/>
              <p:cNvSpPr>
                <a:spLocks/>
              </p:cNvSpPr>
              <p:nvPr/>
            </p:nvSpPr>
            <p:spPr bwMode="auto">
              <a:xfrm>
                <a:off x="2019" y="1920"/>
                <a:ext cx="38" cy="182"/>
              </a:xfrm>
              <a:custGeom>
                <a:avLst/>
                <a:gdLst>
                  <a:gd name="T0" fmla="*/ 0 w 38"/>
                  <a:gd name="T1" fmla="*/ 0 h 182"/>
                  <a:gd name="T2" fmla="*/ 9 w 38"/>
                  <a:gd name="T3" fmla="*/ 48 h 182"/>
                  <a:gd name="T4" fmla="*/ 19 w 38"/>
                  <a:gd name="T5" fmla="*/ 96 h 182"/>
                  <a:gd name="T6" fmla="*/ 38 w 38"/>
                  <a:gd name="T7" fmla="*/ 182 h 182"/>
                  <a:gd name="T8" fmla="*/ 0 60000 65536"/>
                  <a:gd name="T9" fmla="*/ 0 60000 65536"/>
                  <a:gd name="T10" fmla="*/ 0 60000 65536"/>
                  <a:gd name="T11" fmla="*/ 0 60000 65536"/>
                  <a:gd name="T12" fmla="*/ 0 w 38"/>
                  <a:gd name="T13" fmla="*/ 0 h 182"/>
                  <a:gd name="T14" fmla="*/ 38 w 38"/>
                  <a:gd name="T15" fmla="*/ 182 h 182"/>
                </a:gdLst>
                <a:ahLst/>
                <a:cxnLst>
                  <a:cxn ang="T8">
                    <a:pos x="T0" y="T1"/>
                  </a:cxn>
                  <a:cxn ang="T9">
                    <a:pos x="T2" y="T3"/>
                  </a:cxn>
                  <a:cxn ang="T10">
                    <a:pos x="T4" y="T5"/>
                  </a:cxn>
                  <a:cxn ang="T11">
                    <a:pos x="T6" y="T7"/>
                  </a:cxn>
                </a:cxnLst>
                <a:rect l="T12" t="T13" r="T14" b="T15"/>
                <a:pathLst>
                  <a:path w="38" h="182">
                    <a:moveTo>
                      <a:pt x="0" y="0"/>
                    </a:moveTo>
                    <a:lnTo>
                      <a:pt x="9" y="48"/>
                    </a:lnTo>
                    <a:lnTo>
                      <a:pt x="19" y="96"/>
                    </a:lnTo>
                    <a:lnTo>
                      <a:pt x="38" y="182"/>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7" name="Freeform 2684"/>
              <p:cNvSpPr>
                <a:spLocks/>
              </p:cNvSpPr>
              <p:nvPr/>
            </p:nvSpPr>
            <p:spPr bwMode="auto">
              <a:xfrm>
                <a:off x="2057" y="2102"/>
                <a:ext cx="29" cy="153"/>
              </a:xfrm>
              <a:custGeom>
                <a:avLst/>
                <a:gdLst>
                  <a:gd name="T0" fmla="*/ 0 w 29"/>
                  <a:gd name="T1" fmla="*/ 0 h 153"/>
                  <a:gd name="T2" fmla="*/ 19 w 29"/>
                  <a:gd name="T3" fmla="*/ 76 h 153"/>
                  <a:gd name="T4" fmla="*/ 29 w 29"/>
                  <a:gd name="T5" fmla="*/ 153 h 153"/>
                  <a:gd name="T6" fmla="*/ 0 60000 65536"/>
                  <a:gd name="T7" fmla="*/ 0 60000 65536"/>
                  <a:gd name="T8" fmla="*/ 0 60000 65536"/>
                  <a:gd name="T9" fmla="*/ 0 w 29"/>
                  <a:gd name="T10" fmla="*/ 0 h 153"/>
                  <a:gd name="T11" fmla="*/ 29 w 29"/>
                  <a:gd name="T12" fmla="*/ 153 h 153"/>
                </a:gdLst>
                <a:ahLst/>
                <a:cxnLst>
                  <a:cxn ang="T6">
                    <a:pos x="T0" y="T1"/>
                  </a:cxn>
                  <a:cxn ang="T7">
                    <a:pos x="T2" y="T3"/>
                  </a:cxn>
                  <a:cxn ang="T8">
                    <a:pos x="T4" y="T5"/>
                  </a:cxn>
                </a:cxnLst>
                <a:rect l="T9" t="T10" r="T11" b="T12"/>
                <a:pathLst>
                  <a:path w="29" h="153">
                    <a:moveTo>
                      <a:pt x="0" y="0"/>
                    </a:moveTo>
                    <a:lnTo>
                      <a:pt x="19" y="76"/>
                    </a:lnTo>
                    <a:lnTo>
                      <a:pt x="29" y="153"/>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8" name="Freeform 2685"/>
              <p:cNvSpPr>
                <a:spLocks/>
              </p:cNvSpPr>
              <p:nvPr/>
            </p:nvSpPr>
            <p:spPr bwMode="auto">
              <a:xfrm>
                <a:off x="2086" y="2255"/>
                <a:ext cx="28" cy="115"/>
              </a:xfrm>
              <a:custGeom>
                <a:avLst/>
                <a:gdLst>
                  <a:gd name="T0" fmla="*/ 0 w 28"/>
                  <a:gd name="T1" fmla="*/ 0 h 115"/>
                  <a:gd name="T2" fmla="*/ 9 w 28"/>
                  <a:gd name="T3" fmla="*/ 67 h 115"/>
                  <a:gd name="T4" fmla="*/ 28 w 28"/>
                  <a:gd name="T5" fmla="*/ 115 h 115"/>
                  <a:gd name="T6" fmla="*/ 0 60000 65536"/>
                  <a:gd name="T7" fmla="*/ 0 60000 65536"/>
                  <a:gd name="T8" fmla="*/ 0 60000 65536"/>
                  <a:gd name="T9" fmla="*/ 0 w 28"/>
                  <a:gd name="T10" fmla="*/ 0 h 115"/>
                  <a:gd name="T11" fmla="*/ 28 w 28"/>
                  <a:gd name="T12" fmla="*/ 115 h 115"/>
                </a:gdLst>
                <a:ahLst/>
                <a:cxnLst>
                  <a:cxn ang="T6">
                    <a:pos x="T0" y="T1"/>
                  </a:cxn>
                  <a:cxn ang="T7">
                    <a:pos x="T2" y="T3"/>
                  </a:cxn>
                  <a:cxn ang="T8">
                    <a:pos x="T4" y="T5"/>
                  </a:cxn>
                </a:cxnLst>
                <a:rect l="T9" t="T10" r="T11" b="T12"/>
                <a:pathLst>
                  <a:path w="28" h="115">
                    <a:moveTo>
                      <a:pt x="0" y="0"/>
                    </a:moveTo>
                    <a:lnTo>
                      <a:pt x="9" y="67"/>
                    </a:lnTo>
                    <a:lnTo>
                      <a:pt x="28" y="115"/>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79" name="Freeform 2686"/>
              <p:cNvSpPr>
                <a:spLocks/>
              </p:cNvSpPr>
              <p:nvPr/>
            </p:nvSpPr>
            <p:spPr bwMode="auto">
              <a:xfrm>
                <a:off x="2114" y="2370"/>
                <a:ext cx="39" cy="67"/>
              </a:xfrm>
              <a:custGeom>
                <a:avLst/>
                <a:gdLst>
                  <a:gd name="T0" fmla="*/ 0 w 39"/>
                  <a:gd name="T1" fmla="*/ 0 h 67"/>
                  <a:gd name="T2" fmla="*/ 19 w 39"/>
                  <a:gd name="T3" fmla="*/ 38 h 67"/>
                  <a:gd name="T4" fmla="*/ 39 w 39"/>
                  <a:gd name="T5" fmla="*/ 67 h 67"/>
                  <a:gd name="T6" fmla="*/ 0 60000 65536"/>
                  <a:gd name="T7" fmla="*/ 0 60000 65536"/>
                  <a:gd name="T8" fmla="*/ 0 60000 65536"/>
                  <a:gd name="T9" fmla="*/ 0 w 39"/>
                  <a:gd name="T10" fmla="*/ 0 h 67"/>
                  <a:gd name="T11" fmla="*/ 39 w 39"/>
                  <a:gd name="T12" fmla="*/ 67 h 67"/>
                </a:gdLst>
                <a:ahLst/>
                <a:cxnLst>
                  <a:cxn ang="T6">
                    <a:pos x="T0" y="T1"/>
                  </a:cxn>
                  <a:cxn ang="T7">
                    <a:pos x="T2" y="T3"/>
                  </a:cxn>
                  <a:cxn ang="T8">
                    <a:pos x="T4" y="T5"/>
                  </a:cxn>
                </a:cxnLst>
                <a:rect l="T9" t="T10" r="T11" b="T12"/>
                <a:pathLst>
                  <a:path w="39" h="67">
                    <a:moveTo>
                      <a:pt x="0" y="0"/>
                    </a:moveTo>
                    <a:lnTo>
                      <a:pt x="19" y="38"/>
                    </a:lnTo>
                    <a:lnTo>
                      <a:pt x="39" y="67"/>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80" name="Freeform 2687"/>
              <p:cNvSpPr>
                <a:spLocks/>
              </p:cNvSpPr>
              <p:nvPr/>
            </p:nvSpPr>
            <p:spPr bwMode="auto">
              <a:xfrm>
                <a:off x="2153" y="2437"/>
                <a:ext cx="28" cy="19"/>
              </a:xfrm>
              <a:custGeom>
                <a:avLst/>
                <a:gdLst>
                  <a:gd name="T0" fmla="*/ 0 w 28"/>
                  <a:gd name="T1" fmla="*/ 0 h 19"/>
                  <a:gd name="T2" fmla="*/ 19 w 28"/>
                  <a:gd name="T3" fmla="*/ 19 h 19"/>
                  <a:gd name="T4" fmla="*/ 28 w 28"/>
                  <a:gd name="T5" fmla="*/ 19 h 19"/>
                  <a:gd name="T6" fmla="*/ 0 60000 65536"/>
                  <a:gd name="T7" fmla="*/ 0 60000 65536"/>
                  <a:gd name="T8" fmla="*/ 0 60000 65536"/>
                  <a:gd name="T9" fmla="*/ 0 w 28"/>
                  <a:gd name="T10" fmla="*/ 0 h 19"/>
                  <a:gd name="T11" fmla="*/ 28 w 28"/>
                  <a:gd name="T12" fmla="*/ 19 h 19"/>
                </a:gdLst>
                <a:ahLst/>
                <a:cxnLst>
                  <a:cxn ang="T6">
                    <a:pos x="T0" y="T1"/>
                  </a:cxn>
                  <a:cxn ang="T7">
                    <a:pos x="T2" y="T3"/>
                  </a:cxn>
                  <a:cxn ang="T8">
                    <a:pos x="T4" y="T5"/>
                  </a:cxn>
                </a:cxnLst>
                <a:rect l="T9" t="T10" r="T11" b="T12"/>
                <a:pathLst>
                  <a:path w="28" h="19">
                    <a:moveTo>
                      <a:pt x="0" y="0"/>
                    </a:moveTo>
                    <a:lnTo>
                      <a:pt x="19" y="19"/>
                    </a:lnTo>
                    <a:lnTo>
                      <a:pt x="28" y="19"/>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81" name="Freeform 2688"/>
              <p:cNvSpPr>
                <a:spLocks/>
              </p:cNvSpPr>
              <p:nvPr/>
            </p:nvSpPr>
            <p:spPr bwMode="auto">
              <a:xfrm>
                <a:off x="2181" y="2446"/>
                <a:ext cx="29" cy="10"/>
              </a:xfrm>
              <a:custGeom>
                <a:avLst/>
                <a:gdLst>
                  <a:gd name="T0" fmla="*/ 0 w 29"/>
                  <a:gd name="T1" fmla="*/ 10 h 10"/>
                  <a:gd name="T2" fmla="*/ 10 w 29"/>
                  <a:gd name="T3" fmla="*/ 10 h 10"/>
                  <a:gd name="T4" fmla="*/ 29 w 29"/>
                  <a:gd name="T5" fmla="*/ 0 h 10"/>
                  <a:gd name="T6" fmla="*/ 0 60000 65536"/>
                  <a:gd name="T7" fmla="*/ 0 60000 65536"/>
                  <a:gd name="T8" fmla="*/ 0 60000 65536"/>
                  <a:gd name="T9" fmla="*/ 0 w 29"/>
                  <a:gd name="T10" fmla="*/ 0 h 10"/>
                  <a:gd name="T11" fmla="*/ 29 w 29"/>
                  <a:gd name="T12" fmla="*/ 10 h 10"/>
                </a:gdLst>
                <a:ahLst/>
                <a:cxnLst>
                  <a:cxn ang="T6">
                    <a:pos x="T0" y="T1"/>
                  </a:cxn>
                  <a:cxn ang="T7">
                    <a:pos x="T2" y="T3"/>
                  </a:cxn>
                  <a:cxn ang="T8">
                    <a:pos x="T4" y="T5"/>
                  </a:cxn>
                </a:cxnLst>
                <a:rect l="T9" t="T10" r="T11" b="T12"/>
                <a:pathLst>
                  <a:path w="29" h="10">
                    <a:moveTo>
                      <a:pt x="0" y="10"/>
                    </a:moveTo>
                    <a:lnTo>
                      <a:pt x="10" y="10"/>
                    </a:lnTo>
                    <a:lnTo>
                      <a:pt x="29"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82" name="Freeform 2689"/>
              <p:cNvSpPr>
                <a:spLocks/>
              </p:cNvSpPr>
              <p:nvPr/>
            </p:nvSpPr>
            <p:spPr bwMode="auto">
              <a:xfrm>
                <a:off x="2210" y="2398"/>
                <a:ext cx="38" cy="48"/>
              </a:xfrm>
              <a:custGeom>
                <a:avLst/>
                <a:gdLst>
                  <a:gd name="T0" fmla="*/ 0 w 38"/>
                  <a:gd name="T1" fmla="*/ 48 h 48"/>
                  <a:gd name="T2" fmla="*/ 19 w 38"/>
                  <a:gd name="T3" fmla="*/ 29 h 48"/>
                  <a:gd name="T4" fmla="*/ 38 w 38"/>
                  <a:gd name="T5" fmla="*/ 0 h 48"/>
                  <a:gd name="T6" fmla="*/ 0 60000 65536"/>
                  <a:gd name="T7" fmla="*/ 0 60000 65536"/>
                  <a:gd name="T8" fmla="*/ 0 60000 65536"/>
                  <a:gd name="T9" fmla="*/ 0 w 38"/>
                  <a:gd name="T10" fmla="*/ 0 h 48"/>
                  <a:gd name="T11" fmla="*/ 38 w 38"/>
                  <a:gd name="T12" fmla="*/ 48 h 48"/>
                </a:gdLst>
                <a:ahLst/>
                <a:cxnLst>
                  <a:cxn ang="T6">
                    <a:pos x="T0" y="T1"/>
                  </a:cxn>
                  <a:cxn ang="T7">
                    <a:pos x="T2" y="T3"/>
                  </a:cxn>
                  <a:cxn ang="T8">
                    <a:pos x="T4" y="T5"/>
                  </a:cxn>
                </a:cxnLst>
                <a:rect l="T9" t="T10" r="T11" b="T12"/>
                <a:pathLst>
                  <a:path w="38" h="48">
                    <a:moveTo>
                      <a:pt x="0" y="48"/>
                    </a:moveTo>
                    <a:lnTo>
                      <a:pt x="19" y="29"/>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83" name="Line 2690"/>
              <p:cNvSpPr>
                <a:spLocks noChangeShapeType="1"/>
              </p:cNvSpPr>
              <p:nvPr/>
            </p:nvSpPr>
            <p:spPr bwMode="auto">
              <a:xfrm flipV="1">
                <a:off x="2248" y="2331"/>
                <a:ext cx="29" cy="67"/>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84" name="Freeform 2691"/>
              <p:cNvSpPr>
                <a:spLocks/>
              </p:cNvSpPr>
              <p:nvPr/>
            </p:nvSpPr>
            <p:spPr bwMode="auto">
              <a:xfrm>
                <a:off x="2277" y="2245"/>
                <a:ext cx="28" cy="86"/>
              </a:xfrm>
              <a:custGeom>
                <a:avLst/>
                <a:gdLst>
                  <a:gd name="T0" fmla="*/ 0 w 28"/>
                  <a:gd name="T1" fmla="*/ 86 h 86"/>
                  <a:gd name="T2" fmla="*/ 9 w 28"/>
                  <a:gd name="T3" fmla="*/ 48 h 86"/>
                  <a:gd name="T4" fmla="*/ 28 w 28"/>
                  <a:gd name="T5" fmla="*/ 0 h 86"/>
                  <a:gd name="T6" fmla="*/ 0 60000 65536"/>
                  <a:gd name="T7" fmla="*/ 0 60000 65536"/>
                  <a:gd name="T8" fmla="*/ 0 60000 65536"/>
                  <a:gd name="T9" fmla="*/ 0 w 28"/>
                  <a:gd name="T10" fmla="*/ 0 h 86"/>
                  <a:gd name="T11" fmla="*/ 28 w 28"/>
                  <a:gd name="T12" fmla="*/ 86 h 86"/>
                </a:gdLst>
                <a:ahLst/>
                <a:cxnLst>
                  <a:cxn ang="T6">
                    <a:pos x="T0" y="T1"/>
                  </a:cxn>
                  <a:cxn ang="T7">
                    <a:pos x="T2" y="T3"/>
                  </a:cxn>
                  <a:cxn ang="T8">
                    <a:pos x="T4" y="T5"/>
                  </a:cxn>
                </a:cxnLst>
                <a:rect l="T9" t="T10" r="T11" b="T12"/>
                <a:pathLst>
                  <a:path w="28" h="86">
                    <a:moveTo>
                      <a:pt x="0" y="86"/>
                    </a:moveTo>
                    <a:lnTo>
                      <a:pt x="9" y="48"/>
                    </a:lnTo>
                    <a:lnTo>
                      <a:pt x="2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85" name="Freeform 2692"/>
              <p:cNvSpPr>
                <a:spLocks/>
              </p:cNvSpPr>
              <p:nvPr/>
            </p:nvSpPr>
            <p:spPr bwMode="auto">
              <a:xfrm>
                <a:off x="2305" y="2159"/>
                <a:ext cx="39" cy="86"/>
              </a:xfrm>
              <a:custGeom>
                <a:avLst/>
                <a:gdLst>
                  <a:gd name="T0" fmla="*/ 0 w 39"/>
                  <a:gd name="T1" fmla="*/ 86 h 86"/>
                  <a:gd name="T2" fmla="*/ 20 w 39"/>
                  <a:gd name="T3" fmla="*/ 39 h 86"/>
                  <a:gd name="T4" fmla="*/ 39 w 39"/>
                  <a:gd name="T5" fmla="*/ 0 h 86"/>
                  <a:gd name="T6" fmla="*/ 0 60000 65536"/>
                  <a:gd name="T7" fmla="*/ 0 60000 65536"/>
                  <a:gd name="T8" fmla="*/ 0 60000 65536"/>
                  <a:gd name="T9" fmla="*/ 0 w 39"/>
                  <a:gd name="T10" fmla="*/ 0 h 86"/>
                  <a:gd name="T11" fmla="*/ 39 w 39"/>
                  <a:gd name="T12" fmla="*/ 86 h 86"/>
                </a:gdLst>
                <a:ahLst/>
                <a:cxnLst>
                  <a:cxn ang="T6">
                    <a:pos x="T0" y="T1"/>
                  </a:cxn>
                  <a:cxn ang="T7">
                    <a:pos x="T2" y="T3"/>
                  </a:cxn>
                  <a:cxn ang="T8">
                    <a:pos x="T4" y="T5"/>
                  </a:cxn>
                </a:cxnLst>
                <a:rect l="T9" t="T10" r="T11" b="T12"/>
                <a:pathLst>
                  <a:path w="39" h="86">
                    <a:moveTo>
                      <a:pt x="0" y="86"/>
                    </a:moveTo>
                    <a:lnTo>
                      <a:pt x="20" y="39"/>
                    </a:lnTo>
                    <a:lnTo>
                      <a:pt x="39"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86" name="Freeform 2693"/>
              <p:cNvSpPr>
                <a:spLocks/>
              </p:cNvSpPr>
              <p:nvPr/>
            </p:nvSpPr>
            <p:spPr bwMode="auto">
              <a:xfrm>
                <a:off x="2344" y="2073"/>
                <a:ext cx="28" cy="86"/>
              </a:xfrm>
              <a:custGeom>
                <a:avLst/>
                <a:gdLst>
                  <a:gd name="T0" fmla="*/ 0 w 28"/>
                  <a:gd name="T1" fmla="*/ 86 h 86"/>
                  <a:gd name="T2" fmla="*/ 19 w 28"/>
                  <a:gd name="T3" fmla="*/ 38 h 86"/>
                  <a:gd name="T4" fmla="*/ 28 w 28"/>
                  <a:gd name="T5" fmla="*/ 0 h 86"/>
                  <a:gd name="T6" fmla="*/ 0 60000 65536"/>
                  <a:gd name="T7" fmla="*/ 0 60000 65536"/>
                  <a:gd name="T8" fmla="*/ 0 60000 65536"/>
                  <a:gd name="T9" fmla="*/ 0 w 28"/>
                  <a:gd name="T10" fmla="*/ 0 h 86"/>
                  <a:gd name="T11" fmla="*/ 28 w 28"/>
                  <a:gd name="T12" fmla="*/ 86 h 86"/>
                </a:gdLst>
                <a:ahLst/>
                <a:cxnLst>
                  <a:cxn ang="T6">
                    <a:pos x="T0" y="T1"/>
                  </a:cxn>
                  <a:cxn ang="T7">
                    <a:pos x="T2" y="T3"/>
                  </a:cxn>
                  <a:cxn ang="T8">
                    <a:pos x="T4" y="T5"/>
                  </a:cxn>
                </a:cxnLst>
                <a:rect l="T9" t="T10" r="T11" b="T12"/>
                <a:pathLst>
                  <a:path w="28" h="86">
                    <a:moveTo>
                      <a:pt x="0" y="86"/>
                    </a:moveTo>
                    <a:lnTo>
                      <a:pt x="19" y="38"/>
                    </a:lnTo>
                    <a:lnTo>
                      <a:pt x="2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87" name="Freeform 2694"/>
              <p:cNvSpPr>
                <a:spLocks/>
              </p:cNvSpPr>
              <p:nvPr/>
            </p:nvSpPr>
            <p:spPr bwMode="auto">
              <a:xfrm>
                <a:off x="2372" y="2006"/>
                <a:ext cx="29" cy="67"/>
              </a:xfrm>
              <a:custGeom>
                <a:avLst/>
                <a:gdLst>
                  <a:gd name="T0" fmla="*/ 0 w 29"/>
                  <a:gd name="T1" fmla="*/ 67 h 67"/>
                  <a:gd name="T2" fmla="*/ 10 w 29"/>
                  <a:gd name="T3" fmla="*/ 29 h 67"/>
                  <a:gd name="T4" fmla="*/ 29 w 29"/>
                  <a:gd name="T5" fmla="*/ 0 h 67"/>
                  <a:gd name="T6" fmla="*/ 0 60000 65536"/>
                  <a:gd name="T7" fmla="*/ 0 60000 65536"/>
                  <a:gd name="T8" fmla="*/ 0 60000 65536"/>
                  <a:gd name="T9" fmla="*/ 0 w 29"/>
                  <a:gd name="T10" fmla="*/ 0 h 67"/>
                  <a:gd name="T11" fmla="*/ 29 w 29"/>
                  <a:gd name="T12" fmla="*/ 67 h 67"/>
                </a:gdLst>
                <a:ahLst/>
                <a:cxnLst>
                  <a:cxn ang="T6">
                    <a:pos x="T0" y="T1"/>
                  </a:cxn>
                  <a:cxn ang="T7">
                    <a:pos x="T2" y="T3"/>
                  </a:cxn>
                  <a:cxn ang="T8">
                    <a:pos x="T4" y="T5"/>
                  </a:cxn>
                </a:cxnLst>
                <a:rect l="T9" t="T10" r="T11" b="T12"/>
                <a:pathLst>
                  <a:path w="29" h="67">
                    <a:moveTo>
                      <a:pt x="0" y="67"/>
                    </a:moveTo>
                    <a:lnTo>
                      <a:pt x="10" y="29"/>
                    </a:lnTo>
                    <a:lnTo>
                      <a:pt x="29"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88" name="Freeform 2695"/>
              <p:cNvSpPr>
                <a:spLocks/>
              </p:cNvSpPr>
              <p:nvPr/>
            </p:nvSpPr>
            <p:spPr bwMode="auto">
              <a:xfrm>
                <a:off x="2401" y="1939"/>
                <a:ext cx="38" cy="67"/>
              </a:xfrm>
              <a:custGeom>
                <a:avLst/>
                <a:gdLst>
                  <a:gd name="T0" fmla="*/ 0 w 38"/>
                  <a:gd name="T1" fmla="*/ 67 h 67"/>
                  <a:gd name="T2" fmla="*/ 19 w 38"/>
                  <a:gd name="T3" fmla="*/ 29 h 67"/>
                  <a:gd name="T4" fmla="*/ 38 w 38"/>
                  <a:gd name="T5" fmla="*/ 0 h 67"/>
                  <a:gd name="T6" fmla="*/ 0 60000 65536"/>
                  <a:gd name="T7" fmla="*/ 0 60000 65536"/>
                  <a:gd name="T8" fmla="*/ 0 60000 65536"/>
                  <a:gd name="T9" fmla="*/ 0 w 38"/>
                  <a:gd name="T10" fmla="*/ 0 h 67"/>
                  <a:gd name="T11" fmla="*/ 38 w 38"/>
                  <a:gd name="T12" fmla="*/ 67 h 67"/>
                </a:gdLst>
                <a:ahLst/>
                <a:cxnLst>
                  <a:cxn ang="T6">
                    <a:pos x="T0" y="T1"/>
                  </a:cxn>
                  <a:cxn ang="T7">
                    <a:pos x="T2" y="T3"/>
                  </a:cxn>
                  <a:cxn ang="T8">
                    <a:pos x="T4" y="T5"/>
                  </a:cxn>
                </a:cxnLst>
                <a:rect l="T9" t="T10" r="T11" b="T12"/>
                <a:pathLst>
                  <a:path w="38" h="67">
                    <a:moveTo>
                      <a:pt x="0" y="67"/>
                    </a:moveTo>
                    <a:lnTo>
                      <a:pt x="19" y="29"/>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89" name="Freeform 2696"/>
              <p:cNvSpPr>
                <a:spLocks/>
              </p:cNvSpPr>
              <p:nvPr/>
            </p:nvSpPr>
            <p:spPr bwMode="auto">
              <a:xfrm>
                <a:off x="2439" y="1882"/>
                <a:ext cx="29" cy="57"/>
              </a:xfrm>
              <a:custGeom>
                <a:avLst/>
                <a:gdLst>
                  <a:gd name="T0" fmla="*/ 0 w 29"/>
                  <a:gd name="T1" fmla="*/ 57 h 57"/>
                  <a:gd name="T2" fmla="*/ 19 w 29"/>
                  <a:gd name="T3" fmla="*/ 29 h 57"/>
                  <a:gd name="T4" fmla="*/ 29 w 29"/>
                  <a:gd name="T5" fmla="*/ 0 h 57"/>
                  <a:gd name="T6" fmla="*/ 0 60000 65536"/>
                  <a:gd name="T7" fmla="*/ 0 60000 65536"/>
                  <a:gd name="T8" fmla="*/ 0 60000 65536"/>
                  <a:gd name="T9" fmla="*/ 0 w 29"/>
                  <a:gd name="T10" fmla="*/ 0 h 57"/>
                  <a:gd name="T11" fmla="*/ 29 w 29"/>
                  <a:gd name="T12" fmla="*/ 57 h 57"/>
                </a:gdLst>
                <a:ahLst/>
                <a:cxnLst>
                  <a:cxn ang="T6">
                    <a:pos x="T0" y="T1"/>
                  </a:cxn>
                  <a:cxn ang="T7">
                    <a:pos x="T2" y="T3"/>
                  </a:cxn>
                  <a:cxn ang="T8">
                    <a:pos x="T4" y="T5"/>
                  </a:cxn>
                </a:cxnLst>
                <a:rect l="T9" t="T10" r="T11" b="T12"/>
                <a:pathLst>
                  <a:path w="29" h="57">
                    <a:moveTo>
                      <a:pt x="0" y="57"/>
                    </a:moveTo>
                    <a:lnTo>
                      <a:pt x="19" y="29"/>
                    </a:lnTo>
                    <a:lnTo>
                      <a:pt x="29"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90" name="Line 2697"/>
              <p:cNvSpPr>
                <a:spLocks noChangeShapeType="1"/>
              </p:cNvSpPr>
              <p:nvPr/>
            </p:nvSpPr>
            <p:spPr bwMode="auto">
              <a:xfrm flipV="1">
                <a:off x="2468" y="1844"/>
                <a:ext cx="29" cy="38"/>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91" name="Freeform 2698"/>
              <p:cNvSpPr>
                <a:spLocks/>
              </p:cNvSpPr>
              <p:nvPr/>
            </p:nvSpPr>
            <p:spPr bwMode="auto">
              <a:xfrm>
                <a:off x="2497" y="1815"/>
                <a:ext cx="38" cy="29"/>
              </a:xfrm>
              <a:custGeom>
                <a:avLst/>
                <a:gdLst>
                  <a:gd name="T0" fmla="*/ 0 w 38"/>
                  <a:gd name="T1" fmla="*/ 29 h 29"/>
                  <a:gd name="T2" fmla="*/ 19 w 38"/>
                  <a:gd name="T3" fmla="*/ 9 h 29"/>
                  <a:gd name="T4" fmla="*/ 38 w 38"/>
                  <a:gd name="T5" fmla="*/ 0 h 29"/>
                  <a:gd name="T6" fmla="*/ 0 60000 65536"/>
                  <a:gd name="T7" fmla="*/ 0 60000 65536"/>
                  <a:gd name="T8" fmla="*/ 0 60000 65536"/>
                  <a:gd name="T9" fmla="*/ 0 w 38"/>
                  <a:gd name="T10" fmla="*/ 0 h 29"/>
                  <a:gd name="T11" fmla="*/ 38 w 38"/>
                  <a:gd name="T12" fmla="*/ 29 h 29"/>
                </a:gdLst>
                <a:ahLst/>
                <a:cxnLst>
                  <a:cxn ang="T6">
                    <a:pos x="T0" y="T1"/>
                  </a:cxn>
                  <a:cxn ang="T7">
                    <a:pos x="T2" y="T3"/>
                  </a:cxn>
                  <a:cxn ang="T8">
                    <a:pos x="T4" y="T5"/>
                  </a:cxn>
                </a:cxnLst>
                <a:rect l="T9" t="T10" r="T11" b="T12"/>
                <a:pathLst>
                  <a:path w="38" h="29">
                    <a:moveTo>
                      <a:pt x="0" y="29"/>
                    </a:moveTo>
                    <a:lnTo>
                      <a:pt x="19" y="9"/>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92" name="Line 2699"/>
              <p:cNvSpPr>
                <a:spLocks noChangeShapeType="1"/>
              </p:cNvSpPr>
              <p:nvPr/>
            </p:nvSpPr>
            <p:spPr bwMode="auto">
              <a:xfrm flipV="1">
                <a:off x="2535" y="1796"/>
                <a:ext cx="28" cy="1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93" name="Line 2700"/>
              <p:cNvSpPr>
                <a:spLocks noChangeShapeType="1"/>
              </p:cNvSpPr>
              <p:nvPr/>
            </p:nvSpPr>
            <p:spPr bwMode="auto">
              <a:xfrm flipV="1">
                <a:off x="2563" y="1777"/>
                <a:ext cx="29" cy="1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94" name="Freeform 2701"/>
              <p:cNvSpPr>
                <a:spLocks/>
              </p:cNvSpPr>
              <p:nvPr/>
            </p:nvSpPr>
            <p:spPr bwMode="auto">
              <a:xfrm>
                <a:off x="2592" y="1757"/>
                <a:ext cx="38" cy="20"/>
              </a:xfrm>
              <a:custGeom>
                <a:avLst/>
                <a:gdLst>
                  <a:gd name="T0" fmla="*/ 0 w 38"/>
                  <a:gd name="T1" fmla="*/ 20 h 20"/>
                  <a:gd name="T2" fmla="*/ 19 w 38"/>
                  <a:gd name="T3" fmla="*/ 10 h 20"/>
                  <a:gd name="T4" fmla="*/ 38 w 38"/>
                  <a:gd name="T5" fmla="*/ 0 h 20"/>
                  <a:gd name="T6" fmla="*/ 0 60000 65536"/>
                  <a:gd name="T7" fmla="*/ 0 60000 65536"/>
                  <a:gd name="T8" fmla="*/ 0 60000 65536"/>
                  <a:gd name="T9" fmla="*/ 0 w 38"/>
                  <a:gd name="T10" fmla="*/ 0 h 20"/>
                  <a:gd name="T11" fmla="*/ 38 w 38"/>
                  <a:gd name="T12" fmla="*/ 20 h 20"/>
                </a:gdLst>
                <a:ahLst/>
                <a:cxnLst>
                  <a:cxn ang="T6">
                    <a:pos x="T0" y="T1"/>
                  </a:cxn>
                  <a:cxn ang="T7">
                    <a:pos x="T2" y="T3"/>
                  </a:cxn>
                  <a:cxn ang="T8">
                    <a:pos x="T4" y="T5"/>
                  </a:cxn>
                </a:cxnLst>
                <a:rect l="T9" t="T10" r="T11" b="T12"/>
                <a:pathLst>
                  <a:path w="38" h="20">
                    <a:moveTo>
                      <a:pt x="0" y="20"/>
                    </a:moveTo>
                    <a:lnTo>
                      <a:pt x="19" y="10"/>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95" name="Line 2702"/>
              <p:cNvSpPr>
                <a:spLocks noChangeShapeType="1"/>
              </p:cNvSpPr>
              <p:nvPr/>
            </p:nvSpPr>
            <p:spPr bwMode="auto">
              <a:xfrm flipV="1">
                <a:off x="2630" y="1738"/>
                <a:ext cx="29" cy="1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96" name="Line 2703"/>
              <p:cNvSpPr>
                <a:spLocks noChangeShapeType="1"/>
              </p:cNvSpPr>
              <p:nvPr/>
            </p:nvSpPr>
            <p:spPr bwMode="auto">
              <a:xfrm flipV="1">
                <a:off x="2659" y="1729"/>
                <a:ext cx="29" cy="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97" name="Freeform 2704"/>
              <p:cNvSpPr>
                <a:spLocks/>
              </p:cNvSpPr>
              <p:nvPr/>
            </p:nvSpPr>
            <p:spPr bwMode="auto">
              <a:xfrm>
                <a:off x="2688" y="1729"/>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498" name="Line 2705"/>
              <p:cNvSpPr>
                <a:spLocks noChangeShapeType="1"/>
              </p:cNvSpPr>
              <p:nvPr/>
            </p:nvSpPr>
            <p:spPr bwMode="auto">
              <a:xfrm>
                <a:off x="2726" y="1729"/>
                <a:ext cx="29" cy="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499" name="Line 2706"/>
              <p:cNvSpPr>
                <a:spLocks noChangeShapeType="1"/>
              </p:cNvSpPr>
              <p:nvPr/>
            </p:nvSpPr>
            <p:spPr bwMode="auto">
              <a:xfrm>
                <a:off x="2755" y="1738"/>
                <a:ext cx="28" cy="10"/>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00" name="Freeform 2707"/>
              <p:cNvSpPr>
                <a:spLocks/>
              </p:cNvSpPr>
              <p:nvPr/>
            </p:nvSpPr>
            <p:spPr bwMode="auto">
              <a:xfrm>
                <a:off x="2783" y="1748"/>
                <a:ext cx="38" cy="19"/>
              </a:xfrm>
              <a:custGeom>
                <a:avLst/>
                <a:gdLst>
                  <a:gd name="T0" fmla="*/ 0 w 38"/>
                  <a:gd name="T1" fmla="*/ 0 h 19"/>
                  <a:gd name="T2" fmla="*/ 19 w 38"/>
                  <a:gd name="T3" fmla="*/ 9 h 19"/>
                  <a:gd name="T4" fmla="*/ 38 w 38"/>
                  <a:gd name="T5" fmla="*/ 19 h 19"/>
                  <a:gd name="T6" fmla="*/ 0 60000 65536"/>
                  <a:gd name="T7" fmla="*/ 0 60000 65536"/>
                  <a:gd name="T8" fmla="*/ 0 60000 65536"/>
                  <a:gd name="T9" fmla="*/ 0 w 38"/>
                  <a:gd name="T10" fmla="*/ 0 h 19"/>
                  <a:gd name="T11" fmla="*/ 38 w 38"/>
                  <a:gd name="T12" fmla="*/ 19 h 19"/>
                </a:gdLst>
                <a:ahLst/>
                <a:cxnLst>
                  <a:cxn ang="T6">
                    <a:pos x="T0" y="T1"/>
                  </a:cxn>
                  <a:cxn ang="T7">
                    <a:pos x="T2" y="T3"/>
                  </a:cxn>
                  <a:cxn ang="T8">
                    <a:pos x="T4" y="T5"/>
                  </a:cxn>
                </a:cxnLst>
                <a:rect l="T9" t="T10" r="T11" b="T12"/>
                <a:pathLst>
                  <a:path w="38" h="19">
                    <a:moveTo>
                      <a:pt x="0" y="0"/>
                    </a:moveTo>
                    <a:lnTo>
                      <a:pt x="19" y="9"/>
                    </a:lnTo>
                    <a:lnTo>
                      <a:pt x="38" y="19"/>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01" name="Line 2708"/>
              <p:cNvSpPr>
                <a:spLocks noChangeShapeType="1"/>
              </p:cNvSpPr>
              <p:nvPr/>
            </p:nvSpPr>
            <p:spPr bwMode="auto">
              <a:xfrm>
                <a:off x="2821" y="1767"/>
                <a:ext cx="29" cy="2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02" name="Freeform 2709"/>
              <p:cNvSpPr>
                <a:spLocks/>
              </p:cNvSpPr>
              <p:nvPr/>
            </p:nvSpPr>
            <p:spPr bwMode="auto">
              <a:xfrm>
                <a:off x="2850" y="1796"/>
                <a:ext cx="29" cy="38"/>
              </a:xfrm>
              <a:custGeom>
                <a:avLst/>
                <a:gdLst>
                  <a:gd name="T0" fmla="*/ 0 w 29"/>
                  <a:gd name="T1" fmla="*/ 0 h 38"/>
                  <a:gd name="T2" fmla="*/ 10 w 29"/>
                  <a:gd name="T3" fmla="*/ 19 h 38"/>
                  <a:gd name="T4" fmla="*/ 29 w 29"/>
                  <a:gd name="T5" fmla="*/ 38 h 38"/>
                  <a:gd name="T6" fmla="*/ 0 60000 65536"/>
                  <a:gd name="T7" fmla="*/ 0 60000 65536"/>
                  <a:gd name="T8" fmla="*/ 0 60000 65536"/>
                  <a:gd name="T9" fmla="*/ 0 w 29"/>
                  <a:gd name="T10" fmla="*/ 0 h 38"/>
                  <a:gd name="T11" fmla="*/ 29 w 29"/>
                  <a:gd name="T12" fmla="*/ 38 h 38"/>
                </a:gdLst>
                <a:ahLst/>
                <a:cxnLst>
                  <a:cxn ang="T6">
                    <a:pos x="T0" y="T1"/>
                  </a:cxn>
                  <a:cxn ang="T7">
                    <a:pos x="T2" y="T3"/>
                  </a:cxn>
                  <a:cxn ang="T8">
                    <a:pos x="T4" y="T5"/>
                  </a:cxn>
                </a:cxnLst>
                <a:rect l="T9" t="T10" r="T11" b="T12"/>
                <a:pathLst>
                  <a:path w="29" h="38">
                    <a:moveTo>
                      <a:pt x="0" y="0"/>
                    </a:moveTo>
                    <a:lnTo>
                      <a:pt x="10" y="19"/>
                    </a:lnTo>
                    <a:lnTo>
                      <a:pt x="29" y="38"/>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03" name="Freeform 2710"/>
              <p:cNvSpPr>
                <a:spLocks/>
              </p:cNvSpPr>
              <p:nvPr/>
            </p:nvSpPr>
            <p:spPr bwMode="auto">
              <a:xfrm>
                <a:off x="2879" y="1834"/>
                <a:ext cx="38" cy="29"/>
              </a:xfrm>
              <a:custGeom>
                <a:avLst/>
                <a:gdLst>
                  <a:gd name="T0" fmla="*/ 0 w 38"/>
                  <a:gd name="T1" fmla="*/ 0 h 29"/>
                  <a:gd name="T2" fmla="*/ 19 w 38"/>
                  <a:gd name="T3" fmla="*/ 10 h 29"/>
                  <a:gd name="T4" fmla="*/ 38 w 38"/>
                  <a:gd name="T5" fmla="*/ 29 h 29"/>
                  <a:gd name="T6" fmla="*/ 0 60000 65536"/>
                  <a:gd name="T7" fmla="*/ 0 60000 65536"/>
                  <a:gd name="T8" fmla="*/ 0 60000 65536"/>
                  <a:gd name="T9" fmla="*/ 0 w 38"/>
                  <a:gd name="T10" fmla="*/ 0 h 29"/>
                  <a:gd name="T11" fmla="*/ 38 w 38"/>
                  <a:gd name="T12" fmla="*/ 29 h 29"/>
                </a:gdLst>
                <a:ahLst/>
                <a:cxnLst>
                  <a:cxn ang="T6">
                    <a:pos x="T0" y="T1"/>
                  </a:cxn>
                  <a:cxn ang="T7">
                    <a:pos x="T2" y="T3"/>
                  </a:cxn>
                  <a:cxn ang="T8">
                    <a:pos x="T4" y="T5"/>
                  </a:cxn>
                </a:cxnLst>
                <a:rect l="T9" t="T10" r="T11" b="T12"/>
                <a:pathLst>
                  <a:path w="38" h="29">
                    <a:moveTo>
                      <a:pt x="0" y="0"/>
                    </a:moveTo>
                    <a:lnTo>
                      <a:pt x="19" y="10"/>
                    </a:lnTo>
                    <a:lnTo>
                      <a:pt x="38" y="29"/>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04" name="Freeform 2711"/>
              <p:cNvSpPr>
                <a:spLocks/>
              </p:cNvSpPr>
              <p:nvPr/>
            </p:nvSpPr>
            <p:spPr bwMode="auto">
              <a:xfrm>
                <a:off x="2917" y="1863"/>
                <a:ext cx="29" cy="38"/>
              </a:xfrm>
              <a:custGeom>
                <a:avLst/>
                <a:gdLst>
                  <a:gd name="T0" fmla="*/ 0 w 29"/>
                  <a:gd name="T1" fmla="*/ 0 h 38"/>
                  <a:gd name="T2" fmla="*/ 19 w 29"/>
                  <a:gd name="T3" fmla="*/ 19 h 38"/>
                  <a:gd name="T4" fmla="*/ 29 w 29"/>
                  <a:gd name="T5" fmla="*/ 38 h 38"/>
                  <a:gd name="T6" fmla="*/ 0 60000 65536"/>
                  <a:gd name="T7" fmla="*/ 0 60000 65536"/>
                  <a:gd name="T8" fmla="*/ 0 60000 65536"/>
                  <a:gd name="T9" fmla="*/ 0 w 29"/>
                  <a:gd name="T10" fmla="*/ 0 h 38"/>
                  <a:gd name="T11" fmla="*/ 29 w 29"/>
                  <a:gd name="T12" fmla="*/ 38 h 38"/>
                </a:gdLst>
                <a:ahLst/>
                <a:cxnLst>
                  <a:cxn ang="T6">
                    <a:pos x="T0" y="T1"/>
                  </a:cxn>
                  <a:cxn ang="T7">
                    <a:pos x="T2" y="T3"/>
                  </a:cxn>
                  <a:cxn ang="T8">
                    <a:pos x="T4" y="T5"/>
                  </a:cxn>
                </a:cxnLst>
                <a:rect l="T9" t="T10" r="T11" b="T12"/>
                <a:pathLst>
                  <a:path w="29" h="38">
                    <a:moveTo>
                      <a:pt x="0" y="0"/>
                    </a:moveTo>
                    <a:lnTo>
                      <a:pt x="19" y="19"/>
                    </a:lnTo>
                    <a:lnTo>
                      <a:pt x="29" y="38"/>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05" name="Freeform 2712"/>
              <p:cNvSpPr>
                <a:spLocks/>
              </p:cNvSpPr>
              <p:nvPr/>
            </p:nvSpPr>
            <p:spPr bwMode="auto">
              <a:xfrm>
                <a:off x="2946" y="1901"/>
                <a:ext cx="28" cy="29"/>
              </a:xfrm>
              <a:custGeom>
                <a:avLst/>
                <a:gdLst>
                  <a:gd name="T0" fmla="*/ 0 w 28"/>
                  <a:gd name="T1" fmla="*/ 0 h 29"/>
                  <a:gd name="T2" fmla="*/ 9 w 28"/>
                  <a:gd name="T3" fmla="*/ 10 h 29"/>
                  <a:gd name="T4" fmla="*/ 28 w 28"/>
                  <a:gd name="T5" fmla="*/ 29 h 29"/>
                  <a:gd name="T6" fmla="*/ 0 60000 65536"/>
                  <a:gd name="T7" fmla="*/ 0 60000 65536"/>
                  <a:gd name="T8" fmla="*/ 0 60000 65536"/>
                  <a:gd name="T9" fmla="*/ 0 w 28"/>
                  <a:gd name="T10" fmla="*/ 0 h 29"/>
                  <a:gd name="T11" fmla="*/ 28 w 28"/>
                  <a:gd name="T12" fmla="*/ 29 h 29"/>
                </a:gdLst>
                <a:ahLst/>
                <a:cxnLst>
                  <a:cxn ang="T6">
                    <a:pos x="T0" y="T1"/>
                  </a:cxn>
                  <a:cxn ang="T7">
                    <a:pos x="T2" y="T3"/>
                  </a:cxn>
                  <a:cxn ang="T8">
                    <a:pos x="T4" y="T5"/>
                  </a:cxn>
                </a:cxnLst>
                <a:rect l="T9" t="T10" r="T11" b="T12"/>
                <a:pathLst>
                  <a:path w="28" h="29">
                    <a:moveTo>
                      <a:pt x="0" y="0"/>
                    </a:moveTo>
                    <a:lnTo>
                      <a:pt x="9" y="10"/>
                    </a:lnTo>
                    <a:lnTo>
                      <a:pt x="28" y="29"/>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06" name="Freeform 2713"/>
              <p:cNvSpPr>
                <a:spLocks/>
              </p:cNvSpPr>
              <p:nvPr/>
            </p:nvSpPr>
            <p:spPr bwMode="auto">
              <a:xfrm>
                <a:off x="2974" y="1930"/>
                <a:ext cx="39" cy="47"/>
              </a:xfrm>
              <a:custGeom>
                <a:avLst/>
                <a:gdLst>
                  <a:gd name="T0" fmla="*/ 0 w 39"/>
                  <a:gd name="T1" fmla="*/ 0 h 47"/>
                  <a:gd name="T2" fmla="*/ 20 w 39"/>
                  <a:gd name="T3" fmla="*/ 19 h 47"/>
                  <a:gd name="T4" fmla="*/ 39 w 39"/>
                  <a:gd name="T5" fmla="*/ 47 h 47"/>
                  <a:gd name="T6" fmla="*/ 0 60000 65536"/>
                  <a:gd name="T7" fmla="*/ 0 60000 65536"/>
                  <a:gd name="T8" fmla="*/ 0 60000 65536"/>
                  <a:gd name="T9" fmla="*/ 0 w 39"/>
                  <a:gd name="T10" fmla="*/ 0 h 47"/>
                  <a:gd name="T11" fmla="*/ 39 w 39"/>
                  <a:gd name="T12" fmla="*/ 47 h 47"/>
                </a:gdLst>
                <a:ahLst/>
                <a:cxnLst>
                  <a:cxn ang="T6">
                    <a:pos x="T0" y="T1"/>
                  </a:cxn>
                  <a:cxn ang="T7">
                    <a:pos x="T2" y="T3"/>
                  </a:cxn>
                  <a:cxn ang="T8">
                    <a:pos x="T4" y="T5"/>
                  </a:cxn>
                </a:cxnLst>
                <a:rect l="T9" t="T10" r="T11" b="T12"/>
                <a:pathLst>
                  <a:path w="39" h="47">
                    <a:moveTo>
                      <a:pt x="0" y="0"/>
                    </a:moveTo>
                    <a:lnTo>
                      <a:pt x="20" y="19"/>
                    </a:lnTo>
                    <a:lnTo>
                      <a:pt x="39" y="47"/>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07" name="Line 2714"/>
              <p:cNvSpPr>
                <a:spLocks noChangeShapeType="1"/>
              </p:cNvSpPr>
              <p:nvPr/>
            </p:nvSpPr>
            <p:spPr bwMode="auto">
              <a:xfrm>
                <a:off x="3013" y="1977"/>
                <a:ext cx="28" cy="3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08" name="Line 2715"/>
              <p:cNvSpPr>
                <a:spLocks noChangeShapeType="1"/>
              </p:cNvSpPr>
              <p:nvPr/>
            </p:nvSpPr>
            <p:spPr bwMode="auto">
              <a:xfrm>
                <a:off x="3041" y="2016"/>
                <a:ext cx="29" cy="48"/>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09" name="Freeform 2716"/>
              <p:cNvSpPr>
                <a:spLocks/>
              </p:cNvSpPr>
              <p:nvPr/>
            </p:nvSpPr>
            <p:spPr bwMode="auto">
              <a:xfrm>
                <a:off x="3070" y="2064"/>
                <a:ext cx="38" cy="47"/>
              </a:xfrm>
              <a:custGeom>
                <a:avLst/>
                <a:gdLst>
                  <a:gd name="T0" fmla="*/ 0 w 38"/>
                  <a:gd name="T1" fmla="*/ 0 h 47"/>
                  <a:gd name="T2" fmla="*/ 19 w 38"/>
                  <a:gd name="T3" fmla="*/ 19 h 47"/>
                  <a:gd name="T4" fmla="*/ 38 w 38"/>
                  <a:gd name="T5" fmla="*/ 47 h 47"/>
                  <a:gd name="T6" fmla="*/ 0 60000 65536"/>
                  <a:gd name="T7" fmla="*/ 0 60000 65536"/>
                  <a:gd name="T8" fmla="*/ 0 60000 65536"/>
                  <a:gd name="T9" fmla="*/ 0 w 38"/>
                  <a:gd name="T10" fmla="*/ 0 h 47"/>
                  <a:gd name="T11" fmla="*/ 38 w 38"/>
                  <a:gd name="T12" fmla="*/ 47 h 47"/>
                </a:gdLst>
                <a:ahLst/>
                <a:cxnLst>
                  <a:cxn ang="T6">
                    <a:pos x="T0" y="T1"/>
                  </a:cxn>
                  <a:cxn ang="T7">
                    <a:pos x="T2" y="T3"/>
                  </a:cxn>
                  <a:cxn ang="T8">
                    <a:pos x="T4" y="T5"/>
                  </a:cxn>
                </a:cxnLst>
                <a:rect l="T9" t="T10" r="T11" b="T12"/>
                <a:pathLst>
                  <a:path w="38" h="47">
                    <a:moveTo>
                      <a:pt x="0" y="0"/>
                    </a:moveTo>
                    <a:lnTo>
                      <a:pt x="19" y="19"/>
                    </a:lnTo>
                    <a:lnTo>
                      <a:pt x="38" y="47"/>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10" name="Line 2717"/>
              <p:cNvSpPr>
                <a:spLocks noChangeShapeType="1"/>
              </p:cNvSpPr>
              <p:nvPr/>
            </p:nvSpPr>
            <p:spPr bwMode="auto">
              <a:xfrm>
                <a:off x="3108" y="2111"/>
                <a:ext cx="29" cy="48"/>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11" name="Line 2718"/>
              <p:cNvSpPr>
                <a:spLocks noChangeShapeType="1"/>
              </p:cNvSpPr>
              <p:nvPr/>
            </p:nvSpPr>
            <p:spPr bwMode="auto">
              <a:xfrm>
                <a:off x="3137" y="2159"/>
                <a:ext cx="29" cy="48"/>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12" name="Freeform 2719"/>
              <p:cNvSpPr>
                <a:spLocks/>
              </p:cNvSpPr>
              <p:nvPr/>
            </p:nvSpPr>
            <p:spPr bwMode="auto">
              <a:xfrm>
                <a:off x="3166" y="2207"/>
                <a:ext cx="38" cy="48"/>
              </a:xfrm>
              <a:custGeom>
                <a:avLst/>
                <a:gdLst>
                  <a:gd name="T0" fmla="*/ 0 w 38"/>
                  <a:gd name="T1" fmla="*/ 0 h 48"/>
                  <a:gd name="T2" fmla="*/ 19 w 38"/>
                  <a:gd name="T3" fmla="*/ 29 h 48"/>
                  <a:gd name="T4" fmla="*/ 38 w 38"/>
                  <a:gd name="T5" fmla="*/ 48 h 48"/>
                  <a:gd name="T6" fmla="*/ 0 60000 65536"/>
                  <a:gd name="T7" fmla="*/ 0 60000 65536"/>
                  <a:gd name="T8" fmla="*/ 0 60000 65536"/>
                  <a:gd name="T9" fmla="*/ 0 w 38"/>
                  <a:gd name="T10" fmla="*/ 0 h 48"/>
                  <a:gd name="T11" fmla="*/ 38 w 38"/>
                  <a:gd name="T12" fmla="*/ 48 h 48"/>
                </a:gdLst>
                <a:ahLst/>
                <a:cxnLst>
                  <a:cxn ang="T6">
                    <a:pos x="T0" y="T1"/>
                  </a:cxn>
                  <a:cxn ang="T7">
                    <a:pos x="T2" y="T3"/>
                  </a:cxn>
                  <a:cxn ang="T8">
                    <a:pos x="T4" y="T5"/>
                  </a:cxn>
                </a:cxnLst>
                <a:rect l="T9" t="T10" r="T11" b="T12"/>
                <a:pathLst>
                  <a:path w="38" h="48">
                    <a:moveTo>
                      <a:pt x="0" y="0"/>
                    </a:moveTo>
                    <a:lnTo>
                      <a:pt x="19" y="29"/>
                    </a:lnTo>
                    <a:lnTo>
                      <a:pt x="38" y="48"/>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13" name="Line 2720"/>
              <p:cNvSpPr>
                <a:spLocks noChangeShapeType="1"/>
              </p:cNvSpPr>
              <p:nvPr/>
            </p:nvSpPr>
            <p:spPr bwMode="auto">
              <a:xfrm>
                <a:off x="3204" y="2255"/>
                <a:ext cx="28" cy="38"/>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14" name="Line 2721"/>
              <p:cNvSpPr>
                <a:spLocks noChangeShapeType="1"/>
              </p:cNvSpPr>
              <p:nvPr/>
            </p:nvSpPr>
            <p:spPr bwMode="auto">
              <a:xfrm>
                <a:off x="3232" y="2293"/>
                <a:ext cx="29" cy="48"/>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15" name="Freeform 2722"/>
              <p:cNvSpPr>
                <a:spLocks/>
              </p:cNvSpPr>
              <p:nvPr/>
            </p:nvSpPr>
            <p:spPr bwMode="auto">
              <a:xfrm>
                <a:off x="3261" y="2341"/>
                <a:ext cx="38" cy="38"/>
              </a:xfrm>
              <a:custGeom>
                <a:avLst/>
                <a:gdLst>
                  <a:gd name="T0" fmla="*/ 0 w 38"/>
                  <a:gd name="T1" fmla="*/ 0 h 38"/>
                  <a:gd name="T2" fmla="*/ 19 w 38"/>
                  <a:gd name="T3" fmla="*/ 19 h 38"/>
                  <a:gd name="T4" fmla="*/ 38 w 38"/>
                  <a:gd name="T5" fmla="*/ 38 h 38"/>
                  <a:gd name="T6" fmla="*/ 0 60000 65536"/>
                  <a:gd name="T7" fmla="*/ 0 60000 65536"/>
                  <a:gd name="T8" fmla="*/ 0 60000 65536"/>
                  <a:gd name="T9" fmla="*/ 0 w 38"/>
                  <a:gd name="T10" fmla="*/ 0 h 38"/>
                  <a:gd name="T11" fmla="*/ 38 w 38"/>
                  <a:gd name="T12" fmla="*/ 38 h 38"/>
                </a:gdLst>
                <a:ahLst/>
                <a:cxnLst>
                  <a:cxn ang="T6">
                    <a:pos x="T0" y="T1"/>
                  </a:cxn>
                  <a:cxn ang="T7">
                    <a:pos x="T2" y="T3"/>
                  </a:cxn>
                  <a:cxn ang="T8">
                    <a:pos x="T4" y="T5"/>
                  </a:cxn>
                </a:cxnLst>
                <a:rect l="T9" t="T10" r="T11" b="T12"/>
                <a:pathLst>
                  <a:path w="38" h="38">
                    <a:moveTo>
                      <a:pt x="0" y="0"/>
                    </a:moveTo>
                    <a:lnTo>
                      <a:pt x="19" y="19"/>
                    </a:lnTo>
                    <a:lnTo>
                      <a:pt x="38" y="38"/>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16" name="Line 2723"/>
              <p:cNvSpPr>
                <a:spLocks noChangeShapeType="1"/>
              </p:cNvSpPr>
              <p:nvPr/>
            </p:nvSpPr>
            <p:spPr bwMode="auto">
              <a:xfrm>
                <a:off x="3299" y="2379"/>
                <a:ext cx="29" cy="48"/>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17" name="Line 2724"/>
              <p:cNvSpPr>
                <a:spLocks noChangeShapeType="1"/>
              </p:cNvSpPr>
              <p:nvPr/>
            </p:nvSpPr>
            <p:spPr bwMode="auto">
              <a:xfrm>
                <a:off x="3328" y="2427"/>
                <a:ext cx="29" cy="38"/>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18" name="Freeform 2725"/>
              <p:cNvSpPr>
                <a:spLocks/>
              </p:cNvSpPr>
              <p:nvPr/>
            </p:nvSpPr>
            <p:spPr bwMode="auto">
              <a:xfrm>
                <a:off x="3357" y="2465"/>
                <a:ext cx="38" cy="29"/>
              </a:xfrm>
              <a:custGeom>
                <a:avLst/>
                <a:gdLst>
                  <a:gd name="T0" fmla="*/ 0 w 38"/>
                  <a:gd name="T1" fmla="*/ 0 h 29"/>
                  <a:gd name="T2" fmla="*/ 19 w 38"/>
                  <a:gd name="T3" fmla="*/ 10 h 29"/>
                  <a:gd name="T4" fmla="*/ 38 w 38"/>
                  <a:gd name="T5" fmla="*/ 29 h 29"/>
                  <a:gd name="T6" fmla="*/ 0 60000 65536"/>
                  <a:gd name="T7" fmla="*/ 0 60000 65536"/>
                  <a:gd name="T8" fmla="*/ 0 60000 65536"/>
                  <a:gd name="T9" fmla="*/ 0 w 38"/>
                  <a:gd name="T10" fmla="*/ 0 h 29"/>
                  <a:gd name="T11" fmla="*/ 38 w 38"/>
                  <a:gd name="T12" fmla="*/ 29 h 29"/>
                </a:gdLst>
                <a:ahLst/>
                <a:cxnLst>
                  <a:cxn ang="T6">
                    <a:pos x="T0" y="T1"/>
                  </a:cxn>
                  <a:cxn ang="T7">
                    <a:pos x="T2" y="T3"/>
                  </a:cxn>
                  <a:cxn ang="T8">
                    <a:pos x="T4" y="T5"/>
                  </a:cxn>
                </a:cxnLst>
                <a:rect l="T9" t="T10" r="T11" b="T12"/>
                <a:pathLst>
                  <a:path w="38" h="29">
                    <a:moveTo>
                      <a:pt x="0" y="0"/>
                    </a:moveTo>
                    <a:lnTo>
                      <a:pt x="19" y="10"/>
                    </a:lnTo>
                    <a:lnTo>
                      <a:pt x="38" y="29"/>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19" name="Freeform 2726"/>
              <p:cNvSpPr>
                <a:spLocks/>
              </p:cNvSpPr>
              <p:nvPr/>
            </p:nvSpPr>
            <p:spPr bwMode="auto">
              <a:xfrm>
                <a:off x="3395" y="2494"/>
                <a:ext cx="29" cy="38"/>
              </a:xfrm>
              <a:custGeom>
                <a:avLst/>
                <a:gdLst>
                  <a:gd name="T0" fmla="*/ 0 w 29"/>
                  <a:gd name="T1" fmla="*/ 0 h 38"/>
                  <a:gd name="T2" fmla="*/ 19 w 29"/>
                  <a:gd name="T3" fmla="*/ 19 h 38"/>
                  <a:gd name="T4" fmla="*/ 29 w 29"/>
                  <a:gd name="T5" fmla="*/ 38 h 38"/>
                  <a:gd name="T6" fmla="*/ 0 60000 65536"/>
                  <a:gd name="T7" fmla="*/ 0 60000 65536"/>
                  <a:gd name="T8" fmla="*/ 0 60000 65536"/>
                  <a:gd name="T9" fmla="*/ 0 w 29"/>
                  <a:gd name="T10" fmla="*/ 0 h 38"/>
                  <a:gd name="T11" fmla="*/ 29 w 29"/>
                  <a:gd name="T12" fmla="*/ 38 h 38"/>
                </a:gdLst>
                <a:ahLst/>
                <a:cxnLst>
                  <a:cxn ang="T6">
                    <a:pos x="T0" y="T1"/>
                  </a:cxn>
                  <a:cxn ang="T7">
                    <a:pos x="T2" y="T3"/>
                  </a:cxn>
                  <a:cxn ang="T8">
                    <a:pos x="T4" y="T5"/>
                  </a:cxn>
                </a:cxnLst>
                <a:rect l="T9" t="T10" r="T11" b="T12"/>
                <a:pathLst>
                  <a:path w="29" h="38">
                    <a:moveTo>
                      <a:pt x="0" y="0"/>
                    </a:moveTo>
                    <a:lnTo>
                      <a:pt x="19" y="19"/>
                    </a:lnTo>
                    <a:lnTo>
                      <a:pt x="29" y="38"/>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20" name="Line 2727"/>
              <p:cNvSpPr>
                <a:spLocks noChangeShapeType="1"/>
              </p:cNvSpPr>
              <p:nvPr/>
            </p:nvSpPr>
            <p:spPr bwMode="auto">
              <a:xfrm>
                <a:off x="3424" y="2532"/>
                <a:ext cx="28" cy="2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21" name="Freeform 2728"/>
              <p:cNvSpPr>
                <a:spLocks/>
              </p:cNvSpPr>
              <p:nvPr/>
            </p:nvSpPr>
            <p:spPr bwMode="auto">
              <a:xfrm>
                <a:off x="3452" y="2561"/>
                <a:ext cx="38" cy="29"/>
              </a:xfrm>
              <a:custGeom>
                <a:avLst/>
                <a:gdLst>
                  <a:gd name="T0" fmla="*/ 0 w 38"/>
                  <a:gd name="T1" fmla="*/ 0 h 29"/>
                  <a:gd name="T2" fmla="*/ 19 w 38"/>
                  <a:gd name="T3" fmla="*/ 19 h 29"/>
                  <a:gd name="T4" fmla="*/ 38 w 38"/>
                  <a:gd name="T5" fmla="*/ 29 h 29"/>
                  <a:gd name="T6" fmla="*/ 0 60000 65536"/>
                  <a:gd name="T7" fmla="*/ 0 60000 65536"/>
                  <a:gd name="T8" fmla="*/ 0 60000 65536"/>
                  <a:gd name="T9" fmla="*/ 0 w 38"/>
                  <a:gd name="T10" fmla="*/ 0 h 29"/>
                  <a:gd name="T11" fmla="*/ 38 w 38"/>
                  <a:gd name="T12" fmla="*/ 29 h 29"/>
                </a:gdLst>
                <a:ahLst/>
                <a:cxnLst>
                  <a:cxn ang="T6">
                    <a:pos x="T0" y="T1"/>
                  </a:cxn>
                  <a:cxn ang="T7">
                    <a:pos x="T2" y="T3"/>
                  </a:cxn>
                  <a:cxn ang="T8">
                    <a:pos x="T4" y="T5"/>
                  </a:cxn>
                </a:cxnLst>
                <a:rect l="T9" t="T10" r="T11" b="T12"/>
                <a:pathLst>
                  <a:path w="38" h="29">
                    <a:moveTo>
                      <a:pt x="0" y="0"/>
                    </a:moveTo>
                    <a:lnTo>
                      <a:pt x="19" y="19"/>
                    </a:lnTo>
                    <a:lnTo>
                      <a:pt x="38" y="29"/>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22" name="Line 2729"/>
              <p:cNvSpPr>
                <a:spLocks noChangeShapeType="1"/>
              </p:cNvSpPr>
              <p:nvPr/>
            </p:nvSpPr>
            <p:spPr bwMode="auto">
              <a:xfrm>
                <a:off x="3490" y="2590"/>
                <a:ext cx="29" cy="1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23" name="Freeform 2730"/>
              <p:cNvSpPr>
                <a:spLocks/>
              </p:cNvSpPr>
              <p:nvPr/>
            </p:nvSpPr>
            <p:spPr bwMode="auto">
              <a:xfrm>
                <a:off x="3519" y="2609"/>
                <a:ext cx="29" cy="29"/>
              </a:xfrm>
              <a:custGeom>
                <a:avLst/>
                <a:gdLst>
                  <a:gd name="T0" fmla="*/ 0 w 29"/>
                  <a:gd name="T1" fmla="*/ 0 h 29"/>
                  <a:gd name="T2" fmla="*/ 10 w 29"/>
                  <a:gd name="T3" fmla="*/ 9 h 29"/>
                  <a:gd name="T4" fmla="*/ 29 w 29"/>
                  <a:gd name="T5" fmla="*/ 29 h 29"/>
                  <a:gd name="T6" fmla="*/ 0 60000 65536"/>
                  <a:gd name="T7" fmla="*/ 0 60000 65536"/>
                  <a:gd name="T8" fmla="*/ 0 60000 65536"/>
                  <a:gd name="T9" fmla="*/ 0 w 29"/>
                  <a:gd name="T10" fmla="*/ 0 h 29"/>
                  <a:gd name="T11" fmla="*/ 29 w 29"/>
                  <a:gd name="T12" fmla="*/ 29 h 29"/>
                </a:gdLst>
                <a:ahLst/>
                <a:cxnLst>
                  <a:cxn ang="T6">
                    <a:pos x="T0" y="T1"/>
                  </a:cxn>
                  <a:cxn ang="T7">
                    <a:pos x="T2" y="T3"/>
                  </a:cxn>
                  <a:cxn ang="T8">
                    <a:pos x="T4" y="T5"/>
                  </a:cxn>
                </a:cxnLst>
                <a:rect l="T9" t="T10" r="T11" b="T12"/>
                <a:pathLst>
                  <a:path w="29" h="29">
                    <a:moveTo>
                      <a:pt x="0" y="0"/>
                    </a:moveTo>
                    <a:lnTo>
                      <a:pt x="10" y="9"/>
                    </a:lnTo>
                    <a:lnTo>
                      <a:pt x="29" y="29"/>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24" name="Freeform 2731"/>
              <p:cNvSpPr>
                <a:spLocks/>
              </p:cNvSpPr>
              <p:nvPr/>
            </p:nvSpPr>
            <p:spPr bwMode="auto">
              <a:xfrm>
                <a:off x="3548" y="2638"/>
                <a:ext cx="38" cy="19"/>
              </a:xfrm>
              <a:custGeom>
                <a:avLst/>
                <a:gdLst>
                  <a:gd name="T0" fmla="*/ 0 w 38"/>
                  <a:gd name="T1" fmla="*/ 0 h 19"/>
                  <a:gd name="T2" fmla="*/ 19 w 38"/>
                  <a:gd name="T3" fmla="*/ 9 h 19"/>
                  <a:gd name="T4" fmla="*/ 38 w 38"/>
                  <a:gd name="T5" fmla="*/ 19 h 19"/>
                  <a:gd name="T6" fmla="*/ 0 60000 65536"/>
                  <a:gd name="T7" fmla="*/ 0 60000 65536"/>
                  <a:gd name="T8" fmla="*/ 0 60000 65536"/>
                  <a:gd name="T9" fmla="*/ 0 w 38"/>
                  <a:gd name="T10" fmla="*/ 0 h 19"/>
                  <a:gd name="T11" fmla="*/ 38 w 38"/>
                  <a:gd name="T12" fmla="*/ 19 h 19"/>
                </a:gdLst>
                <a:ahLst/>
                <a:cxnLst>
                  <a:cxn ang="T6">
                    <a:pos x="T0" y="T1"/>
                  </a:cxn>
                  <a:cxn ang="T7">
                    <a:pos x="T2" y="T3"/>
                  </a:cxn>
                  <a:cxn ang="T8">
                    <a:pos x="T4" y="T5"/>
                  </a:cxn>
                </a:cxnLst>
                <a:rect l="T9" t="T10" r="T11" b="T12"/>
                <a:pathLst>
                  <a:path w="38" h="19">
                    <a:moveTo>
                      <a:pt x="0" y="0"/>
                    </a:moveTo>
                    <a:lnTo>
                      <a:pt x="19" y="9"/>
                    </a:lnTo>
                    <a:lnTo>
                      <a:pt x="38" y="19"/>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25" name="Line 2732"/>
              <p:cNvSpPr>
                <a:spLocks noChangeShapeType="1"/>
              </p:cNvSpPr>
              <p:nvPr/>
            </p:nvSpPr>
            <p:spPr bwMode="auto">
              <a:xfrm>
                <a:off x="3586" y="2657"/>
                <a:ext cx="29" cy="1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26" name="Line 2733"/>
              <p:cNvSpPr>
                <a:spLocks noChangeShapeType="1"/>
              </p:cNvSpPr>
              <p:nvPr/>
            </p:nvSpPr>
            <p:spPr bwMode="auto">
              <a:xfrm>
                <a:off x="3615" y="2676"/>
                <a:ext cx="28" cy="1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27" name="Freeform 2734"/>
              <p:cNvSpPr>
                <a:spLocks/>
              </p:cNvSpPr>
              <p:nvPr/>
            </p:nvSpPr>
            <p:spPr bwMode="auto">
              <a:xfrm>
                <a:off x="3643" y="2695"/>
                <a:ext cx="39" cy="10"/>
              </a:xfrm>
              <a:custGeom>
                <a:avLst/>
                <a:gdLst>
                  <a:gd name="T0" fmla="*/ 0 w 39"/>
                  <a:gd name="T1" fmla="*/ 0 h 10"/>
                  <a:gd name="T2" fmla="*/ 19 w 39"/>
                  <a:gd name="T3" fmla="*/ 0 h 10"/>
                  <a:gd name="T4" fmla="*/ 39 w 39"/>
                  <a:gd name="T5" fmla="*/ 10 h 10"/>
                  <a:gd name="T6" fmla="*/ 0 60000 65536"/>
                  <a:gd name="T7" fmla="*/ 0 60000 65536"/>
                  <a:gd name="T8" fmla="*/ 0 60000 65536"/>
                  <a:gd name="T9" fmla="*/ 0 w 39"/>
                  <a:gd name="T10" fmla="*/ 0 h 10"/>
                  <a:gd name="T11" fmla="*/ 39 w 39"/>
                  <a:gd name="T12" fmla="*/ 10 h 10"/>
                </a:gdLst>
                <a:ahLst/>
                <a:cxnLst>
                  <a:cxn ang="T6">
                    <a:pos x="T0" y="T1"/>
                  </a:cxn>
                  <a:cxn ang="T7">
                    <a:pos x="T2" y="T3"/>
                  </a:cxn>
                  <a:cxn ang="T8">
                    <a:pos x="T4" y="T5"/>
                  </a:cxn>
                </a:cxnLst>
                <a:rect l="T9" t="T10" r="T11" b="T12"/>
                <a:pathLst>
                  <a:path w="39" h="10">
                    <a:moveTo>
                      <a:pt x="0" y="0"/>
                    </a:moveTo>
                    <a:lnTo>
                      <a:pt x="19" y="0"/>
                    </a:lnTo>
                    <a:lnTo>
                      <a:pt x="39" y="10"/>
                    </a:lnTo>
                  </a:path>
                </a:pathLst>
              </a:custGeom>
              <a:noFill/>
              <a:ln w="1587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28" name="Line 2735"/>
              <p:cNvSpPr>
                <a:spLocks noChangeShapeType="1"/>
              </p:cNvSpPr>
              <p:nvPr/>
            </p:nvSpPr>
            <p:spPr bwMode="auto">
              <a:xfrm>
                <a:off x="3682" y="2705"/>
                <a:ext cx="28" cy="1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29" name="Line 2736"/>
              <p:cNvSpPr>
                <a:spLocks noChangeShapeType="1"/>
              </p:cNvSpPr>
              <p:nvPr/>
            </p:nvSpPr>
            <p:spPr bwMode="auto">
              <a:xfrm>
                <a:off x="3710" y="2724"/>
                <a:ext cx="29" cy="9"/>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30" name="Line 2737"/>
              <p:cNvSpPr>
                <a:spLocks noChangeShapeType="1"/>
              </p:cNvSpPr>
              <p:nvPr/>
            </p:nvSpPr>
            <p:spPr bwMode="auto">
              <a:xfrm>
                <a:off x="3739" y="2733"/>
                <a:ext cx="38" cy="10"/>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31" name="Line 2738"/>
              <p:cNvSpPr>
                <a:spLocks noChangeShapeType="1"/>
              </p:cNvSpPr>
              <p:nvPr/>
            </p:nvSpPr>
            <p:spPr bwMode="auto">
              <a:xfrm>
                <a:off x="1226" y="2867"/>
                <a:ext cx="2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32" name="Freeform 2739"/>
              <p:cNvSpPr>
                <a:spLocks/>
              </p:cNvSpPr>
              <p:nvPr/>
            </p:nvSpPr>
            <p:spPr bwMode="auto">
              <a:xfrm>
                <a:off x="1254"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33" name="Line 2740"/>
              <p:cNvSpPr>
                <a:spLocks noChangeShapeType="1"/>
              </p:cNvSpPr>
              <p:nvPr/>
            </p:nvSpPr>
            <p:spPr bwMode="auto">
              <a:xfrm flipV="1">
                <a:off x="1292" y="2858"/>
                <a:ext cx="29" cy="9"/>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34" name="Freeform 2741"/>
              <p:cNvSpPr>
                <a:spLocks/>
              </p:cNvSpPr>
              <p:nvPr/>
            </p:nvSpPr>
            <p:spPr bwMode="auto">
              <a:xfrm>
                <a:off x="1321" y="2838"/>
                <a:ext cx="29" cy="20"/>
              </a:xfrm>
              <a:custGeom>
                <a:avLst/>
                <a:gdLst>
                  <a:gd name="T0" fmla="*/ 0 w 29"/>
                  <a:gd name="T1" fmla="*/ 20 h 20"/>
                  <a:gd name="T2" fmla="*/ 10 w 29"/>
                  <a:gd name="T3" fmla="*/ 10 h 20"/>
                  <a:gd name="T4" fmla="*/ 29 w 29"/>
                  <a:gd name="T5" fmla="*/ 0 h 20"/>
                  <a:gd name="T6" fmla="*/ 0 60000 65536"/>
                  <a:gd name="T7" fmla="*/ 0 60000 65536"/>
                  <a:gd name="T8" fmla="*/ 0 60000 65536"/>
                  <a:gd name="T9" fmla="*/ 0 w 29"/>
                  <a:gd name="T10" fmla="*/ 0 h 20"/>
                  <a:gd name="T11" fmla="*/ 29 w 29"/>
                  <a:gd name="T12" fmla="*/ 20 h 20"/>
                </a:gdLst>
                <a:ahLst/>
                <a:cxnLst>
                  <a:cxn ang="T6">
                    <a:pos x="T0" y="T1"/>
                  </a:cxn>
                  <a:cxn ang="T7">
                    <a:pos x="T2" y="T3"/>
                  </a:cxn>
                  <a:cxn ang="T8">
                    <a:pos x="T4" y="T5"/>
                  </a:cxn>
                </a:cxnLst>
                <a:rect l="T9" t="T10" r="T11" b="T12"/>
                <a:pathLst>
                  <a:path w="29" h="20">
                    <a:moveTo>
                      <a:pt x="0" y="20"/>
                    </a:moveTo>
                    <a:lnTo>
                      <a:pt x="10" y="10"/>
                    </a:lnTo>
                    <a:lnTo>
                      <a:pt x="29"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35" name="Freeform 2742"/>
              <p:cNvSpPr>
                <a:spLocks/>
              </p:cNvSpPr>
              <p:nvPr/>
            </p:nvSpPr>
            <p:spPr bwMode="auto">
              <a:xfrm>
                <a:off x="1350" y="2838"/>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36" name="Freeform 2743"/>
              <p:cNvSpPr>
                <a:spLocks/>
              </p:cNvSpPr>
              <p:nvPr/>
            </p:nvSpPr>
            <p:spPr bwMode="auto">
              <a:xfrm>
                <a:off x="1388" y="2829"/>
                <a:ext cx="29" cy="9"/>
              </a:xfrm>
              <a:custGeom>
                <a:avLst/>
                <a:gdLst>
                  <a:gd name="T0" fmla="*/ 0 w 29"/>
                  <a:gd name="T1" fmla="*/ 9 h 9"/>
                  <a:gd name="T2" fmla="*/ 19 w 29"/>
                  <a:gd name="T3" fmla="*/ 9 h 9"/>
                  <a:gd name="T4" fmla="*/ 29 w 29"/>
                  <a:gd name="T5" fmla="*/ 0 h 9"/>
                  <a:gd name="T6" fmla="*/ 0 60000 65536"/>
                  <a:gd name="T7" fmla="*/ 0 60000 65536"/>
                  <a:gd name="T8" fmla="*/ 0 60000 65536"/>
                  <a:gd name="T9" fmla="*/ 0 w 29"/>
                  <a:gd name="T10" fmla="*/ 0 h 9"/>
                  <a:gd name="T11" fmla="*/ 29 w 29"/>
                  <a:gd name="T12" fmla="*/ 9 h 9"/>
                </a:gdLst>
                <a:ahLst/>
                <a:cxnLst>
                  <a:cxn ang="T6">
                    <a:pos x="T0" y="T1"/>
                  </a:cxn>
                  <a:cxn ang="T7">
                    <a:pos x="T2" y="T3"/>
                  </a:cxn>
                  <a:cxn ang="T8">
                    <a:pos x="T4" y="T5"/>
                  </a:cxn>
                </a:cxnLst>
                <a:rect l="T9" t="T10" r="T11" b="T12"/>
                <a:pathLst>
                  <a:path w="29" h="9">
                    <a:moveTo>
                      <a:pt x="0" y="9"/>
                    </a:moveTo>
                    <a:lnTo>
                      <a:pt x="19" y="9"/>
                    </a:lnTo>
                    <a:lnTo>
                      <a:pt x="29"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37" name="Freeform 2744"/>
              <p:cNvSpPr>
                <a:spLocks/>
              </p:cNvSpPr>
              <p:nvPr/>
            </p:nvSpPr>
            <p:spPr bwMode="auto">
              <a:xfrm>
                <a:off x="1417" y="2781"/>
                <a:ext cx="28" cy="48"/>
              </a:xfrm>
              <a:custGeom>
                <a:avLst/>
                <a:gdLst>
                  <a:gd name="T0" fmla="*/ 0 w 28"/>
                  <a:gd name="T1" fmla="*/ 48 h 48"/>
                  <a:gd name="T2" fmla="*/ 9 w 28"/>
                  <a:gd name="T3" fmla="*/ 29 h 48"/>
                  <a:gd name="T4" fmla="*/ 28 w 28"/>
                  <a:gd name="T5" fmla="*/ 0 h 48"/>
                  <a:gd name="T6" fmla="*/ 0 60000 65536"/>
                  <a:gd name="T7" fmla="*/ 0 60000 65536"/>
                  <a:gd name="T8" fmla="*/ 0 60000 65536"/>
                  <a:gd name="T9" fmla="*/ 0 w 28"/>
                  <a:gd name="T10" fmla="*/ 0 h 48"/>
                  <a:gd name="T11" fmla="*/ 28 w 28"/>
                  <a:gd name="T12" fmla="*/ 48 h 48"/>
                </a:gdLst>
                <a:ahLst/>
                <a:cxnLst>
                  <a:cxn ang="T6">
                    <a:pos x="T0" y="T1"/>
                  </a:cxn>
                  <a:cxn ang="T7">
                    <a:pos x="T2" y="T3"/>
                  </a:cxn>
                  <a:cxn ang="T8">
                    <a:pos x="T4" y="T5"/>
                  </a:cxn>
                </a:cxnLst>
                <a:rect l="T9" t="T10" r="T11" b="T12"/>
                <a:pathLst>
                  <a:path w="28" h="48">
                    <a:moveTo>
                      <a:pt x="0" y="48"/>
                    </a:moveTo>
                    <a:lnTo>
                      <a:pt x="9" y="29"/>
                    </a:lnTo>
                    <a:lnTo>
                      <a:pt x="2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38" name="Freeform 2745"/>
              <p:cNvSpPr>
                <a:spLocks/>
              </p:cNvSpPr>
              <p:nvPr/>
            </p:nvSpPr>
            <p:spPr bwMode="auto">
              <a:xfrm>
                <a:off x="1445" y="2676"/>
                <a:ext cx="39" cy="105"/>
              </a:xfrm>
              <a:custGeom>
                <a:avLst/>
                <a:gdLst>
                  <a:gd name="T0" fmla="*/ 0 w 39"/>
                  <a:gd name="T1" fmla="*/ 105 h 105"/>
                  <a:gd name="T2" fmla="*/ 20 w 39"/>
                  <a:gd name="T3" fmla="*/ 57 h 105"/>
                  <a:gd name="T4" fmla="*/ 39 w 39"/>
                  <a:gd name="T5" fmla="*/ 0 h 105"/>
                  <a:gd name="T6" fmla="*/ 0 60000 65536"/>
                  <a:gd name="T7" fmla="*/ 0 60000 65536"/>
                  <a:gd name="T8" fmla="*/ 0 60000 65536"/>
                  <a:gd name="T9" fmla="*/ 0 w 39"/>
                  <a:gd name="T10" fmla="*/ 0 h 105"/>
                  <a:gd name="T11" fmla="*/ 39 w 39"/>
                  <a:gd name="T12" fmla="*/ 105 h 105"/>
                </a:gdLst>
                <a:ahLst/>
                <a:cxnLst>
                  <a:cxn ang="T6">
                    <a:pos x="T0" y="T1"/>
                  </a:cxn>
                  <a:cxn ang="T7">
                    <a:pos x="T2" y="T3"/>
                  </a:cxn>
                  <a:cxn ang="T8">
                    <a:pos x="T4" y="T5"/>
                  </a:cxn>
                </a:cxnLst>
                <a:rect l="T9" t="T10" r="T11" b="T12"/>
                <a:pathLst>
                  <a:path w="39" h="105">
                    <a:moveTo>
                      <a:pt x="0" y="105"/>
                    </a:moveTo>
                    <a:lnTo>
                      <a:pt x="20" y="57"/>
                    </a:lnTo>
                    <a:lnTo>
                      <a:pt x="39"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39" name="Freeform 2746"/>
              <p:cNvSpPr>
                <a:spLocks/>
              </p:cNvSpPr>
              <p:nvPr/>
            </p:nvSpPr>
            <p:spPr bwMode="auto">
              <a:xfrm>
                <a:off x="1484" y="2513"/>
                <a:ext cx="28" cy="163"/>
              </a:xfrm>
              <a:custGeom>
                <a:avLst/>
                <a:gdLst>
                  <a:gd name="T0" fmla="*/ 0 w 28"/>
                  <a:gd name="T1" fmla="*/ 163 h 163"/>
                  <a:gd name="T2" fmla="*/ 19 w 28"/>
                  <a:gd name="T3" fmla="*/ 86 h 163"/>
                  <a:gd name="T4" fmla="*/ 28 w 28"/>
                  <a:gd name="T5" fmla="*/ 0 h 163"/>
                  <a:gd name="T6" fmla="*/ 0 60000 65536"/>
                  <a:gd name="T7" fmla="*/ 0 60000 65536"/>
                  <a:gd name="T8" fmla="*/ 0 60000 65536"/>
                  <a:gd name="T9" fmla="*/ 0 w 28"/>
                  <a:gd name="T10" fmla="*/ 0 h 163"/>
                  <a:gd name="T11" fmla="*/ 28 w 28"/>
                  <a:gd name="T12" fmla="*/ 163 h 163"/>
                </a:gdLst>
                <a:ahLst/>
                <a:cxnLst>
                  <a:cxn ang="T6">
                    <a:pos x="T0" y="T1"/>
                  </a:cxn>
                  <a:cxn ang="T7">
                    <a:pos x="T2" y="T3"/>
                  </a:cxn>
                  <a:cxn ang="T8">
                    <a:pos x="T4" y="T5"/>
                  </a:cxn>
                </a:cxnLst>
                <a:rect l="T9" t="T10" r="T11" b="T12"/>
                <a:pathLst>
                  <a:path w="28" h="163">
                    <a:moveTo>
                      <a:pt x="0" y="163"/>
                    </a:moveTo>
                    <a:lnTo>
                      <a:pt x="19" y="86"/>
                    </a:lnTo>
                    <a:lnTo>
                      <a:pt x="2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0" name="Freeform 2747"/>
              <p:cNvSpPr>
                <a:spLocks/>
              </p:cNvSpPr>
              <p:nvPr/>
            </p:nvSpPr>
            <p:spPr bwMode="auto">
              <a:xfrm>
                <a:off x="1512" y="2293"/>
                <a:ext cx="29" cy="220"/>
              </a:xfrm>
              <a:custGeom>
                <a:avLst/>
                <a:gdLst>
                  <a:gd name="T0" fmla="*/ 0 w 29"/>
                  <a:gd name="T1" fmla="*/ 220 h 220"/>
                  <a:gd name="T2" fmla="*/ 10 w 29"/>
                  <a:gd name="T3" fmla="*/ 115 h 220"/>
                  <a:gd name="T4" fmla="*/ 29 w 29"/>
                  <a:gd name="T5" fmla="*/ 0 h 220"/>
                  <a:gd name="T6" fmla="*/ 0 60000 65536"/>
                  <a:gd name="T7" fmla="*/ 0 60000 65536"/>
                  <a:gd name="T8" fmla="*/ 0 60000 65536"/>
                  <a:gd name="T9" fmla="*/ 0 w 29"/>
                  <a:gd name="T10" fmla="*/ 0 h 220"/>
                  <a:gd name="T11" fmla="*/ 29 w 29"/>
                  <a:gd name="T12" fmla="*/ 220 h 220"/>
                </a:gdLst>
                <a:ahLst/>
                <a:cxnLst>
                  <a:cxn ang="T6">
                    <a:pos x="T0" y="T1"/>
                  </a:cxn>
                  <a:cxn ang="T7">
                    <a:pos x="T2" y="T3"/>
                  </a:cxn>
                  <a:cxn ang="T8">
                    <a:pos x="T4" y="T5"/>
                  </a:cxn>
                </a:cxnLst>
                <a:rect l="T9" t="T10" r="T11" b="T12"/>
                <a:pathLst>
                  <a:path w="29" h="220">
                    <a:moveTo>
                      <a:pt x="0" y="220"/>
                    </a:moveTo>
                    <a:lnTo>
                      <a:pt x="10" y="115"/>
                    </a:lnTo>
                    <a:lnTo>
                      <a:pt x="29"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1" name="Freeform 2748"/>
              <p:cNvSpPr>
                <a:spLocks/>
              </p:cNvSpPr>
              <p:nvPr/>
            </p:nvSpPr>
            <p:spPr bwMode="auto">
              <a:xfrm>
                <a:off x="1541" y="2025"/>
                <a:ext cx="38" cy="268"/>
              </a:xfrm>
              <a:custGeom>
                <a:avLst/>
                <a:gdLst>
                  <a:gd name="T0" fmla="*/ 0 w 38"/>
                  <a:gd name="T1" fmla="*/ 268 h 268"/>
                  <a:gd name="T2" fmla="*/ 19 w 38"/>
                  <a:gd name="T3" fmla="*/ 134 h 268"/>
                  <a:gd name="T4" fmla="*/ 38 w 38"/>
                  <a:gd name="T5" fmla="*/ 0 h 268"/>
                  <a:gd name="T6" fmla="*/ 0 60000 65536"/>
                  <a:gd name="T7" fmla="*/ 0 60000 65536"/>
                  <a:gd name="T8" fmla="*/ 0 60000 65536"/>
                  <a:gd name="T9" fmla="*/ 0 w 38"/>
                  <a:gd name="T10" fmla="*/ 0 h 268"/>
                  <a:gd name="T11" fmla="*/ 38 w 38"/>
                  <a:gd name="T12" fmla="*/ 268 h 268"/>
                </a:gdLst>
                <a:ahLst/>
                <a:cxnLst>
                  <a:cxn ang="T6">
                    <a:pos x="T0" y="T1"/>
                  </a:cxn>
                  <a:cxn ang="T7">
                    <a:pos x="T2" y="T3"/>
                  </a:cxn>
                  <a:cxn ang="T8">
                    <a:pos x="T4" y="T5"/>
                  </a:cxn>
                </a:cxnLst>
                <a:rect l="T9" t="T10" r="T11" b="T12"/>
                <a:pathLst>
                  <a:path w="38" h="268">
                    <a:moveTo>
                      <a:pt x="0" y="268"/>
                    </a:moveTo>
                    <a:lnTo>
                      <a:pt x="19" y="134"/>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2" name="Freeform 2749"/>
              <p:cNvSpPr>
                <a:spLocks/>
              </p:cNvSpPr>
              <p:nvPr/>
            </p:nvSpPr>
            <p:spPr bwMode="auto">
              <a:xfrm>
                <a:off x="1579" y="1767"/>
                <a:ext cx="29" cy="258"/>
              </a:xfrm>
              <a:custGeom>
                <a:avLst/>
                <a:gdLst>
                  <a:gd name="T0" fmla="*/ 0 w 29"/>
                  <a:gd name="T1" fmla="*/ 258 h 258"/>
                  <a:gd name="T2" fmla="*/ 19 w 29"/>
                  <a:gd name="T3" fmla="*/ 124 h 258"/>
                  <a:gd name="T4" fmla="*/ 29 w 29"/>
                  <a:gd name="T5" fmla="*/ 0 h 258"/>
                  <a:gd name="T6" fmla="*/ 0 60000 65536"/>
                  <a:gd name="T7" fmla="*/ 0 60000 65536"/>
                  <a:gd name="T8" fmla="*/ 0 60000 65536"/>
                  <a:gd name="T9" fmla="*/ 0 w 29"/>
                  <a:gd name="T10" fmla="*/ 0 h 258"/>
                  <a:gd name="T11" fmla="*/ 29 w 29"/>
                  <a:gd name="T12" fmla="*/ 258 h 258"/>
                </a:gdLst>
                <a:ahLst/>
                <a:cxnLst>
                  <a:cxn ang="T6">
                    <a:pos x="T0" y="T1"/>
                  </a:cxn>
                  <a:cxn ang="T7">
                    <a:pos x="T2" y="T3"/>
                  </a:cxn>
                  <a:cxn ang="T8">
                    <a:pos x="T4" y="T5"/>
                  </a:cxn>
                </a:cxnLst>
                <a:rect l="T9" t="T10" r="T11" b="T12"/>
                <a:pathLst>
                  <a:path w="29" h="258">
                    <a:moveTo>
                      <a:pt x="0" y="258"/>
                    </a:moveTo>
                    <a:lnTo>
                      <a:pt x="19" y="124"/>
                    </a:lnTo>
                    <a:lnTo>
                      <a:pt x="29"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3" name="Freeform 2750"/>
              <p:cNvSpPr>
                <a:spLocks/>
              </p:cNvSpPr>
              <p:nvPr/>
            </p:nvSpPr>
            <p:spPr bwMode="auto">
              <a:xfrm>
                <a:off x="1608" y="1566"/>
                <a:ext cx="29" cy="201"/>
              </a:xfrm>
              <a:custGeom>
                <a:avLst/>
                <a:gdLst>
                  <a:gd name="T0" fmla="*/ 0 w 29"/>
                  <a:gd name="T1" fmla="*/ 201 h 201"/>
                  <a:gd name="T2" fmla="*/ 9 w 29"/>
                  <a:gd name="T3" fmla="*/ 96 h 201"/>
                  <a:gd name="T4" fmla="*/ 29 w 29"/>
                  <a:gd name="T5" fmla="*/ 0 h 201"/>
                  <a:gd name="T6" fmla="*/ 0 60000 65536"/>
                  <a:gd name="T7" fmla="*/ 0 60000 65536"/>
                  <a:gd name="T8" fmla="*/ 0 60000 65536"/>
                  <a:gd name="T9" fmla="*/ 0 w 29"/>
                  <a:gd name="T10" fmla="*/ 0 h 201"/>
                  <a:gd name="T11" fmla="*/ 29 w 29"/>
                  <a:gd name="T12" fmla="*/ 201 h 201"/>
                </a:gdLst>
                <a:ahLst/>
                <a:cxnLst>
                  <a:cxn ang="T6">
                    <a:pos x="T0" y="T1"/>
                  </a:cxn>
                  <a:cxn ang="T7">
                    <a:pos x="T2" y="T3"/>
                  </a:cxn>
                  <a:cxn ang="T8">
                    <a:pos x="T4" y="T5"/>
                  </a:cxn>
                </a:cxnLst>
                <a:rect l="T9" t="T10" r="T11" b="T12"/>
                <a:pathLst>
                  <a:path w="29" h="201">
                    <a:moveTo>
                      <a:pt x="0" y="201"/>
                    </a:moveTo>
                    <a:lnTo>
                      <a:pt x="9" y="96"/>
                    </a:lnTo>
                    <a:lnTo>
                      <a:pt x="29"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4" name="Freeform 2751"/>
              <p:cNvSpPr>
                <a:spLocks/>
              </p:cNvSpPr>
              <p:nvPr/>
            </p:nvSpPr>
            <p:spPr bwMode="auto">
              <a:xfrm>
                <a:off x="1637" y="1413"/>
                <a:ext cx="38" cy="153"/>
              </a:xfrm>
              <a:custGeom>
                <a:avLst/>
                <a:gdLst>
                  <a:gd name="T0" fmla="*/ 0 w 38"/>
                  <a:gd name="T1" fmla="*/ 153 h 153"/>
                  <a:gd name="T2" fmla="*/ 19 w 38"/>
                  <a:gd name="T3" fmla="*/ 67 h 153"/>
                  <a:gd name="T4" fmla="*/ 38 w 38"/>
                  <a:gd name="T5" fmla="*/ 0 h 153"/>
                  <a:gd name="T6" fmla="*/ 0 60000 65536"/>
                  <a:gd name="T7" fmla="*/ 0 60000 65536"/>
                  <a:gd name="T8" fmla="*/ 0 60000 65536"/>
                  <a:gd name="T9" fmla="*/ 0 w 38"/>
                  <a:gd name="T10" fmla="*/ 0 h 153"/>
                  <a:gd name="T11" fmla="*/ 38 w 38"/>
                  <a:gd name="T12" fmla="*/ 153 h 153"/>
                </a:gdLst>
                <a:ahLst/>
                <a:cxnLst>
                  <a:cxn ang="T6">
                    <a:pos x="T0" y="T1"/>
                  </a:cxn>
                  <a:cxn ang="T7">
                    <a:pos x="T2" y="T3"/>
                  </a:cxn>
                  <a:cxn ang="T8">
                    <a:pos x="T4" y="T5"/>
                  </a:cxn>
                </a:cxnLst>
                <a:rect l="T9" t="T10" r="T11" b="T12"/>
                <a:pathLst>
                  <a:path w="38" h="153">
                    <a:moveTo>
                      <a:pt x="0" y="153"/>
                    </a:moveTo>
                    <a:lnTo>
                      <a:pt x="19" y="67"/>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5" name="Freeform 2752"/>
              <p:cNvSpPr>
                <a:spLocks/>
              </p:cNvSpPr>
              <p:nvPr/>
            </p:nvSpPr>
            <p:spPr bwMode="auto">
              <a:xfrm>
                <a:off x="1675" y="1327"/>
                <a:ext cx="28" cy="86"/>
              </a:xfrm>
              <a:custGeom>
                <a:avLst/>
                <a:gdLst>
                  <a:gd name="T0" fmla="*/ 0 w 28"/>
                  <a:gd name="T1" fmla="*/ 86 h 86"/>
                  <a:gd name="T2" fmla="*/ 19 w 28"/>
                  <a:gd name="T3" fmla="*/ 38 h 86"/>
                  <a:gd name="T4" fmla="*/ 28 w 28"/>
                  <a:gd name="T5" fmla="*/ 0 h 86"/>
                  <a:gd name="T6" fmla="*/ 0 60000 65536"/>
                  <a:gd name="T7" fmla="*/ 0 60000 65536"/>
                  <a:gd name="T8" fmla="*/ 0 60000 65536"/>
                  <a:gd name="T9" fmla="*/ 0 w 28"/>
                  <a:gd name="T10" fmla="*/ 0 h 86"/>
                  <a:gd name="T11" fmla="*/ 28 w 28"/>
                  <a:gd name="T12" fmla="*/ 86 h 86"/>
                </a:gdLst>
                <a:ahLst/>
                <a:cxnLst>
                  <a:cxn ang="T6">
                    <a:pos x="T0" y="T1"/>
                  </a:cxn>
                  <a:cxn ang="T7">
                    <a:pos x="T2" y="T3"/>
                  </a:cxn>
                  <a:cxn ang="T8">
                    <a:pos x="T4" y="T5"/>
                  </a:cxn>
                </a:cxnLst>
                <a:rect l="T9" t="T10" r="T11" b="T12"/>
                <a:pathLst>
                  <a:path w="28" h="86">
                    <a:moveTo>
                      <a:pt x="0" y="86"/>
                    </a:moveTo>
                    <a:lnTo>
                      <a:pt x="19" y="38"/>
                    </a:lnTo>
                    <a:lnTo>
                      <a:pt x="2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6" name="Freeform 2753"/>
              <p:cNvSpPr>
                <a:spLocks/>
              </p:cNvSpPr>
              <p:nvPr/>
            </p:nvSpPr>
            <p:spPr bwMode="auto">
              <a:xfrm>
                <a:off x="1703" y="1308"/>
                <a:ext cx="29" cy="19"/>
              </a:xfrm>
              <a:custGeom>
                <a:avLst/>
                <a:gdLst>
                  <a:gd name="T0" fmla="*/ 0 w 29"/>
                  <a:gd name="T1" fmla="*/ 19 h 19"/>
                  <a:gd name="T2" fmla="*/ 10 w 29"/>
                  <a:gd name="T3" fmla="*/ 0 h 19"/>
                  <a:gd name="T4" fmla="*/ 29 w 29"/>
                  <a:gd name="T5" fmla="*/ 0 h 19"/>
                  <a:gd name="T6" fmla="*/ 0 60000 65536"/>
                  <a:gd name="T7" fmla="*/ 0 60000 65536"/>
                  <a:gd name="T8" fmla="*/ 0 60000 65536"/>
                  <a:gd name="T9" fmla="*/ 0 w 29"/>
                  <a:gd name="T10" fmla="*/ 0 h 19"/>
                  <a:gd name="T11" fmla="*/ 29 w 29"/>
                  <a:gd name="T12" fmla="*/ 19 h 19"/>
                </a:gdLst>
                <a:ahLst/>
                <a:cxnLst>
                  <a:cxn ang="T6">
                    <a:pos x="T0" y="T1"/>
                  </a:cxn>
                  <a:cxn ang="T7">
                    <a:pos x="T2" y="T3"/>
                  </a:cxn>
                  <a:cxn ang="T8">
                    <a:pos x="T4" y="T5"/>
                  </a:cxn>
                </a:cxnLst>
                <a:rect l="T9" t="T10" r="T11" b="T12"/>
                <a:pathLst>
                  <a:path w="29" h="19">
                    <a:moveTo>
                      <a:pt x="0" y="19"/>
                    </a:moveTo>
                    <a:lnTo>
                      <a:pt x="10" y="0"/>
                    </a:lnTo>
                    <a:lnTo>
                      <a:pt x="29"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7" name="Freeform 2754"/>
              <p:cNvSpPr>
                <a:spLocks/>
              </p:cNvSpPr>
              <p:nvPr/>
            </p:nvSpPr>
            <p:spPr bwMode="auto">
              <a:xfrm>
                <a:off x="1732" y="1308"/>
                <a:ext cx="38" cy="9"/>
              </a:xfrm>
              <a:custGeom>
                <a:avLst/>
                <a:gdLst>
                  <a:gd name="T0" fmla="*/ 0 w 38"/>
                  <a:gd name="T1" fmla="*/ 0 h 9"/>
                  <a:gd name="T2" fmla="*/ 19 w 38"/>
                  <a:gd name="T3" fmla="*/ 0 h 9"/>
                  <a:gd name="T4" fmla="*/ 38 w 38"/>
                  <a:gd name="T5" fmla="*/ 9 h 9"/>
                  <a:gd name="T6" fmla="*/ 0 60000 65536"/>
                  <a:gd name="T7" fmla="*/ 0 60000 65536"/>
                  <a:gd name="T8" fmla="*/ 0 60000 65536"/>
                  <a:gd name="T9" fmla="*/ 0 w 38"/>
                  <a:gd name="T10" fmla="*/ 0 h 9"/>
                  <a:gd name="T11" fmla="*/ 38 w 38"/>
                  <a:gd name="T12" fmla="*/ 9 h 9"/>
                </a:gdLst>
                <a:ahLst/>
                <a:cxnLst>
                  <a:cxn ang="T6">
                    <a:pos x="T0" y="T1"/>
                  </a:cxn>
                  <a:cxn ang="T7">
                    <a:pos x="T2" y="T3"/>
                  </a:cxn>
                  <a:cxn ang="T8">
                    <a:pos x="T4" y="T5"/>
                  </a:cxn>
                </a:cxnLst>
                <a:rect l="T9" t="T10" r="T11" b="T12"/>
                <a:pathLst>
                  <a:path w="38" h="9">
                    <a:moveTo>
                      <a:pt x="0" y="0"/>
                    </a:moveTo>
                    <a:lnTo>
                      <a:pt x="19" y="0"/>
                    </a:lnTo>
                    <a:lnTo>
                      <a:pt x="38" y="9"/>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8" name="Freeform 2755"/>
              <p:cNvSpPr>
                <a:spLocks/>
              </p:cNvSpPr>
              <p:nvPr/>
            </p:nvSpPr>
            <p:spPr bwMode="auto">
              <a:xfrm>
                <a:off x="1770" y="1317"/>
                <a:ext cx="29" cy="77"/>
              </a:xfrm>
              <a:custGeom>
                <a:avLst/>
                <a:gdLst>
                  <a:gd name="T0" fmla="*/ 0 w 29"/>
                  <a:gd name="T1" fmla="*/ 0 h 77"/>
                  <a:gd name="T2" fmla="*/ 10 w 29"/>
                  <a:gd name="T3" fmla="*/ 10 h 77"/>
                  <a:gd name="T4" fmla="*/ 19 w 29"/>
                  <a:gd name="T5" fmla="*/ 39 h 77"/>
                  <a:gd name="T6" fmla="*/ 29 w 29"/>
                  <a:gd name="T7" fmla="*/ 77 h 77"/>
                  <a:gd name="T8" fmla="*/ 0 60000 65536"/>
                  <a:gd name="T9" fmla="*/ 0 60000 65536"/>
                  <a:gd name="T10" fmla="*/ 0 60000 65536"/>
                  <a:gd name="T11" fmla="*/ 0 60000 65536"/>
                  <a:gd name="T12" fmla="*/ 0 w 29"/>
                  <a:gd name="T13" fmla="*/ 0 h 77"/>
                  <a:gd name="T14" fmla="*/ 29 w 29"/>
                  <a:gd name="T15" fmla="*/ 77 h 77"/>
                </a:gdLst>
                <a:ahLst/>
                <a:cxnLst>
                  <a:cxn ang="T8">
                    <a:pos x="T0" y="T1"/>
                  </a:cxn>
                  <a:cxn ang="T9">
                    <a:pos x="T2" y="T3"/>
                  </a:cxn>
                  <a:cxn ang="T10">
                    <a:pos x="T4" y="T5"/>
                  </a:cxn>
                  <a:cxn ang="T11">
                    <a:pos x="T6" y="T7"/>
                  </a:cxn>
                </a:cxnLst>
                <a:rect l="T12" t="T13" r="T14" b="T15"/>
                <a:pathLst>
                  <a:path w="29" h="77">
                    <a:moveTo>
                      <a:pt x="0" y="0"/>
                    </a:moveTo>
                    <a:lnTo>
                      <a:pt x="10" y="10"/>
                    </a:lnTo>
                    <a:lnTo>
                      <a:pt x="19" y="39"/>
                    </a:lnTo>
                    <a:lnTo>
                      <a:pt x="29" y="77"/>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49" name="Freeform 2756"/>
              <p:cNvSpPr>
                <a:spLocks/>
              </p:cNvSpPr>
              <p:nvPr/>
            </p:nvSpPr>
            <p:spPr bwMode="auto">
              <a:xfrm>
                <a:off x="1799" y="1394"/>
                <a:ext cx="29" cy="86"/>
              </a:xfrm>
              <a:custGeom>
                <a:avLst/>
                <a:gdLst>
                  <a:gd name="T0" fmla="*/ 0 w 29"/>
                  <a:gd name="T1" fmla="*/ 0 h 86"/>
                  <a:gd name="T2" fmla="*/ 10 w 29"/>
                  <a:gd name="T3" fmla="*/ 38 h 86"/>
                  <a:gd name="T4" fmla="*/ 29 w 29"/>
                  <a:gd name="T5" fmla="*/ 86 h 86"/>
                  <a:gd name="T6" fmla="*/ 0 60000 65536"/>
                  <a:gd name="T7" fmla="*/ 0 60000 65536"/>
                  <a:gd name="T8" fmla="*/ 0 60000 65536"/>
                  <a:gd name="T9" fmla="*/ 0 w 29"/>
                  <a:gd name="T10" fmla="*/ 0 h 86"/>
                  <a:gd name="T11" fmla="*/ 29 w 29"/>
                  <a:gd name="T12" fmla="*/ 86 h 86"/>
                </a:gdLst>
                <a:ahLst/>
                <a:cxnLst>
                  <a:cxn ang="T6">
                    <a:pos x="T0" y="T1"/>
                  </a:cxn>
                  <a:cxn ang="T7">
                    <a:pos x="T2" y="T3"/>
                  </a:cxn>
                  <a:cxn ang="T8">
                    <a:pos x="T4" y="T5"/>
                  </a:cxn>
                </a:cxnLst>
                <a:rect l="T9" t="T10" r="T11" b="T12"/>
                <a:pathLst>
                  <a:path w="29" h="86">
                    <a:moveTo>
                      <a:pt x="0" y="0"/>
                    </a:moveTo>
                    <a:lnTo>
                      <a:pt x="10" y="38"/>
                    </a:lnTo>
                    <a:lnTo>
                      <a:pt x="29" y="86"/>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50" name="Freeform 2757"/>
              <p:cNvSpPr>
                <a:spLocks/>
              </p:cNvSpPr>
              <p:nvPr/>
            </p:nvSpPr>
            <p:spPr bwMode="auto">
              <a:xfrm>
                <a:off x="1828" y="1480"/>
                <a:ext cx="38" cy="115"/>
              </a:xfrm>
              <a:custGeom>
                <a:avLst/>
                <a:gdLst>
                  <a:gd name="T0" fmla="*/ 0 w 38"/>
                  <a:gd name="T1" fmla="*/ 0 h 115"/>
                  <a:gd name="T2" fmla="*/ 19 w 38"/>
                  <a:gd name="T3" fmla="*/ 57 h 115"/>
                  <a:gd name="T4" fmla="*/ 38 w 38"/>
                  <a:gd name="T5" fmla="*/ 115 h 115"/>
                  <a:gd name="T6" fmla="*/ 0 60000 65536"/>
                  <a:gd name="T7" fmla="*/ 0 60000 65536"/>
                  <a:gd name="T8" fmla="*/ 0 60000 65536"/>
                  <a:gd name="T9" fmla="*/ 0 w 38"/>
                  <a:gd name="T10" fmla="*/ 0 h 115"/>
                  <a:gd name="T11" fmla="*/ 38 w 38"/>
                  <a:gd name="T12" fmla="*/ 115 h 115"/>
                </a:gdLst>
                <a:ahLst/>
                <a:cxnLst>
                  <a:cxn ang="T6">
                    <a:pos x="T0" y="T1"/>
                  </a:cxn>
                  <a:cxn ang="T7">
                    <a:pos x="T2" y="T3"/>
                  </a:cxn>
                  <a:cxn ang="T8">
                    <a:pos x="T4" y="T5"/>
                  </a:cxn>
                </a:cxnLst>
                <a:rect l="T9" t="T10" r="T11" b="T12"/>
                <a:pathLst>
                  <a:path w="38" h="115">
                    <a:moveTo>
                      <a:pt x="0" y="0"/>
                    </a:moveTo>
                    <a:lnTo>
                      <a:pt x="19" y="57"/>
                    </a:lnTo>
                    <a:lnTo>
                      <a:pt x="38" y="115"/>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51" name="Line 2758"/>
              <p:cNvSpPr>
                <a:spLocks noChangeShapeType="1"/>
              </p:cNvSpPr>
              <p:nvPr/>
            </p:nvSpPr>
            <p:spPr bwMode="auto">
              <a:xfrm>
                <a:off x="1866" y="1595"/>
                <a:ext cx="29" cy="124"/>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52" name="Freeform 2759"/>
              <p:cNvSpPr>
                <a:spLocks/>
              </p:cNvSpPr>
              <p:nvPr/>
            </p:nvSpPr>
            <p:spPr bwMode="auto">
              <a:xfrm>
                <a:off x="1895" y="1719"/>
                <a:ext cx="28" cy="134"/>
              </a:xfrm>
              <a:custGeom>
                <a:avLst/>
                <a:gdLst>
                  <a:gd name="T0" fmla="*/ 0 w 28"/>
                  <a:gd name="T1" fmla="*/ 0 h 134"/>
                  <a:gd name="T2" fmla="*/ 9 w 28"/>
                  <a:gd name="T3" fmla="*/ 67 h 134"/>
                  <a:gd name="T4" fmla="*/ 28 w 28"/>
                  <a:gd name="T5" fmla="*/ 134 h 134"/>
                  <a:gd name="T6" fmla="*/ 0 60000 65536"/>
                  <a:gd name="T7" fmla="*/ 0 60000 65536"/>
                  <a:gd name="T8" fmla="*/ 0 60000 65536"/>
                  <a:gd name="T9" fmla="*/ 0 w 28"/>
                  <a:gd name="T10" fmla="*/ 0 h 134"/>
                  <a:gd name="T11" fmla="*/ 28 w 28"/>
                  <a:gd name="T12" fmla="*/ 134 h 134"/>
                </a:gdLst>
                <a:ahLst/>
                <a:cxnLst>
                  <a:cxn ang="T6">
                    <a:pos x="T0" y="T1"/>
                  </a:cxn>
                  <a:cxn ang="T7">
                    <a:pos x="T2" y="T3"/>
                  </a:cxn>
                  <a:cxn ang="T8">
                    <a:pos x="T4" y="T5"/>
                  </a:cxn>
                </a:cxnLst>
                <a:rect l="T9" t="T10" r="T11" b="T12"/>
                <a:pathLst>
                  <a:path w="28" h="134">
                    <a:moveTo>
                      <a:pt x="0" y="0"/>
                    </a:moveTo>
                    <a:lnTo>
                      <a:pt x="9" y="67"/>
                    </a:lnTo>
                    <a:lnTo>
                      <a:pt x="28" y="134"/>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53" name="Freeform 2760"/>
              <p:cNvSpPr>
                <a:spLocks/>
              </p:cNvSpPr>
              <p:nvPr/>
            </p:nvSpPr>
            <p:spPr bwMode="auto">
              <a:xfrm>
                <a:off x="1923" y="1853"/>
                <a:ext cx="38" cy="115"/>
              </a:xfrm>
              <a:custGeom>
                <a:avLst/>
                <a:gdLst>
                  <a:gd name="T0" fmla="*/ 0 w 38"/>
                  <a:gd name="T1" fmla="*/ 0 h 115"/>
                  <a:gd name="T2" fmla="*/ 19 w 38"/>
                  <a:gd name="T3" fmla="*/ 58 h 115"/>
                  <a:gd name="T4" fmla="*/ 38 w 38"/>
                  <a:gd name="T5" fmla="*/ 115 h 115"/>
                  <a:gd name="T6" fmla="*/ 0 60000 65536"/>
                  <a:gd name="T7" fmla="*/ 0 60000 65536"/>
                  <a:gd name="T8" fmla="*/ 0 60000 65536"/>
                  <a:gd name="T9" fmla="*/ 0 w 38"/>
                  <a:gd name="T10" fmla="*/ 0 h 115"/>
                  <a:gd name="T11" fmla="*/ 38 w 38"/>
                  <a:gd name="T12" fmla="*/ 115 h 115"/>
                </a:gdLst>
                <a:ahLst/>
                <a:cxnLst>
                  <a:cxn ang="T6">
                    <a:pos x="T0" y="T1"/>
                  </a:cxn>
                  <a:cxn ang="T7">
                    <a:pos x="T2" y="T3"/>
                  </a:cxn>
                  <a:cxn ang="T8">
                    <a:pos x="T4" y="T5"/>
                  </a:cxn>
                </a:cxnLst>
                <a:rect l="T9" t="T10" r="T11" b="T12"/>
                <a:pathLst>
                  <a:path w="38" h="115">
                    <a:moveTo>
                      <a:pt x="0" y="0"/>
                    </a:moveTo>
                    <a:lnTo>
                      <a:pt x="19" y="58"/>
                    </a:lnTo>
                    <a:lnTo>
                      <a:pt x="38" y="115"/>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54" name="Freeform 2761"/>
              <p:cNvSpPr>
                <a:spLocks/>
              </p:cNvSpPr>
              <p:nvPr/>
            </p:nvSpPr>
            <p:spPr bwMode="auto">
              <a:xfrm>
                <a:off x="1961" y="1968"/>
                <a:ext cx="29" cy="124"/>
              </a:xfrm>
              <a:custGeom>
                <a:avLst/>
                <a:gdLst>
                  <a:gd name="T0" fmla="*/ 0 w 29"/>
                  <a:gd name="T1" fmla="*/ 0 h 124"/>
                  <a:gd name="T2" fmla="*/ 20 w 29"/>
                  <a:gd name="T3" fmla="*/ 67 h 124"/>
                  <a:gd name="T4" fmla="*/ 29 w 29"/>
                  <a:gd name="T5" fmla="*/ 124 h 124"/>
                  <a:gd name="T6" fmla="*/ 0 60000 65536"/>
                  <a:gd name="T7" fmla="*/ 0 60000 65536"/>
                  <a:gd name="T8" fmla="*/ 0 60000 65536"/>
                  <a:gd name="T9" fmla="*/ 0 w 29"/>
                  <a:gd name="T10" fmla="*/ 0 h 124"/>
                  <a:gd name="T11" fmla="*/ 29 w 29"/>
                  <a:gd name="T12" fmla="*/ 124 h 124"/>
                </a:gdLst>
                <a:ahLst/>
                <a:cxnLst>
                  <a:cxn ang="T6">
                    <a:pos x="T0" y="T1"/>
                  </a:cxn>
                  <a:cxn ang="T7">
                    <a:pos x="T2" y="T3"/>
                  </a:cxn>
                  <a:cxn ang="T8">
                    <a:pos x="T4" y="T5"/>
                  </a:cxn>
                </a:cxnLst>
                <a:rect l="T9" t="T10" r="T11" b="T12"/>
                <a:pathLst>
                  <a:path w="29" h="124">
                    <a:moveTo>
                      <a:pt x="0" y="0"/>
                    </a:moveTo>
                    <a:lnTo>
                      <a:pt x="20" y="67"/>
                    </a:lnTo>
                    <a:lnTo>
                      <a:pt x="29" y="124"/>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55" name="Freeform 2762"/>
              <p:cNvSpPr>
                <a:spLocks/>
              </p:cNvSpPr>
              <p:nvPr/>
            </p:nvSpPr>
            <p:spPr bwMode="auto">
              <a:xfrm>
                <a:off x="1990" y="2092"/>
                <a:ext cx="29" cy="106"/>
              </a:xfrm>
              <a:custGeom>
                <a:avLst/>
                <a:gdLst>
                  <a:gd name="T0" fmla="*/ 0 w 29"/>
                  <a:gd name="T1" fmla="*/ 0 h 106"/>
                  <a:gd name="T2" fmla="*/ 10 w 29"/>
                  <a:gd name="T3" fmla="*/ 58 h 106"/>
                  <a:gd name="T4" fmla="*/ 29 w 29"/>
                  <a:gd name="T5" fmla="*/ 106 h 106"/>
                  <a:gd name="T6" fmla="*/ 0 60000 65536"/>
                  <a:gd name="T7" fmla="*/ 0 60000 65536"/>
                  <a:gd name="T8" fmla="*/ 0 60000 65536"/>
                  <a:gd name="T9" fmla="*/ 0 w 29"/>
                  <a:gd name="T10" fmla="*/ 0 h 106"/>
                  <a:gd name="T11" fmla="*/ 29 w 29"/>
                  <a:gd name="T12" fmla="*/ 106 h 106"/>
                </a:gdLst>
                <a:ahLst/>
                <a:cxnLst>
                  <a:cxn ang="T6">
                    <a:pos x="T0" y="T1"/>
                  </a:cxn>
                  <a:cxn ang="T7">
                    <a:pos x="T2" y="T3"/>
                  </a:cxn>
                  <a:cxn ang="T8">
                    <a:pos x="T4" y="T5"/>
                  </a:cxn>
                </a:cxnLst>
                <a:rect l="T9" t="T10" r="T11" b="T12"/>
                <a:pathLst>
                  <a:path w="29" h="106">
                    <a:moveTo>
                      <a:pt x="0" y="0"/>
                    </a:moveTo>
                    <a:lnTo>
                      <a:pt x="10" y="58"/>
                    </a:lnTo>
                    <a:lnTo>
                      <a:pt x="29" y="106"/>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56" name="Freeform 2763"/>
              <p:cNvSpPr>
                <a:spLocks/>
              </p:cNvSpPr>
              <p:nvPr/>
            </p:nvSpPr>
            <p:spPr bwMode="auto">
              <a:xfrm>
                <a:off x="2019" y="2198"/>
                <a:ext cx="38" cy="105"/>
              </a:xfrm>
              <a:custGeom>
                <a:avLst/>
                <a:gdLst>
                  <a:gd name="T0" fmla="*/ 0 w 38"/>
                  <a:gd name="T1" fmla="*/ 0 h 105"/>
                  <a:gd name="T2" fmla="*/ 19 w 38"/>
                  <a:gd name="T3" fmla="*/ 57 h 105"/>
                  <a:gd name="T4" fmla="*/ 38 w 38"/>
                  <a:gd name="T5" fmla="*/ 105 h 105"/>
                  <a:gd name="T6" fmla="*/ 0 60000 65536"/>
                  <a:gd name="T7" fmla="*/ 0 60000 65536"/>
                  <a:gd name="T8" fmla="*/ 0 60000 65536"/>
                  <a:gd name="T9" fmla="*/ 0 w 38"/>
                  <a:gd name="T10" fmla="*/ 0 h 105"/>
                  <a:gd name="T11" fmla="*/ 38 w 38"/>
                  <a:gd name="T12" fmla="*/ 105 h 105"/>
                </a:gdLst>
                <a:ahLst/>
                <a:cxnLst>
                  <a:cxn ang="T6">
                    <a:pos x="T0" y="T1"/>
                  </a:cxn>
                  <a:cxn ang="T7">
                    <a:pos x="T2" y="T3"/>
                  </a:cxn>
                  <a:cxn ang="T8">
                    <a:pos x="T4" y="T5"/>
                  </a:cxn>
                </a:cxnLst>
                <a:rect l="T9" t="T10" r="T11" b="T12"/>
                <a:pathLst>
                  <a:path w="38" h="105">
                    <a:moveTo>
                      <a:pt x="0" y="0"/>
                    </a:moveTo>
                    <a:lnTo>
                      <a:pt x="19" y="57"/>
                    </a:lnTo>
                    <a:lnTo>
                      <a:pt x="38" y="105"/>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57" name="Freeform 2764"/>
              <p:cNvSpPr>
                <a:spLocks/>
              </p:cNvSpPr>
              <p:nvPr/>
            </p:nvSpPr>
            <p:spPr bwMode="auto">
              <a:xfrm>
                <a:off x="2057" y="2303"/>
                <a:ext cx="29" cy="76"/>
              </a:xfrm>
              <a:custGeom>
                <a:avLst/>
                <a:gdLst>
                  <a:gd name="T0" fmla="*/ 0 w 29"/>
                  <a:gd name="T1" fmla="*/ 0 h 76"/>
                  <a:gd name="T2" fmla="*/ 19 w 29"/>
                  <a:gd name="T3" fmla="*/ 38 h 76"/>
                  <a:gd name="T4" fmla="*/ 29 w 29"/>
                  <a:gd name="T5" fmla="*/ 76 h 76"/>
                  <a:gd name="T6" fmla="*/ 0 60000 65536"/>
                  <a:gd name="T7" fmla="*/ 0 60000 65536"/>
                  <a:gd name="T8" fmla="*/ 0 60000 65536"/>
                  <a:gd name="T9" fmla="*/ 0 w 29"/>
                  <a:gd name="T10" fmla="*/ 0 h 76"/>
                  <a:gd name="T11" fmla="*/ 29 w 29"/>
                  <a:gd name="T12" fmla="*/ 76 h 76"/>
                </a:gdLst>
                <a:ahLst/>
                <a:cxnLst>
                  <a:cxn ang="T6">
                    <a:pos x="T0" y="T1"/>
                  </a:cxn>
                  <a:cxn ang="T7">
                    <a:pos x="T2" y="T3"/>
                  </a:cxn>
                  <a:cxn ang="T8">
                    <a:pos x="T4" y="T5"/>
                  </a:cxn>
                </a:cxnLst>
                <a:rect l="T9" t="T10" r="T11" b="T12"/>
                <a:pathLst>
                  <a:path w="29" h="76">
                    <a:moveTo>
                      <a:pt x="0" y="0"/>
                    </a:moveTo>
                    <a:lnTo>
                      <a:pt x="19" y="38"/>
                    </a:lnTo>
                    <a:lnTo>
                      <a:pt x="29" y="76"/>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58" name="Line 2765"/>
              <p:cNvSpPr>
                <a:spLocks noChangeShapeType="1"/>
              </p:cNvSpPr>
              <p:nvPr/>
            </p:nvSpPr>
            <p:spPr bwMode="auto">
              <a:xfrm>
                <a:off x="2086" y="2379"/>
                <a:ext cx="28" cy="77"/>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59" name="Freeform 2766"/>
              <p:cNvSpPr>
                <a:spLocks/>
              </p:cNvSpPr>
              <p:nvPr/>
            </p:nvSpPr>
            <p:spPr bwMode="auto">
              <a:xfrm>
                <a:off x="2114" y="2456"/>
                <a:ext cx="39" cy="67"/>
              </a:xfrm>
              <a:custGeom>
                <a:avLst/>
                <a:gdLst>
                  <a:gd name="T0" fmla="*/ 0 w 39"/>
                  <a:gd name="T1" fmla="*/ 0 h 67"/>
                  <a:gd name="T2" fmla="*/ 19 w 39"/>
                  <a:gd name="T3" fmla="*/ 38 h 67"/>
                  <a:gd name="T4" fmla="*/ 39 w 39"/>
                  <a:gd name="T5" fmla="*/ 67 h 67"/>
                  <a:gd name="T6" fmla="*/ 0 60000 65536"/>
                  <a:gd name="T7" fmla="*/ 0 60000 65536"/>
                  <a:gd name="T8" fmla="*/ 0 60000 65536"/>
                  <a:gd name="T9" fmla="*/ 0 w 39"/>
                  <a:gd name="T10" fmla="*/ 0 h 67"/>
                  <a:gd name="T11" fmla="*/ 39 w 39"/>
                  <a:gd name="T12" fmla="*/ 67 h 67"/>
                </a:gdLst>
                <a:ahLst/>
                <a:cxnLst>
                  <a:cxn ang="T6">
                    <a:pos x="T0" y="T1"/>
                  </a:cxn>
                  <a:cxn ang="T7">
                    <a:pos x="T2" y="T3"/>
                  </a:cxn>
                  <a:cxn ang="T8">
                    <a:pos x="T4" y="T5"/>
                  </a:cxn>
                </a:cxnLst>
                <a:rect l="T9" t="T10" r="T11" b="T12"/>
                <a:pathLst>
                  <a:path w="39" h="67">
                    <a:moveTo>
                      <a:pt x="0" y="0"/>
                    </a:moveTo>
                    <a:lnTo>
                      <a:pt x="19" y="38"/>
                    </a:lnTo>
                    <a:lnTo>
                      <a:pt x="39" y="67"/>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60" name="Line 2767"/>
              <p:cNvSpPr>
                <a:spLocks noChangeShapeType="1"/>
              </p:cNvSpPr>
              <p:nvPr/>
            </p:nvSpPr>
            <p:spPr bwMode="auto">
              <a:xfrm>
                <a:off x="2153" y="2523"/>
                <a:ext cx="28" cy="57"/>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61" name="Line 2768"/>
              <p:cNvSpPr>
                <a:spLocks noChangeShapeType="1"/>
              </p:cNvSpPr>
              <p:nvPr/>
            </p:nvSpPr>
            <p:spPr bwMode="auto">
              <a:xfrm>
                <a:off x="2181" y="2580"/>
                <a:ext cx="29" cy="48"/>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62" name="Freeform 2769"/>
              <p:cNvSpPr>
                <a:spLocks/>
              </p:cNvSpPr>
              <p:nvPr/>
            </p:nvSpPr>
            <p:spPr bwMode="auto">
              <a:xfrm>
                <a:off x="2210" y="2628"/>
                <a:ext cx="38" cy="38"/>
              </a:xfrm>
              <a:custGeom>
                <a:avLst/>
                <a:gdLst>
                  <a:gd name="T0" fmla="*/ 0 w 38"/>
                  <a:gd name="T1" fmla="*/ 0 h 38"/>
                  <a:gd name="T2" fmla="*/ 19 w 38"/>
                  <a:gd name="T3" fmla="*/ 19 h 38"/>
                  <a:gd name="T4" fmla="*/ 38 w 38"/>
                  <a:gd name="T5" fmla="*/ 38 h 38"/>
                  <a:gd name="T6" fmla="*/ 0 60000 65536"/>
                  <a:gd name="T7" fmla="*/ 0 60000 65536"/>
                  <a:gd name="T8" fmla="*/ 0 60000 65536"/>
                  <a:gd name="T9" fmla="*/ 0 w 38"/>
                  <a:gd name="T10" fmla="*/ 0 h 38"/>
                  <a:gd name="T11" fmla="*/ 38 w 38"/>
                  <a:gd name="T12" fmla="*/ 38 h 38"/>
                </a:gdLst>
                <a:ahLst/>
                <a:cxnLst>
                  <a:cxn ang="T6">
                    <a:pos x="T0" y="T1"/>
                  </a:cxn>
                  <a:cxn ang="T7">
                    <a:pos x="T2" y="T3"/>
                  </a:cxn>
                  <a:cxn ang="T8">
                    <a:pos x="T4" y="T5"/>
                  </a:cxn>
                </a:cxnLst>
                <a:rect l="T9" t="T10" r="T11" b="T12"/>
                <a:pathLst>
                  <a:path w="38" h="38">
                    <a:moveTo>
                      <a:pt x="0" y="0"/>
                    </a:moveTo>
                    <a:lnTo>
                      <a:pt x="19" y="19"/>
                    </a:lnTo>
                    <a:lnTo>
                      <a:pt x="38" y="38"/>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63" name="Line 2770"/>
              <p:cNvSpPr>
                <a:spLocks noChangeShapeType="1"/>
              </p:cNvSpPr>
              <p:nvPr/>
            </p:nvSpPr>
            <p:spPr bwMode="auto">
              <a:xfrm>
                <a:off x="2248" y="2666"/>
                <a:ext cx="29" cy="39"/>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64" name="Line 2771"/>
              <p:cNvSpPr>
                <a:spLocks noChangeShapeType="1"/>
              </p:cNvSpPr>
              <p:nvPr/>
            </p:nvSpPr>
            <p:spPr bwMode="auto">
              <a:xfrm>
                <a:off x="2277" y="2705"/>
                <a:ext cx="28" cy="28"/>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65" name="Freeform 2772"/>
              <p:cNvSpPr>
                <a:spLocks/>
              </p:cNvSpPr>
              <p:nvPr/>
            </p:nvSpPr>
            <p:spPr bwMode="auto">
              <a:xfrm>
                <a:off x="2305" y="2733"/>
                <a:ext cx="39" cy="19"/>
              </a:xfrm>
              <a:custGeom>
                <a:avLst/>
                <a:gdLst>
                  <a:gd name="T0" fmla="*/ 0 w 39"/>
                  <a:gd name="T1" fmla="*/ 0 h 19"/>
                  <a:gd name="T2" fmla="*/ 20 w 39"/>
                  <a:gd name="T3" fmla="*/ 10 h 19"/>
                  <a:gd name="T4" fmla="*/ 39 w 39"/>
                  <a:gd name="T5" fmla="*/ 19 h 19"/>
                  <a:gd name="T6" fmla="*/ 0 60000 65536"/>
                  <a:gd name="T7" fmla="*/ 0 60000 65536"/>
                  <a:gd name="T8" fmla="*/ 0 60000 65536"/>
                  <a:gd name="T9" fmla="*/ 0 w 39"/>
                  <a:gd name="T10" fmla="*/ 0 h 19"/>
                  <a:gd name="T11" fmla="*/ 39 w 39"/>
                  <a:gd name="T12" fmla="*/ 19 h 19"/>
                </a:gdLst>
                <a:ahLst/>
                <a:cxnLst>
                  <a:cxn ang="T6">
                    <a:pos x="T0" y="T1"/>
                  </a:cxn>
                  <a:cxn ang="T7">
                    <a:pos x="T2" y="T3"/>
                  </a:cxn>
                  <a:cxn ang="T8">
                    <a:pos x="T4" y="T5"/>
                  </a:cxn>
                </a:cxnLst>
                <a:rect l="T9" t="T10" r="T11" b="T12"/>
                <a:pathLst>
                  <a:path w="39" h="19">
                    <a:moveTo>
                      <a:pt x="0" y="0"/>
                    </a:moveTo>
                    <a:lnTo>
                      <a:pt x="20" y="10"/>
                    </a:lnTo>
                    <a:lnTo>
                      <a:pt x="39" y="19"/>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66" name="Line 2773"/>
              <p:cNvSpPr>
                <a:spLocks noChangeShapeType="1"/>
              </p:cNvSpPr>
              <p:nvPr/>
            </p:nvSpPr>
            <p:spPr bwMode="auto">
              <a:xfrm>
                <a:off x="2344" y="2752"/>
                <a:ext cx="28" cy="19"/>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67" name="Line 2774"/>
              <p:cNvSpPr>
                <a:spLocks noChangeShapeType="1"/>
              </p:cNvSpPr>
              <p:nvPr/>
            </p:nvSpPr>
            <p:spPr bwMode="auto">
              <a:xfrm>
                <a:off x="2372" y="2771"/>
                <a:ext cx="29" cy="20"/>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68" name="Freeform 2775"/>
              <p:cNvSpPr>
                <a:spLocks/>
              </p:cNvSpPr>
              <p:nvPr/>
            </p:nvSpPr>
            <p:spPr bwMode="auto">
              <a:xfrm>
                <a:off x="2401" y="2791"/>
                <a:ext cx="38" cy="9"/>
              </a:xfrm>
              <a:custGeom>
                <a:avLst/>
                <a:gdLst>
                  <a:gd name="T0" fmla="*/ 0 w 38"/>
                  <a:gd name="T1" fmla="*/ 0 h 9"/>
                  <a:gd name="T2" fmla="*/ 19 w 38"/>
                  <a:gd name="T3" fmla="*/ 9 h 9"/>
                  <a:gd name="T4" fmla="*/ 38 w 38"/>
                  <a:gd name="T5" fmla="*/ 9 h 9"/>
                  <a:gd name="T6" fmla="*/ 0 60000 65536"/>
                  <a:gd name="T7" fmla="*/ 0 60000 65536"/>
                  <a:gd name="T8" fmla="*/ 0 60000 65536"/>
                  <a:gd name="T9" fmla="*/ 0 w 38"/>
                  <a:gd name="T10" fmla="*/ 0 h 9"/>
                  <a:gd name="T11" fmla="*/ 38 w 38"/>
                  <a:gd name="T12" fmla="*/ 9 h 9"/>
                </a:gdLst>
                <a:ahLst/>
                <a:cxnLst>
                  <a:cxn ang="T6">
                    <a:pos x="T0" y="T1"/>
                  </a:cxn>
                  <a:cxn ang="T7">
                    <a:pos x="T2" y="T3"/>
                  </a:cxn>
                  <a:cxn ang="T8">
                    <a:pos x="T4" y="T5"/>
                  </a:cxn>
                </a:cxnLst>
                <a:rect l="T9" t="T10" r="T11" b="T12"/>
                <a:pathLst>
                  <a:path w="38" h="9">
                    <a:moveTo>
                      <a:pt x="0" y="0"/>
                    </a:moveTo>
                    <a:lnTo>
                      <a:pt x="19" y="9"/>
                    </a:lnTo>
                    <a:lnTo>
                      <a:pt x="38" y="9"/>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69" name="Line 2776"/>
              <p:cNvSpPr>
                <a:spLocks noChangeShapeType="1"/>
              </p:cNvSpPr>
              <p:nvPr/>
            </p:nvSpPr>
            <p:spPr bwMode="auto">
              <a:xfrm>
                <a:off x="2439" y="2800"/>
                <a:ext cx="29" cy="10"/>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70" name="Freeform 2777"/>
              <p:cNvSpPr>
                <a:spLocks/>
              </p:cNvSpPr>
              <p:nvPr/>
            </p:nvSpPr>
            <p:spPr bwMode="auto">
              <a:xfrm>
                <a:off x="2468" y="2810"/>
                <a:ext cx="29" cy="9"/>
              </a:xfrm>
              <a:custGeom>
                <a:avLst/>
                <a:gdLst>
                  <a:gd name="T0" fmla="*/ 0 w 29"/>
                  <a:gd name="T1" fmla="*/ 0 h 9"/>
                  <a:gd name="T2" fmla="*/ 9 w 29"/>
                  <a:gd name="T3" fmla="*/ 0 h 9"/>
                  <a:gd name="T4" fmla="*/ 29 w 29"/>
                  <a:gd name="T5" fmla="*/ 9 h 9"/>
                  <a:gd name="T6" fmla="*/ 0 60000 65536"/>
                  <a:gd name="T7" fmla="*/ 0 60000 65536"/>
                  <a:gd name="T8" fmla="*/ 0 60000 65536"/>
                  <a:gd name="T9" fmla="*/ 0 w 29"/>
                  <a:gd name="T10" fmla="*/ 0 h 9"/>
                  <a:gd name="T11" fmla="*/ 29 w 29"/>
                  <a:gd name="T12" fmla="*/ 9 h 9"/>
                </a:gdLst>
                <a:ahLst/>
                <a:cxnLst>
                  <a:cxn ang="T6">
                    <a:pos x="T0" y="T1"/>
                  </a:cxn>
                  <a:cxn ang="T7">
                    <a:pos x="T2" y="T3"/>
                  </a:cxn>
                  <a:cxn ang="T8">
                    <a:pos x="T4" y="T5"/>
                  </a:cxn>
                </a:cxnLst>
                <a:rect l="T9" t="T10" r="T11" b="T12"/>
                <a:pathLst>
                  <a:path w="29" h="9">
                    <a:moveTo>
                      <a:pt x="0" y="0"/>
                    </a:moveTo>
                    <a:lnTo>
                      <a:pt x="9" y="0"/>
                    </a:lnTo>
                    <a:lnTo>
                      <a:pt x="29" y="9"/>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71" name="Freeform 2778"/>
              <p:cNvSpPr>
                <a:spLocks/>
              </p:cNvSpPr>
              <p:nvPr/>
            </p:nvSpPr>
            <p:spPr bwMode="auto">
              <a:xfrm>
                <a:off x="2497" y="2819"/>
                <a:ext cx="38" cy="48"/>
              </a:xfrm>
              <a:custGeom>
                <a:avLst/>
                <a:gdLst>
                  <a:gd name="T0" fmla="*/ 0 w 38"/>
                  <a:gd name="T1" fmla="*/ 0 h 48"/>
                  <a:gd name="T2" fmla="*/ 9 w 38"/>
                  <a:gd name="T3" fmla="*/ 10 h 48"/>
                  <a:gd name="T4" fmla="*/ 19 w 38"/>
                  <a:gd name="T5" fmla="*/ 29 h 48"/>
                  <a:gd name="T6" fmla="*/ 28 w 38"/>
                  <a:gd name="T7" fmla="*/ 39 h 48"/>
                  <a:gd name="T8" fmla="*/ 38 w 38"/>
                  <a:gd name="T9" fmla="*/ 48 h 48"/>
                  <a:gd name="T10" fmla="*/ 0 60000 65536"/>
                  <a:gd name="T11" fmla="*/ 0 60000 65536"/>
                  <a:gd name="T12" fmla="*/ 0 60000 65536"/>
                  <a:gd name="T13" fmla="*/ 0 60000 65536"/>
                  <a:gd name="T14" fmla="*/ 0 60000 65536"/>
                  <a:gd name="T15" fmla="*/ 0 w 38"/>
                  <a:gd name="T16" fmla="*/ 0 h 48"/>
                  <a:gd name="T17" fmla="*/ 38 w 38"/>
                  <a:gd name="T18" fmla="*/ 48 h 48"/>
                </a:gdLst>
                <a:ahLst/>
                <a:cxnLst>
                  <a:cxn ang="T10">
                    <a:pos x="T0" y="T1"/>
                  </a:cxn>
                  <a:cxn ang="T11">
                    <a:pos x="T2" y="T3"/>
                  </a:cxn>
                  <a:cxn ang="T12">
                    <a:pos x="T4" y="T5"/>
                  </a:cxn>
                  <a:cxn ang="T13">
                    <a:pos x="T6" y="T7"/>
                  </a:cxn>
                  <a:cxn ang="T14">
                    <a:pos x="T8" y="T9"/>
                  </a:cxn>
                </a:cxnLst>
                <a:rect l="T15" t="T16" r="T17" b="T18"/>
                <a:pathLst>
                  <a:path w="38" h="48">
                    <a:moveTo>
                      <a:pt x="0" y="0"/>
                    </a:moveTo>
                    <a:lnTo>
                      <a:pt x="9" y="10"/>
                    </a:lnTo>
                    <a:lnTo>
                      <a:pt x="19" y="29"/>
                    </a:lnTo>
                    <a:lnTo>
                      <a:pt x="28" y="39"/>
                    </a:lnTo>
                    <a:lnTo>
                      <a:pt x="38" y="48"/>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72" name="Freeform 2779"/>
              <p:cNvSpPr>
                <a:spLocks/>
              </p:cNvSpPr>
              <p:nvPr/>
            </p:nvSpPr>
            <p:spPr bwMode="auto">
              <a:xfrm>
                <a:off x="2535" y="2867"/>
                <a:ext cx="28" cy="1"/>
              </a:xfrm>
              <a:custGeom>
                <a:avLst/>
                <a:gdLst>
                  <a:gd name="T0" fmla="*/ 0 w 28"/>
                  <a:gd name="T1" fmla="*/ 0 h 1"/>
                  <a:gd name="T2" fmla="*/ 19 w 28"/>
                  <a:gd name="T3" fmla="*/ 0 h 1"/>
                  <a:gd name="T4" fmla="*/ 28 w 28"/>
                  <a:gd name="T5" fmla="*/ 0 h 1"/>
                  <a:gd name="T6" fmla="*/ 0 60000 65536"/>
                  <a:gd name="T7" fmla="*/ 0 60000 65536"/>
                  <a:gd name="T8" fmla="*/ 0 60000 65536"/>
                  <a:gd name="T9" fmla="*/ 0 w 28"/>
                  <a:gd name="T10" fmla="*/ 0 h 1"/>
                  <a:gd name="T11" fmla="*/ 28 w 28"/>
                  <a:gd name="T12" fmla="*/ 1 h 1"/>
                </a:gdLst>
                <a:ahLst/>
                <a:cxnLst>
                  <a:cxn ang="T6">
                    <a:pos x="T0" y="T1"/>
                  </a:cxn>
                  <a:cxn ang="T7">
                    <a:pos x="T2" y="T3"/>
                  </a:cxn>
                  <a:cxn ang="T8">
                    <a:pos x="T4" y="T5"/>
                  </a:cxn>
                </a:cxnLst>
                <a:rect l="T9" t="T10" r="T11" b="T12"/>
                <a:pathLst>
                  <a:path w="28" h="1">
                    <a:moveTo>
                      <a:pt x="0" y="0"/>
                    </a:moveTo>
                    <a:lnTo>
                      <a:pt x="19" y="0"/>
                    </a:lnTo>
                    <a:lnTo>
                      <a:pt x="2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73" name="Line 2780"/>
              <p:cNvSpPr>
                <a:spLocks noChangeShapeType="1"/>
              </p:cNvSpPr>
              <p:nvPr/>
            </p:nvSpPr>
            <p:spPr bwMode="auto">
              <a:xfrm>
                <a:off x="2563"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74" name="Freeform 2781"/>
              <p:cNvSpPr>
                <a:spLocks/>
              </p:cNvSpPr>
              <p:nvPr/>
            </p:nvSpPr>
            <p:spPr bwMode="auto">
              <a:xfrm>
                <a:off x="259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75" name="Line 2782"/>
              <p:cNvSpPr>
                <a:spLocks noChangeShapeType="1"/>
              </p:cNvSpPr>
              <p:nvPr/>
            </p:nvSpPr>
            <p:spPr bwMode="auto">
              <a:xfrm>
                <a:off x="2630"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76" name="Line 2783"/>
              <p:cNvSpPr>
                <a:spLocks noChangeShapeType="1"/>
              </p:cNvSpPr>
              <p:nvPr/>
            </p:nvSpPr>
            <p:spPr bwMode="auto">
              <a:xfrm>
                <a:off x="2659"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77" name="Freeform 2784"/>
              <p:cNvSpPr>
                <a:spLocks/>
              </p:cNvSpPr>
              <p:nvPr/>
            </p:nvSpPr>
            <p:spPr bwMode="auto">
              <a:xfrm>
                <a:off x="268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78" name="Line 2785"/>
              <p:cNvSpPr>
                <a:spLocks noChangeShapeType="1"/>
              </p:cNvSpPr>
              <p:nvPr/>
            </p:nvSpPr>
            <p:spPr bwMode="auto">
              <a:xfrm>
                <a:off x="2726"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79" name="Line 2786"/>
              <p:cNvSpPr>
                <a:spLocks noChangeShapeType="1"/>
              </p:cNvSpPr>
              <p:nvPr/>
            </p:nvSpPr>
            <p:spPr bwMode="auto">
              <a:xfrm>
                <a:off x="2755" y="2867"/>
                <a:ext cx="2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580" name="Freeform 2787"/>
              <p:cNvSpPr>
                <a:spLocks/>
              </p:cNvSpPr>
              <p:nvPr/>
            </p:nvSpPr>
            <p:spPr bwMode="auto">
              <a:xfrm>
                <a:off x="2783"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81" name="Line 2788"/>
              <p:cNvSpPr>
                <a:spLocks noChangeShapeType="1"/>
              </p:cNvSpPr>
              <p:nvPr/>
            </p:nvSpPr>
            <p:spPr bwMode="auto">
              <a:xfrm>
                <a:off x="2821"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21" name="Group 2990"/>
            <p:cNvGrpSpPr>
              <a:grpSpLocks/>
            </p:cNvGrpSpPr>
            <p:nvPr/>
          </p:nvGrpSpPr>
          <p:grpSpPr bwMode="auto">
            <a:xfrm>
              <a:off x="1226" y="1308"/>
              <a:ext cx="2551" cy="1560"/>
              <a:chOff x="1226" y="1308"/>
              <a:chExt cx="2551" cy="1560"/>
            </a:xfrm>
          </p:grpSpPr>
          <p:sp>
            <p:nvSpPr>
              <p:cNvPr id="45182" name="Line 2790"/>
              <p:cNvSpPr>
                <a:spLocks noChangeShapeType="1"/>
              </p:cNvSpPr>
              <p:nvPr/>
            </p:nvSpPr>
            <p:spPr bwMode="auto">
              <a:xfrm>
                <a:off x="2850"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83" name="Freeform 2791"/>
              <p:cNvSpPr>
                <a:spLocks/>
              </p:cNvSpPr>
              <p:nvPr/>
            </p:nvSpPr>
            <p:spPr bwMode="auto">
              <a:xfrm>
                <a:off x="2879"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4" name="Line 2792"/>
              <p:cNvSpPr>
                <a:spLocks noChangeShapeType="1"/>
              </p:cNvSpPr>
              <p:nvPr/>
            </p:nvSpPr>
            <p:spPr bwMode="auto">
              <a:xfrm>
                <a:off x="2917"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85" name="Line 2793"/>
              <p:cNvSpPr>
                <a:spLocks noChangeShapeType="1"/>
              </p:cNvSpPr>
              <p:nvPr/>
            </p:nvSpPr>
            <p:spPr bwMode="auto">
              <a:xfrm>
                <a:off x="2946" y="2867"/>
                <a:ext cx="2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86" name="Freeform 2794"/>
              <p:cNvSpPr>
                <a:spLocks/>
              </p:cNvSpPr>
              <p:nvPr/>
            </p:nvSpPr>
            <p:spPr bwMode="auto">
              <a:xfrm>
                <a:off x="2974"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7" name="Line 2795"/>
              <p:cNvSpPr>
                <a:spLocks noChangeShapeType="1"/>
              </p:cNvSpPr>
              <p:nvPr/>
            </p:nvSpPr>
            <p:spPr bwMode="auto">
              <a:xfrm>
                <a:off x="3013" y="2867"/>
                <a:ext cx="2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88" name="Line 2796"/>
              <p:cNvSpPr>
                <a:spLocks noChangeShapeType="1"/>
              </p:cNvSpPr>
              <p:nvPr/>
            </p:nvSpPr>
            <p:spPr bwMode="auto">
              <a:xfrm>
                <a:off x="3041"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89" name="Freeform 2797"/>
              <p:cNvSpPr>
                <a:spLocks/>
              </p:cNvSpPr>
              <p:nvPr/>
            </p:nvSpPr>
            <p:spPr bwMode="auto">
              <a:xfrm>
                <a:off x="307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0" name="Line 2798"/>
              <p:cNvSpPr>
                <a:spLocks noChangeShapeType="1"/>
              </p:cNvSpPr>
              <p:nvPr/>
            </p:nvSpPr>
            <p:spPr bwMode="auto">
              <a:xfrm>
                <a:off x="3108"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91" name="Line 2799"/>
              <p:cNvSpPr>
                <a:spLocks noChangeShapeType="1"/>
              </p:cNvSpPr>
              <p:nvPr/>
            </p:nvSpPr>
            <p:spPr bwMode="auto">
              <a:xfrm>
                <a:off x="3137"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92" name="Freeform 2800"/>
              <p:cNvSpPr>
                <a:spLocks/>
              </p:cNvSpPr>
              <p:nvPr/>
            </p:nvSpPr>
            <p:spPr bwMode="auto">
              <a:xfrm>
                <a:off x="3166"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3" name="Line 2801"/>
              <p:cNvSpPr>
                <a:spLocks noChangeShapeType="1"/>
              </p:cNvSpPr>
              <p:nvPr/>
            </p:nvSpPr>
            <p:spPr bwMode="auto">
              <a:xfrm>
                <a:off x="3204" y="2867"/>
                <a:ext cx="2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94" name="Line 2802"/>
              <p:cNvSpPr>
                <a:spLocks noChangeShapeType="1"/>
              </p:cNvSpPr>
              <p:nvPr/>
            </p:nvSpPr>
            <p:spPr bwMode="auto">
              <a:xfrm>
                <a:off x="3232"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95" name="Freeform 2803"/>
              <p:cNvSpPr>
                <a:spLocks/>
              </p:cNvSpPr>
              <p:nvPr/>
            </p:nvSpPr>
            <p:spPr bwMode="auto">
              <a:xfrm>
                <a:off x="326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6" name="Line 2804"/>
              <p:cNvSpPr>
                <a:spLocks noChangeShapeType="1"/>
              </p:cNvSpPr>
              <p:nvPr/>
            </p:nvSpPr>
            <p:spPr bwMode="auto">
              <a:xfrm>
                <a:off x="3299"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97" name="Line 2805"/>
              <p:cNvSpPr>
                <a:spLocks noChangeShapeType="1"/>
              </p:cNvSpPr>
              <p:nvPr/>
            </p:nvSpPr>
            <p:spPr bwMode="auto">
              <a:xfrm>
                <a:off x="3328"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98" name="Freeform 2806"/>
              <p:cNvSpPr>
                <a:spLocks/>
              </p:cNvSpPr>
              <p:nvPr/>
            </p:nvSpPr>
            <p:spPr bwMode="auto">
              <a:xfrm>
                <a:off x="335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9" name="Line 2807"/>
              <p:cNvSpPr>
                <a:spLocks noChangeShapeType="1"/>
              </p:cNvSpPr>
              <p:nvPr/>
            </p:nvSpPr>
            <p:spPr bwMode="auto">
              <a:xfrm>
                <a:off x="3395"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0" name="Line 2808"/>
              <p:cNvSpPr>
                <a:spLocks noChangeShapeType="1"/>
              </p:cNvSpPr>
              <p:nvPr/>
            </p:nvSpPr>
            <p:spPr bwMode="auto">
              <a:xfrm>
                <a:off x="3424" y="2867"/>
                <a:ext cx="2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1" name="Freeform 2809"/>
              <p:cNvSpPr>
                <a:spLocks/>
              </p:cNvSpPr>
              <p:nvPr/>
            </p:nvSpPr>
            <p:spPr bwMode="auto">
              <a:xfrm>
                <a:off x="345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02" name="Line 2810"/>
              <p:cNvSpPr>
                <a:spLocks noChangeShapeType="1"/>
              </p:cNvSpPr>
              <p:nvPr/>
            </p:nvSpPr>
            <p:spPr bwMode="auto">
              <a:xfrm>
                <a:off x="3490"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3" name="Line 2811"/>
              <p:cNvSpPr>
                <a:spLocks noChangeShapeType="1"/>
              </p:cNvSpPr>
              <p:nvPr/>
            </p:nvSpPr>
            <p:spPr bwMode="auto">
              <a:xfrm>
                <a:off x="3519"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4" name="Freeform 2812"/>
              <p:cNvSpPr>
                <a:spLocks/>
              </p:cNvSpPr>
              <p:nvPr/>
            </p:nvSpPr>
            <p:spPr bwMode="auto">
              <a:xfrm>
                <a:off x="354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05" name="Line 2813"/>
              <p:cNvSpPr>
                <a:spLocks noChangeShapeType="1"/>
              </p:cNvSpPr>
              <p:nvPr/>
            </p:nvSpPr>
            <p:spPr bwMode="auto">
              <a:xfrm>
                <a:off x="3586"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6" name="Line 2814"/>
              <p:cNvSpPr>
                <a:spLocks noChangeShapeType="1"/>
              </p:cNvSpPr>
              <p:nvPr/>
            </p:nvSpPr>
            <p:spPr bwMode="auto">
              <a:xfrm>
                <a:off x="3615" y="2867"/>
                <a:ext cx="2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7" name="Freeform 2815"/>
              <p:cNvSpPr>
                <a:spLocks/>
              </p:cNvSpPr>
              <p:nvPr/>
            </p:nvSpPr>
            <p:spPr bwMode="auto">
              <a:xfrm>
                <a:off x="3643"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33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08" name="Line 2816"/>
              <p:cNvSpPr>
                <a:spLocks noChangeShapeType="1"/>
              </p:cNvSpPr>
              <p:nvPr/>
            </p:nvSpPr>
            <p:spPr bwMode="auto">
              <a:xfrm>
                <a:off x="3682" y="2867"/>
                <a:ext cx="2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09" name="Line 2817"/>
              <p:cNvSpPr>
                <a:spLocks noChangeShapeType="1"/>
              </p:cNvSpPr>
              <p:nvPr/>
            </p:nvSpPr>
            <p:spPr bwMode="auto">
              <a:xfrm>
                <a:off x="3710" y="2867"/>
                <a:ext cx="29"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0" name="Line 2818"/>
              <p:cNvSpPr>
                <a:spLocks noChangeShapeType="1"/>
              </p:cNvSpPr>
              <p:nvPr/>
            </p:nvSpPr>
            <p:spPr bwMode="auto">
              <a:xfrm>
                <a:off x="3739" y="2867"/>
                <a:ext cx="3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1" name="Line 2819"/>
              <p:cNvSpPr>
                <a:spLocks noChangeShapeType="1"/>
              </p:cNvSpPr>
              <p:nvPr/>
            </p:nvSpPr>
            <p:spPr bwMode="auto">
              <a:xfrm>
                <a:off x="1226"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2" name="Freeform 2820"/>
              <p:cNvSpPr>
                <a:spLocks/>
              </p:cNvSpPr>
              <p:nvPr/>
            </p:nvSpPr>
            <p:spPr bwMode="auto">
              <a:xfrm>
                <a:off x="1254"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13" name="Line 2821"/>
              <p:cNvSpPr>
                <a:spLocks noChangeShapeType="1"/>
              </p:cNvSpPr>
              <p:nvPr/>
            </p:nvSpPr>
            <p:spPr bwMode="auto">
              <a:xfrm>
                <a:off x="1292"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4" name="Line 2822"/>
              <p:cNvSpPr>
                <a:spLocks noChangeShapeType="1"/>
              </p:cNvSpPr>
              <p:nvPr/>
            </p:nvSpPr>
            <p:spPr bwMode="auto">
              <a:xfrm>
                <a:off x="1321"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5" name="Freeform 2823"/>
              <p:cNvSpPr>
                <a:spLocks/>
              </p:cNvSpPr>
              <p:nvPr/>
            </p:nvSpPr>
            <p:spPr bwMode="auto">
              <a:xfrm>
                <a:off x="135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16" name="Line 2824"/>
              <p:cNvSpPr>
                <a:spLocks noChangeShapeType="1"/>
              </p:cNvSpPr>
              <p:nvPr/>
            </p:nvSpPr>
            <p:spPr bwMode="auto">
              <a:xfrm>
                <a:off x="1388"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7" name="Line 2825"/>
              <p:cNvSpPr>
                <a:spLocks noChangeShapeType="1"/>
              </p:cNvSpPr>
              <p:nvPr/>
            </p:nvSpPr>
            <p:spPr bwMode="auto">
              <a:xfrm>
                <a:off x="1417"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18" name="Freeform 2826"/>
              <p:cNvSpPr>
                <a:spLocks/>
              </p:cNvSpPr>
              <p:nvPr/>
            </p:nvSpPr>
            <p:spPr bwMode="auto">
              <a:xfrm>
                <a:off x="144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19" name="Line 2827"/>
              <p:cNvSpPr>
                <a:spLocks noChangeShapeType="1"/>
              </p:cNvSpPr>
              <p:nvPr/>
            </p:nvSpPr>
            <p:spPr bwMode="auto">
              <a:xfrm>
                <a:off x="1484"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20" name="Line 2828"/>
              <p:cNvSpPr>
                <a:spLocks noChangeShapeType="1"/>
              </p:cNvSpPr>
              <p:nvPr/>
            </p:nvSpPr>
            <p:spPr bwMode="auto">
              <a:xfrm>
                <a:off x="1512"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21" name="Freeform 2829"/>
              <p:cNvSpPr>
                <a:spLocks/>
              </p:cNvSpPr>
              <p:nvPr/>
            </p:nvSpPr>
            <p:spPr bwMode="auto">
              <a:xfrm>
                <a:off x="154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22" name="Line 2830"/>
              <p:cNvSpPr>
                <a:spLocks noChangeShapeType="1"/>
              </p:cNvSpPr>
              <p:nvPr/>
            </p:nvSpPr>
            <p:spPr bwMode="auto">
              <a:xfrm>
                <a:off x="1579"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23" name="Line 2831"/>
              <p:cNvSpPr>
                <a:spLocks noChangeShapeType="1"/>
              </p:cNvSpPr>
              <p:nvPr/>
            </p:nvSpPr>
            <p:spPr bwMode="auto">
              <a:xfrm>
                <a:off x="1608"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24" name="Freeform 2832"/>
              <p:cNvSpPr>
                <a:spLocks/>
              </p:cNvSpPr>
              <p:nvPr/>
            </p:nvSpPr>
            <p:spPr bwMode="auto">
              <a:xfrm>
                <a:off x="1637" y="2858"/>
                <a:ext cx="38" cy="9"/>
              </a:xfrm>
              <a:custGeom>
                <a:avLst/>
                <a:gdLst>
                  <a:gd name="T0" fmla="*/ 0 w 38"/>
                  <a:gd name="T1" fmla="*/ 9 h 9"/>
                  <a:gd name="T2" fmla="*/ 19 w 38"/>
                  <a:gd name="T3" fmla="*/ 9 h 9"/>
                  <a:gd name="T4" fmla="*/ 38 w 38"/>
                  <a:gd name="T5" fmla="*/ 0 h 9"/>
                  <a:gd name="T6" fmla="*/ 0 60000 65536"/>
                  <a:gd name="T7" fmla="*/ 0 60000 65536"/>
                  <a:gd name="T8" fmla="*/ 0 60000 65536"/>
                  <a:gd name="T9" fmla="*/ 0 w 38"/>
                  <a:gd name="T10" fmla="*/ 0 h 9"/>
                  <a:gd name="T11" fmla="*/ 38 w 38"/>
                  <a:gd name="T12" fmla="*/ 9 h 9"/>
                </a:gdLst>
                <a:ahLst/>
                <a:cxnLst>
                  <a:cxn ang="T6">
                    <a:pos x="T0" y="T1"/>
                  </a:cxn>
                  <a:cxn ang="T7">
                    <a:pos x="T2" y="T3"/>
                  </a:cxn>
                  <a:cxn ang="T8">
                    <a:pos x="T4" y="T5"/>
                  </a:cxn>
                </a:cxnLst>
                <a:rect l="T9" t="T10" r="T11" b="T12"/>
                <a:pathLst>
                  <a:path w="38" h="9">
                    <a:moveTo>
                      <a:pt x="0" y="9"/>
                    </a:moveTo>
                    <a:lnTo>
                      <a:pt x="19" y="9"/>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25" name="Freeform 2833"/>
              <p:cNvSpPr>
                <a:spLocks/>
              </p:cNvSpPr>
              <p:nvPr/>
            </p:nvSpPr>
            <p:spPr bwMode="auto">
              <a:xfrm>
                <a:off x="1675" y="2848"/>
                <a:ext cx="28" cy="10"/>
              </a:xfrm>
              <a:custGeom>
                <a:avLst/>
                <a:gdLst>
                  <a:gd name="T0" fmla="*/ 0 w 28"/>
                  <a:gd name="T1" fmla="*/ 10 h 10"/>
                  <a:gd name="T2" fmla="*/ 19 w 28"/>
                  <a:gd name="T3" fmla="*/ 10 h 10"/>
                  <a:gd name="T4" fmla="*/ 28 w 28"/>
                  <a:gd name="T5" fmla="*/ 0 h 10"/>
                  <a:gd name="T6" fmla="*/ 0 60000 65536"/>
                  <a:gd name="T7" fmla="*/ 0 60000 65536"/>
                  <a:gd name="T8" fmla="*/ 0 60000 65536"/>
                  <a:gd name="T9" fmla="*/ 0 w 28"/>
                  <a:gd name="T10" fmla="*/ 0 h 10"/>
                  <a:gd name="T11" fmla="*/ 28 w 28"/>
                  <a:gd name="T12" fmla="*/ 10 h 10"/>
                </a:gdLst>
                <a:ahLst/>
                <a:cxnLst>
                  <a:cxn ang="T6">
                    <a:pos x="T0" y="T1"/>
                  </a:cxn>
                  <a:cxn ang="T7">
                    <a:pos x="T2" y="T3"/>
                  </a:cxn>
                  <a:cxn ang="T8">
                    <a:pos x="T4" y="T5"/>
                  </a:cxn>
                </a:cxnLst>
                <a:rect l="T9" t="T10" r="T11" b="T12"/>
                <a:pathLst>
                  <a:path w="28" h="10">
                    <a:moveTo>
                      <a:pt x="0" y="10"/>
                    </a:moveTo>
                    <a:lnTo>
                      <a:pt x="19" y="10"/>
                    </a:lnTo>
                    <a:lnTo>
                      <a:pt x="2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26" name="Freeform 2834"/>
              <p:cNvSpPr>
                <a:spLocks/>
              </p:cNvSpPr>
              <p:nvPr/>
            </p:nvSpPr>
            <p:spPr bwMode="auto">
              <a:xfrm>
                <a:off x="1703" y="2810"/>
                <a:ext cx="29" cy="38"/>
              </a:xfrm>
              <a:custGeom>
                <a:avLst/>
                <a:gdLst>
                  <a:gd name="T0" fmla="*/ 0 w 29"/>
                  <a:gd name="T1" fmla="*/ 38 h 38"/>
                  <a:gd name="T2" fmla="*/ 10 w 29"/>
                  <a:gd name="T3" fmla="*/ 19 h 38"/>
                  <a:gd name="T4" fmla="*/ 29 w 29"/>
                  <a:gd name="T5" fmla="*/ 0 h 38"/>
                  <a:gd name="T6" fmla="*/ 0 60000 65536"/>
                  <a:gd name="T7" fmla="*/ 0 60000 65536"/>
                  <a:gd name="T8" fmla="*/ 0 60000 65536"/>
                  <a:gd name="T9" fmla="*/ 0 w 29"/>
                  <a:gd name="T10" fmla="*/ 0 h 38"/>
                  <a:gd name="T11" fmla="*/ 29 w 29"/>
                  <a:gd name="T12" fmla="*/ 38 h 38"/>
                </a:gdLst>
                <a:ahLst/>
                <a:cxnLst>
                  <a:cxn ang="T6">
                    <a:pos x="T0" y="T1"/>
                  </a:cxn>
                  <a:cxn ang="T7">
                    <a:pos x="T2" y="T3"/>
                  </a:cxn>
                  <a:cxn ang="T8">
                    <a:pos x="T4" y="T5"/>
                  </a:cxn>
                </a:cxnLst>
                <a:rect l="T9" t="T10" r="T11" b="T12"/>
                <a:pathLst>
                  <a:path w="29" h="38">
                    <a:moveTo>
                      <a:pt x="0" y="38"/>
                    </a:moveTo>
                    <a:lnTo>
                      <a:pt x="10" y="19"/>
                    </a:lnTo>
                    <a:lnTo>
                      <a:pt x="29"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27" name="Freeform 2835"/>
              <p:cNvSpPr>
                <a:spLocks/>
              </p:cNvSpPr>
              <p:nvPr/>
            </p:nvSpPr>
            <p:spPr bwMode="auto">
              <a:xfrm>
                <a:off x="1732" y="2752"/>
                <a:ext cx="38" cy="58"/>
              </a:xfrm>
              <a:custGeom>
                <a:avLst/>
                <a:gdLst>
                  <a:gd name="T0" fmla="*/ 0 w 38"/>
                  <a:gd name="T1" fmla="*/ 58 h 58"/>
                  <a:gd name="T2" fmla="*/ 19 w 38"/>
                  <a:gd name="T3" fmla="*/ 39 h 58"/>
                  <a:gd name="T4" fmla="*/ 29 w 38"/>
                  <a:gd name="T5" fmla="*/ 19 h 58"/>
                  <a:gd name="T6" fmla="*/ 38 w 38"/>
                  <a:gd name="T7" fmla="*/ 0 h 58"/>
                  <a:gd name="T8" fmla="*/ 0 60000 65536"/>
                  <a:gd name="T9" fmla="*/ 0 60000 65536"/>
                  <a:gd name="T10" fmla="*/ 0 60000 65536"/>
                  <a:gd name="T11" fmla="*/ 0 60000 65536"/>
                  <a:gd name="T12" fmla="*/ 0 w 38"/>
                  <a:gd name="T13" fmla="*/ 0 h 58"/>
                  <a:gd name="T14" fmla="*/ 38 w 38"/>
                  <a:gd name="T15" fmla="*/ 58 h 58"/>
                </a:gdLst>
                <a:ahLst/>
                <a:cxnLst>
                  <a:cxn ang="T8">
                    <a:pos x="T0" y="T1"/>
                  </a:cxn>
                  <a:cxn ang="T9">
                    <a:pos x="T2" y="T3"/>
                  </a:cxn>
                  <a:cxn ang="T10">
                    <a:pos x="T4" y="T5"/>
                  </a:cxn>
                  <a:cxn ang="T11">
                    <a:pos x="T6" y="T7"/>
                  </a:cxn>
                </a:cxnLst>
                <a:rect l="T12" t="T13" r="T14" b="T15"/>
                <a:pathLst>
                  <a:path w="38" h="58">
                    <a:moveTo>
                      <a:pt x="0" y="58"/>
                    </a:moveTo>
                    <a:lnTo>
                      <a:pt x="19" y="39"/>
                    </a:lnTo>
                    <a:lnTo>
                      <a:pt x="29" y="19"/>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28" name="Freeform 2836"/>
              <p:cNvSpPr>
                <a:spLocks/>
              </p:cNvSpPr>
              <p:nvPr/>
            </p:nvSpPr>
            <p:spPr bwMode="auto">
              <a:xfrm>
                <a:off x="1770" y="2618"/>
                <a:ext cx="29" cy="134"/>
              </a:xfrm>
              <a:custGeom>
                <a:avLst/>
                <a:gdLst>
                  <a:gd name="T0" fmla="*/ 0 w 29"/>
                  <a:gd name="T1" fmla="*/ 134 h 134"/>
                  <a:gd name="T2" fmla="*/ 19 w 29"/>
                  <a:gd name="T3" fmla="*/ 77 h 134"/>
                  <a:gd name="T4" fmla="*/ 29 w 29"/>
                  <a:gd name="T5" fmla="*/ 0 h 134"/>
                  <a:gd name="T6" fmla="*/ 0 60000 65536"/>
                  <a:gd name="T7" fmla="*/ 0 60000 65536"/>
                  <a:gd name="T8" fmla="*/ 0 60000 65536"/>
                  <a:gd name="T9" fmla="*/ 0 w 29"/>
                  <a:gd name="T10" fmla="*/ 0 h 134"/>
                  <a:gd name="T11" fmla="*/ 29 w 29"/>
                  <a:gd name="T12" fmla="*/ 134 h 134"/>
                </a:gdLst>
                <a:ahLst/>
                <a:cxnLst>
                  <a:cxn ang="T6">
                    <a:pos x="T0" y="T1"/>
                  </a:cxn>
                  <a:cxn ang="T7">
                    <a:pos x="T2" y="T3"/>
                  </a:cxn>
                  <a:cxn ang="T8">
                    <a:pos x="T4" y="T5"/>
                  </a:cxn>
                </a:cxnLst>
                <a:rect l="T9" t="T10" r="T11" b="T12"/>
                <a:pathLst>
                  <a:path w="29" h="134">
                    <a:moveTo>
                      <a:pt x="0" y="134"/>
                    </a:moveTo>
                    <a:lnTo>
                      <a:pt x="19" y="77"/>
                    </a:lnTo>
                    <a:lnTo>
                      <a:pt x="29"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29" name="Freeform 2837"/>
              <p:cNvSpPr>
                <a:spLocks/>
              </p:cNvSpPr>
              <p:nvPr/>
            </p:nvSpPr>
            <p:spPr bwMode="auto">
              <a:xfrm>
                <a:off x="1799" y="2427"/>
                <a:ext cx="29" cy="191"/>
              </a:xfrm>
              <a:custGeom>
                <a:avLst/>
                <a:gdLst>
                  <a:gd name="T0" fmla="*/ 0 w 29"/>
                  <a:gd name="T1" fmla="*/ 191 h 191"/>
                  <a:gd name="T2" fmla="*/ 10 w 29"/>
                  <a:gd name="T3" fmla="*/ 105 h 191"/>
                  <a:gd name="T4" fmla="*/ 19 w 29"/>
                  <a:gd name="T5" fmla="*/ 57 h 191"/>
                  <a:gd name="T6" fmla="*/ 29 w 29"/>
                  <a:gd name="T7" fmla="*/ 0 h 191"/>
                  <a:gd name="T8" fmla="*/ 0 60000 65536"/>
                  <a:gd name="T9" fmla="*/ 0 60000 65536"/>
                  <a:gd name="T10" fmla="*/ 0 60000 65536"/>
                  <a:gd name="T11" fmla="*/ 0 60000 65536"/>
                  <a:gd name="T12" fmla="*/ 0 w 29"/>
                  <a:gd name="T13" fmla="*/ 0 h 191"/>
                  <a:gd name="T14" fmla="*/ 29 w 29"/>
                  <a:gd name="T15" fmla="*/ 191 h 191"/>
                </a:gdLst>
                <a:ahLst/>
                <a:cxnLst>
                  <a:cxn ang="T8">
                    <a:pos x="T0" y="T1"/>
                  </a:cxn>
                  <a:cxn ang="T9">
                    <a:pos x="T2" y="T3"/>
                  </a:cxn>
                  <a:cxn ang="T10">
                    <a:pos x="T4" y="T5"/>
                  </a:cxn>
                  <a:cxn ang="T11">
                    <a:pos x="T6" y="T7"/>
                  </a:cxn>
                </a:cxnLst>
                <a:rect l="T12" t="T13" r="T14" b="T15"/>
                <a:pathLst>
                  <a:path w="29" h="191">
                    <a:moveTo>
                      <a:pt x="0" y="191"/>
                    </a:moveTo>
                    <a:lnTo>
                      <a:pt x="10" y="105"/>
                    </a:lnTo>
                    <a:lnTo>
                      <a:pt x="19" y="57"/>
                    </a:lnTo>
                    <a:lnTo>
                      <a:pt x="29"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0" name="Freeform 2838"/>
              <p:cNvSpPr>
                <a:spLocks/>
              </p:cNvSpPr>
              <p:nvPr/>
            </p:nvSpPr>
            <p:spPr bwMode="auto">
              <a:xfrm>
                <a:off x="1828" y="2092"/>
                <a:ext cx="38" cy="335"/>
              </a:xfrm>
              <a:custGeom>
                <a:avLst/>
                <a:gdLst>
                  <a:gd name="T0" fmla="*/ 0 w 38"/>
                  <a:gd name="T1" fmla="*/ 335 h 335"/>
                  <a:gd name="T2" fmla="*/ 9 w 38"/>
                  <a:gd name="T3" fmla="*/ 259 h 335"/>
                  <a:gd name="T4" fmla="*/ 19 w 38"/>
                  <a:gd name="T5" fmla="*/ 182 h 335"/>
                  <a:gd name="T6" fmla="*/ 28 w 38"/>
                  <a:gd name="T7" fmla="*/ 86 h 335"/>
                  <a:gd name="T8" fmla="*/ 38 w 38"/>
                  <a:gd name="T9" fmla="*/ 0 h 335"/>
                  <a:gd name="T10" fmla="*/ 0 60000 65536"/>
                  <a:gd name="T11" fmla="*/ 0 60000 65536"/>
                  <a:gd name="T12" fmla="*/ 0 60000 65536"/>
                  <a:gd name="T13" fmla="*/ 0 60000 65536"/>
                  <a:gd name="T14" fmla="*/ 0 60000 65536"/>
                  <a:gd name="T15" fmla="*/ 0 w 38"/>
                  <a:gd name="T16" fmla="*/ 0 h 335"/>
                  <a:gd name="T17" fmla="*/ 38 w 38"/>
                  <a:gd name="T18" fmla="*/ 335 h 335"/>
                </a:gdLst>
                <a:ahLst/>
                <a:cxnLst>
                  <a:cxn ang="T10">
                    <a:pos x="T0" y="T1"/>
                  </a:cxn>
                  <a:cxn ang="T11">
                    <a:pos x="T2" y="T3"/>
                  </a:cxn>
                  <a:cxn ang="T12">
                    <a:pos x="T4" y="T5"/>
                  </a:cxn>
                  <a:cxn ang="T13">
                    <a:pos x="T6" y="T7"/>
                  </a:cxn>
                  <a:cxn ang="T14">
                    <a:pos x="T8" y="T9"/>
                  </a:cxn>
                </a:cxnLst>
                <a:rect l="T15" t="T16" r="T17" b="T18"/>
                <a:pathLst>
                  <a:path w="38" h="335">
                    <a:moveTo>
                      <a:pt x="0" y="335"/>
                    </a:moveTo>
                    <a:lnTo>
                      <a:pt x="9" y="259"/>
                    </a:lnTo>
                    <a:lnTo>
                      <a:pt x="19" y="182"/>
                    </a:lnTo>
                    <a:lnTo>
                      <a:pt x="28" y="86"/>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1" name="Freeform 2839"/>
              <p:cNvSpPr>
                <a:spLocks/>
              </p:cNvSpPr>
              <p:nvPr/>
            </p:nvSpPr>
            <p:spPr bwMode="auto">
              <a:xfrm>
                <a:off x="1866" y="1748"/>
                <a:ext cx="29" cy="344"/>
              </a:xfrm>
              <a:custGeom>
                <a:avLst/>
                <a:gdLst>
                  <a:gd name="T0" fmla="*/ 0 w 29"/>
                  <a:gd name="T1" fmla="*/ 344 h 344"/>
                  <a:gd name="T2" fmla="*/ 19 w 29"/>
                  <a:gd name="T3" fmla="*/ 182 h 344"/>
                  <a:gd name="T4" fmla="*/ 19 w 29"/>
                  <a:gd name="T5" fmla="*/ 96 h 344"/>
                  <a:gd name="T6" fmla="*/ 29 w 29"/>
                  <a:gd name="T7" fmla="*/ 0 h 344"/>
                  <a:gd name="T8" fmla="*/ 0 60000 65536"/>
                  <a:gd name="T9" fmla="*/ 0 60000 65536"/>
                  <a:gd name="T10" fmla="*/ 0 60000 65536"/>
                  <a:gd name="T11" fmla="*/ 0 60000 65536"/>
                  <a:gd name="T12" fmla="*/ 0 w 29"/>
                  <a:gd name="T13" fmla="*/ 0 h 344"/>
                  <a:gd name="T14" fmla="*/ 29 w 29"/>
                  <a:gd name="T15" fmla="*/ 344 h 344"/>
                </a:gdLst>
                <a:ahLst/>
                <a:cxnLst>
                  <a:cxn ang="T8">
                    <a:pos x="T0" y="T1"/>
                  </a:cxn>
                  <a:cxn ang="T9">
                    <a:pos x="T2" y="T3"/>
                  </a:cxn>
                  <a:cxn ang="T10">
                    <a:pos x="T4" y="T5"/>
                  </a:cxn>
                  <a:cxn ang="T11">
                    <a:pos x="T6" y="T7"/>
                  </a:cxn>
                </a:cxnLst>
                <a:rect l="T12" t="T13" r="T14" b="T15"/>
                <a:pathLst>
                  <a:path w="29" h="344">
                    <a:moveTo>
                      <a:pt x="0" y="344"/>
                    </a:moveTo>
                    <a:lnTo>
                      <a:pt x="19" y="182"/>
                    </a:lnTo>
                    <a:lnTo>
                      <a:pt x="19" y="96"/>
                    </a:lnTo>
                    <a:lnTo>
                      <a:pt x="29"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2" name="Freeform 2840"/>
              <p:cNvSpPr>
                <a:spLocks/>
              </p:cNvSpPr>
              <p:nvPr/>
            </p:nvSpPr>
            <p:spPr bwMode="auto">
              <a:xfrm>
                <a:off x="1895" y="1317"/>
                <a:ext cx="28" cy="431"/>
              </a:xfrm>
              <a:custGeom>
                <a:avLst/>
                <a:gdLst>
                  <a:gd name="T0" fmla="*/ 0 w 28"/>
                  <a:gd name="T1" fmla="*/ 431 h 431"/>
                  <a:gd name="T2" fmla="*/ 0 w 28"/>
                  <a:gd name="T3" fmla="*/ 383 h 431"/>
                  <a:gd name="T4" fmla="*/ 9 w 28"/>
                  <a:gd name="T5" fmla="*/ 316 h 431"/>
                  <a:gd name="T6" fmla="*/ 9 w 28"/>
                  <a:gd name="T7" fmla="*/ 192 h 431"/>
                  <a:gd name="T8" fmla="*/ 19 w 28"/>
                  <a:gd name="T9" fmla="*/ 134 h 431"/>
                  <a:gd name="T10" fmla="*/ 19 w 28"/>
                  <a:gd name="T11" fmla="*/ 77 h 431"/>
                  <a:gd name="T12" fmla="*/ 28 w 28"/>
                  <a:gd name="T13" fmla="*/ 39 h 431"/>
                  <a:gd name="T14" fmla="*/ 28 w 28"/>
                  <a:gd name="T15" fmla="*/ 0 h 431"/>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431"/>
                  <a:gd name="T26" fmla="*/ 28 w 28"/>
                  <a:gd name="T27" fmla="*/ 431 h 4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431">
                    <a:moveTo>
                      <a:pt x="0" y="431"/>
                    </a:moveTo>
                    <a:lnTo>
                      <a:pt x="0" y="383"/>
                    </a:lnTo>
                    <a:lnTo>
                      <a:pt x="9" y="316"/>
                    </a:lnTo>
                    <a:lnTo>
                      <a:pt x="9" y="192"/>
                    </a:lnTo>
                    <a:lnTo>
                      <a:pt x="19" y="134"/>
                    </a:lnTo>
                    <a:lnTo>
                      <a:pt x="19" y="77"/>
                    </a:lnTo>
                    <a:lnTo>
                      <a:pt x="28" y="39"/>
                    </a:lnTo>
                    <a:lnTo>
                      <a:pt x="2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3" name="Freeform 2841"/>
              <p:cNvSpPr>
                <a:spLocks/>
              </p:cNvSpPr>
              <p:nvPr/>
            </p:nvSpPr>
            <p:spPr bwMode="auto">
              <a:xfrm>
                <a:off x="1923" y="1308"/>
                <a:ext cx="38" cy="9"/>
              </a:xfrm>
              <a:custGeom>
                <a:avLst/>
                <a:gdLst>
                  <a:gd name="T0" fmla="*/ 0 w 38"/>
                  <a:gd name="T1" fmla="*/ 9 h 9"/>
                  <a:gd name="T2" fmla="*/ 10 w 38"/>
                  <a:gd name="T3" fmla="*/ 0 h 9"/>
                  <a:gd name="T4" fmla="*/ 19 w 38"/>
                  <a:gd name="T5" fmla="*/ 0 h 9"/>
                  <a:gd name="T6" fmla="*/ 29 w 38"/>
                  <a:gd name="T7" fmla="*/ 0 h 9"/>
                  <a:gd name="T8" fmla="*/ 38 w 38"/>
                  <a:gd name="T9" fmla="*/ 0 h 9"/>
                  <a:gd name="T10" fmla="*/ 0 60000 65536"/>
                  <a:gd name="T11" fmla="*/ 0 60000 65536"/>
                  <a:gd name="T12" fmla="*/ 0 60000 65536"/>
                  <a:gd name="T13" fmla="*/ 0 60000 65536"/>
                  <a:gd name="T14" fmla="*/ 0 60000 65536"/>
                  <a:gd name="T15" fmla="*/ 0 w 38"/>
                  <a:gd name="T16" fmla="*/ 0 h 9"/>
                  <a:gd name="T17" fmla="*/ 38 w 38"/>
                  <a:gd name="T18" fmla="*/ 9 h 9"/>
                </a:gdLst>
                <a:ahLst/>
                <a:cxnLst>
                  <a:cxn ang="T10">
                    <a:pos x="T0" y="T1"/>
                  </a:cxn>
                  <a:cxn ang="T11">
                    <a:pos x="T2" y="T3"/>
                  </a:cxn>
                  <a:cxn ang="T12">
                    <a:pos x="T4" y="T5"/>
                  </a:cxn>
                  <a:cxn ang="T13">
                    <a:pos x="T6" y="T7"/>
                  </a:cxn>
                  <a:cxn ang="T14">
                    <a:pos x="T8" y="T9"/>
                  </a:cxn>
                </a:cxnLst>
                <a:rect l="T15" t="T16" r="T17" b="T18"/>
                <a:pathLst>
                  <a:path w="38" h="9">
                    <a:moveTo>
                      <a:pt x="0" y="9"/>
                    </a:moveTo>
                    <a:lnTo>
                      <a:pt x="10" y="0"/>
                    </a:lnTo>
                    <a:lnTo>
                      <a:pt x="19" y="0"/>
                    </a:lnTo>
                    <a:lnTo>
                      <a:pt x="2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4" name="Freeform 2842"/>
              <p:cNvSpPr>
                <a:spLocks/>
              </p:cNvSpPr>
              <p:nvPr/>
            </p:nvSpPr>
            <p:spPr bwMode="auto">
              <a:xfrm>
                <a:off x="1961" y="1308"/>
                <a:ext cx="29" cy="67"/>
              </a:xfrm>
              <a:custGeom>
                <a:avLst/>
                <a:gdLst>
                  <a:gd name="T0" fmla="*/ 0 w 29"/>
                  <a:gd name="T1" fmla="*/ 0 h 67"/>
                  <a:gd name="T2" fmla="*/ 10 w 29"/>
                  <a:gd name="T3" fmla="*/ 9 h 67"/>
                  <a:gd name="T4" fmla="*/ 20 w 29"/>
                  <a:gd name="T5" fmla="*/ 19 h 67"/>
                  <a:gd name="T6" fmla="*/ 29 w 29"/>
                  <a:gd name="T7" fmla="*/ 67 h 67"/>
                  <a:gd name="T8" fmla="*/ 0 60000 65536"/>
                  <a:gd name="T9" fmla="*/ 0 60000 65536"/>
                  <a:gd name="T10" fmla="*/ 0 60000 65536"/>
                  <a:gd name="T11" fmla="*/ 0 60000 65536"/>
                  <a:gd name="T12" fmla="*/ 0 w 29"/>
                  <a:gd name="T13" fmla="*/ 0 h 67"/>
                  <a:gd name="T14" fmla="*/ 29 w 29"/>
                  <a:gd name="T15" fmla="*/ 67 h 67"/>
                </a:gdLst>
                <a:ahLst/>
                <a:cxnLst>
                  <a:cxn ang="T8">
                    <a:pos x="T0" y="T1"/>
                  </a:cxn>
                  <a:cxn ang="T9">
                    <a:pos x="T2" y="T3"/>
                  </a:cxn>
                  <a:cxn ang="T10">
                    <a:pos x="T4" y="T5"/>
                  </a:cxn>
                  <a:cxn ang="T11">
                    <a:pos x="T6" y="T7"/>
                  </a:cxn>
                </a:cxnLst>
                <a:rect l="T12" t="T13" r="T14" b="T15"/>
                <a:pathLst>
                  <a:path w="29" h="67">
                    <a:moveTo>
                      <a:pt x="0" y="0"/>
                    </a:moveTo>
                    <a:lnTo>
                      <a:pt x="10" y="9"/>
                    </a:lnTo>
                    <a:lnTo>
                      <a:pt x="20" y="19"/>
                    </a:lnTo>
                    <a:lnTo>
                      <a:pt x="29" y="67"/>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5" name="Freeform 2843"/>
              <p:cNvSpPr>
                <a:spLocks/>
              </p:cNvSpPr>
              <p:nvPr/>
            </p:nvSpPr>
            <p:spPr bwMode="auto">
              <a:xfrm>
                <a:off x="1990" y="1375"/>
                <a:ext cx="29" cy="469"/>
              </a:xfrm>
              <a:custGeom>
                <a:avLst/>
                <a:gdLst>
                  <a:gd name="T0" fmla="*/ 0 w 29"/>
                  <a:gd name="T1" fmla="*/ 0 h 469"/>
                  <a:gd name="T2" fmla="*/ 0 w 29"/>
                  <a:gd name="T3" fmla="*/ 38 h 469"/>
                  <a:gd name="T4" fmla="*/ 10 w 29"/>
                  <a:gd name="T5" fmla="*/ 95 h 469"/>
                  <a:gd name="T6" fmla="*/ 10 w 29"/>
                  <a:gd name="T7" fmla="*/ 153 h 469"/>
                  <a:gd name="T8" fmla="*/ 10 w 29"/>
                  <a:gd name="T9" fmla="*/ 220 h 469"/>
                  <a:gd name="T10" fmla="*/ 19 w 29"/>
                  <a:gd name="T11" fmla="*/ 354 h 469"/>
                  <a:gd name="T12" fmla="*/ 29 w 29"/>
                  <a:gd name="T13" fmla="*/ 421 h 469"/>
                  <a:gd name="T14" fmla="*/ 29 w 29"/>
                  <a:gd name="T15" fmla="*/ 469 h 46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69"/>
                  <a:gd name="T26" fmla="*/ 29 w 29"/>
                  <a:gd name="T27" fmla="*/ 469 h 4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69">
                    <a:moveTo>
                      <a:pt x="0" y="0"/>
                    </a:moveTo>
                    <a:lnTo>
                      <a:pt x="0" y="38"/>
                    </a:lnTo>
                    <a:lnTo>
                      <a:pt x="10" y="95"/>
                    </a:lnTo>
                    <a:lnTo>
                      <a:pt x="10" y="153"/>
                    </a:lnTo>
                    <a:lnTo>
                      <a:pt x="10" y="220"/>
                    </a:lnTo>
                    <a:lnTo>
                      <a:pt x="19" y="354"/>
                    </a:lnTo>
                    <a:lnTo>
                      <a:pt x="29" y="421"/>
                    </a:lnTo>
                    <a:lnTo>
                      <a:pt x="29" y="469"/>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6" name="Freeform 2844"/>
              <p:cNvSpPr>
                <a:spLocks/>
              </p:cNvSpPr>
              <p:nvPr/>
            </p:nvSpPr>
            <p:spPr bwMode="auto">
              <a:xfrm>
                <a:off x="2019" y="1844"/>
                <a:ext cx="38" cy="287"/>
              </a:xfrm>
              <a:custGeom>
                <a:avLst/>
                <a:gdLst>
                  <a:gd name="T0" fmla="*/ 0 w 38"/>
                  <a:gd name="T1" fmla="*/ 0 h 287"/>
                  <a:gd name="T2" fmla="*/ 9 w 38"/>
                  <a:gd name="T3" fmla="*/ 86 h 287"/>
                  <a:gd name="T4" fmla="*/ 19 w 38"/>
                  <a:gd name="T5" fmla="*/ 153 h 287"/>
                  <a:gd name="T6" fmla="*/ 28 w 38"/>
                  <a:gd name="T7" fmla="*/ 220 h 287"/>
                  <a:gd name="T8" fmla="*/ 38 w 38"/>
                  <a:gd name="T9" fmla="*/ 287 h 287"/>
                  <a:gd name="T10" fmla="*/ 0 60000 65536"/>
                  <a:gd name="T11" fmla="*/ 0 60000 65536"/>
                  <a:gd name="T12" fmla="*/ 0 60000 65536"/>
                  <a:gd name="T13" fmla="*/ 0 60000 65536"/>
                  <a:gd name="T14" fmla="*/ 0 60000 65536"/>
                  <a:gd name="T15" fmla="*/ 0 w 38"/>
                  <a:gd name="T16" fmla="*/ 0 h 287"/>
                  <a:gd name="T17" fmla="*/ 38 w 38"/>
                  <a:gd name="T18" fmla="*/ 287 h 287"/>
                </a:gdLst>
                <a:ahLst/>
                <a:cxnLst>
                  <a:cxn ang="T10">
                    <a:pos x="T0" y="T1"/>
                  </a:cxn>
                  <a:cxn ang="T11">
                    <a:pos x="T2" y="T3"/>
                  </a:cxn>
                  <a:cxn ang="T12">
                    <a:pos x="T4" y="T5"/>
                  </a:cxn>
                  <a:cxn ang="T13">
                    <a:pos x="T6" y="T7"/>
                  </a:cxn>
                  <a:cxn ang="T14">
                    <a:pos x="T8" y="T9"/>
                  </a:cxn>
                </a:cxnLst>
                <a:rect l="T15" t="T16" r="T17" b="T18"/>
                <a:pathLst>
                  <a:path w="38" h="287">
                    <a:moveTo>
                      <a:pt x="0" y="0"/>
                    </a:moveTo>
                    <a:lnTo>
                      <a:pt x="9" y="86"/>
                    </a:lnTo>
                    <a:lnTo>
                      <a:pt x="19" y="153"/>
                    </a:lnTo>
                    <a:lnTo>
                      <a:pt x="28" y="220"/>
                    </a:lnTo>
                    <a:lnTo>
                      <a:pt x="38" y="287"/>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7" name="Freeform 2845"/>
              <p:cNvSpPr>
                <a:spLocks/>
              </p:cNvSpPr>
              <p:nvPr/>
            </p:nvSpPr>
            <p:spPr bwMode="auto">
              <a:xfrm>
                <a:off x="2057" y="2131"/>
                <a:ext cx="29" cy="258"/>
              </a:xfrm>
              <a:custGeom>
                <a:avLst/>
                <a:gdLst>
                  <a:gd name="T0" fmla="*/ 0 w 29"/>
                  <a:gd name="T1" fmla="*/ 0 h 258"/>
                  <a:gd name="T2" fmla="*/ 19 w 29"/>
                  <a:gd name="T3" fmla="*/ 133 h 258"/>
                  <a:gd name="T4" fmla="*/ 19 w 29"/>
                  <a:gd name="T5" fmla="*/ 200 h 258"/>
                  <a:gd name="T6" fmla="*/ 29 w 29"/>
                  <a:gd name="T7" fmla="*/ 258 h 258"/>
                  <a:gd name="T8" fmla="*/ 0 60000 65536"/>
                  <a:gd name="T9" fmla="*/ 0 60000 65536"/>
                  <a:gd name="T10" fmla="*/ 0 60000 65536"/>
                  <a:gd name="T11" fmla="*/ 0 60000 65536"/>
                  <a:gd name="T12" fmla="*/ 0 w 29"/>
                  <a:gd name="T13" fmla="*/ 0 h 258"/>
                  <a:gd name="T14" fmla="*/ 29 w 29"/>
                  <a:gd name="T15" fmla="*/ 258 h 258"/>
                </a:gdLst>
                <a:ahLst/>
                <a:cxnLst>
                  <a:cxn ang="T8">
                    <a:pos x="T0" y="T1"/>
                  </a:cxn>
                  <a:cxn ang="T9">
                    <a:pos x="T2" y="T3"/>
                  </a:cxn>
                  <a:cxn ang="T10">
                    <a:pos x="T4" y="T5"/>
                  </a:cxn>
                  <a:cxn ang="T11">
                    <a:pos x="T6" y="T7"/>
                  </a:cxn>
                </a:cxnLst>
                <a:rect l="T12" t="T13" r="T14" b="T15"/>
                <a:pathLst>
                  <a:path w="29" h="258">
                    <a:moveTo>
                      <a:pt x="0" y="0"/>
                    </a:moveTo>
                    <a:lnTo>
                      <a:pt x="19" y="133"/>
                    </a:lnTo>
                    <a:lnTo>
                      <a:pt x="19" y="200"/>
                    </a:lnTo>
                    <a:lnTo>
                      <a:pt x="29" y="258"/>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8" name="Freeform 2846"/>
              <p:cNvSpPr>
                <a:spLocks/>
              </p:cNvSpPr>
              <p:nvPr/>
            </p:nvSpPr>
            <p:spPr bwMode="auto">
              <a:xfrm>
                <a:off x="2086" y="2389"/>
                <a:ext cx="28" cy="172"/>
              </a:xfrm>
              <a:custGeom>
                <a:avLst/>
                <a:gdLst>
                  <a:gd name="T0" fmla="*/ 0 w 28"/>
                  <a:gd name="T1" fmla="*/ 0 h 172"/>
                  <a:gd name="T2" fmla="*/ 9 w 28"/>
                  <a:gd name="T3" fmla="*/ 95 h 172"/>
                  <a:gd name="T4" fmla="*/ 28 w 28"/>
                  <a:gd name="T5" fmla="*/ 172 h 172"/>
                  <a:gd name="T6" fmla="*/ 0 60000 65536"/>
                  <a:gd name="T7" fmla="*/ 0 60000 65536"/>
                  <a:gd name="T8" fmla="*/ 0 60000 65536"/>
                  <a:gd name="T9" fmla="*/ 0 w 28"/>
                  <a:gd name="T10" fmla="*/ 0 h 172"/>
                  <a:gd name="T11" fmla="*/ 28 w 28"/>
                  <a:gd name="T12" fmla="*/ 172 h 172"/>
                </a:gdLst>
                <a:ahLst/>
                <a:cxnLst>
                  <a:cxn ang="T6">
                    <a:pos x="T0" y="T1"/>
                  </a:cxn>
                  <a:cxn ang="T7">
                    <a:pos x="T2" y="T3"/>
                  </a:cxn>
                  <a:cxn ang="T8">
                    <a:pos x="T4" y="T5"/>
                  </a:cxn>
                </a:cxnLst>
                <a:rect l="T9" t="T10" r="T11" b="T12"/>
                <a:pathLst>
                  <a:path w="28" h="172">
                    <a:moveTo>
                      <a:pt x="0" y="0"/>
                    </a:moveTo>
                    <a:lnTo>
                      <a:pt x="9" y="95"/>
                    </a:lnTo>
                    <a:lnTo>
                      <a:pt x="28" y="172"/>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39" name="Freeform 2847"/>
              <p:cNvSpPr>
                <a:spLocks/>
              </p:cNvSpPr>
              <p:nvPr/>
            </p:nvSpPr>
            <p:spPr bwMode="auto">
              <a:xfrm>
                <a:off x="2114" y="2561"/>
                <a:ext cx="39" cy="96"/>
              </a:xfrm>
              <a:custGeom>
                <a:avLst/>
                <a:gdLst>
                  <a:gd name="T0" fmla="*/ 0 w 39"/>
                  <a:gd name="T1" fmla="*/ 0 h 96"/>
                  <a:gd name="T2" fmla="*/ 10 w 39"/>
                  <a:gd name="T3" fmla="*/ 29 h 96"/>
                  <a:gd name="T4" fmla="*/ 19 w 39"/>
                  <a:gd name="T5" fmla="*/ 57 h 96"/>
                  <a:gd name="T6" fmla="*/ 39 w 39"/>
                  <a:gd name="T7" fmla="*/ 96 h 96"/>
                  <a:gd name="T8" fmla="*/ 0 60000 65536"/>
                  <a:gd name="T9" fmla="*/ 0 60000 65536"/>
                  <a:gd name="T10" fmla="*/ 0 60000 65536"/>
                  <a:gd name="T11" fmla="*/ 0 60000 65536"/>
                  <a:gd name="T12" fmla="*/ 0 w 39"/>
                  <a:gd name="T13" fmla="*/ 0 h 96"/>
                  <a:gd name="T14" fmla="*/ 39 w 39"/>
                  <a:gd name="T15" fmla="*/ 96 h 96"/>
                </a:gdLst>
                <a:ahLst/>
                <a:cxnLst>
                  <a:cxn ang="T8">
                    <a:pos x="T0" y="T1"/>
                  </a:cxn>
                  <a:cxn ang="T9">
                    <a:pos x="T2" y="T3"/>
                  </a:cxn>
                  <a:cxn ang="T10">
                    <a:pos x="T4" y="T5"/>
                  </a:cxn>
                  <a:cxn ang="T11">
                    <a:pos x="T6" y="T7"/>
                  </a:cxn>
                </a:cxnLst>
                <a:rect l="T12" t="T13" r="T14" b="T15"/>
                <a:pathLst>
                  <a:path w="39" h="96">
                    <a:moveTo>
                      <a:pt x="0" y="0"/>
                    </a:moveTo>
                    <a:lnTo>
                      <a:pt x="10" y="29"/>
                    </a:lnTo>
                    <a:lnTo>
                      <a:pt x="19" y="57"/>
                    </a:lnTo>
                    <a:lnTo>
                      <a:pt x="39" y="96"/>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40" name="Freeform 2848"/>
              <p:cNvSpPr>
                <a:spLocks/>
              </p:cNvSpPr>
              <p:nvPr/>
            </p:nvSpPr>
            <p:spPr bwMode="auto">
              <a:xfrm>
                <a:off x="2153" y="2657"/>
                <a:ext cx="28" cy="86"/>
              </a:xfrm>
              <a:custGeom>
                <a:avLst/>
                <a:gdLst>
                  <a:gd name="T0" fmla="*/ 0 w 28"/>
                  <a:gd name="T1" fmla="*/ 0 h 86"/>
                  <a:gd name="T2" fmla="*/ 19 w 28"/>
                  <a:gd name="T3" fmla="*/ 48 h 86"/>
                  <a:gd name="T4" fmla="*/ 28 w 28"/>
                  <a:gd name="T5" fmla="*/ 86 h 86"/>
                  <a:gd name="T6" fmla="*/ 0 60000 65536"/>
                  <a:gd name="T7" fmla="*/ 0 60000 65536"/>
                  <a:gd name="T8" fmla="*/ 0 60000 65536"/>
                  <a:gd name="T9" fmla="*/ 0 w 28"/>
                  <a:gd name="T10" fmla="*/ 0 h 86"/>
                  <a:gd name="T11" fmla="*/ 28 w 28"/>
                  <a:gd name="T12" fmla="*/ 86 h 86"/>
                </a:gdLst>
                <a:ahLst/>
                <a:cxnLst>
                  <a:cxn ang="T6">
                    <a:pos x="T0" y="T1"/>
                  </a:cxn>
                  <a:cxn ang="T7">
                    <a:pos x="T2" y="T3"/>
                  </a:cxn>
                  <a:cxn ang="T8">
                    <a:pos x="T4" y="T5"/>
                  </a:cxn>
                </a:cxnLst>
                <a:rect l="T9" t="T10" r="T11" b="T12"/>
                <a:pathLst>
                  <a:path w="28" h="86">
                    <a:moveTo>
                      <a:pt x="0" y="0"/>
                    </a:moveTo>
                    <a:lnTo>
                      <a:pt x="19" y="48"/>
                    </a:lnTo>
                    <a:lnTo>
                      <a:pt x="28" y="86"/>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41" name="Freeform 2849"/>
              <p:cNvSpPr>
                <a:spLocks/>
              </p:cNvSpPr>
              <p:nvPr/>
            </p:nvSpPr>
            <p:spPr bwMode="auto">
              <a:xfrm>
                <a:off x="2181" y="2743"/>
                <a:ext cx="29" cy="38"/>
              </a:xfrm>
              <a:custGeom>
                <a:avLst/>
                <a:gdLst>
                  <a:gd name="T0" fmla="*/ 0 w 29"/>
                  <a:gd name="T1" fmla="*/ 0 h 38"/>
                  <a:gd name="T2" fmla="*/ 10 w 29"/>
                  <a:gd name="T3" fmla="*/ 19 h 38"/>
                  <a:gd name="T4" fmla="*/ 29 w 29"/>
                  <a:gd name="T5" fmla="*/ 38 h 38"/>
                  <a:gd name="T6" fmla="*/ 0 60000 65536"/>
                  <a:gd name="T7" fmla="*/ 0 60000 65536"/>
                  <a:gd name="T8" fmla="*/ 0 60000 65536"/>
                  <a:gd name="T9" fmla="*/ 0 w 29"/>
                  <a:gd name="T10" fmla="*/ 0 h 38"/>
                  <a:gd name="T11" fmla="*/ 29 w 29"/>
                  <a:gd name="T12" fmla="*/ 38 h 38"/>
                </a:gdLst>
                <a:ahLst/>
                <a:cxnLst>
                  <a:cxn ang="T6">
                    <a:pos x="T0" y="T1"/>
                  </a:cxn>
                  <a:cxn ang="T7">
                    <a:pos x="T2" y="T3"/>
                  </a:cxn>
                  <a:cxn ang="T8">
                    <a:pos x="T4" y="T5"/>
                  </a:cxn>
                </a:cxnLst>
                <a:rect l="T9" t="T10" r="T11" b="T12"/>
                <a:pathLst>
                  <a:path w="29" h="38">
                    <a:moveTo>
                      <a:pt x="0" y="0"/>
                    </a:moveTo>
                    <a:lnTo>
                      <a:pt x="10" y="19"/>
                    </a:lnTo>
                    <a:lnTo>
                      <a:pt x="29" y="38"/>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42" name="Freeform 2850"/>
              <p:cNvSpPr>
                <a:spLocks/>
              </p:cNvSpPr>
              <p:nvPr/>
            </p:nvSpPr>
            <p:spPr bwMode="auto">
              <a:xfrm>
                <a:off x="2210" y="2781"/>
                <a:ext cx="38" cy="29"/>
              </a:xfrm>
              <a:custGeom>
                <a:avLst/>
                <a:gdLst>
                  <a:gd name="T0" fmla="*/ 0 w 38"/>
                  <a:gd name="T1" fmla="*/ 0 h 29"/>
                  <a:gd name="T2" fmla="*/ 19 w 38"/>
                  <a:gd name="T3" fmla="*/ 19 h 29"/>
                  <a:gd name="T4" fmla="*/ 38 w 38"/>
                  <a:gd name="T5" fmla="*/ 29 h 29"/>
                  <a:gd name="T6" fmla="*/ 0 60000 65536"/>
                  <a:gd name="T7" fmla="*/ 0 60000 65536"/>
                  <a:gd name="T8" fmla="*/ 0 60000 65536"/>
                  <a:gd name="T9" fmla="*/ 0 w 38"/>
                  <a:gd name="T10" fmla="*/ 0 h 29"/>
                  <a:gd name="T11" fmla="*/ 38 w 38"/>
                  <a:gd name="T12" fmla="*/ 29 h 29"/>
                </a:gdLst>
                <a:ahLst/>
                <a:cxnLst>
                  <a:cxn ang="T6">
                    <a:pos x="T0" y="T1"/>
                  </a:cxn>
                  <a:cxn ang="T7">
                    <a:pos x="T2" y="T3"/>
                  </a:cxn>
                  <a:cxn ang="T8">
                    <a:pos x="T4" y="T5"/>
                  </a:cxn>
                </a:cxnLst>
                <a:rect l="T9" t="T10" r="T11" b="T12"/>
                <a:pathLst>
                  <a:path w="38" h="29">
                    <a:moveTo>
                      <a:pt x="0" y="0"/>
                    </a:moveTo>
                    <a:lnTo>
                      <a:pt x="19" y="19"/>
                    </a:lnTo>
                    <a:lnTo>
                      <a:pt x="38" y="29"/>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43" name="Line 2851"/>
              <p:cNvSpPr>
                <a:spLocks noChangeShapeType="1"/>
              </p:cNvSpPr>
              <p:nvPr/>
            </p:nvSpPr>
            <p:spPr bwMode="auto">
              <a:xfrm>
                <a:off x="2248" y="2810"/>
                <a:ext cx="29" cy="19"/>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44" name="Line 2852"/>
              <p:cNvSpPr>
                <a:spLocks noChangeShapeType="1"/>
              </p:cNvSpPr>
              <p:nvPr/>
            </p:nvSpPr>
            <p:spPr bwMode="auto">
              <a:xfrm>
                <a:off x="2277" y="2829"/>
                <a:ext cx="28" cy="9"/>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45" name="Freeform 2853"/>
              <p:cNvSpPr>
                <a:spLocks/>
              </p:cNvSpPr>
              <p:nvPr/>
            </p:nvSpPr>
            <p:spPr bwMode="auto">
              <a:xfrm>
                <a:off x="2305" y="2838"/>
                <a:ext cx="39" cy="10"/>
              </a:xfrm>
              <a:custGeom>
                <a:avLst/>
                <a:gdLst>
                  <a:gd name="T0" fmla="*/ 0 w 39"/>
                  <a:gd name="T1" fmla="*/ 0 h 10"/>
                  <a:gd name="T2" fmla="*/ 20 w 39"/>
                  <a:gd name="T3" fmla="*/ 0 h 10"/>
                  <a:gd name="T4" fmla="*/ 39 w 39"/>
                  <a:gd name="T5" fmla="*/ 10 h 10"/>
                  <a:gd name="T6" fmla="*/ 0 60000 65536"/>
                  <a:gd name="T7" fmla="*/ 0 60000 65536"/>
                  <a:gd name="T8" fmla="*/ 0 60000 65536"/>
                  <a:gd name="T9" fmla="*/ 0 w 39"/>
                  <a:gd name="T10" fmla="*/ 0 h 10"/>
                  <a:gd name="T11" fmla="*/ 39 w 39"/>
                  <a:gd name="T12" fmla="*/ 10 h 10"/>
                </a:gdLst>
                <a:ahLst/>
                <a:cxnLst>
                  <a:cxn ang="T6">
                    <a:pos x="T0" y="T1"/>
                  </a:cxn>
                  <a:cxn ang="T7">
                    <a:pos x="T2" y="T3"/>
                  </a:cxn>
                  <a:cxn ang="T8">
                    <a:pos x="T4" y="T5"/>
                  </a:cxn>
                </a:cxnLst>
                <a:rect l="T9" t="T10" r="T11" b="T12"/>
                <a:pathLst>
                  <a:path w="39" h="10">
                    <a:moveTo>
                      <a:pt x="0" y="0"/>
                    </a:moveTo>
                    <a:lnTo>
                      <a:pt x="20" y="0"/>
                    </a:lnTo>
                    <a:lnTo>
                      <a:pt x="39" y="1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46" name="Line 2854"/>
              <p:cNvSpPr>
                <a:spLocks noChangeShapeType="1"/>
              </p:cNvSpPr>
              <p:nvPr/>
            </p:nvSpPr>
            <p:spPr bwMode="auto">
              <a:xfrm>
                <a:off x="2344" y="2848"/>
                <a:ext cx="28" cy="10"/>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47" name="Line 2855"/>
              <p:cNvSpPr>
                <a:spLocks noChangeShapeType="1"/>
              </p:cNvSpPr>
              <p:nvPr/>
            </p:nvSpPr>
            <p:spPr bwMode="auto">
              <a:xfrm>
                <a:off x="2372" y="2858"/>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48" name="Freeform 2856"/>
              <p:cNvSpPr>
                <a:spLocks/>
              </p:cNvSpPr>
              <p:nvPr/>
            </p:nvSpPr>
            <p:spPr bwMode="auto">
              <a:xfrm>
                <a:off x="2401" y="2858"/>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49" name="Line 2857"/>
              <p:cNvSpPr>
                <a:spLocks noChangeShapeType="1"/>
              </p:cNvSpPr>
              <p:nvPr/>
            </p:nvSpPr>
            <p:spPr bwMode="auto">
              <a:xfrm>
                <a:off x="2439" y="2858"/>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50" name="Line 2858"/>
              <p:cNvSpPr>
                <a:spLocks noChangeShapeType="1"/>
              </p:cNvSpPr>
              <p:nvPr/>
            </p:nvSpPr>
            <p:spPr bwMode="auto">
              <a:xfrm>
                <a:off x="2468" y="2858"/>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51" name="Freeform 2859"/>
              <p:cNvSpPr>
                <a:spLocks/>
              </p:cNvSpPr>
              <p:nvPr/>
            </p:nvSpPr>
            <p:spPr bwMode="auto">
              <a:xfrm>
                <a:off x="2497" y="2858"/>
                <a:ext cx="38" cy="9"/>
              </a:xfrm>
              <a:custGeom>
                <a:avLst/>
                <a:gdLst>
                  <a:gd name="T0" fmla="*/ 0 w 38"/>
                  <a:gd name="T1" fmla="*/ 0 h 9"/>
                  <a:gd name="T2" fmla="*/ 19 w 38"/>
                  <a:gd name="T3" fmla="*/ 0 h 9"/>
                  <a:gd name="T4" fmla="*/ 38 w 38"/>
                  <a:gd name="T5" fmla="*/ 9 h 9"/>
                  <a:gd name="T6" fmla="*/ 0 60000 65536"/>
                  <a:gd name="T7" fmla="*/ 0 60000 65536"/>
                  <a:gd name="T8" fmla="*/ 0 60000 65536"/>
                  <a:gd name="T9" fmla="*/ 0 w 38"/>
                  <a:gd name="T10" fmla="*/ 0 h 9"/>
                  <a:gd name="T11" fmla="*/ 38 w 38"/>
                  <a:gd name="T12" fmla="*/ 9 h 9"/>
                </a:gdLst>
                <a:ahLst/>
                <a:cxnLst>
                  <a:cxn ang="T6">
                    <a:pos x="T0" y="T1"/>
                  </a:cxn>
                  <a:cxn ang="T7">
                    <a:pos x="T2" y="T3"/>
                  </a:cxn>
                  <a:cxn ang="T8">
                    <a:pos x="T4" y="T5"/>
                  </a:cxn>
                </a:cxnLst>
                <a:rect l="T9" t="T10" r="T11" b="T12"/>
                <a:pathLst>
                  <a:path w="38" h="9">
                    <a:moveTo>
                      <a:pt x="0" y="0"/>
                    </a:moveTo>
                    <a:lnTo>
                      <a:pt x="19" y="0"/>
                    </a:lnTo>
                    <a:lnTo>
                      <a:pt x="38" y="9"/>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52" name="Line 2860"/>
              <p:cNvSpPr>
                <a:spLocks noChangeShapeType="1"/>
              </p:cNvSpPr>
              <p:nvPr/>
            </p:nvSpPr>
            <p:spPr bwMode="auto">
              <a:xfrm>
                <a:off x="2535"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53" name="Line 2861"/>
              <p:cNvSpPr>
                <a:spLocks noChangeShapeType="1"/>
              </p:cNvSpPr>
              <p:nvPr/>
            </p:nvSpPr>
            <p:spPr bwMode="auto">
              <a:xfrm>
                <a:off x="2563"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54" name="Freeform 2862"/>
              <p:cNvSpPr>
                <a:spLocks/>
              </p:cNvSpPr>
              <p:nvPr/>
            </p:nvSpPr>
            <p:spPr bwMode="auto">
              <a:xfrm>
                <a:off x="259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55" name="Line 2863"/>
              <p:cNvSpPr>
                <a:spLocks noChangeShapeType="1"/>
              </p:cNvSpPr>
              <p:nvPr/>
            </p:nvSpPr>
            <p:spPr bwMode="auto">
              <a:xfrm>
                <a:off x="2630"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56" name="Line 2864"/>
              <p:cNvSpPr>
                <a:spLocks noChangeShapeType="1"/>
              </p:cNvSpPr>
              <p:nvPr/>
            </p:nvSpPr>
            <p:spPr bwMode="auto">
              <a:xfrm>
                <a:off x="2659"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57" name="Freeform 2865"/>
              <p:cNvSpPr>
                <a:spLocks/>
              </p:cNvSpPr>
              <p:nvPr/>
            </p:nvSpPr>
            <p:spPr bwMode="auto">
              <a:xfrm>
                <a:off x="268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58" name="Line 2866"/>
              <p:cNvSpPr>
                <a:spLocks noChangeShapeType="1"/>
              </p:cNvSpPr>
              <p:nvPr/>
            </p:nvSpPr>
            <p:spPr bwMode="auto">
              <a:xfrm>
                <a:off x="2726"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59" name="Line 2867"/>
              <p:cNvSpPr>
                <a:spLocks noChangeShapeType="1"/>
              </p:cNvSpPr>
              <p:nvPr/>
            </p:nvSpPr>
            <p:spPr bwMode="auto">
              <a:xfrm>
                <a:off x="2755"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60" name="Freeform 2868"/>
              <p:cNvSpPr>
                <a:spLocks/>
              </p:cNvSpPr>
              <p:nvPr/>
            </p:nvSpPr>
            <p:spPr bwMode="auto">
              <a:xfrm>
                <a:off x="2783"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61" name="Line 2869"/>
              <p:cNvSpPr>
                <a:spLocks noChangeShapeType="1"/>
              </p:cNvSpPr>
              <p:nvPr/>
            </p:nvSpPr>
            <p:spPr bwMode="auto">
              <a:xfrm>
                <a:off x="2821"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62" name="Line 2870"/>
              <p:cNvSpPr>
                <a:spLocks noChangeShapeType="1"/>
              </p:cNvSpPr>
              <p:nvPr/>
            </p:nvSpPr>
            <p:spPr bwMode="auto">
              <a:xfrm>
                <a:off x="2850"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63" name="Freeform 2871"/>
              <p:cNvSpPr>
                <a:spLocks/>
              </p:cNvSpPr>
              <p:nvPr/>
            </p:nvSpPr>
            <p:spPr bwMode="auto">
              <a:xfrm>
                <a:off x="2879"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64" name="Line 2872"/>
              <p:cNvSpPr>
                <a:spLocks noChangeShapeType="1"/>
              </p:cNvSpPr>
              <p:nvPr/>
            </p:nvSpPr>
            <p:spPr bwMode="auto">
              <a:xfrm>
                <a:off x="2917"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65" name="Line 2873"/>
              <p:cNvSpPr>
                <a:spLocks noChangeShapeType="1"/>
              </p:cNvSpPr>
              <p:nvPr/>
            </p:nvSpPr>
            <p:spPr bwMode="auto">
              <a:xfrm>
                <a:off x="2946"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66" name="Freeform 2874"/>
              <p:cNvSpPr>
                <a:spLocks/>
              </p:cNvSpPr>
              <p:nvPr/>
            </p:nvSpPr>
            <p:spPr bwMode="auto">
              <a:xfrm>
                <a:off x="2974"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67" name="Line 2875"/>
              <p:cNvSpPr>
                <a:spLocks noChangeShapeType="1"/>
              </p:cNvSpPr>
              <p:nvPr/>
            </p:nvSpPr>
            <p:spPr bwMode="auto">
              <a:xfrm>
                <a:off x="3013"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68" name="Line 2876"/>
              <p:cNvSpPr>
                <a:spLocks noChangeShapeType="1"/>
              </p:cNvSpPr>
              <p:nvPr/>
            </p:nvSpPr>
            <p:spPr bwMode="auto">
              <a:xfrm>
                <a:off x="3041"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69" name="Freeform 2877"/>
              <p:cNvSpPr>
                <a:spLocks/>
              </p:cNvSpPr>
              <p:nvPr/>
            </p:nvSpPr>
            <p:spPr bwMode="auto">
              <a:xfrm>
                <a:off x="307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70" name="Line 2878"/>
              <p:cNvSpPr>
                <a:spLocks noChangeShapeType="1"/>
              </p:cNvSpPr>
              <p:nvPr/>
            </p:nvSpPr>
            <p:spPr bwMode="auto">
              <a:xfrm>
                <a:off x="3108"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71" name="Line 2879"/>
              <p:cNvSpPr>
                <a:spLocks noChangeShapeType="1"/>
              </p:cNvSpPr>
              <p:nvPr/>
            </p:nvSpPr>
            <p:spPr bwMode="auto">
              <a:xfrm>
                <a:off x="3137"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72" name="Freeform 2880"/>
              <p:cNvSpPr>
                <a:spLocks/>
              </p:cNvSpPr>
              <p:nvPr/>
            </p:nvSpPr>
            <p:spPr bwMode="auto">
              <a:xfrm>
                <a:off x="3166"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73" name="Line 2881"/>
              <p:cNvSpPr>
                <a:spLocks noChangeShapeType="1"/>
              </p:cNvSpPr>
              <p:nvPr/>
            </p:nvSpPr>
            <p:spPr bwMode="auto">
              <a:xfrm>
                <a:off x="3204"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74" name="Line 2882"/>
              <p:cNvSpPr>
                <a:spLocks noChangeShapeType="1"/>
              </p:cNvSpPr>
              <p:nvPr/>
            </p:nvSpPr>
            <p:spPr bwMode="auto">
              <a:xfrm>
                <a:off x="3232"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75" name="Freeform 2883"/>
              <p:cNvSpPr>
                <a:spLocks/>
              </p:cNvSpPr>
              <p:nvPr/>
            </p:nvSpPr>
            <p:spPr bwMode="auto">
              <a:xfrm>
                <a:off x="326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76" name="Line 2884"/>
              <p:cNvSpPr>
                <a:spLocks noChangeShapeType="1"/>
              </p:cNvSpPr>
              <p:nvPr/>
            </p:nvSpPr>
            <p:spPr bwMode="auto">
              <a:xfrm>
                <a:off x="3299"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77" name="Line 2885"/>
              <p:cNvSpPr>
                <a:spLocks noChangeShapeType="1"/>
              </p:cNvSpPr>
              <p:nvPr/>
            </p:nvSpPr>
            <p:spPr bwMode="auto">
              <a:xfrm>
                <a:off x="3328"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78" name="Freeform 2886"/>
              <p:cNvSpPr>
                <a:spLocks/>
              </p:cNvSpPr>
              <p:nvPr/>
            </p:nvSpPr>
            <p:spPr bwMode="auto">
              <a:xfrm>
                <a:off x="335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79" name="Line 2887"/>
              <p:cNvSpPr>
                <a:spLocks noChangeShapeType="1"/>
              </p:cNvSpPr>
              <p:nvPr/>
            </p:nvSpPr>
            <p:spPr bwMode="auto">
              <a:xfrm>
                <a:off x="3395"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80" name="Line 2888"/>
              <p:cNvSpPr>
                <a:spLocks noChangeShapeType="1"/>
              </p:cNvSpPr>
              <p:nvPr/>
            </p:nvSpPr>
            <p:spPr bwMode="auto">
              <a:xfrm>
                <a:off x="3424"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81" name="Freeform 2889"/>
              <p:cNvSpPr>
                <a:spLocks/>
              </p:cNvSpPr>
              <p:nvPr/>
            </p:nvSpPr>
            <p:spPr bwMode="auto">
              <a:xfrm>
                <a:off x="345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82" name="Line 2890"/>
              <p:cNvSpPr>
                <a:spLocks noChangeShapeType="1"/>
              </p:cNvSpPr>
              <p:nvPr/>
            </p:nvSpPr>
            <p:spPr bwMode="auto">
              <a:xfrm>
                <a:off x="3490"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83" name="Line 2891"/>
              <p:cNvSpPr>
                <a:spLocks noChangeShapeType="1"/>
              </p:cNvSpPr>
              <p:nvPr/>
            </p:nvSpPr>
            <p:spPr bwMode="auto">
              <a:xfrm>
                <a:off x="3519"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84" name="Freeform 2892"/>
              <p:cNvSpPr>
                <a:spLocks/>
              </p:cNvSpPr>
              <p:nvPr/>
            </p:nvSpPr>
            <p:spPr bwMode="auto">
              <a:xfrm>
                <a:off x="354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85" name="Line 2893"/>
              <p:cNvSpPr>
                <a:spLocks noChangeShapeType="1"/>
              </p:cNvSpPr>
              <p:nvPr/>
            </p:nvSpPr>
            <p:spPr bwMode="auto">
              <a:xfrm>
                <a:off x="3586"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86" name="Line 2894"/>
              <p:cNvSpPr>
                <a:spLocks noChangeShapeType="1"/>
              </p:cNvSpPr>
              <p:nvPr/>
            </p:nvSpPr>
            <p:spPr bwMode="auto">
              <a:xfrm>
                <a:off x="3615"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87" name="Freeform 2895"/>
              <p:cNvSpPr>
                <a:spLocks/>
              </p:cNvSpPr>
              <p:nvPr/>
            </p:nvSpPr>
            <p:spPr bwMode="auto">
              <a:xfrm>
                <a:off x="3643"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00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88" name="Line 2896"/>
              <p:cNvSpPr>
                <a:spLocks noChangeShapeType="1"/>
              </p:cNvSpPr>
              <p:nvPr/>
            </p:nvSpPr>
            <p:spPr bwMode="auto">
              <a:xfrm>
                <a:off x="3682" y="2867"/>
                <a:ext cx="2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89" name="Line 2897"/>
              <p:cNvSpPr>
                <a:spLocks noChangeShapeType="1"/>
              </p:cNvSpPr>
              <p:nvPr/>
            </p:nvSpPr>
            <p:spPr bwMode="auto">
              <a:xfrm>
                <a:off x="3710" y="2867"/>
                <a:ext cx="29"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90" name="Line 2898"/>
              <p:cNvSpPr>
                <a:spLocks noChangeShapeType="1"/>
              </p:cNvSpPr>
              <p:nvPr/>
            </p:nvSpPr>
            <p:spPr bwMode="auto">
              <a:xfrm>
                <a:off x="3739" y="2867"/>
                <a:ext cx="3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91" name="Line 2899"/>
              <p:cNvSpPr>
                <a:spLocks noChangeShapeType="1"/>
              </p:cNvSpPr>
              <p:nvPr/>
            </p:nvSpPr>
            <p:spPr bwMode="auto">
              <a:xfrm>
                <a:off x="1226"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92" name="Freeform 2900"/>
              <p:cNvSpPr>
                <a:spLocks/>
              </p:cNvSpPr>
              <p:nvPr/>
            </p:nvSpPr>
            <p:spPr bwMode="auto">
              <a:xfrm>
                <a:off x="1254"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93" name="Line 2901"/>
              <p:cNvSpPr>
                <a:spLocks noChangeShapeType="1"/>
              </p:cNvSpPr>
              <p:nvPr/>
            </p:nvSpPr>
            <p:spPr bwMode="auto">
              <a:xfrm>
                <a:off x="1292"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94" name="Line 2902"/>
              <p:cNvSpPr>
                <a:spLocks noChangeShapeType="1"/>
              </p:cNvSpPr>
              <p:nvPr/>
            </p:nvSpPr>
            <p:spPr bwMode="auto">
              <a:xfrm>
                <a:off x="1321"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95" name="Freeform 2903"/>
              <p:cNvSpPr>
                <a:spLocks/>
              </p:cNvSpPr>
              <p:nvPr/>
            </p:nvSpPr>
            <p:spPr bwMode="auto">
              <a:xfrm>
                <a:off x="135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96" name="Line 2904"/>
              <p:cNvSpPr>
                <a:spLocks noChangeShapeType="1"/>
              </p:cNvSpPr>
              <p:nvPr/>
            </p:nvSpPr>
            <p:spPr bwMode="auto">
              <a:xfrm>
                <a:off x="1388"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97" name="Line 2905"/>
              <p:cNvSpPr>
                <a:spLocks noChangeShapeType="1"/>
              </p:cNvSpPr>
              <p:nvPr/>
            </p:nvSpPr>
            <p:spPr bwMode="auto">
              <a:xfrm>
                <a:off x="1417"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298" name="Freeform 2906"/>
              <p:cNvSpPr>
                <a:spLocks/>
              </p:cNvSpPr>
              <p:nvPr/>
            </p:nvSpPr>
            <p:spPr bwMode="auto">
              <a:xfrm>
                <a:off x="144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99" name="Line 2907"/>
              <p:cNvSpPr>
                <a:spLocks noChangeShapeType="1"/>
              </p:cNvSpPr>
              <p:nvPr/>
            </p:nvSpPr>
            <p:spPr bwMode="auto">
              <a:xfrm>
                <a:off x="1484"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00" name="Line 2908"/>
              <p:cNvSpPr>
                <a:spLocks noChangeShapeType="1"/>
              </p:cNvSpPr>
              <p:nvPr/>
            </p:nvSpPr>
            <p:spPr bwMode="auto">
              <a:xfrm>
                <a:off x="1512"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01" name="Freeform 2909"/>
              <p:cNvSpPr>
                <a:spLocks/>
              </p:cNvSpPr>
              <p:nvPr/>
            </p:nvSpPr>
            <p:spPr bwMode="auto">
              <a:xfrm>
                <a:off x="154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02" name="Line 2910"/>
              <p:cNvSpPr>
                <a:spLocks noChangeShapeType="1"/>
              </p:cNvSpPr>
              <p:nvPr/>
            </p:nvSpPr>
            <p:spPr bwMode="auto">
              <a:xfrm>
                <a:off x="1579"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03" name="Line 2911"/>
              <p:cNvSpPr>
                <a:spLocks noChangeShapeType="1"/>
              </p:cNvSpPr>
              <p:nvPr/>
            </p:nvSpPr>
            <p:spPr bwMode="auto">
              <a:xfrm>
                <a:off x="1608"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04" name="Freeform 2912"/>
              <p:cNvSpPr>
                <a:spLocks/>
              </p:cNvSpPr>
              <p:nvPr/>
            </p:nvSpPr>
            <p:spPr bwMode="auto">
              <a:xfrm>
                <a:off x="163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05" name="Line 2913"/>
              <p:cNvSpPr>
                <a:spLocks noChangeShapeType="1"/>
              </p:cNvSpPr>
              <p:nvPr/>
            </p:nvSpPr>
            <p:spPr bwMode="auto">
              <a:xfrm>
                <a:off x="1675"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06" name="Line 2914"/>
              <p:cNvSpPr>
                <a:spLocks noChangeShapeType="1"/>
              </p:cNvSpPr>
              <p:nvPr/>
            </p:nvSpPr>
            <p:spPr bwMode="auto">
              <a:xfrm>
                <a:off x="1703"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07" name="Freeform 2915"/>
              <p:cNvSpPr>
                <a:spLocks/>
              </p:cNvSpPr>
              <p:nvPr/>
            </p:nvSpPr>
            <p:spPr bwMode="auto">
              <a:xfrm>
                <a:off x="173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08" name="Line 2916"/>
              <p:cNvSpPr>
                <a:spLocks noChangeShapeType="1"/>
              </p:cNvSpPr>
              <p:nvPr/>
            </p:nvSpPr>
            <p:spPr bwMode="auto">
              <a:xfrm>
                <a:off x="1770"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09" name="Line 2917"/>
              <p:cNvSpPr>
                <a:spLocks noChangeShapeType="1"/>
              </p:cNvSpPr>
              <p:nvPr/>
            </p:nvSpPr>
            <p:spPr bwMode="auto">
              <a:xfrm>
                <a:off x="1799"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10" name="Freeform 2918"/>
              <p:cNvSpPr>
                <a:spLocks/>
              </p:cNvSpPr>
              <p:nvPr/>
            </p:nvSpPr>
            <p:spPr bwMode="auto">
              <a:xfrm>
                <a:off x="182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1" name="Line 2919"/>
              <p:cNvSpPr>
                <a:spLocks noChangeShapeType="1"/>
              </p:cNvSpPr>
              <p:nvPr/>
            </p:nvSpPr>
            <p:spPr bwMode="auto">
              <a:xfrm flipV="1">
                <a:off x="1866" y="2858"/>
                <a:ext cx="29" cy="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12" name="Freeform 2920"/>
              <p:cNvSpPr>
                <a:spLocks/>
              </p:cNvSpPr>
              <p:nvPr/>
            </p:nvSpPr>
            <p:spPr bwMode="auto">
              <a:xfrm>
                <a:off x="1895" y="2848"/>
                <a:ext cx="28" cy="10"/>
              </a:xfrm>
              <a:custGeom>
                <a:avLst/>
                <a:gdLst>
                  <a:gd name="T0" fmla="*/ 0 w 28"/>
                  <a:gd name="T1" fmla="*/ 10 h 10"/>
                  <a:gd name="T2" fmla="*/ 9 w 28"/>
                  <a:gd name="T3" fmla="*/ 10 h 10"/>
                  <a:gd name="T4" fmla="*/ 28 w 28"/>
                  <a:gd name="T5" fmla="*/ 0 h 10"/>
                  <a:gd name="T6" fmla="*/ 0 60000 65536"/>
                  <a:gd name="T7" fmla="*/ 0 60000 65536"/>
                  <a:gd name="T8" fmla="*/ 0 60000 65536"/>
                  <a:gd name="T9" fmla="*/ 0 w 28"/>
                  <a:gd name="T10" fmla="*/ 0 h 10"/>
                  <a:gd name="T11" fmla="*/ 28 w 28"/>
                  <a:gd name="T12" fmla="*/ 10 h 10"/>
                </a:gdLst>
                <a:ahLst/>
                <a:cxnLst>
                  <a:cxn ang="T6">
                    <a:pos x="T0" y="T1"/>
                  </a:cxn>
                  <a:cxn ang="T7">
                    <a:pos x="T2" y="T3"/>
                  </a:cxn>
                  <a:cxn ang="T8">
                    <a:pos x="T4" y="T5"/>
                  </a:cxn>
                </a:cxnLst>
                <a:rect l="T9" t="T10" r="T11" b="T12"/>
                <a:pathLst>
                  <a:path w="28" h="10">
                    <a:moveTo>
                      <a:pt x="0" y="10"/>
                    </a:moveTo>
                    <a:lnTo>
                      <a:pt x="9" y="10"/>
                    </a:lnTo>
                    <a:lnTo>
                      <a:pt x="2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3" name="Freeform 2921"/>
              <p:cNvSpPr>
                <a:spLocks/>
              </p:cNvSpPr>
              <p:nvPr/>
            </p:nvSpPr>
            <p:spPr bwMode="auto">
              <a:xfrm>
                <a:off x="1923" y="2819"/>
                <a:ext cx="38" cy="29"/>
              </a:xfrm>
              <a:custGeom>
                <a:avLst/>
                <a:gdLst>
                  <a:gd name="T0" fmla="*/ 0 w 38"/>
                  <a:gd name="T1" fmla="*/ 29 h 29"/>
                  <a:gd name="T2" fmla="*/ 19 w 38"/>
                  <a:gd name="T3" fmla="*/ 19 h 29"/>
                  <a:gd name="T4" fmla="*/ 38 w 38"/>
                  <a:gd name="T5" fmla="*/ 0 h 29"/>
                  <a:gd name="T6" fmla="*/ 0 60000 65536"/>
                  <a:gd name="T7" fmla="*/ 0 60000 65536"/>
                  <a:gd name="T8" fmla="*/ 0 60000 65536"/>
                  <a:gd name="T9" fmla="*/ 0 w 38"/>
                  <a:gd name="T10" fmla="*/ 0 h 29"/>
                  <a:gd name="T11" fmla="*/ 38 w 38"/>
                  <a:gd name="T12" fmla="*/ 29 h 29"/>
                </a:gdLst>
                <a:ahLst/>
                <a:cxnLst>
                  <a:cxn ang="T6">
                    <a:pos x="T0" y="T1"/>
                  </a:cxn>
                  <a:cxn ang="T7">
                    <a:pos x="T2" y="T3"/>
                  </a:cxn>
                  <a:cxn ang="T8">
                    <a:pos x="T4" y="T5"/>
                  </a:cxn>
                </a:cxnLst>
                <a:rect l="T9" t="T10" r="T11" b="T12"/>
                <a:pathLst>
                  <a:path w="38" h="29">
                    <a:moveTo>
                      <a:pt x="0" y="29"/>
                    </a:moveTo>
                    <a:lnTo>
                      <a:pt x="19" y="19"/>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4" name="Line 2922"/>
              <p:cNvSpPr>
                <a:spLocks noChangeShapeType="1"/>
              </p:cNvSpPr>
              <p:nvPr/>
            </p:nvSpPr>
            <p:spPr bwMode="auto">
              <a:xfrm flipV="1">
                <a:off x="1961" y="2791"/>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15" name="Line 2923"/>
              <p:cNvSpPr>
                <a:spLocks noChangeShapeType="1"/>
              </p:cNvSpPr>
              <p:nvPr/>
            </p:nvSpPr>
            <p:spPr bwMode="auto">
              <a:xfrm flipV="1">
                <a:off x="1990" y="2752"/>
                <a:ext cx="29" cy="3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16" name="Freeform 2924"/>
              <p:cNvSpPr>
                <a:spLocks/>
              </p:cNvSpPr>
              <p:nvPr/>
            </p:nvSpPr>
            <p:spPr bwMode="auto">
              <a:xfrm>
                <a:off x="2019" y="2695"/>
                <a:ext cx="38" cy="57"/>
              </a:xfrm>
              <a:custGeom>
                <a:avLst/>
                <a:gdLst>
                  <a:gd name="T0" fmla="*/ 0 w 38"/>
                  <a:gd name="T1" fmla="*/ 57 h 57"/>
                  <a:gd name="T2" fmla="*/ 19 w 38"/>
                  <a:gd name="T3" fmla="*/ 29 h 57"/>
                  <a:gd name="T4" fmla="*/ 38 w 38"/>
                  <a:gd name="T5" fmla="*/ 0 h 57"/>
                  <a:gd name="T6" fmla="*/ 0 60000 65536"/>
                  <a:gd name="T7" fmla="*/ 0 60000 65536"/>
                  <a:gd name="T8" fmla="*/ 0 60000 65536"/>
                  <a:gd name="T9" fmla="*/ 0 w 38"/>
                  <a:gd name="T10" fmla="*/ 0 h 57"/>
                  <a:gd name="T11" fmla="*/ 38 w 38"/>
                  <a:gd name="T12" fmla="*/ 57 h 57"/>
                </a:gdLst>
                <a:ahLst/>
                <a:cxnLst>
                  <a:cxn ang="T6">
                    <a:pos x="T0" y="T1"/>
                  </a:cxn>
                  <a:cxn ang="T7">
                    <a:pos x="T2" y="T3"/>
                  </a:cxn>
                  <a:cxn ang="T8">
                    <a:pos x="T4" y="T5"/>
                  </a:cxn>
                </a:cxnLst>
                <a:rect l="T9" t="T10" r="T11" b="T12"/>
                <a:pathLst>
                  <a:path w="38" h="57">
                    <a:moveTo>
                      <a:pt x="0" y="57"/>
                    </a:moveTo>
                    <a:lnTo>
                      <a:pt x="19" y="29"/>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7" name="Freeform 2925"/>
              <p:cNvSpPr>
                <a:spLocks/>
              </p:cNvSpPr>
              <p:nvPr/>
            </p:nvSpPr>
            <p:spPr bwMode="auto">
              <a:xfrm>
                <a:off x="2057" y="2609"/>
                <a:ext cx="29" cy="86"/>
              </a:xfrm>
              <a:custGeom>
                <a:avLst/>
                <a:gdLst>
                  <a:gd name="T0" fmla="*/ 0 w 29"/>
                  <a:gd name="T1" fmla="*/ 86 h 86"/>
                  <a:gd name="T2" fmla="*/ 19 w 29"/>
                  <a:gd name="T3" fmla="*/ 48 h 86"/>
                  <a:gd name="T4" fmla="*/ 29 w 29"/>
                  <a:gd name="T5" fmla="*/ 0 h 86"/>
                  <a:gd name="T6" fmla="*/ 0 60000 65536"/>
                  <a:gd name="T7" fmla="*/ 0 60000 65536"/>
                  <a:gd name="T8" fmla="*/ 0 60000 65536"/>
                  <a:gd name="T9" fmla="*/ 0 w 29"/>
                  <a:gd name="T10" fmla="*/ 0 h 86"/>
                  <a:gd name="T11" fmla="*/ 29 w 29"/>
                  <a:gd name="T12" fmla="*/ 86 h 86"/>
                </a:gdLst>
                <a:ahLst/>
                <a:cxnLst>
                  <a:cxn ang="T6">
                    <a:pos x="T0" y="T1"/>
                  </a:cxn>
                  <a:cxn ang="T7">
                    <a:pos x="T2" y="T3"/>
                  </a:cxn>
                  <a:cxn ang="T8">
                    <a:pos x="T4" y="T5"/>
                  </a:cxn>
                </a:cxnLst>
                <a:rect l="T9" t="T10" r="T11" b="T12"/>
                <a:pathLst>
                  <a:path w="29" h="86">
                    <a:moveTo>
                      <a:pt x="0" y="86"/>
                    </a:moveTo>
                    <a:lnTo>
                      <a:pt x="19" y="48"/>
                    </a:lnTo>
                    <a:lnTo>
                      <a:pt x="29"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8" name="Freeform 2926"/>
              <p:cNvSpPr>
                <a:spLocks/>
              </p:cNvSpPr>
              <p:nvPr/>
            </p:nvSpPr>
            <p:spPr bwMode="auto">
              <a:xfrm>
                <a:off x="2086" y="2484"/>
                <a:ext cx="28" cy="125"/>
              </a:xfrm>
              <a:custGeom>
                <a:avLst/>
                <a:gdLst>
                  <a:gd name="T0" fmla="*/ 0 w 28"/>
                  <a:gd name="T1" fmla="*/ 125 h 125"/>
                  <a:gd name="T2" fmla="*/ 9 w 28"/>
                  <a:gd name="T3" fmla="*/ 67 h 125"/>
                  <a:gd name="T4" fmla="*/ 28 w 28"/>
                  <a:gd name="T5" fmla="*/ 0 h 125"/>
                  <a:gd name="T6" fmla="*/ 0 60000 65536"/>
                  <a:gd name="T7" fmla="*/ 0 60000 65536"/>
                  <a:gd name="T8" fmla="*/ 0 60000 65536"/>
                  <a:gd name="T9" fmla="*/ 0 w 28"/>
                  <a:gd name="T10" fmla="*/ 0 h 125"/>
                  <a:gd name="T11" fmla="*/ 28 w 28"/>
                  <a:gd name="T12" fmla="*/ 125 h 125"/>
                </a:gdLst>
                <a:ahLst/>
                <a:cxnLst>
                  <a:cxn ang="T6">
                    <a:pos x="T0" y="T1"/>
                  </a:cxn>
                  <a:cxn ang="T7">
                    <a:pos x="T2" y="T3"/>
                  </a:cxn>
                  <a:cxn ang="T8">
                    <a:pos x="T4" y="T5"/>
                  </a:cxn>
                </a:cxnLst>
                <a:rect l="T9" t="T10" r="T11" b="T12"/>
                <a:pathLst>
                  <a:path w="28" h="125">
                    <a:moveTo>
                      <a:pt x="0" y="125"/>
                    </a:moveTo>
                    <a:lnTo>
                      <a:pt x="9" y="67"/>
                    </a:lnTo>
                    <a:lnTo>
                      <a:pt x="2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9" name="Freeform 2927"/>
              <p:cNvSpPr>
                <a:spLocks/>
              </p:cNvSpPr>
              <p:nvPr/>
            </p:nvSpPr>
            <p:spPr bwMode="auto">
              <a:xfrm>
                <a:off x="2114" y="2303"/>
                <a:ext cx="39" cy="181"/>
              </a:xfrm>
              <a:custGeom>
                <a:avLst/>
                <a:gdLst>
                  <a:gd name="T0" fmla="*/ 0 w 39"/>
                  <a:gd name="T1" fmla="*/ 181 h 181"/>
                  <a:gd name="T2" fmla="*/ 19 w 39"/>
                  <a:gd name="T3" fmla="*/ 95 h 181"/>
                  <a:gd name="T4" fmla="*/ 39 w 39"/>
                  <a:gd name="T5" fmla="*/ 0 h 181"/>
                  <a:gd name="T6" fmla="*/ 0 60000 65536"/>
                  <a:gd name="T7" fmla="*/ 0 60000 65536"/>
                  <a:gd name="T8" fmla="*/ 0 60000 65536"/>
                  <a:gd name="T9" fmla="*/ 0 w 39"/>
                  <a:gd name="T10" fmla="*/ 0 h 181"/>
                  <a:gd name="T11" fmla="*/ 39 w 39"/>
                  <a:gd name="T12" fmla="*/ 181 h 181"/>
                </a:gdLst>
                <a:ahLst/>
                <a:cxnLst>
                  <a:cxn ang="T6">
                    <a:pos x="T0" y="T1"/>
                  </a:cxn>
                  <a:cxn ang="T7">
                    <a:pos x="T2" y="T3"/>
                  </a:cxn>
                  <a:cxn ang="T8">
                    <a:pos x="T4" y="T5"/>
                  </a:cxn>
                </a:cxnLst>
                <a:rect l="T9" t="T10" r="T11" b="T12"/>
                <a:pathLst>
                  <a:path w="39" h="181">
                    <a:moveTo>
                      <a:pt x="0" y="181"/>
                    </a:moveTo>
                    <a:lnTo>
                      <a:pt x="19" y="95"/>
                    </a:lnTo>
                    <a:lnTo>
                      <a:pt x="39"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0" name="Freeform 2928"/>
              <p:cNvSpPr>
                <a:spLocks/>
              </p:cNvSpPr>
              <p:nvPr/>
            </p:nvSpPr>
            <p:spPr bwMode="auto">
              <a:xfrm>
                <a:off x="2153" y="2092"/>
                <a:ext cx="28" cy="211"/>
              </a:xfrm>
              <a:custGeom>
                <a:avLst/>
                <a:gdLst>
                  <a:gd name="T0" fmla="*/ 0 w 28"/>
                  <a:gd name="T1" fmla="*/ 211 h 211"/>
                  <a:gd name="T2" fmla="*/ 19 w 28"/>
                  <a:gd name="T3" fmla="*/ 115 h 211"/>
                  <a:gd name="T4" fmla="*/ 28 w 28"/>
                  <a:gd name="T5" fmla="*/ 0 h 211"/>
                  <a:gd name="T6" fmla="*/ 0 60000 65536"/>
                  <a:gd name="T7" fmla="*/ 0 60000 65536"/>
                  <a:gd name="T8" fmla="*/ 0 60000 65536"/>
                  <a:gd name="T9" fmla="*/ 0 w 28"/>
                  <a:gd name="T10" fmla="*/ 0 h 211"/>
                  <a:gd name="T11" fmla="*/ 28 w 28"/>
                  <a:gd name="T12" fmla="*/ 211 h 211"/>
                </a:gdLst>
                <a:ahLst/>
                <a:cxnLst>
                  <a:cxn ang="T6">
                    <a:pos x="T0" y="T1"/>
                  </a:cxn>
                  <a:cxn ang="T7">
                    <a:pos x="T2" y="T3"/>
                  </a:cxn>
                  <a:cxn ang="T8">
                    <a:pos x="T4" y="T5"/>
                  </a:cxn>
                </a:cxnLst>
                <a:rect l="T9" t="T10" r="T11" b="T12"/>
                <a:pathLst>
                  <a:path w="28" h="211">
                    <a:moveTo>
                      <a:pt x="0" y="211"/>
                    </a:moveTo>
                    <a:lnTo>
                      <a:pt x="19" y="115"/>
                    </a:lnTo>
                    <a:lnTo>
                      <a:pt x="2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1" name="Freeform 2929"/>
              <p:cNvSpPr>
                <a:spLocks/>
              </p:cNvSpPr>
              <p:nvPr/>
            </p:nvSpPr>
            <p:spPr bwMode="auto">
              <a:xfrm>
                <a:off x="2181" y="1815"/>
                <a:ext cx="29" cy="277"/>
              </a:xfrm>
              <a:custGeom>
                <a:avLst/>
                <a:gdLst>
                  <a:gd name="T0" fmla="*/ 0 w 29"/>
                  <a:gd name="T1" fmla="*/ 277 h 277"/>
                  <a:gd name="T2" fmla="*/ 10 w 29"/>
                  <a:gd name="T3" fmla="*/ 210 h 277"/>
                  <a:gd name="T4" fmla="*/ 10 w 29"/>
                  <a:gd name="T5" fmla="*/ 143 h 277"/>
                  <a:gd name="T6" fmla="*/ 19 w 29"/>
                  <a:gd name="T7" fmla="*/ 67 h 277"/>
                  <a:gd name="T8" fmla="*/ 29 w 29"/>
                  <a:gd name="T9" fmla="*/ 0 h 277"/>
                  <a:gd name="T10" fmla="*/ 0 60000 65536"/>
                  <a:gd name="T11" fmla="*/ 0 60000 65536"/>
                  <a:gd name="T12" fmla="*/ 0 60000 65536"/>
                  <a:gd name="T13" fmla="*/ 0 60000 65536"/>
                  <a:gd name="T14" fmla="*/ 0 60000 65536"/>
                  <a:gd name="T15" fmla="*/ 0 w 29"/>
                  <a:gd name="T16" fmla="*/ 0 h 277"/>
                  <a:gd name="T17" fmla="*/ 29 w 29"/>
                  <a:gd name="T18" fmla="*/ 277 h 277"/>
                </a:gdLst>
                <a:ahLst/>
                <a:cxnLst>
                  <a:cxn ang="T10">
                    <a:pos x="T0" y="T1"/>
                  </a:cxn>
                  <a:cxn ang="T11">
                    <a:pos x="T2" y="T3"/>
                  </a:cxn>
                  <a:cxn ang="T12">
                    <a:pos x="T4" y="T5"/>
                  </a:cxn>
                  <a:cxn ang="T13">
                    <a:pos x="T6" y="T7"/>
                  </a:cxn>
                  <a:cxn ang="T14">
                    <a:pos x="T8" y="T9"/>
                  </a:cxn>
                </a:cxnLst>
                <a:rect l="T15" t="T16" r="T17" b="T18"/>
                <a:pathLst>
                  <a:path w="29" h="277">
                    <a:moveTo>
                      <a:pt x="0" y="277"/>
                    </a:moveTo>
                    <a:lnTo>
                      <a:pt x="10" y="210"/>
                    </a:lnTo>
                    <a:lnTo>
                      <a:pt x="10" y="143"/>
                    </a:lnTo>
                    <a:lnTo>
                      <a:pt x="19" y="67"/>
                    </a:lnTo>
                    <a:lnTo>
                      <a:pt x="29"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2" name="Freeform 2930"/>
              <p:cNvSpPr>
                <a:spLocks/>
              </p:cNvSpPr>
              <p:nvPr/>
            </p:nvSpPr>
            <p:spPr bwMode="auto">
              <a:xfrm>
                <a:off x="2210" y="1576"/>
                <a:ext cx="38" cy="239"/>
              </a:xfrm>
              <a:custGeom>
                <a:avLst/>
                <a:gdLst>
                  <a:gd name="T0" fmla="*/ 0 w 38"/>
                  <a:gd name="T1" fmla="*/ 239 h 239"/>
                  <a:gd name="T2" fmla="*/ 19 w 38"/>
                  <a:gd name="T3" fmla="*/ 114 h 239"/>
                  <a:gd name="T4" fmla="*/ 38 w 38"/>
                  <a:gd name="T5" fmla="*/ 0 h 239"/>
                  <a:gd name="T6" fmla="*/ 0 60000 65536"/>
                  <a:gd name="T7" fmla="*/ 0 60000 65536"/>
                  <a:gd name="T8" fmla="*/ 0 60000 65536"/>
                  <a:gd name="T9" fmla="*/ 0 w 38"/>
                  <a:gd name="T10" fmla="*/ 0 h 239"/>
                  <a:gd name="T11" fmla="*/ 38 w 38"/>
                  <a:gd name="T12" fmla="*/ 239 h 239"/>
                </a:gdLst>
                <a:ahLst/>
                <a:cxnLst>
                  <a:cxn ang="T6">
                    <a:pos x="T0" y="T1"/>
                  </a:cxn>
                  <a:cxn ang="T7">
                    <a:pos x="T2" y="T3"/>
                  </a:cxn>
                  <a:cxn ang="T8">
                    <a:pos x="T4" y="T5"/>
                  </a:cxn>
                </a:cxnLst>
                <a:rect l="T9" t="T10" r="T11" b="T12"/>
                <a:pathLst>
                  <a:path w="38" h="239">
                    <a:moveTo>
                      <a:pt x="0" y="239"/>
                    </a:moveTo>
                    <a:lnTo>
                      <a:pt x="19" y="114"/>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3" name="Freeform 2931"/>
              <p:cNvSpPr>
                <a:spLocks/>
              </p:cNvSpPr>
              <p:nvPr/>
            </p:nvSpPr>
            <p:spPr bwMode="auto">
              <a:xfrm>
                <a:off x="2248" y="1404"/>
                <a:ext cx="29" cy="172"/>
              </a:xfrm>
              <a:custGeom>
                <a:avLst/>
                <a:gdLst>
                  <a:gd name="T0" fmla="*/ 0 w 29"/>
                  <a:gd name="T1" fmla="*/ 172 h 172"/>
                  <a:gd name="T2" fmla="*/ 19 w 29"/>
                  <a:gd name="T3" fmla="*/ 76 h 172"/>
                  <a:gd name="T4" fmla="*/ 29 w 29"/>
                  <a:gd name="T5" fmla="*/ 0 h 172"/>
                  <a:gd name="T6" fmla="*/ 0 60000 65536"/>
                  <a:gd name="T7" fmla="*/ 0 60000 65536"/>
                  <a:gd name="T8" fmla="*/ 0 60000 65536"/>
                  <a:gd name="T9" fmla="*/ 0 w 29"/>
                  <a:gd name="T10" fmla="*/ 0 h 172"/>
                  <a:gd name="T11" fmla="*/ 29 w 29"/>
                  <a:gd name="T12" fmla="*/ 172 h 172"/>
                </a:gdLst>
                <a:ahLst/>
                <a:cxnLst>
                  <a:cxn ang="T6">
                    <a:pos x="T0" y="T1"/>
                  </a:cxn>
                  <a:cxn ang="T7">
                    <a:pos x="T2" y="T3"/>
                  </a:cxn>
                  <a:cxn ang="T8">
                    <a:pos x="T4" y="T5"/>
                  </a:cxn>
                </a:cxnLst>
                <a:rect l="T9" t="T10" r="T11" b="T12"/>
                <a:pathLst>
                  <a:path w="29" h="172">
                    <a:moveTo>
                      <a:pt x="0" y="172"/>
                    </a:moveTo>
                    <a:lnTo>
                      <a:pt x="19" y="76"/>
                    </a:lnTo>
                    <a:lnTo>
                      <a:pt x="29"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4" name="Freeform 2932"/>
              <p:cNvSpPr>
                <a:spLocks/>
              </p:cNvSpPr>
              <p:nvPr/>
            </p:nvSpPr>
            <p:spPr bwMode="auto">
              <a:xfrm>
                <a:off x="2277" y="1308"/>
                <a:ext cx="28" cy="96"/>
              </a:xfrm>
              <a:custGeom>
                <a:avLst/>
                <a:gdLst>
                  <a:gd name="T0" fmla="*/ 0 w 28"/>
                  <a:gd name="T1" fmla="*/ 96 h 96"/>
                  <a:gd name="T2" fmla="*/ 9 w 28"/>
                  <a:gd name="T3" fmla="*/ 67 h 96"/>
                  <a:gd name="T4" fmla="*/ 9 w 28"/>
                  <a:gd name="T5" fmla="*/ 29 h 96"/>
                  <a:gd name="T6" fmla="*/ 19 w 28"/>
                  <a:gd name="T7" fmla="*/ 9 h 96"/>
                  <a:gd name="T8" fmla="*/ 28 w 28"/>
                  <a:gd name="T9" fmla="*/ 0 h 96"/>
                  <a:gd name="T10" fmla="*/ 0 60000 65536"/>
                  <a:gd name="T11" fmla="*/ 0 60000 65536"/>
                  <a:gd name="T12" fmla="*/ 0 60000 65536"/>
                  <a:gd name="T13" fmla="*/ 0 60000 65536"/>
                  <a:gd name="T14" fmla="*/ 0 60000 65536"/>
                  <a:gd name="T15" fmla="*/ 0 w 28"/>
                  <a:gd name="T16" fmla="*/ 0 h 96"/>
                  <a:gd name="T17" fmla="*/ 28 w 28"/>
                  <a:gd name="T18" fmla="*/ 96 h 96"/>
                </a:gdLst>
                <a:ahLst/>
                <a:cxnLst>
                  <a:cxn ang="T10">
                    <a:pos x="T0" y="T1"/>
                  </a:cxn>
                  <a:cxn ang="T11">
                    <a:pos x="T2" y="T3"/>
                  </a:cxn>
                  <a:cxn ang="T12">
                    <a:pos x="T4" y="T5"/>
                  </a:cxn>
                  <a:cxn ang="T13">
                    <a:pos x="T6" y="T7"/>
                  </a:cxn>
                  <a:cxn ang="T14">
                    <a:pos x="T8" y="T9"/>
                  </a:cxn>
                </a:cxnLst>
                <a:rect l="T15" t="T16" r="T17" b="T18"/>
                <a:pathLst>
                  <a:path w="28" h="96">
                    <a:moveTo>
                      <a:pt x="0" y="96"/>
                    </a:moveTo>
                    <a:lnTo>
                      <a:pt x="9" y="67"/>
                    </a:lnTo>
                    <a:lnTo>
                      <a:pt x="9" y="29"/>
                    </a:lnTo>
                    <a:lnTo>
                      <a:pt x="19" y="9"/>
                    </a:lnTo>
                    <a:lnTo>
                      <a:pt x="2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5" name="Freeform 2933"/>
              <p:cNvSpPr>
                <a:spLocks/>
              </p:cNvSpPr>
              <p:nvPr/>
            </p:nvSpPr>
            <p:spPr bwMode="auto">
              <a:xfrm>
                <a:off x="2305" y="1308"/>
                <a:ext cx="39" cy="86"/>
              </a:xfrm>
              <a:custGeom>
                <a:avLst/>
                <a:gdLst>
                  <a:gd name="T0" fmla="*/ 0 w 39"/>
                  <a:gd name="T1" fmla="*/ 0 h 86"/>
                  <a:gd name="T2" fmla="*/ 10 w 39"/>
                  <a:gd name="T3" fmla="*/ 9 h 86"/>
                  <a:gd name="T4" fmla="*/ 20 w 39"/>
                  <a:gd name="T5" fmla="*/ 29 h 86"/>
                  <a:gd name="T6" fmla="*/ 39 w 39"/>
                  <a:gd name="T7" fmla="*/ 86 h 86"/>
                  <a:gd name="T8" fmla="*/ 0 60000 65536"/>
                  <a:gd name="T9" fmla="*/ 0 60000 65536"/>
                  <a:gd name="T10" fmla="*/ 0 60000 65536"/>
                  <a:gd name="T11" fmla="*/ 0 60000 65536"/>
                  <a:gd name="T12" fmla="*/ 0 w 39"/>
                  <a:gd name="T13" fmla="*/ 0 h 86"/>
                  <a:gd name="T14" fmla="*/ 39 w 39"/>
                  <a:gd name="T15" fmla="*/ 86 h 86"/>
                </a:gdLst>
                <a:ahLst/>
                <a:cxnLst>
                  <a:cxn ang="T8">
                    <a:pos x="T0" y="T1"/>
                  </a:cxn>
                  <a:cxn ang="T9">
                    <a:pos x="T2" y="T3"/>
                  </a:cxn>
                  <a:cxn ang="T10">
                    <a:pos x="T4" y="T5"/>
                  </a:cxn>
                  <a:cxn ang="T11">
                    <a:pos x="T6" y="T7"/>
                  </a:cxn>
                </a:cxnLst>
                <a:rect l="T12" t="T13" r="T14" b="T15"/>
                <a:pathLst>
                  <a:path w="39" h="86">
                    <a:moveTo>
                      <a:pt x="0" y="0"/>
                    </a:moveTo>
                    <a:lnTo>
                      <a:pt x="10" y="9"/>
                    </a:lnTo>
                    <a:lnTo>
                      <a:pt x="20" y="29"/>
                    </a:lnTo>
                    <a:lnTo>
                      <a:pt x="39" y="86"/>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6" name="Freeform 2934"/>
              <p:cNvSpPr>
                <a:spLocks/>
              </p:cNvSpPr>
              <p:nvPr/>
            </p:nvSpPr>
            <p:spPr bwMode="auto">
              <a:xfrm>
                <a:off x="2344" y="1394"/>
                <a:ext cx="28" cy="124"/>
              </a:xfrm>
              <a:custGeom>
                <a:avLst/>
                <a:gdLst>
                  <a:gd name="T0" fmla="*/ 0 w 28"/>
                  <a:gd name="T1" fmla="*/ 0 h 124"/>
                  <a:gd name="T2" fmla="*/ 19 w 28"/>
                  <a:gd name="T3" fmla="*/ 57 h 124"/>
                  <a:gd name="T4" fmla="*/ 28 w 28"/>
                  <a:gd name="T5" fmla="*/ 124 h 124"/>
                  <a:gd name="T6" fmla="*/ 0 60000 65536"/>
                  <a:gd name="T7" fmla="*/ 0 60000 65536"/>
                  <a:gd name="T8" fmla="*/ 0 60000 65536"/>
                  <a:gd name="T9" fmla="*/ 0 w 28"/>
                  <a:gd name="T10" fmla="*/ 0 h 124"/>
                  <a:gd name="T11" fmla="*/ 28 w 28"/>
                  <a:gd name="T12" fmla="*/ 124 h 124"/>
                </a:gdLst>
                <a:ahLst/>
                <a:cxnLst>
                  <a:cxn ang="T6">
                    <a:pos x="T0" y="T1"/>
                  </a:cxn>
                  <a:cxn ang="T7">
                    <a:pos x="T2" y="T3"/>
                  </a:cxn>
                  <a:cxn ang="T8">
                    <a:pos x="T4" y="T5"/>
                  </a:cxn>
                </a:cxnLst>
                <a:rect l="T9" t="T10" r="T11" b="T12"/>
                <a:pathLst>
                  <a:path w="28" h="124">
                    <a:moveTo>
                      <a:pt x="0" y="0"/>
                    </a:moveTo>
                    <a:lnTo>
                      <a:pt x="19" y="57"/>
                    </a:lnTo>
                    <a:lnTo>
                      <a:pt x="28" y="124"/>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7" name="Freeform 2935"/>
              <p:cNvSpPr>
                <a:spLocks/>
              </p:cNvSpPr>
              <p:nvPr/>
            </p:nvSpPr>
            <p:spPr bwMode="auto">
              <a:xfrm>
                <a:off x="2372" y="1518"/>
                <a:ext cx="29" cy="201"/>
              </a:xfrm>
              <a:custGeom>
                <a:avLst/>
                <a:gdLst>
                  <a:gd name="T0" fmla="*/ 0 w 29"/>
                  <a:gd name="T1" fmla="*/ 0 h 201"/>
                  <a:gd name="T2" fmla="*/ 10 w 29"/>
                  <a:gd name="T3" fmla="*/ 48 h 201"/>
                  <a:gd name="T4" fmla="*/ 10 w 29"/>
                  <a:gd name="T5" fmla="*/ 96 h 201"/>
                  <a:gd name="T6" fmla="*/ 29 w 29"/>
                  <a:gd name="T7" fmla="*/ 201 h 201"/>
                  <a:gd name="T8" fmla="*/ 0 60000 65536"/>
                  <a:gd name="T9" fmla="*/ 0 60000 65536"/>
                  <a:gd name="T10" fmla="*/ 0 60000 65536"/>
                  <a:gd name="T11" fmla="*/ 0 60000 65536"/>
                  <a:gd name="T12" fmla="*/ 0 w 29"/>
                  <a:gd name="T13" fmla="*/ 0 h 201"/>
                  <a:gd name="T14" fmla="*/ 29 w 29"/>
                  <a:gd name="T15" fmla="*/ 201 h 201"/>
                </a:gdLst>
                <a:ahLst/>
                <a:cxnLst>
                  <a:cxn ang="T8">
                    <a:pos x="T0" y="T1"/>
                  </a:cxn>
                  <a:cxn ang="T9">
                    <a:pos x="T2" y="T3"/>
                  </a:cxn>
                  <a:cxn ang="T10">
                    <a:pos x="T4" y="T5"/>
                  </a:cxn>
                  <a:cxn ang="T11">
                    <a:pos x="T6" y="T7"/>
                  </a:cxn>
                </a:cxnLst>
                <a:rect l="T12" t="T13" r="T14" b="T15"/>
                <a:pathLst>
                  <a:path w="29" h="201">
                    <a:moveTo>
                      <a:pt x="0" y="0"/>
                    </a:moveTo>
                    <a:lnTo>
                      <a:pt x="10" y="48"/>
                    </a:lnTo>
                    <a:lnTo>
                      <a:pt x="10" y="96"/>
                    </a:lnTo>
                    <a:lnTo>
                      <a:pt x="29" y="201"/>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8" name="Freeform 2936"/>
              <p:cNvSpPr>
                <a:spLocks/>
              </p:cNvSpPr>
              <p:nvPr/>
            </p:nvSpPr>
            <p:spPr bwMode="auto">
              <a:xfrm>
                <a:off x="2401" y="1719"/>
                <a:ext cx="38" cy="220"/>
              </a:xfrm>
              <a:custGeom>
                <a:avLst/>
                <a:gdLst>
                  <a:gd name="T0" fmla="*/ 0 w 38"/>
                  <a:gd name="T1" fmla="*/ 0 h 220"/>
                  <a:gd name="T2" fmla="*/ 19 w 38"/>
                  <a:gd name="T3" fmla="*/ 115 h 220"/>
                  <a:gd name="T4" fmla="*/ 38 w 38"/>
                  <a:gd name="T5" fmla="*/ 220 h 220"/>
                  <a:gd name="T6" fmla="*/ 0 60000 65536"/>
                  <a:gd name="T7" fmla="*/ 0 60000 65536"/>
                  <a:gd name="T8" fmla="*/ 0 60000 65536"/>
                  <a:gd name="T9" fmla="*/ 0 w 38"/>
                  <a:gd name="T10" fmla="*/ 0 h 220"/>
                  <a:gd name="T11" fmla="*/ 38 w 38"/>
                  <a:gd name="T12" fmla="*/ 220 h 220"/>
                </a:gdLst>
                <a:ahLst/>
                <a:cxnLst>
                  <a:cxn ang="T6">
                    <a:pos x="T0" y="T1"/>
                  </a:cxn>
                  <a:cxn ang="T7">
                    <a:pos x="T2" y="T3"/>
                  </a:cxn>
                  <a:cxn ang="T8">
                    <a:pos x="T4" y="T5"/>
                  </a:cxn>
                </a:cxnLst>
                <a:rect l="T9" t="T10" r="T11" b="T12"/>
                <a:pathLst>
                  <a:path w="38" h="220">
                    <a:moveTo>
                      <a:pt x="0" y="0"/>
                    </a:moveTo>
                    <a:lnTo>
                      <a:pt x="19" y="115"/>
                    </a:lnTo>
                    <a:lnTo>
                      <a:pt x="38" y="22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9" name="Freeform 2937"/>
              <p:cNvSpPr>
                <a:spLocks/>
              </p:cNvSpPr>
              <p:nvPr/>
            </p:nvSpPr>
            <p:spPr bwMode="auto">
              <a:xfrm>
                <a:off x="2439" y="1939"/>
                <a:ext cx="29" cy="192"/>
              </a:xfrm>
              <a:custGeom>
                <a:avLst/>
                <a:gdLst>
                  <a:gd name="T0" fmla="*/ 0 w 29"/>
                  <a:gd name="T1" fmla="*/ 0 h 192"/>
                  <a:gd name="T2" fmla="*/ 19 w 29"/>
                  <a:gd name="T3" fmla="*/ 96 h 192"/>
                  <a:gd name="T4" fmla="*/ 29 w 29"/>
                  <a:gd name="T5" fmla="*/ 192 h 192"/>
                  <a:gd name="T6" fmla="*/ 0 60000 65536"/>
                  <a:gd name="T7" fmla="*/ 0 60000 65536"/>
                  <a:gd name="T8" fmla="*/ 0 60000 65536"/>
                  <a:gd name="T9" fmla="*/ 0 w 29"/>
                  <a:gd name="T10" fmla="*/ 0 h 192"/>
                  <a:gd name="T11" fmla="*/ 29 w 29"/>
                  <a:gd name="T12" fmla="*/ 192 h 192"/>
                </a:gdLst>
                <a:ahLst/>
                <a:cxnLst>
                  <a:cxn ang="T6">
                    <a:pos x="T0" y="T1"/>
                  </a:cxn>
                  <a:cxn ang="T7">
                    <a:pos x="T2" y="T3"/>
                  </a:cxn>
                  <a:cxn ang="T8">
                    <a:pos x="T4" y="T5"/>
                  </a:cxn>
                </a:cxnLst>
                <a:rect l="T9" t="T10" r="T11" b="T12"/>
                <a:pathLst>
                  <a:path w="29" h="192">
                    <a:moveTo>
                      <a:pt x="0" y="0"/>
                    </a:moveTo>
                    <a:lnTo>
                      <a:pt x="19" y="96"/>
                    </a:lnTo>
                    <a:lnTo>
                      <a:pt x="29" y="192"/>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30" name="Freeform 2938"/>
              <p:cNvSpPr>
                <a:spLocks/>
              </p:cNvSpPr>
              <p:nvPr/>
            </p:nvSpPr>
            <p:spPr bwMode="auto">
              <a:xfrm>
                <a:off x="2468" y="2131"/>
                <a:ext cx="29" cy="172"/>
              </a:xfrm>
              <a:custGeom>
                <a:avLst/>
                <a:gdLst>
                  <a:gd name="T0" fmla="*/ 0 w 29"/>
                  <a:gd name="T1" fmla="*/ 0 h 172"/>
                  <a:gd name="T2" fmla="*/ 9 w 29"/>
                  <a:gd name="T3" fmla="*/ 86 h 172"/>
                  <a:gd name="T4" fmla="*/ 29 w 29"/>
                  <a:gd name="T5" fmla="*/ 172 h 172"/>
                  <a:gd name="T6" fmla="*/ 0 60000 65536"/>
                  <a:gd name="T7" fmla="*/ 0 60000 65536"/>
                  <a:gd name="T8" fmla="*/ 0 60000 65536"/>
                  <a:gd name="T9" fmla="*/ 0 w 29"/>
                  <a:gd name="T10" fmla="*/ 0 h 172"/>
                  <a:gd name="T11" fmla="*/ 29 w 29"/>
                  <a:gd name="T12" fmla="*/ 172 h 172"/>
                </a:gdLst>
                <a:ahLst/>
                <a:cxnLst>
                  <a:cxn ang="T6">
                    <a:pos x="T0" y="T1"/>
                  </a:cxn>
                  <a:cxn ang="T7">
                    <a:pos x="T2" y="T3"/>
                  </a:cxn>
                  <a:cxn ang="T8">
                    <a:pos x="T4" y="T5"/>
                  </a:cxn>
                </a:cxnLst>
                <a:rect l="T9" t="T10" r="T11" b="T12"/>
                <a:pathLst>
                  <a:path w="29" h="172">
                    <a:moveTo>
                      <a:pt x="0" y="0"/>
                    </a:moveTo>
                    <a:lnTo>
                      <a:pt x="9" y="86"/>
                    </a:lnTo>
                    <a:lnTo>
                      <a:pt x="29" y="172"/>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31" name="Freeform 2939"/>
              <p:cNvSpPr>
                <a:spLocks/>
              </p:cNvSpPr>
              <p:nvPr/>
            </p:nvSpPr>
            <p:spPr bwMode="auto">
              <a:xfrm>
                <a:off x="2497" y="2303"/>
                <a:ext cx="38" cy="134"/>
              </a:xfrm>
              <a:custGeom>
                <a:avLst/>
                <a:gdLst>
                  <a:gd name="T0" fmla="*/ 0 w 38"/>
                  <a:gd name="T1" fmla="*/ 0 h 134"/>
                  <a:gd name="T2" fmla="*/ 19 w 38"/>
                  <a:gd name="T3" fmla="*/ 67 h 134"/>
                  <a:gd name="T4" fmla="*/ 38 w 38"/>
                  <a:gd name="T5" fmla="*/ 134 h 134"/>
                  <a:gd name="T6" fmla="*/ 0 60000 65536"/>
                  <a:gd name="T7" fmla="*/ 0 60000 65536"/>
                  <a:gd name="T8" fmla="*/ 0 60000 65536"/>
                  <a:gd name="T9" fmla="*/ 0 w 38"/>
                  <a:gd name="T10" fmla="*/ 0 h 134"/>
                  <a:gd name="T11" fmla="*/ 38 w 38"/>
                  <a:gd name="T12" fmla="*/ 134 h 134"/>
                </a:gdLst>
                <a:ahLst/>
                <a:cxnLst>
                  <a:cxn ang="T6">
                    <a:pos x="T0" y="T1"/>
                  </a:cxn>
                  <a:cxn ang="T7">
                    <a:pos x="T2" y="T3"/>
                  </a:cxn>
                  <a:cxn ang="T8">
                    <a:pos x="T4" y="T5"/>
                  </a:cxn>
                </a:cxnLst>
                <a:rect l="T9" t="T10" r="T11" b="T12"/>
                <a:pathLst>
                  <a:path w="38" h="134">
                    <a:moveTo>
                      <a:pt x="0" y="0"/>
                    </a:moveTo>
                    <a:lnTo>
                      <a:pt x="19" y="67"/>
                    </a:lnTo>
                    <a:lnTo>
                      <a:pt x="38" y="134"/>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32" name="Freeform 2940"/>
              <p:cNvSpPr>
                <a:spLocks/>
              </p:cNvSpPr>
              <p:nvPr/>
            </p:nvSpPr>
            <p:spPr bwMode="auto">
              <a:xfrm>
                <a:off x="2535" y="2437"/>
                <a:ext cx="28" cy="105"/>
              </a:xfrm>
              <a:custGeom>
                <a:avLst/>
                <a:gdLst>
                  <a:gd name="T0" fmla="*/ 0 w 28"/>
                  <a:gd name="T1" fmla="*/ 0 h 105"/>
                  <a:gd name="T2" fmla="*/ 19 w 28"/>
                  <a:gd name="T3" fmla="*/ 57 h 105"/>
                  <a:gd name="T4" fmla="*/ 28 w 28"/>
                  <a:gd name="T5" fmla="*/ 105 h 105"/>
                  <a:gd name="T6" fmla="*/ 0 60000 65536"/>
                  <a:gd name="T7" fmla="*/ 0 60000 65536"/>
                  <a:gd name="T8" fmla="*/ 0 60000 65536"/>
                  <a:gd name="T9" fmla="*/ 0 w 28"/>
                  <a:gd name="T10" fmla="*/ 0 h 105"/>
                  <a:gd name="T11" fmla="*/ 28 w 28"/>
                  <a:gd name="T12" fmla="*/ 105 h 105"/>
                </a:gdLst>
                <a:ahLst/>
                <a:cxnLst>
                  <a:cxn ang="T6">
                    <a:pos x="T0" y="T1"/>
                  </a:cxn>
                  <a:cxn ang="T7">
                    <a:pos x="T2" y="T3"/>
                  </a:cxn>
                  <a:cxn ang="T8">
                    <a:pos x="T4" y="T5"/>
                  </a:cxn>
                </a:cxnLst>
                <a:rect l="T9" t="T10" r="T11" b="T12"/>
                <a:pathLst>
                  <a:path w="28" h="105">
                    <a:moveTo>
                      <a:pt x="0" y="0"/>
                    </a:moveTo>
                    <a:lnTo>
                      <a:pt x="19" y="57"/>
                    </a:lnTo>
                    <a:lnTo>
                      <a:pt x="28" y="105"/>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33" name="Line 2941"/>
              <p:cNvSpPr>
                <a:spLocks noChangeShapeType="1"/>
              </p:cNvSpPr>
              <p:nvPr/>
            </p:nvSpPr>
            <p:spPr bwMode="auto">
              <a:xfrm>
                <a:off x="2563" y="2542"/>
                <a:ext cx="29" cy="86"/>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34" name="Freeform 2942"/>
              <p:cNvSpPr>
                <a:spLocks/>
              </p:cNvSpPr>
              <p:nvPr/>
            </p:nvSpPr>
            <p:spPr bwMode="auto">
              <a:xfrm>
                <a:off x="2592" y="2628"/>
                <a:ext cx="38" cy="77"/>
              </a:xfrm>
              <a:custGeom>
                <a:avLst/>
                <a:gdLst>
                  <a:gd name="T0" fmla="*/ 0 w 38"/>
                  <a:gd name="T1" fmla="*/ 0 h 77"/>
                  <a:gd name="T2" fmla="*/ 19 w 38"/>
                  <a:gd name="T3" fmla="*/ 38 h 77"/>
                  <a:gd name="T4" fmla="*/ 38 w 38"/>
                  <a:gd name="T5" fmla="*/ 77 h 77"/>
                  <a:gd name="T6" fmla="*/ 0 60000 65536"/>
                  <a:gd name="T7" fmla="*/ 0 60000 65536"/>
                  <a:gd name="T8" fmla="*/ 0 60000 65536"/>
                  <a:gd name="T9" fmla="*/ 0 w 38"/>
                  <a:gd name="T10" fmla="*/ 0 h 77"/>
                  <a:gd name="T11" fmla="*/ 38 w 38"/>
                  <a:gd name="T12" fmla="*/ 77 h 77"/>
                </a:gdLst>
                <a:ahLst/>
                <a:cxnLst>
                  <a:cxn ang="T6">
                    <a:pos x="T0" y="T1"/>
                  </a:cxn>
                  <a:cxn ang="T7">
                    <a:pos x="T2" y="T3"/>
                  </a:cxn>
                  <a:cxn ang="T8">
                    <a:pos x="T4" y="T5"/>
                  </a:cxn>
                </a:cxnLst>
                <a:rect l="T9" t="T10" r="T11" b="T12"/>
                <a:pathLst>
                  <a:path w="38" h="77">
                    <a:moveTo>
                      <a:pt x="0" y="0"/>
                    </a:moveTo>
                    <a:lnTo>
                      <a:pt x="19" y="38"/>
                    </a:lnTo>
                    <a:lnTo>
                      <a:pt x="38" y="77"/>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35" name="Freeform 2943"/>
              <p:cNvSpPr>
                <a:spLocks/>
              </p:cNvSpPr>
              <p:nvPr/>
            </p:nvSpPr>
            <p:spPr bwMode="auto">
              <a:xfrm>
                <a:off x="2630" y="2705"/>
                <a:ext cx="29" cy="47"/>
              </a:xfrm>
              <a:custGeom>
                <a:avLst/>
                <a:gdLst>
                  <a:gd name="T0" fmla="*/ 0 w 29"/>
                  <a:gd name="T1" fmla="*/ 0 h 47"/>
                  <a:gd name="T2" fmla="*/ 19 w 29"/>
                  <a:gd name="T3" fmla="*/ 28 h 47"/>
                  <a:gd name="T4" fmla="*/ 29 w 29"/>
                  <a:gd name="T5" fmla="*/ 47 h 47"/>
                  <a:gd name="T6" fmla="*/ 0 60000 65536"/>
                  <a:gd name="T7" fmla="*/ 0 60000 65536"/>
                  <a:gd name="T8" fmla="*/ 0 60000 65536"/>
                  <a:gd name="T9" fmla="*/ 0 w 29"/>
                  <a:gd name="T10" fmla="*/ 0 h 47"/>
                  <a:gd name="T11" fmla="*/ 29 w 29"/>
                  <a:gd name="T12" fmla="*/ 47 h 47"/>
                </a:gdLst>
                <a:ahLst/>
                <a:cxnLst>
                  <a:cxn ang="T6">
                    <a:pos x="T0" y="T1"/>
                  </a:cxn>
                  <a:cxn ang="T7">
                    <a:pos x="T2" y="T3"/>
                  </a:cxn>
                  <a:cxn ang="T8">
                    <a:pos x="T4" y="T5"/>
                  </a:cxn>
                </a:cxnLst>
                <a:rect l="T9" t="T10" r="T11" b="T12"/>
                <a:pathLst>
                  <a:path w="29" h="47">
                    <a:moveTo>
                      <a:pt x="0" y="0"/>
                    </a:moveTo>
                    <a:lnTo>
                      <a:pt x="19" y="28"/>
                    </a:lnTo>
                    <a:lnTo>
                      <a:pt x="29" y="47"/>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36" name="Freeform 2944"/>
              <p:cNvSpPr>
                <a:spLocks/>
              </p:cNvSpPr>
              <p:nvPr/>
            </p:nvSpPr>
            <p:spPr bwMode="auto">
              <a:xfrm>
                <a:off x="2659" y="2752"/>
                <a:ext cx="29" cy="29"/>
              </a:xfrm>
              <a:custGeom>
                <a:avLst/>
                <a:gdLst>
                  <a:gd name="T0" fmla="*/ 0 w 29"/>
                  <a:gd name="T1" fmla="*/ 0 h 29"/>
                  <a:gd name="T2" fmla="*/ 10 w 29"/>
                  <a:gd name="T3" fmla="*/ 19 h 29"/>
                  <a:gd name="T4" fmla="*/ 29 w 29"/>
                  <a:gd name="T5" fmla="*/ 29 h 29"/>
                  <a:gd name="T6" fmla="*/ 0 60000 65536"/>
                  <a:gd name="T7" fmla="*/ 0 60000 65536"/>
                  <a:gd name="T8" fmla="*/ 0 60000 65536"/>
                  <a:gd name="T9" fmla="*/ 0 w 29"/>
                  <a:gd name="T10" fmla="*/ 0 h 29"/>
                  <a:gd name="T11" fmla="*/ 29 w 29"/>
                  <a:gd name="T12" fmla="*/ 29 h 29"/>
                </a:gdLst>
                <a:ahLst/>
                <a:cxnLst>
                  <a:cxn ang="T6">
                    <a:pos x="T0" y="T1"/>
                  </a:cxn>
                  <a:cxn ang="T7">
                    <a:pos x="T2" y="T3"/>
                  </a:cxn>
                  <a:cxn ang="T8">
                    <a:pos x="T4" y="T5"/>
                  </a:cxn>
                </a:cxnLst>
                <a:rect l="T9" t="T10" r="T11" b="T12"/>
                <a:pathLst>
                  <a:path w="29" h="29">
                    <a:moveTo>
                      <a:pt x="0" y="0"/>
                    </a:moveTo>
                    <a:lnTo>
                      <a:pt x="10" y="19"/>
                    </a:lnTo>
                    <a:lnTo>
                      <a:pt x="29" y="29"/>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37" name="Freeform 2945"/>
              <p:cNvSpPr>
                <a:spLocks/>
              </p:cNvSpPr>
              <p:nvPr/>
            </p:nvSpPr>
            <p:spPr bwMode="auto">
              <a:xfrm>
                <a:off x="2688" y="2781"/>
                <a:ext cx="38" cy="29"/>
              </a:xfrm>
              <a:custGeom>
                <a:avLst/>
                <a:gdLst>
                  <a:gd name="T0" fmla="*/ 0 w 38"/>
                  <a:gd name="T1" fmla="*/ 0 h 29"/>
                  <a:gd name="T2" fmla="*/ 19 w 38"/>
                  <a:gd name="T3" fmla="*/ 19 h 29"/>
                  <a:gd name="T4" fmla="*/ 38 w 38"/>
                  <a:gd name="T5" fmla="*/ 29 h 29"/>
                  <a:gd name="T6" fmla="*/ 0 60000 65536"/>
                  <a:gd name="T7" fmla="*/ 0 60000 65536"/>
                  <a:gd name="T8" fmla="*/ 0 60000 65536"/>
                  <a:gd name="T9" fmla="*/ 0 w 38"/>
                  <a:gd name="T10" fmla="*/ 0 h 29"/>
                  <a:gd name="T11" fmla="*/ 38 w 38"/>
                  <a:gd name="T12" fmla="*/ 29 h 29"/>
                </a:gdLst>
                <a:ahLst/>
                <a:cxnLst>
                  <a:cxn ang="T6">
                    <a:pos x="T0" y="T1"/>
                  </a:cxn>
                  <a:cxn ang="T7">
                    <a:pos x="T2" y="T3"/>
                  </a:cxn>
                  <a:cxn ang="T8">
                    <a:pos x="T4" y="T5"/>
                  </a:cxn>
                </a:cxnLst>
                <a:rect l="T9" t="T10" r="T11" b="T12"/>
                <a:pathLst>
                  <a:path w="38" h="29">
                    <a:moveTo>
                      <a:pt x="0" y="0"/>
                    </a:moveTo>
                    <a:lnTo>
                      <a:pt x="19" y="19"/>
                    </a:lnTo>
                    <a:lnTo>
                      <a:pt x="38" y="29"/>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38" name="Line 2946"/>
              <p:cNvSpPr>
                <a:spLocks noChangeShapeType="1"/>
              </p:cNvSpPr>
              <p:nvPr/>
            </p:nvSpPr>
            <p:spPr bwMode="auto">
              <a:xfrm>
                <a:off x="2726" y="2810"/>
                <a:ext cx="29" cy="1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39" name="Line 2947"/>
              <p:cNvSpPr>
                <a:spLocks noChangeShapeType="1"/>
              </p:cNvSpPr>
              <p:nvPr/>
            </p:nvSpPr>
            <p:spPr bwMode="auto">
              <a:xfrm>
                <a:off x="2755" y="2829"/>
                <a:ext cx="28" cy="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40" name="Freeform 2948"/>
              <p:cNvSpPr>
                <a:spLocks/>
              </p:cNvSpPr>
              <p:nvPr/>
            </p:nvSpPr>
            <p:spPr bwMode="auto">
              <a:xfrm>
                <a:off x="2783" y="2838"/>
                <a:ext cx="38" cy="10"/>
              </a:xfrm>
              <a:custGeom>
                <a:avLst/>
                <a:gdLst>
                  <a:gd name="T0" fmla="*/ 0 w 38"/>
                  <a:gd name="T1" fmla="*/ 0 h 10"/>
                  <a:gd name="T2" fmla="*/ 19 w 38"/>
                  <a:gd name="T3" fmla="*/ 0 h 10"/>
                  <a:gd name="T4" fmla="*/ 38 w 38"/>
                  <a:gd name="T5" fmla="*/ 10 h 10"/>
                  <a:gd name="T6" fmla="*/ 0 60000 65536"/>
                  <a:gd name="T7" fmla="*/ 0 60000 65536"/>
                  <a:gd name="T8" fmla="*/ 0 60000 65536"/>
                  <a:gd name="T9" fmla="*/ 0 w 38"/>
                  <a:gd name="T10" fmla="*/ 0 h 10"/>
                  <a:gd name="T11" fmla="*/ 38 w 38"/>
                  <a:gd name="T12" fmla="*/ 10 h 10"/>
                </a:gdLst>
                <a:ahLst/>
                <a:cxnLst>
                  <a:cxn ang="T6">
                    <a:pos x="T0" y="T1"/>
                  </a:cxn>
                  <a:cxn ang="T7">
                    <a:pos x="T2" y="T3"/>
                  </a:cxn>
                  <a:cxn ang="T8">
                    <a:pos x="T4" y="T5"/>
                  </a:cxn>
                </a:cxnLst>
                <a:rect l="T9" t="T10" r="T11" b="T12"/>
                <a:pathLst>
                  <a:path w="38" h="10">
                    <a:moveTo>
                      <a:pt x="0" y="0"/>
                    </a:moveTo>
                    <a:lnTo>
                      <a:pt x="19" y="0"/>
                    </a:lnTo>
                    <a:lnTo>
                      <a:pt x="38" y="1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41" name="Freeform 2949"/>
              <p:cNvSpPr>
                <a:spLocks/>
              </p:cNvSpPr>
              <p:nvPr/>
            </p:nvSpPr>
            <p:spPr bwMode="auto">
              <a:xfrm>
                <a:off x="2821" y="2848"/>
                <a:ext cx="29" cy="19"/>
              </a:xfrm>
              <a:custGeom>
                <a:avLst/>
                <a:gdLst>
                  <a:gd name="T0" fmla="*/ 0 w 29"/>
                  <a:gd name="T1" fmla="*/ 0 h 19"/>
                  <a:gd name="T2" fmla="*/ 20 w 29"/>
                  <a:gd name="T3" fmla="*/ 10 h 19"/>
                  <a:gd name="T4" fmla="*/ 29 w 29"/>
                  <a:gd name="T5" fmla="*/ 19 h 19"/>
                  <a:gd name="T6" fmla="*/ 0 60000 65536"/>
                  <a:gd name="T7" fmla="*/ 0 60000 65536"/>
                  <a:gd name="T8" fmla="*/ 0 60000 65536"/>
                  <a:gd name="T9" fmla="*/ 0 w 29"/>
                  <a:gd name="T10" fmla="*/ 0 h 19"/>
                  <a:gd name="T11" fmla="*/ 29 w 29"/>
                  <a:gd name="T12" fmla="*/ 19 h 19"/>
                </a:gdLst>
                <a:ahLst/>
                <a:cxnLst>
                  <a:cxn ang="T6">
                    <a:pos x="T0" y="T1"/>
                  </a:cxn>
                  <a:cxn ang="T7">
                    <a:pos x="T2" y="T3"/>
                  </a:cxn>
                  <a:cxn ang="T8">
                    <a:pos x="T4" y="T5"/>
                  </a:cxn>
                </a:cxnLst>
                <a:rect l="T9" t="T10" r="T11" b="T12"/>
                <a:pathLst>
                  <a:path w="29" h="19">
                    <a:moveTo>
                      <a:pt x="0" y="0"/>
                    </a:moveTo>
                    <a:lnTo>
                      <a:pt x="20" y="10"/>
                    </a:lnTo>
                    <a:lnTo>
                      <a:pt x="29" y="19"/>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42" name="Freeform 2950"/>
              <p:cNvSpPr>
                <a:spLocks/>
              </p:cNvSpPr>
              <p:nvPr/>
            </p:nvSpPr>
            <p:spPr bwMode="auto">
              <a:xfrm>
                <a:off x="2850" y="2867"/>
                <a:ext cx="29" cy="1"/>
              </a:xfrm>
              <a:custGeom>
                <a:avLst/>
                <a:gdLst>
                  <a:gd name="T0" fmla="*/ 0 w 29"/>
                  <a:gd name="T1" fmla="*/ 0 h 1"/>
                  <a:gd name="T2" fmla="*/ 10 w 29"/>
                  <a:gd name="T3" fmla="*/ 0 h 1"/>
                  <a:gd name="T4" fmla="*/ 29 w 29"/>
                  <a:gd name="T5" fmla="*/ 0 h 1"/>
                  <a:gd name="T6" fmla="*/ 0 60000 65536"/>
                  <a:gd name="T7" fmla="*/ 0 60000 65536"/>
                  <a:gd name="T8" fmla="*/ 0 60000 65536"/>
                  <a:gd name="T9" fmla="*/ 0 w 29"/>
                  <a:gd name="T10" fmla="*/ 0 h 1"/>
                  <a:gd name="T11" fmla="*/ 29 w 29"/>
                  <a:gd name="T12" fmla="*/ 1 h 1"/>
                </a:gdLst>
                <a:ahLst/>
                <a:cxnLst>
                  <a:cxn ang="T6">
                    <a:pos x="T0" y="T1"/>
                  </a:cxn>
                  <a:cxn ang="T7">
                    <a:pos x="T2" y="T3"/>
                  </a:cxn>
                  <a:cxn ang="T8">
                    <a:pos x="T4" y="T5"/>
                  </a:cxn>
                </a:cxnLst>
                <a:rect l="T9" t="T10" r="T11" b="T12"/>
                <a:pathLst>
                  <a:path w="29" h="1">
                    <a:moveTo>
                      <a:pt x="0" y="0"/>
                    </a:moveTo>
                    <a:lnTo>
                      <a:pt x="10" y="0"/>
                    </a:lnTo>
                    <a:lnTo>
                      <a:pt x="29"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43" name="Freeform 2951"/>
              <p:cNvSpPr>
                <a:spLocks/>
              </p:cNvSpPr>
              <p:nvPr/>
            </p:nvSpPr>
            <p:spPr bwMode="auto">
              <a:xfrm>
                <a:off x="2879"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44" name="Line 2952"/>
              <p:cNvSpPr>
                <a:spLocks noChangeShapeType="1"/>
              </p:cNvSpPr>
              <p:nvPr/>
            </p:nvSpPr>
            <p:spPr bwMode="auto">
              <a:xfrm>
                <a:off x="2917"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45" name="Line 2953"/>
              <p:cNvSpPr>
                <a:spLocks noChangeShapeType="1"/>
              </p:cNvSpPr>
              <p:nvPr/>
            </p:nvSpPr>
            <p:spPr bwMode="auto">
              <a:xfrm>
                <a:off x="2946"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46" name="Freeform 2954"/>
              <p:cNvSpPr>
                <a:spLocks/>
              </p:cNvSpPr>
              <p:nvPr/>
            </p:nvSpPr>
            <p:spPr bwMode="auto">
              <a:xfrm>
                <a:off x="2974"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47" name="Line 2955"/>
              <p:cNvSpPr>
                <a:spLocks noChangeShapeType="1"/>
              </p:cNvSpPr>
              <p:nvPr/>
            </p:nvSpPr>
            <p:spPr bwMode="auto">
              <a:xfrm>
                <a:off x="3013"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48" name="Line 2956"/>
              <p:cNvSpPr>
                <a:spLocks noChangeShapeType="1"/>
              </p:cNvSpPr>
              <p:nvPr/>
            </p:nvSpPr>
            <p:spPr bwMode="auto">
              <a:xfrm>
                <a:off x="3041"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49" name="Freeform 2957"/>
              <p:cNvSpPr>
                <a:spLocks/>
              </p:cNvSpPr>
              <p:nvPr/>
            </p:nvSpPr>
            <p:spPr bwMode="auto">
              <a:xfrm>
                <a:off x="307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50" name="Line 2958"/>
              <p:cNvSpPr>
                <a:spLocks noChangeShapeType="1"/>
              </p:cNvSpPr>
              <p:nvPr/>
            </p:nvSpPr>
            <p:spPr bwMode="auto">
              <a:xfrm>
                <a:off x="3108"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51" name="Line 2959"/>
              <p:cNvSpPr>
                <a:spLocks noChangeShapeType="1"/>
              </p:cNvSpPr>
              <p:nvPr/>
            </p:nvSpPr>
            <p:spPr bwMode="auto">
              <a:xfrm>
                <a:off x="3137"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52" name="Freeform 2960"/>
              <p:cNvSpPr>
                <a:spLocks/>
              </p:cNvSpPr>
              <p:nvPr/>
            </p:nvSpPr>
            <p:spPr bwMode="auto">
              <a:xfrm>
                <a:off x="3166"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53" name="Line 2961"/>
              <p:cNvSpPr>
                <a:spLocks noChangeShapeType="1"/>
              </p:cNvSpPr>
              <p:nvPr/>
            </p:nvSpPr>
            <p:spPr bwMode="auto">
              <a:xfrm>
                <a:off x="3204"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54" name="Line 2962"/>
              <p:cNvSpPr>
                <a:spLocks noChangeShapeType="1"/>
              </p:cNvSpPr>
              <p:nvPr/>
            </p:nvSpPr>
            <p:spPr bwMode="auto">
              <a:xfrm>
                <a:off x="3232"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55" name="Freeform 2963"/>
              <p:cNvSpPr>
                <a:spLocks/>
              </p:cNvSpPr>
              <p:nvPr/>
            </p:nvSpPr>
            <p:spPr bwMode="auto">
              <a:xfrm>
                <a:off x="326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56" name="Line 2964"/>
              <p:cNvSpPr>
                <a:spLocks noChangeShapeType="1"/>
              </p:cNvSpPr>
              <p:nvPr/>
            </p:nvSpPr>
            <p:spPr bwMode="auto">
              <a:xfrm>
                <a:off x="3299"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57" name="Line 2965"/>
              <p:cNvSpPr>
                <a:spLocks noChangeShapeType="1"/>
              </p:cNvSpPr>
              <p:nvPr/>
            </p:nvSpPr>
            <p:spPr bwMode="auto">
              <a:xfrm>
                <a:off x="3328"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58" name="Freeform 2966"/>
              <p:cNvSpPr>
                <a:spLocks/>
              </p:cNvSpPr>
              <p:nvPr/>
            </p:nvSpPr>
            <p:spPr bwMode="auto">
              <a:xfrm>
                <a:off x="335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59" name="Line 2967"/>
              <p:cNvSpPr>
                <a:spLocks noChangeShapeType="1"/>
              </p:cNvSpPr>
              <p:nvPr/>
            </p:nvSpPr>
            <p:spPr bwMode="auto">
              <a:xfrm>
                <a:off x="3395"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60" name="Line 2968"/>
              <p:cNvSpPr>
                <a:spLocks noChangeShapeType="1"/>
              </p:cNvSpPr>
              <p:nvPr/>
            </p:nvSpPr>
            <p:spPr bwMode="auto">
              <a:xfrm>
                <a:off x="3424"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61" name="Freeform 2969"/>
              <p:cNvSpPr>
                <a:spLocks/>
              </p:cNvSpPr>
              <p:nvPr/>
            </p:nvSpPr>
            <p:spPr bwMode="auto">
              <a:xfrm>
                <a:off x="345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62" name="Line 2970"/>
              <p:cNvSpPr>
                <a:spLocks noChangeShapeType="1"/>
              </p:cNvSpPr>
              <p:nvPr/>
            </p:nvSpPr>
            <p:spPr bwMode="auto">
              <a:xfrm>
                <a:off x="3490"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63" name="Line 2971"/>
              <p:cNvSpPr>
                <a:spLocks noChangeShapeType="1"/>
              </p:cNvSpPr>
              <p:nvPr/>
            </p:nvSpPr>
            <p:spPr bwMode="auto">
              <a:xfrm>
                <a:off x="3519"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64" name="Freeform 2972"/>
              <p:cNvSpPr>
                <a:spLocks/>
              </p:cNvSpPr>
              <p:nvPr/>
            </p:nvSpPr>
            <p:spPr bwMode="auto">
              <a:xfrm>
                <a:off x="354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65" name="Line 2973"/>
              <p:cNvSpPr>
                <a:spLocks noChangeShapeType="1"/>
              </p:cNvSpPr>
              <p:nvPr/>
            </p:nvSpPr>
            <p:spPr bwMode="auto">
              <a:xfrm>
                <a:off x="3586"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66" name="Line 2974"/>
              <p:cNvSpPr>
                <a:spLocks noChangeShapeType="1"/>
              </p:cNvSpPr>
              <p:nvPr/>
            </p:nvSpPr>
            <p:spPr bwMode="auto">
              <a:xfrm>
                <a:off x="3615"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67" name="Freeform 2975"/>
              <p:cNvSpPr>
                <a:spLocks/>
              </p:cNvSpPr>
              <p:nvPr/>
            </p:nvSpPr>
            <p:spPr bwMode="auto">
              <a:xfrm>
                <a:off x="3643"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68" name="Line 2976"/>
              <p:cNvSpPr>
                <a:spLocks noChangeShapeType="1"/>
              </p:cNvSpPr>
              <p:nvPr/>
            </p:nvSpPr>
            <p:spPr bwMode="auto">
              <a:xfrm>
                <a:off x="3682" y="2867"/>
                <a:ext cx="2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69" name="Line 2977"/>
              <p:cNvSpPr>
                <a:spLocks noChangeShapeType="1"/>
              </p:cNvSpPr>
              <p:nvPr/>
            </p:nvSpPr>
            <p:spPr bwMode="auto">
              <a:xfrm>
                <a:off x="3710" y="2867"/>
                <a:ext cx="29"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70" name="Line 2978"/>
              <p:cNvSpPr>
                <a:spLocks noChangeShapeType="1"/>
              </p:cNvSpPr>
              <p:nvPr/>
            </p:nvSpPr>
            <p:spPr bwMode="auto">
              <a:xfrm>
                <a:off x="3739" y="2867"/>
                <a:ext cx="3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71" name="Line 2979"/>
              <p:cNvSpPr>
                <a:spLocks noChangeShapeType="1"/>
              </p:cNvSpPr>
              <p:nvPr/>
            </p:nvSpPr>
            <p:spPr bwMode="auto">
              <a:xfrm>
                <a:off x="1226"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72" name="Freeform 2980"/>
              <p:cNvSpPr>
                <a:spLocks/>
              </p:cNvSpPr>
              <p:nvPr/>
            </p:nvSpPr>
            <p:spPr bwMode="auto">
              <a:xfrm>
                <a:off x="1254"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73" name="Line 2981"/>
              <p:cNvSpPr>
                <a:spLocks noChangeShapeType="1"/>
              </p:cNvSpPr>
              <p:nvPr/>
            </p:nvSpPr>
            <p:spPr bwMode="auto">
              <a:xfrm>
                <a:off x="1292"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74" name="Line 2982"/>
              <p:cNvSpPr>
                <a:spLocks noChangeShapeType="1"/>
              </p:cNvSpPr>
              <p:nvPr/>
            </p:nvSpPr>
            <p:spPr bwMode="auto">
              <a:xfrm>
                <a:off x="1321"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75" name="Freeform 2983"/>
              <p:cNvSpPr>
                <a:spLocks/>
              </p:cNvSpPr>
              <p:nvPr/>
            </p:nvSpPr>
            <p:spPr bwMode="auto">
              <a:xfrm>
                <a:off x="135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76" name="Line 2984"/>
              <p:cNvSpPr>
                <a:spLocks noChangeShapeType="1"/>
              </p:cNvSpPr>
              <p:nvPr/>
            </p:nvSpPr>
            <p:spPr bwMode="auto">
              <a:xfrm>
                <a:off x="1388"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77" name="Line 2985"/>
              <p:cNvSpPr>
                <a:spLocks noChangeShapeType="1"/>
              </p:cNvSpPr>
              <p:nvPr/>
            </p:nvSpPr>
            <p:spPr bwMode="auto">
              <a:xfrm>
                <a:off x="1417"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78" name="Freeform 2986"/>
              <p:cNvSpPr>
                <a:spLocks/>
              </p:cNvSpPr>
              <p:nvPr/>
            </p:nvSpPr>
            <p:spPr bwMode="auto">
              <a:xfrm>
                <a:off x="144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79" name="Line 2987"/>
              <p:cNvSpPr>
                <a:spLocks noChangeShapeType="1"/>
              </p:cNvSpPr>
              <p:nvPr/>
            </p:nvSpPr>
            <p:spPr bwMode="auto">
              <a:xfrm>
                <a:off x="1484"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80" name="Line 2988"/>
              <p:cNvSpPr>
                <a:spLocks noChangeShapeType="1"/>
              </p:cNvSpPr>
              <p:nvPr/>
            </p:nvSpPr>
            <p:spPr bwMode="auto">
              <a:xfrm>
                <a:off x="1512"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381" name="Freeform 2989"/>
              <p:cNvSpPr>
                <a:spLocks/>
              </p:cNvSpPr>
              <p:nvPr/>
            </p:nvSpPr>
            <p:spPr bwMode="auto">
              <a:xfrm>
                <a:off x="154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43022" name="Group 3191"/>
            <p:cNvGrpSpPr>
              <a:grpSpLocks/>
            </p:cNvGrpSpPr>
            <p:nvPr/>
          </p:nvGrpSpPr>
          <p:grpSpPr bwMode="auto">
            <a:xfrm>
              <a:off x="1226" y="1298"/>
              <a:ext cx="2551" cy="1579"/>
              <a:chOff x="1226" y="1298"/>
              <a:chExt cx="2551" cy="1579"/>
            </a:xfrm>
          </p:grpSpPr>
          <p:sp>
            <p:nvSpPr>
              <p:cNvPr id="44982" name="Line 2991"/>
              <p:cNvSpPr>
                <a:spLocks noChangeShapeType="1"/>
              </p:cNvSpPr>
              <p:nvPr/>
            </p:nvSpPr>
            <p:spPr bwMode="auto">
              <a:xfrm>
                <a:off x="1579"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83" name="Line 2992"/>
              <p:cNvSpPr>
                <a:spLocks noChangeShapeType="1"/>
              </p:cNvSpPr>
              <p:nvPr/>
            </p:nvSpPr>
            <p:spPr bwMode="auto">
              <a:xfrm>
                <a:off x="1608"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84" name="Freeform 2993"/>
              <p:cNvSpPr>
                <a:spLocks/>
              </p:cNvSpPr>
              <p:nvPr/>
            </p:nvSpPr>
            <p:spPr bwMode="auto">
              <a:xfrm>
                <a:off x="163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985" name="Line 2994"/>
              <p:cNvSpPr>
                <a:spLocks noChangeShapeType="1"/>
              </p:cNvSpPr>
              <p:nvPr/>
            </p:nvSpPr>
            <p:spPr bwMode="auto">
              <a:xfrm>
                <a:off x="1675"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86" name="Line 2995"/>
              <p:cNvSpPr>
                <a:spLocks noChangeShapeType="1"/>
              </p:cNvSpPr>
              <p:nvPr/>
            </p:nvSpPr>
            <p:spPr bwMode="auto">
              <a:xfrm>
                <a:off x="1703"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87" name="Freeform 2996"/>
              <p:cNvSpPr>
                <a:spLocks/>
              </p:cNvSpPr>
              <p:nvPr/>
            </p:nvSpPr>
            <p:spPr bwMode="auto">
              <a:xfrm>
                <a:off x="173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988" name="Line 2997"/>
              <p:cNvSpPr>
                <a:spLocks noChangeShapeType="1"/>
              </p:cNvSpPr>
              <p:nvPr/>
            </p:nvSpPr>
            <p:spPr bwMode="auto">
              <a:xfrm>
                <a:off x="1770"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89" name="Line 2998"/>
              <p:cNvSpPr>
                <a:spLocks noChangeShapeType="1"/>
              </p:cNvSpPr>
              <p:nvPr/>
            </p:nvSpPr>
            <p:spPr bwMode="auto">
              <a:xfrm>
                <a:off x="1799"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90" name="Freeform 2999"/>
              <p:cNvSpPr>
                <a:spLocks/>
              </p:cNvSpPr>
              <p:nvPr/>
            </p:nvSpPr>
            <p:spPr bwMode="auto">
              <a:xfrm>
                <a:off x="182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991" name="Line 3000"/>
              <p:cNvSpPr>
                <a:spLocks noChangeShapeType="1"/>
              </p:cNvSpPr>
              <p:nvPr/>
            </p:nvSpPr>
            <p:spPr bwMode="auto">
              <a:xfrm>
                <a:off x="1866"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92" name="Line 3001"/>
              <p:cNvSpPr>
                <a:spLocks noChangeShapeType="1"/>
              </p:cNvSpPr>
              <p:nvPr/>
            </p:nvSpPr>
            <p:spPr bwMode="auto">
              <a:xfrm>
                <a:off x="1895"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93" name="Freeform 3002"/>
              <p:cNvSpPr>
                <a:spLocks/>
              </p:cNvSpPr>
              <p:nvPr/>
            </p:nvSpPr>
            <p:spPr bwMode="auto">
              <a:xfrm>
                <a:off x="1923"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994" name="Line 3003"/>
              <p:cNvSpPr>
                <a:spLocks noChangeShapeType="1"/>
              </p:cNvSpPr>
              <p:nvPr/>
            </p:nvSpPr>
            <p:spPr bwMode="auto">
              <a:xfrm>
                <a:off x="1961"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95" name="Line 3004"/>
              <p:cNvSpPr>
                <a:spLocks noChangeShapeType="1"/>
              </p:cNvSpPr>
              <p:nvPr/>
            </p:nvSpPr>
            <p:spPr bwMode="auto">
              <a:xfrm>
                <a:off x="1990"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96" name="Freeform 3005"/>
              <p:cNvSpPr>
                <a:spLocks/>
              </p:cNvSpPr>
              <p:nvPr/>
            </p:nvSpPr>
            <p:spPr bwMode="auto">
              <a:xfrm>
                <a:off x="2019"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997" name="Line 3006"/>
              <p:cNvSpPr>
                <a:spLocks noChangeShapeType="1"/>
              </p:cNvSpPr>
              <p:nvPr/>
            </p:nvSpPr>
            <p:spPr bwMode="auto">
              <a:xfrm>
                <a:off x="2057"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98" name="Line 3007"/>
              <p:cNvSpPr>
                <a:spLocks noChangeShapeType="1"/>
              </p:cNvSpPr>
              <p:nvPr/>
            </p:nvSpPr>
            <p:spPr bwMode="auto">
              <a:xfrm>
                <a:off x="2086"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999" name="Freeform 3008"/>
              <p:cNvSpPr>
                <a:spLocks/>
              </p:cNvSpPr>
              <p:nvPr/>
            </p:nvSpPr>
            <p:spPr bwMode="auto">
              <a:xfrm>
                <a:off x="2114"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00" name="Line 3009"/>
              <p:cNvSpPr>
                <a:spLocks noChangeShapeType="1"/>
              </p:cNvSpPr>
              <p:nvPr/>
            </p:nvSpPr>
            <p:spPr bwMode="auto">
              <a:xfrm>
                <a:off x="2153"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01" name="Line 3010"/>
              <p:cNvSpPr>
                <a:spLocks noChangeShapeType="1"/>
              </p:cNvSpPr>
              <p:nvPr/>
            </p:nvSpPr>
            <p:spPr bwMode="auto">
              <a:xfrm>
                <a:off x="2181"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02" name="Freeform 3011"/>
              <p:cNvSpPr>
                <a:spLocks/>
              </p:cNvSpPr>
              <p:nvPr/>
            </p:nvSpPr>
            <p:spPr bwMode="auto">
              <a:xfrm>
                <a:off x="2210" y="2858"/>
                <a:ext cx="38" cy="9"/>
              </a:xfrm>
              <a:custGeom>
                <a:avLst/>
                <a:gdLst>
                  <a:gd name="T0" fmla="*/ 0 w 38"/>
                  <a:gd name="T1" fmla="*/ 9 h 9"/>
                  <a:gd name="T2" fmla="*/ 19 w 38"/>
                  <a:gd name="T3" fmla="*/ 0 h 9"/>
                  <a:gd name="T4" fmla="*/ 38 w 38"/>
                  <a:gd name="T5" fmla="*/ 0 h 9"/>
                  <a:gd name="T6" fmla="*/ 0 60000 65536"/>
                  <a:gd name="T7" fmla="*/ 0 60000 65536"/>
                  <a:gd name="T8" fmla="*/ 0 60000 65536"/>
                  <a:gd name="T9" fmla="*/ 0 w 38"/>
                  <a:gd name="T10" fmla="*/ 0 h 9"/>
                  <a:gd name="T11" fmla="*/ 38 w 38"/>
                  <a:gd name="T12" fmla="*/ 9 h 9"/>
                </a:gdLst>
                <a:ahLst/>
                <a:cxnLst>
                  <a:cxn ang="T6">
                    <a:pos x="T0" y="T1"/>
                  </a:cxn>
                  <a:cxn ang="T7">
                    <a:pos x="T2" y="T3"/>
                  </a:cxn>
                  <a:cxn ang="T8">
                    <a:pos x="T4" y="T5"/>
                  </a:cxn>
                </a:cxnLst>
                <a:rect l="T9" t="T10" r="T11" b="T12"/>
                <a:pathLst>
                  <a:path w="38" h="9">
                    <a:moveTo>
                      <a:pt x="0" y="9"/>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03" name="Line 3012"/>
              <p:cNvSpPr>
                <a:spLocks noChangeShapeType="1"/>
              </p:cNvSpPr>
              <p:nvPr/>
            </p:nvSpPr>
            <p:spPr bwMode="auto">
              <a:xfrm>
                <a:off x="2248" y="2858"/>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04" name="Line 3013"/>
              <p:cNvSpPr>
                <a:spLocks noChangeShapeType="1"/>
              </p:cNvSpPr>
              <p:nvPr/>
            </p:nvSpPr>
            <p:spPr bwMode="auto">
              <a:xfrm>
                <a:off x="2277" y="2858"/>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05" name="Freeform 3014"/>
              <p:cNvSpPr>
                <a:spLocks/>
              </p:cNvSpPr>
              <p:nvPr/>
            </p:nvSpPr>
            <p:spPr bwMode="auto">
              <a:xfrm>
                <a:off x="2305" y="2848"/>
                <a:ext cx="39" cy="10"/>
              </a:xfrm>
              <a:custGeom>
                <a:avLst/>
                <a:gdLst>
                  <a:gd name="T0" fmla="*/ 0 w 39"/>
                  <a:gd name="T1" fmla="*/ 10 h 10"/>
                  <a:gd name="T2" fmla="*/ 20 w 39"/>
                  <a:gd name="T3" fmla="*/ 10 h 10"/>
                  <a:gd name="T4" fmla="*/ 39 w 39"/>
                  <a:gd name="T5" fmla="*/ 0 h 10"/>
                  <a:gd name="T6" fmla="*/ 0 60000 65536"/>
                  <a:gd name="T7" fmla="*/ 0 60000 65536"/>
                  <a:gd name="T8" fmla="*/ 0 60000 65536"/>
                  <a:gd name="T9" fmla="*/ 0 w 39"/>
                  <a:gd name="T10" fmla="*/ 0 h 10"/>
                  <a:gd name="T11" fmla="*/ 39 w 39"/>
                  <a:gd name="T12" fmla="*/ 10 h 10"/>
                </a:gdLst>
                <a:ahLst/>
                <a:cxnLst>
                  <a:cxn ang="T6">
                    <a:pos x="T0" y="T1"/>
                  </a:cxn>
                  <a:cxn ang="T7">
                    <a:pos x="T2" y="T3"/>
                  </a:cxn>
                  <a:cxn ang="T8">
                    <a:pos x="T4" y="T5"/>
                  </a:cxn>
                </a:cxnLst>
                <a:rect l="T9" t="T10" r="T11" b="T12"/>
                <a:pathLst>
                  <a:path w="39" h="10">
                    <a:moveTo>
                      <a:pt x="0" y="10"/>
                    </a:moveTo>
                    <a:lnTo>
                      <a:pt x="20" y="10"/>
                    </a:lnTo>
                    <a:lnTo>
                      <a:pt x="3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06" name="Freeform 3015"/>
              <p:cNvSpPr>
                <a:spLocks/>
              </p:cNvSpPr>
              <p:nvPr/>
            </p:nvSpPr>
            <p:spPr bwMode="auto">
              <a:xfrm>
                <a:off x="2344" y="2838"/>
                <a:ext cx="28" cy="10"/>
              </a:xfrm>
              <a:custGeom>
                <a:avLst/>
                <a:gdLst>
                  <a:gd name="T0" fmla="*/ 0 w 28"/>
                  <a:gd name="T1" fmla="*/ 10 h 10"/>
                  <a:gd name="T2" fmla="*/ 19 w 28"/>
                  <a:gd name="T3" fmla="*/ 10 h 10"/>
                  <a:gd name="T4" fmla="*/ 28 w 28"/>
                  <a:gd name="T5" fmla="*/ 0 h 10"/>
                  <a:gd name="T6" fmla="*/ 0 60000 65536"/>
                  <a:gd name="T7" fmla="*/ 0 60000 65536"/>
                  <a:gd name="T8" fmla="*/ 0 60000 65536"/>
                  <a:gd name="T9" fmla="*/ 0 w 28"/>
                  <a:gd name="T10" fmla="*/ 0 h 10"/>
                  <a:gd name="T11" fmla="*/ 28 w 28"/>
                  <a:gd name="T12" fmla="*/ 10 h 10"/>
                </a:gdLst>
                <a:ahLst/>
                <a:cxnLst>
                  <a:cxn ang="T6">
                    <a:pos x="T0" y="T1"/>
                  </a:cxn>
                  <a:cxn ang="T7">
                    <a:pos x="T2" y="T3"/>
                  </a:cxn>
                  <a:cxn ang="T8">
                    <a:pos x="T4" y="T5"/>
                  </a:cxn>
                </a:cxnLst>
                <a:rect l="T9" t="T10" r="T11" b="T12"/>
                <a:pathLst>
                  <a:path w="28" h="10">
                    <a:moveTo>
                      <a:pt x="0" y="10"/>
                    </a:moveTo>
                    <a:lnTo>
                      <a:pt x="19" y="10"/>
                    </a:lnTo>
                    <a:lnTo>
                      <a:pt x="2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07" name="Freeform 3016"/>
              <p:cNvSpPr>
                <a:spLocks/>
              </p:cNvSpPr>
              <p:nvPr/>
            </p:nvSpPr>
            <p:spPr bwMode="auto">
              <a:xfrm>
                <a:off x="2372" y="2810"/>
                <a:ext cx="29" cy="28"/>
              </a:xfrm>
              <a:custGeom>
                <a:avLst/>
                <a:gdLst>
                  <a:gd name="T0" fmla="*/ 0 w 29"/>
                  <a:gd name="T1" fmla="*/ 28 h 28"/>
                  <a:gd name="T2" fmla="*/ 10 w 29"/>
                  <a:gd name="T3" fmla="*/ 19 h 28"/>
                  <a:gd name="T4" fmla="*/ 29 w 29"/>
                  <a:gd name="T5" fmla="*/ 0 h 28"/>
                  <a:gd name="T6" fmla="*/ 0 60000 65536"/>
                  <a:gd name="T7" fmla="*/ 0 60000 65536"/>
                  <a:gd name="T8" fmla="*/ 0 60000 65536"/>
                  <a:gd name="T9" fmla="*/ 0 w 29"/>
                  <a:gd name="T10" fmla="*/ 0 h 28"/>
                  <a:gd name="T11" fmla="*/ 29 w 29"/>
                  <a:gd name="T12" fmla="*/ 28 h 28"/>
                </a:gdLst>
                <a:ahLst/>
                <a:cxnLst>
                  <a:cxn ang="T6">
                    <a:pos x="T0" y="T1"/>
                  </a:cxn>
                  <a:cxn ang="T7">
                    <a:pos x="T2" y="T3"/>
                  </a:cxn>
                  <a:cxn ang="T8">
                    <a:pos x="T4" y="T5"/>
                  </a:cxn>
                </a:cxnLst>
                <a:rect l="T9" t="T10" r="T11" b="T12"/>
                <a:pathLst>
                  <a:path w="29" h="28">
                    <a:moveTo>
                      <a:pt x="0" y="28"/>
                    </a:moveTo>
                    <a:lnTo>
                      <a:pt x="10" y="19"/>
                    </a:lnTo>
                    <a:lnTo>
                      <a:pt x="2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08" name="Freeform 3017"/>
              <p:cNvSpPr>
                <a:spLocks/>
              </p:cNvSpPr>
              <p:nvPr/>
            </p:nvSpPr>
            <p:spPr bwMode="auto">
              <a:xfrm>
                <a:off x="2401" y="2771"/>
                <a:ext cx="38" cy="39"/>
              </a:xfrm>
              <a:custGeom>
                <a:avLst/>
                <a:gdLst>
                  <a:gd name="T0" fmla="*/ 0 w 38"/>
                  <a:gd name="T1" fmla="*/ 39 h 39"/>
                  <a:gd name="T2" fmla="*/ 19 w 38"/>
                  <a:gd name="T3" fmla="*/ 20 h 39"/>
                  <a:gd name="T4" fmla="*/ 38 w 38"/>
                  <a:gd name="T5" fmla="*/ 0 h 39"/>
                  <a:gd name="T6" fmla="*/ 0 60000 65536"/>
                  <a:gd name="T7" fmla="*/ 0 60000 65536"/>
                  <a:gd name="T8" fmla="*/ 0 60000 65536"/>
                  <a:gd name="T9" fmla="*/ 0 w 38"/>
                  <a:gd name="T10" fmla="*/ 0 h 39"/>
                  <a:gd name="T11" fmla="*/ 38 w 38"/>
                  <a:gd name="T12" fmla="*/ 39 h 39"/>
                </a:gdLst>
                <a:ahLst/>
                <a:cxnLst>
                  <a:cxn ang="T6">
                    <a:pos x="T0" y="T1"/>
                  </a:cxn>
                  <a:cxn ang="T7">
                    <a:pos x="T2" y="T3"/>
                  </a:cxn>
                  <a:cxn ang="T8">
                    <a:pos x="T4" y="T5"/>
                  </a:cxn>
                </a:cxnLst>
                <a:rect l="T9" t="T10" r="T11" b="T12"/>
                <a:pathLst>
                  <a:path w="38" h="39">
                    <a:moveTo>
                      <a:pt x="0" y="39"/>
                    </a:moveTo>
                    <a:lnTo>
                      <a:pt x="19" y="2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09" name="Freeform 3018"/>
              <p:cNvSpPr>
                <a:spLocks/>
              </p:cNvSpPr>
              <p:nvPr/>
            </p:nvSpPr>
            <p:spPr bwMode="auto">
              <a:xfrm>
                <a:off x="2439" y="2685"/>
                <a:ext cx="29" cy="86"/>
              </a:xfrm>
              <a:custGeom>
                <a:avLst/>
                <a:gdLst>
                  <a:gd name="T0" fmla="*/ 0 w 29"/>
                  <a:gd name="T1" fmla="*/ 86 h 86"/>
                  <a:gd name="T2" fmla="*/ 19 w 29"/>
                  <a:gd name="T3" fmla="*/ 48 h 86"/>
                  <a:gd name="T4" fmla="*/ 19 w 29"/>
                  <a:gd name="T5" fmla="*/ 29 h 86"/>
                  <a:gd name="T6" fmla="*/ 29 w 29"/>
                  <a:gd name="T7" fmla="*/ 0 h 86"/>
                  <a:gd name="T8" fmla="*/ 0 60000 65536"/>
                  <a:gd name="T9" fmla="*/ 0 60000 65536"/>
                  <a:gd name="T10" fmla="*/ 0 60000 65536"/>
                  <a:gd name="T11" fmla="*/ 0 60000 65536"/>
                  <a:gd name="T12" fmla="*/ 0 w 29"/>
                  <a:gd name="T13" fmla="*/ 0 h 86"/>
                  <a:gd name="T14" fmla="*/ 29 w 29"/>
                  <a:gd name="T15" fmla="*/ 86 h 86"/>
                </a:gdLst>
                <a:ahLst/>
                <a:cxnLst>
                  <a:cxn ang="T8">
                    <a:pos x="T0" y="T1"/>
                  </a:cxn>
                  <a:cxn ang="T9">
                    <a:pos x="T2" y="T3"/>
                  </a:cxn>
                  <a:cxn ang="T10">
                    <a:pos x="T4" y="T5"/>
                  </a:cxn>
                  <a:cxn ang="T11">
                    <a:pos x="T6" y="T7"/>
                  </a:cxn>
                </a:cxnLst>
                <a:rect l="T12" t="T13" r="T14" b="T15"/>
                <a:pathLst>
                  <a:path w="29" h="86">
                    <a:moveTo>
                      <a:pt x="0" y="86"/>
                    </a:moveTo>
                    <a:lnTo>
                      <a:pt x="19" y="48"/>
                    </a:lnTo>
                    <a:lnTo>
                      <a:pt x="19" y="29"/>
                    </a:lnTo>
                    <a:lnTo>
                      <a:pt x="2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0" name="Freeform 3019"/>
              <p:cNvSpPr>
                <a:spLocks/>
              </p:cNvSpPr>
              <p:nvPr/>
            </p:nvSpPr>
            <p:spPr bwMode="auto">
              <a:xfrm>
                <a:off x="2468" y="2504"/>
                <a:ext cx="29" cy="181"/>
              </a:xfrm>
              <a:custGeom>
                <a:avLst/>
                <a:gdLst>
                  <a:gd name="T0" fmla="*/ 0 w 29"/>
                  <a:gd name="T1" fmla="*/ 181 h 181"/>
                  <a:gd name="T2" fmla="*/ 9 w 29"/>
                  <a:gd name="T3" fmla="*/ 153 h 181"/>
                  <a:gd name="T4" fmla="*/ 9 w 29"/>
                  <a:gd name="T5" fmla="*/ 114 h 181"/>
                  <a:gd name="T6" fmla="*/ 19 w 29"/>
                  <a:gd name="T7" fmla="*/ 57 h 181"/>
                  <a:gd name="T8" fmla="*/ 29 w 29"/>
                  <a:gd name="T9" fmla="*/ 0 h 181"/>
                  <a:gd name="T10" fmla="*/ 0 60000 65536"/>
                  <a:gd name="T11" fmla="*/ 0 60000 65536"/>
                  <a:gd name="T12" fmla="*/ 0 60000 65536"/>
                  <a:gd name="T13" fmla="*/ 0 60000 65536"/>
                  <a:gd name="T14" fmla="*/ 0 60000 65536"/>
                  <a:gd name="T15" fmla="*/ 0 w 29"/>
                  <a:gd name="T16" fmla="*/ 0 h 181"/>
                  <a:gd name="T17" fmla="*/ 29 w 29"/>
                  <a:gd name="T18" fmla="*/ 181 h 181"/>
                </a:gdLst>
                <a:ahLst/>
                <a:cxnLst>
                  <a:cxn ang="T10">
                    <a:pos x="T0" y="T1"/>
                  </a:cxn>
                  <a:cxn ang="T11">
                    <a:pos x="T2" y="T3"/>
                  </a:cxn>
                  <a:cxn ang="T12">
                    <a:pos x="T4" y="T5"/>
                  </a:cxn>
                  <a:cxn ang="T13">
                    <a:pos x="T6" y="T7"/>
                  </a:cxn>
                  <a:cxn ang="T14">
                    <a:pos x="T8" y="T9"/>
                  </a:cxn>
                </a:cxnLst>
                <a:rect l="T15" t="T16" r="T17" b="T18"/>
                <a:pathLst>
                  <a:path w="29" h="181">
                    <a:moveTo>
                      <a:pt x="0" y="181"/>
                    </a:moveTo>
                    <a:lnTo>
                      <a:pt x="9" y="153"/>
                    </a:lnTo>
                    <a:lnTo>
                      <a:pt x="9" y="114"/>
                    </a:lnTo>
                    <a:lnTo>
                      <a:pt x="19" y="57"/>
                    </a:lnTo>
                    <a:lnTo>
                      <a:pt x="2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1" name="Freeform 3020"/>
              <p:cNvSpPr>
                <a:spLocks/>
              </p:cNvSpPr>
              <p:nvPr/>
            </p:nvSpPr>
            <p:spPr bwMode="auto">
              <a:xfrm>
                <a:off x="2497" y="2073"/>
                <a:ext cx="38" cy="431"/>
              </a:xfrm>
              <a:custGeom>
                <a:avLst/>
                <a:gdLst>
                  <a:gd name="T0" fmla="*/ 0 w 38"/>
                  <a:gd name="T1" fmla="*/ 431 h 431"/>
                  <a:gd name="T2" fmla="*/ 0 w 38"/>
                  <a:gd name="T3" fmla="*/ 392 h 431"/>
                  <a:gd name="T4" fmla="*/ 9 w 38"/>
                  <a:gd name="T5" fmla="*/ 345 h 431"/>
                  <a:gd name="T6" fmla="*/ 19 w 38"/>
                  <a:gd name="T7" fmla="*/ 230 h 431"/>
                  <a:gd name="T8" fmla="*/ 28 w 38"/>
                  <a:gd name="T9" fmla="*/ 115 h 431"/>
                  <a:gd name="T10" fmla="*/ 38 w 38"/>
                  <a:gd name="T11" fmla="*/ 0 h 431"/>
                  <a:gd name="T12" fmla="*/ 0 60000 65536"/>
                  <a:gd name="T13" fmla="*/ 0 60000 65536"/>
                  <a:gd name="T14" fmla="*/ 0 60000 65536"/>
                  <a:gd name="T15" fmla="*/ 0 60000 65536"/>
                  <a:gd name="T16" fmla="*/ 0 60000 65536"/>
                  <a:gd name="T17" fmla="*/ 0 60000 65536"/>
                  <a:gd name="T18" fmla="*/ 0 w 38"/>
                  <a:gd name="T19" fmla="*/ 0 h 431"/>
                  <a:gd name="T20" fmla="*/ 38 w 38"/>
                  <a:gd name="T21" fmla="*/ 431 h 431"/>
                </a:gdLst>
                <a:ahLst/>
                <a:cxnLst>
                  <a:cxn ang="T12">
                    <a:pos x="T0" y="T1"/>
                  </a:cxn>
                  <a:cxn ang="T13">
                    <a:pos x="T2" y="T3"/>
                  </a:cxn>
                  <a:cxn ang="T14">
                    <a:pos x="T4" y="T5"/>
                  </a:cxn>
                  <a:cxn ang="T15">
                    <a:pos x="T6" y="T7"/>
                  </a:cxn>
                  <a:cxn ang="T16">
                    <a:pos x="T8" y="T9"/>
                  </a:cxn>
                  <a:cxn ang="T17">
                    <a:pos x="T10" y="T11"/>
                  </a:cxn>
                </a:cxnLst>
                <a:rect l="T18" t="T19" r="T20" b="T21"/>
                <a:pathLst>
                  <a:path w="38" h="431">
                    <a:moveTo>
                      <a:pt x="0" y="431"/>
                    </a:moveTo>
                    <a:lnTo>
                      <a:pt x="0" y="392"/>
                    </a:lnTo>
                    <a:lnTo>
                      <a:pt x="9" y="345"/>
                    </a:lnTo>
                    <a:lnTo>
                      <a:pt x="19" y="230"/>
                    </a:lnTo>
                    <a:lnTo>
                      <a:pt x="28" y="115"/>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2" name="Freeform 3021"/>
              <p:cNvSpPr>
                <a:spLocks/>
              </p:cNvSpPr>
              <p:nvPr/>
            </p:nvSpPr>
            <p:spPr bwMode="auto">
              <a:xfrm>
                <a:off x="2535" y="1643"/>
                <a:ext cx="28" cy="430"/>
              </a:xfrm>
              <a:custGeom>
                <a:avLst/>
                <a:gdLst>
                  <a:gd name="T0" fmla="*/ 0 w 28"/>
                  <a:gd name="T1" fmla="*/ 430 h 430"/>
                  <a:gd name="T2" fmla="*/ 9 w 28"/>
                  <a:gd name="T3" fmla="*/ 315 h 430"/>
                  <a:gd name="T4" fmla="*/ 19 w 28"/>
                  <a:gd name="T5" fmla="*/ 201 h 430"/>
                  <a:gd name="T6" fmla="*/ 19 w 28"/>
                  <a:gd name="T7" fmla="*/ 95 h 430"/>
                  <a:gd name="T8" fmla="*/ 28 w 28"/>
                  <a:gd name="T9" fmla="*/ 0 h 430"/>
                  <a:gd name="T10" fmla="*/ 0 60000 65536"/>
                  <a:gd name="T11" fmla="*/ 0 60000 65536"/>
                  <a:gd name="T12" fmla="*/ 0 60000 65536"/>
                  <a:gd name="T13" fmla="*/ 0 60000 65536"/>
                  <a:gd name="T14" fmla="*/ 0 60000 65536"/>
                  <a:gd name="T15" fmla="*/ 0 w 28"/>
                  <a:gd name="T16" fmla="*/ 0 h 430"/>
                  <a:gd name="T17" fmla="*/ 28 w 28"/>
                  <a:gd name="T18" fmla="*/ 430 h 430"/>
                </a:gdLst>
                <a:ahLst/>
                <a:cxnLst>
                  <a:cxn ang="T10">
                    <a:pos x="T0" y="T1"/>
                  </a:cxn>
                  <a:cxn ang="T11">
                    <a:pos x="T2" y="T3"/>
                  </a:cxn>
                  <a:cxn ang="T12">
                    <a:pos x="T4" y="T5"/>
                  </a:cxn>
                  <a:cxn ang="T13">
                    <a:pos x="T6" y="T7"/>
                  </a:cxn>
                  <a:cxn ang="T14">
                    <a:pos x="T8" y="T9"/>
                  </a:cxn>
                </a:cxnLst>
                <a:rect l="T15" t="T16" r="T17" b="T18"/>
                <a:pathLst>
                  <a:path w="28" h="430">
                    <a:moveTo>
                      <a:pt x="0" y="430"/>
                    </a:moveTo>
                    <a:lnTo>
                      <a:pt x="9" y="315"/>
                    </a:lnTo>
                    <a:lnTo>
                      <a:pt x="19" y="201"/>
                    </a:lnTo>
                    <a:lnTo>
                      <a:pt x="19" y="95"/>
                    </a:lnTo>
                    <a:lnTo>
                      <a:pt x="2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3" name="Freeform 3022"/>
              <p:cNvSpPr>
                <a:spLocks/>
              </p:cNvSpPr>
              <p:nvPr/>
            </p:nvSpPr>
            <p:spPr bwMode="auto">
              <a:xfrm>
                <a:off x="2563" y="1394"/>
                <a:ext cx="29" cy="249"/>
              </a:xfrm>
              <a:custGeom>
                <a:avLst/>
                <a:gdLst>
                  <a:gd name="T0" fmla="*/ 0 w 29"/>
                  <a:gd name="T1" fmla="*/ 249 h 249"/>
                  <a:gd name="T2" fmla="*/ 10 w 29"/>
                  <a:gd name="T3" fmla="*/ 172 h 249"/>
                  <a:gd name="T4" fmla="*/ 10 w 29"/>
                  <a:gd name="T5" fmla="*/ 105 h 249"/>
                  <a:gd name="T6" fmla="*/ 20 w 29"/>
                  <a:gd name="T7" fmla="*/ 48 h 249"/>
                  <a:gd name="T8" fmla="*/ 29 w 29"/>
                  <a:gd name="T9" fmla="*/ 0 h 249"/>
                  <a:gd name="T10" fmla="*/ 0 60000 65536"/>
                  <a:gd name="T11" fmla="*/ 0 60000 65536"/>
                  <a:gd name="T12" fmla="*/ 0 60000 65536"/>
                  <a:gd name="T13" fmla="*/ 0 60000 65536"/>
                  <a:gd name="T14" fmla="*/ 0 60000 65536"/>
                  <a:gd name="T15" fmla="*/ 0 w 29"/>
                  <a:gd name="T16" fmla="*/ 0 h 249"/>
                  <a:gd name="T17" fmla="*/ 29 w 29"/>
                  <a:gd name="T18" fmla="*/ 249 h 249"/>
                </a:gdLst>
                <a:ahLst/>
                <a:cxnLst>
                  <a:cxn ang="T10">
                    <a:pos x="T0" y="T1"/>
                  </a:cxn>
                  <a:cxn ang="T11">
                    <a:pos x="T2" y="T3"/>
                  </a:cxn>
                  <a:cxn ang="T12">
                    <a:pos x="T4" y="T5"/>
                  </a:cxn>
                  <a:cxn ang="T13">
                    <a:pos x="T6" y="T7"/>
                  </a:cxn>
                  <a:cxn ang="T14">
                    <a:pos x="T8" y="T9"/>
                  </a:cxn>
                </a:cxnLst>
                <a:rect l="T15" t="T16" r="T17" b="T18"/>
                <a:pathLst>
                  <a:path w="29" h="249">
                    <a:moveTo>
                      <a:pt x="0" y="249"/>
                    </a:moveTo>
                    <a:lnTo>
                      <a:pt x="10" y="172"/>
                    </a:lnTo>
                    <a:lnTo>
                      <a:pt x="10" y="105"/>
                    </a:lnTo>
                    <a:lnTo>
                      <a:pt x="20" y="48"/>
                    </a:lnTo>
                    <a:lnTo>
                      <a:pt x="2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4" name="Freeform 3023"/>
              <p:cNvSpPr>
                <a:spLocks/>
              </p:cNvSpPr>
              <p:nvPr/>
            </p:nvSpPr>
            <p:spPr bwMode="auto">
              <a:xfrm>
                <a:off x="2592" y="1298"/>
                <a:ext cx="38" cy="96"/>
              </a:xfrm>
              <a:custGeom>
                <a:avLst/>
                <a:gdLst>
                  <a:gd name="T0" fmla="*/ 0 w 38"/>
                  <a:gd name="T1" fmla="*/ 96 h 96"/>
                  <a:gd name="T2" fmla="*/ 10 w 38"/>
                  <a:gd name="T3" fmla="*/ 58 h 96"/>
                  <a:gd name="T4" fmla="*/ 19 w 38"/>
                  <a:gd name="T5" fmla="*/ 29 h 96"/>
                  <a:gd name="T6" fmla="*/ 29 w 38"/>
                  <a:gd name="T7" fmla="*/ 0 h 96"/>
                  <a:gd name="T8" fmla="*/ 38 w 38"/>
                  <a:gd name="T9" fmla="*/ 0 h 96"/>
                  <a:gd name="T10" fmla="*/ 38 w 38"/>
                  <a:gd name="T11" fmla="*/ 10 h 96"/>
                  <a:gd name="T12" fmla="*/ 0 60000 65536"/>
                  <a:gd name="T13" fmla="*/ 0 60000 65536"/>
                  <a:gd name="T14" fmla="*/ 0 60000 65536"/>
                  <a:gd name="T15" fmla="*/ 0 60000 65536"/>
                  <a:gd name="T16" fmla="*/ 0 60000 65536"/>
                  <a:gd name="T17" fmla="*/ 0 60000 65536"/>
                  <a:gd name="T18" fmla="*/ 0 w 38"/>
                  <a:gd name="T19" fmla="*/ 0 h 96"/>
                  <a:gd name="T20" fmla="*/ 38 w 38"/>
                  <a:gd name="T21" fmla="*/ 96 h 96"/>
                </a:gdLst>
                <a:ahLst/>
                <a:cxnLst>
                  <a:cxn ang="T12">
                    <a:pos x="T0" y="T1"/>
                  </a:cxn>
                  <a:cxn ang="T13">
                    <a:pos x="T2" y="T3"/>
                  </a:cxn>
                  <a:cxn ang="T14">
                    <a:pos x="T4" y="T5"/>
                  </a:cxn>
                  <a:cxn ang="T15">
                    <a:pos x="T6" y="T7"/>
                  </a:cxn>
                  <a:cxn ang="T16">
                    <a:pos x="T8" y="T9"/>
                  </a:cxn>
                  <a:cxn ang="T17">
                    <a:pos x="T10" y="T11"/>
                  </a:cxn>
                </a:cxnLst>
                <a:rect l="T18" t="T19" r="T20" b="T21"/>
                <a:pathLst>
                  <a:path w="38" h="96">
                    <a:moveTo>
                      <a:pt x="0" y="96"/>
                    </a:moveTo>
                    <a:lnTo>
                      <a:pt x="10" y="58"/>
                    </a:lnTo>
                    <a:lnTo>
                      <a:pt x="19" y="29"/>
                    </a:lnTo>
                    <a:lnTo>
                      <a:pt x="29" y="0"/>
                    </a:lnTo>
                    <a:lnTo>
                      <a:pt x="38" y="0"/>
                    </a:lnTo>
                    <a:lnTo>
                      <a:pt x="38" y="1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5" name="Freeform 3024"/>
              <p:cNvSpPr>
                <a:spLocks/>
              </p:cNvSpPr>
              <p:nvPr/>
            </p:nvSpPr>
            <p:spPr bwMode="auto">
              <a:xfrm>
                <a:off x="2630" y="1308"/>
                <a:ext cx="29" cy="306"/>
              </a:xfrm>
              <a:custGeom>
                <a:avLst/>
                <a:gdLst>
                  <a:gd name="T0" fmla="*/ 0 w 29"/>
                  <a:gd name="T1" fmla="*/ 0 h 306"/>
                  <a:gd name="T2" fmla="*/ 0 w 29"/>
                  <a:gd name="T3" fmla="*/ 19 h 306"/>
                  <a:gd name="T4" fmla="*/ 10 w 29"/>
                  <a:gd name="T5" fmla="*/ 48 h 306"/>
                  <a:gd name="T6" fmla="*/ 10 w 29"/>
                  <a:gd name="T7" fmla="*/ 86 h 306"/>
                  <a:gd name="T8" fmla="*/ 19 w 29"/>
                  <a:gd name="T9" fmla="*/ 134 h 306"/>
                  <a:gd name="T10" fmla="*/ 19 w 29"/>
                  <a:gd name="T11" fmla="*/ 220 h 306"/>
                  <a:gd name="T12" fmla="*/ 29 w 29"/>
                  <a:gd name="T13" fmla="*/ 306 h 306"/>
                  <a:gd name="T14" fmla="*/ 0 60000 65536"/>
                  <a:gd name="T15" fmla="*/ 0 60000 65536"/>
                  <a:gd name="T16" fmla="*/ 0 60000 65536"/>
                  <a:gd name="T17" fmla="*/ 0 60000 65536"/>
                  <a:gd name="T18" fmla="*/ 0 60000 65536"/>
                  <a:gd name="T19" fmla="*/ 0 60000 65536"/>
                  <a:gd name="T20" fmla="*/ 0 60000 65536"/>
                  <a:gd name="T21" fmla="*/ 0 w 29"/>
                  <a:gd name="T22" fmla="*/ 0 h 306"/>
                  <a:gd name="T23" fmla="*/ 29 w 29"/>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306">
                    <a:moveTo>
                      <a:pt x="0" y="0"/>
                    </a:moveTo>
                    <a:lnTo>
                      <a:pt x="0" y="19"/>
                    </a:lnTo>
                    <a:lnTo>
                      <a:pt x="10" y="48"/>
                    </a:lnTo>
                    <a:lnTo>
                      <a:pt x="10" y="86"/>
                    </a:lnTo>
                    <a:lnTo>
                      <a:pt x="19" y="134"/>
                    </a:lnTo>
                    <a:lnTo>
                      <a:pt x="19" y="220"/>
                    </a:lnTo>
                    <a:lnTo>
                      <a:pt x="29" y="306"/>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6" name="Freeform 3025"/>
              <p:cNvSpPr>
                <a:spLocks/>
              </p:cNvSpPr>
              <p:nvPr/>
            </p:nvSpPr>
            <p:spPr bwMode="auto">
              <a:xfrm>
                <a:off x="2659" y="1614"/>
                <a:ext cx="29" cy="287"/>
              </a:xfrm>
              <a:custGeom>
                <a:avLst/>
                <a:gdLst>
                  <a:gd name="T0" fmla="*/ 0 w 29"/>
                  <a:gd name="T1" fmla="*/ 0 h 287"/>
                  <a:gd name="T2" fmla="*/ 10 w 29"/>
                  <a:gd name="T3" fmla="*/ 153 h 287"/>
                  <a:gd name="T4" fmla="*/ 19 w 29"/>
                  <a:gd name="T5" fmla="*/ 220 h 287"/>
                  <a:gd name="T6" fmla="*/ 29 w 29"/>
                  <a:gd name="T7" fmla="*/ 287 h 287"/>
                  <a:gd name="T8" fmla="*/ 0 60000 65536"/>
                  <a:gd name="T9" fmla="*/ 0 60000 65536"/>
                  <a:gd name="T10" fmla="*/ 0 60000 65536"/>
                  <a:gd name="T11" fmla="*/ 0 60000 65536"/>
                  <a:gd name="T12" fmla="*/ 0 w 29"/>
                  <a:gd name="T13" fmla="*/ 0 h 287"/>
                  <a:gd name="T14" fmla="*/ 29 w 29"/>
                  <a:gd name="T15" fmla="*/ 287 h 287"/>
                </a:gdLst>
                <a:ahLst/>
                <a:cxnLst>
                  <a:cxn ang="T8">
                    <a:pos x="T0" y="T1"/>
                  </a:cxn>
                  <a:cxn ang="T9">
                    <a:pos x="T2" y="T3"/>
                  </a:cxn>
                  <a:cxn ang="T10">
                    <a:pos x="T4" y="T5"/>
                  </a:cxn>
                  <a:cxn ang="T11">
                    <a:pos x="T6" y="T7"/>
                  </a:cxn>
                </a:cxnLst>
                <a:rect l="T12" t="T13" r="T14" b="T15"/>
                <a:pathLst>
                  <a:path w="29" h="287">
                    <a:moveTo>
                      <a:pt x="0" y="0"/>
                    </a:moveTo>
                    <a:lnTo>
                      <a:pt x="10" y="153"/>
                    </a:lnTo>
                    <a:lnTo>
                      <a:pt x="19" y="220"/>
                    </a:lnTo>
                    <a:lnTo>
                      <a:pt x="29" y="287"/>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7" name="Freeform 3026"/>
              <p:cNvSpPr>
                <a:spLocks/>
              </p:cNvSpPr>
              <p:nvPr/>
            </p:nvSpPr>
            <p:spPr bwMode="auto">
              <a:xfrm>
                <a:off x="2688" y="1901"/>
                <a:ext cx="38" cy="210"/>
              </a:xfrm>
              <a:custGeom>
                <a:avLst/>
                <a:gdLst>
                  <a:gd name="T0" fmla="*/ 0 w 38"/>
                  <a:gd name="T1" fmla="*/ 0 h 210"/>
                  <a:gd name="T2" fmla="*/ 9 w 38"/>
                  <a:gd name="T3" fmla="*/ 57 h 210"/>
                  <a:gd name="T4" fmla="*/ 19 w 38"/>
                  <a:gd name="T5" fmla="*/ 115 h 210"/>
                  <a:gd name="T6" fmla="*/ 38 w 38"/>
                  <a:gd name="T7" fmla="*/ 210 h 210"/>
                  <a:gd name="T8" fmla="*/ 0 60000 65536"/>
                  <a:gd name="T9" fmla="*/ 0 60000 65536"/>
                  <a:gd name="T10" fmla="*/ 0 60000 65536"/>
                  <a:gd name="T11" fmla="*/ 0 60000 65536"/>
                  <a:gd name="T12" fmla="*/ 0 w 38"/>
                  <a:gd name="T13" fmla="*/ 0 h 210"/>
                  <a:gd name="T14" fmla="*/ 38 w 38"/>
                  <a:gd name="T15" fmla="*/ 210 h 210"/>
                </a:gdLst>
                <a:ahLst/>
                <a:cxnLst>
                  <a:cxn ang="T8">
                    <a:pos x="T0" y="T1"/>
                  </a:cxn>
                  <a:cxn ang="T9">
                    <a:pos x="T2" y="T3"/>
                  </a:cxn>
                  <a:cxn ang="T10">
                    <a:pos x="T4" y="T5"/>
                  </a:cxn>
                  <a:cxn ang="T11">
                    <a:pos x="T6" y="T7"/>
                  </a:cxn>
                </a:cxnLst>
                <a:rect l="T12" t="T13" r="T14" b="T15"/>
                <a:pathLst>
                  <a:path w="38" h="210">
                    <a:moveTo>
                      <a:pt x="0" y="0"/>
                    </a:moveTo>
                    <a:lnTo>
                      <a:pt x="9" y="57"/>
                    </a:lnTo>
                    <a:lnTo>
                      <a:pt x="19" y="115"/>
                    </a:lnTo>
                    <a:lnTo>
                      <a:pt x="38" y="21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8" name="Freeform 3027"/>
              <p:cNvSpPr>
                <a:spLocks/>
              </p:cNvSpPr>
              <p:nvPr/>
            </p:nvSpPr>
            <p:spPr bwMode="auto">
              <a:xfrm>
                <a:off x="2726" y="2111"/>
                <a:ext cx="29" cy="201"/>
              </a:xfrm>
              <a:custGeom>
                <a:avLst/>
                <a:gdLst>
                  <a:gd name="T0" fmla="*/ 0 w 29"/>
                  <a:gd name="T1" fmla="*/ 0 h 201"/>
                  <a:gd name="T2" fmla="*/ 19 w 29"/>
                  <a:gd name="T3" fmla="*/ 106 h 201"/>
                  <a:gd name="T4" fmla="*/ 19 w 29"/>
                  <a:gd name="T5" fmla="*/ 153 h 201"/>
                  <a:gd name="T6" fmla="*/ 29 w 29"/>
                  <a:gd name="T7" fmla="*/ 201 h 201"/>
                  <a:gd name="T8" fmla="*/ 0 60000 65536"/>
                  <a:gd name="T9" fmla="*/ 0 60000 65536"/>
                  <a:gd name="T10" fmla="*/ 0 60000 65536"/>
                  <a:gd name="T11" fmla="*/ 0 60000 65536"/>
                  <a:gd name="T12" fmla="*/ 0 w 29"/>
                  <a:gd name="T13" fmla="*/ 0 h 201"/>
                  <a:gd name="T14" fmla="*/ 29 w 29"/>
                  <a:gd name="T15" fmla="*/ 201 h 201"/>
                </a:gdLst>
                <a:ahLst/>
                <a:cxnLst>
                  <a:cxn ang="T8">
                    <a:pos x="T0" y="T1"/>
                  </a:cxn>
                  <a:cxn ang="T9">
                    <a:pos x="T2" y="T3"/>
                  </a:cxn>
                  <a:cxn ang="T10">
                    <a:pos x="T4" y="T5"/>
                  </a:cxn>
                  <a:cxn ang="T11">
                    <a:pos x="T6" y="T7"/>
                  </a:cxn>
                </a:cxnLst>
                <a:rect l="T12" t="T13" r="T14" b="T15"/>
                <a:pathLst>
                  <a:path w="29" h="201">
                    <a:moveTo>
                      <a:pt x="0" y="0"/>
                    </a:moveTo>
                    <a:lnTo>
                      <a:pt x="19" y="106"/>
                    </a:lnTo>
                    <a:lnTo>
                      <a:pt x="19" y="153"/>
                    </a:lnTo>
                    <a:lnTo>
                      <a:pt x="29" y="201"/>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19" name="Freeform 3028"/>
              <p:cNvSpPr>
                <a:spLocks/>
              </p:cNvSpPr>
              <p:nvPr/>
            </p:nvSpPr>
            <p:spPr bwMode="auto">
              <a:xfrm>
                <a:off x="2755" y="2312"/>
                <a:ext cx="28" cy="134"/>
              </a:xfrm>
              <a:custGeom>
                <a:avLst/>
                <a:gdLst>
                  <a:gd name="T0" fmla="*/ 0 w 28"/>
                  <a:gd name="T1" fmla="*/ 0 h 134"/>
                  <a:gd name="T2" fmla="*/ 9 w 28"/>
                  <a:gd name="T3" fmla="*/ 77 h 134"/>
                  <a:gd name="T4" fmla="*/ 28 w 28"/>
                  <a:gd name="T5" fmla="*/ 134 h 134"/>
                  <a:gd name="T6" fmla="*/ 0 60000 65536"/>
                  <a:gd name="T7" fmla="*/ 0 60000 65536"/>
                  <a:gd name="T8" fmla="*/ 0 60000 65536"/>
                  <a:gd name="T9" fmla="*/ 0 w 28"/>
                  <a:gd name="T10" fmla="*/ 0 h 134"/>
                  <a:gd name="T11" fmla="*/ 28 w 28"/>
                  <a:gd name="T12" fmla="*/ 134 h 134"/>
                </a:gdLst>
                <a:ahLst/>
                <a:cxnLst>
                  <a:cxn ang="T6">
                    <a:pos x="T0" y="T1"/>
                  </a:cxn>
                  <a:cxn ang="T7">
                    <a:pos x="T2" y="T3"/>
                  </a:cxn>
                  <a:cxn ang="T8">
                    <a:pos x="T4" y="T5"/>
                  </a:cxn>
                </a:cxnLst>
                <a:rect l="T9" t="T10" r="T11" b="T12"/>
                <a:pathLst>
                  <a:path w="28" h="134">
                    <a:moveTo>
                      <a:pt x="0" y="0"/>
                    </a:moveTo>
                    <a:lnTo>
                      <a:pt x="9" y="77"/>
                    </a:lnTo>
                    <a:lnTo>
                      <a:pt x="28" y="134"/>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20" name="Freeform 3029"/>
              <p:cNvSpPr>
                <a:spLocks/>
              </p:cNvSpPr>
              <p:nvPr/>
            </p:nvSpPr>
            <p:spPr bwMode="auto">
              <a:xfrm>
                <a:off x="2783" y="2446"/>
                <a:ext cx="38" cy="105"/>
              </a:xfrm>
              <a:custGeom>
                <a:avLst/>
                <a:gdLst>
                  <a:gd name="T0" fmla="*/ 0 w 38"/>
                  <a:gd name="T1" fmla="*/ 0 h 105"/>
                  <a:gd name="T2" fmla="*/ 19 w 38"/>
                  <a:gd name="T3" fmla="*/ 48 h 105"/>
                  <a:gd name="T4" fmla="*/ 29 w 38"/>
                  <a:gd name="T5" fmla="*/ 67 h 105"/>
                  <a:gd name="T6" fmla="*/ 38 w 38"/>
                  <a:gd name="T7" fmla="*/ 105 h 105"/>
                  <a:gd name="T8" fmla="*/ 0 60000 65536"/>
                  <a:gd name="T9" fmla="*/ 0 60000 65536"/>
                  <a:gd name="T10" fmla="*/ 0 60000 65536"/>
                  <a:gd name="T11" fmla="*/ 0 60000 65536"/>
                  <a:gd name="T12" fmla="*/ 0 w 38"/>
                  <a:gd name="T13" fmla="*/ 0 h 105"/>
                  <a:gd name="T14" fmla="*/ 38 w 38"/>
                  <a:gd name="T15" fmla="*/ 105 h 105"/>
                </a:gdLst>
                <a:ahLst/>
                <a:cxnLst>
                  <a:cxn ang="T8">
                    <a:pos x="T0" y="T1"/>
                  </a:cxn>
                  <a:cxn ang="T9">
                    <a:pos x="T2" y="T3"/>
                  </a:cxn>
                  <a:cxn ang="T10">
                    <a:pos x="T4" y="T5"/>
                  </a:cxn>
                  <a:cxn ang="T11">
                    <a:pos x="T6" y="T7"/>
                  </a:cxn>
                </a:cxnLst>
                <a:rect l="T12" t="T13" r="T14" b="T15"/>
                <a:pathLst>
                  <a:path w="38" h="105">
                    <a:moveTo>
                      <a:pt x="0" y="0"/>
                    </a:moveTo>
                    <a:lnTo>
                      <a:pt x="19" y="48"/>
                    </a:lnTo>
                    <a:lnTo>
                      <a:pt x="29" y="67"/>
                    </a:lnTo>
                    <a:lnTo>
                      <a:pt x="38" y="105"/>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21" name="Freeform 3030"/>
              <p:cNvSpPr>
                <a:spLocks/>
              </p:cNvSpPr>
              <p:nvPr/>
            </p:nvSpPr>
            <p:spPr bwMode="auto">
              <a:xfrm>
                <a:off x="2821" y="2551"/>
                <a:ext cx="29" cy="316"/>
              </a:xfrm>
              <a:custGeom>
                <a:avLst/>
                <a:gdLst>
                  <a:gd name="T0" fmla="*/ 0 w 29"/>
                  <a:gd name="T1" fmla="*/ 0 h 316"/>
                  <a:gd name="T2" fmla="*/ 0 w 29"/>
                  <a:gd name="T3" fmla="*/ 29 h 316"/>
                  <a:gd name="T4" fmla="*/ 10 w 29"/>
                  <a:gd name="T5" fmla="*/ 67 h 316"/>
                  <a:gd name="T6" fmla="*/ 20 w 29"/>
                  <a:gd name="T7" fmla="*/ 163 h 316"/>
                  <a:gd name="T8" fmla="*/ 20 w 29"/>
                  <a:gd name="T9" fmla="*/ 259 h 316"/>
                  <a:gd name="T10" fmla="*/ 29 w 29"/>
                  <a:gd name="T11" fmla="*/ 287 h 316"/>
                  <a:gd name="T12" fmla="*/ 29 w 29"/>
                  <a:gd name="T13" fmla="*/ 316 h 316"/>
                  <a:gd name="T14" fmla="*/ 0 60000 65536"/>
                  <a:gd name="T15" fmla="*/ 0 60000 65536"/>
                  <a:gd name="T16" fmla="*/ 0 60000 65536"/>
                  <a:gd name="T17" fmla="*/ 0 60000 65536"/>
                  <a:gd name="T18" fmla="*/ 0 60000 65536"/>
                  <a:gd name="T19" fmla="*/ 0 60000 65536"/>
                  <a:gd name="T20" fmla="*/ 0 60000 65536"/>
                  <a:gd name="T21" fmla="*/ 0 w 29"/>
                  <a:gd name="T22" fmla="*/ 0 h 316"/>
                  <a:gd name="T23" fmla="*/ 29 w 29"/>
                  <a:gd name="T24" fmla="*/ 316 h 3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316">
                    <a:moveTo>
                      <a:pt x="0" y="0"/>
                    </a:moveTo>
                    <a:lnTo>
                      <a:pt x="0" y="29"/>
                    </a:lnTo>
                    <a:lnTo>
                      <a:pt x="10" y="67"/>
                    </a:lnTo>
                    <a:lnTo>
                      <a:pt x="20" y="163"/>
                    </a:lnTo>
                    <a:lnTo>
                      <a:pt x="20" y="259"/>
                    </a:lnTo>
                    <a:lnTo>
                      <a:pt x="29" y="287"/>
                    </a:lnTo>
                    <a:lnTo>
                      <a:pt x="29" y="316"/>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22" name="Freeform 3031"/>
              <p:cNvSpPr>
                <a:spLocks/>
              </p:cNvSpPr>
              <p:nvPr/>
            </p:nvSpPr>
            <p:spPr bwMode="auto">
              <a:xfrm>
                <a:off x="2850" y="2867"/>
                <a:ext cx="29" cy="10"/>
              </a:xfrm>
              <a:custGeom>
                <a:avLst/>
                <a:gdLst>
                  <a:gd name="T0" fmla="*/ 0 w 29"/>
                  <a:gd name="T1" fmla="*/ 0 h 10"/>
                  <a:gd name="T2" fmla="*/ 10 w 29"/>
                  <a:gd name="T3" fmla="*/ 10 h 10"/>
                  <a:gd name="T4" fmla="*/ 10 w 29"/>
                  <a:gd name="T5" fmla="*/ 10 h 10"/>
                  <a:gd name="T6" fmla="*/ 19 w 29"/>
                  <a:gd name="T7" fmla="*/ 0 h 10"/>
                  <a:gd name="T8" fmla="*/ 29 w 29"/>
                  <a:gd name="T9" fmla="*/ 0 h 10"/>
                  <a:gd name="T10" fmla="*/ 0 60000 65536"/>
                  <a:gd name="T11" fmla="*/ 0 60000 65536"/>
                  <a:gd name="T12" fmla="*/ 0 60000 65536"/>
                  <a:gd name="T13" fmla="*/ 0 60000 65536"/>
                  <a:gd name="T14" fmla="*/ 0 60000 65536"/>
                  <a:gd name="T15" fmla="*/ 0 w 29"/>
                  <a:gd name="T16" fmla="*/ 0 h 10"/>
                  <a:gd name="T17" fmla="*/ 29 w 29"/>
                  <a:gd name="T18" fmla="*/ 10 h 10"/>
                </a:gdLst>
                <a:ahLst/>
                <a:cxnLst>
                  <a:cxn ang="T10">
                    <a:pos x="T0" y="T1"/>
                  </a:cxn>
                  <a:cxn ang="T11">
                    <a:pos x="T2" y="T3"/>
                  </a:cxn>
                  <a:cxn ang="T12">
                    <a:pos x="T4" y="T5"/>
                  </a:cxn>
                  <a:cxn ang="T13">
                    <a:pos x="T6" y="T7"/>
                  </a:cxn>
                  <a:cxn ang="T14">
                    <a:pos x="T8" y="T9"/>
                  </a:cxn>
                </a:cxnLst>
                <a:rect l="T15" t="T16" r="T17" b="T18"/>
                <a:pathLst>
                  <a:path w="29" h="10">
                    <a:moveTo>
                      <a:pt x="0" y="0"/>
                    </a:moveTo>
                    <a:lnTo>
                      <a:pt x="10" y="10"/>
                    </a:lnTo>
                    <a:lnTo>
                      <a:pt x="19" y="0"/>
                    </a:lnTo>
                    <a:lnTo>
                      <a:pt x="2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23" name="Freeform 3032"/>
              <p:cNvSpPr>
                <a:spLocks/>
              </p:cNvSpPr>
              <p:nvPr/>
            </p:nvSpPr>
            <p:spPr bwMode="auto">
              <a:xfrm>
                <a:off x="2879"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24" name="Line 3033"/>
              <p:cNvSpPr>
                <a:spLocks noChangeShapeType="1"/>
              </p:cNvSpPr>
              <p:nvPr/>
            </p:nvSpPr>
            <p:spPr bwMode="auto">
              <a:xfrm>
                <a:off x="2917"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25" name="Line 3034"/>
              <p:cNvSpPr>
                <a:spLocks noChangeShapeType="1"/>
              </p:cNvSpPr>
              <p:nvPr/>
            </p:nvSpPr>
            <p:spPr bwMode="auto">
              <a:xfrm>
                <a:off x="2946"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26" name="Freeform 3035"/>
              <p:cNvSpPr>
                <a:spLocks/>
              </p:cNvSpPr>
              <p:nvPr/>
            </p:nvSpPr>
            <p:spPr bwMode="auto">
              <a:xfrm>
                <a:off x="2974"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27" name="Line 3036"/>
              <p:cNvSpPr>
                <a:spLocks noChangeShapeType="1"/>
              </p:cNvSpPr>
              <p:nvPr/>
            </p:nvSpPr>
            <p:spPr bwMode="auto">
              <a:xfrm>
                <a:off x="3013"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28" name="Line 3037"/>
              <p:cNvSpPr>
                <a:spLocks noChangeShapeType="1"/>
              </p:cNvSpPr>
              <p:nvPr/>
            </p:nvSpPr>
            <p:spPr bwMode="auto">
              <a:xfrm>
                <a:off x="3041"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29" name="Freeform 3038"/>
              <p:cNvSpPr>
                <a:spLocks/>
              </p:cNvSpPr>
              <p:nvPr/>
            </p:nvSpPr>
            <p:spPr bwMode="auto">
              <a:xfrm>
                <a:off x="307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30" name="Line 3039"/>
              <p:cNvSpPr>
                <a:spLocks noChangeShapeType="1"/>
              </p:cNvSpPr>
              <p:nvPr/>
            </p:nvSpPr>
            <p:spPr bwMode="auto">
              <a:xfrm>
                <a:off x="3108"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31" name="Line 3040"/>
              <p:cNvSpPr>
                <a:spLocks noChangeShapeType="1"/>
              </p:cNvSpPr>
              <p:nvPr/>
            </p:nvSpPr>
            <p:spPr bwMode="auto">
              <a:xfrm>
                <a:off x="3137"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32" name="Freeform 3041"/>
              <p:cNvSpPr>
                <a:spLocks/>
              </p:cNvSpPr>
              <p:nvPr/>
            </p:nvSpPr>
            <p:spPr bwMode="auto">
              <a:xfrm>
                <a:off x="3166"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33" name="Line 3042"/>
              <p:cNvSpPr>
                <a:spLocks noChangeShapeType="1"/>
              </p:cNvSpPr>
              <p:nvPr/>
            </p:nvSpPr>
            <p:spPr bwMode="auto">
              <a:xfrm>
                <a:off x="3204"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34" name="Line 3043"/>
              <p:cNvSpPr>
                <a:spLocks noChangeShapeType="1"/>
              </p:cNvSpPr>
              <p:nvPr/>
            </p:nvSpPr>
            <p:spPr bwMode="auto">
              <a:xfrm>
                <a:off x="3232"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35" name="Freeform 3044"/>
              <p:cNvSpPr>
                <a:spLocks/>
              </p:cNvSpPr>
              <p:nvPr/>
            </p:nvSpPr>
            <p:spPr bwMode="auto">
              <a:xfrm>
                <a:off x="326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36" name="Line 3045"/>
              <p:cNvSpPr>
                <a:spLocks noChangeShapeType="1"/>
              </p:cNvSpPr>
              <p:nvPr/>
            </p:nvSpPr>
            <p:spPr bwMode="auto">
              <a:xfrm>
                <a:off x="3299"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37" name="Line 3046"/>
              <p:cNvSpPr>
                <a:spLocks noChangeShapeType="1"/>
              </p:cNvSpPr>
              <p:nvPr/>
            </p:nvSpPr>
            <p:spPr bwMode="auto">
              <a:xfrm>
                <a:off x="3328"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38" name="Freeform 3047"/>
              <p:cNvSpPr>
                <a:spLocks/>
              </p:cNvSpPr>
              <p:nvPr/>
            </p:nvSpPr>
            <p:spPr bwMode="auto">
              <a:xfrm>
                <a:off x="335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39" name="Line 3048"/>
              <p:cNvSpPr>
                <a:spLocks noChangeShapeType="1"/>
              </p:cNvSpPr>
              <p:nvPr/>
            </p:nvSpPr>
            <p:spPr bwMode="auto">
              <a:xfrm>
                <a:off x="3395"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40" name="Line 3049"/>
              <p:cNvSpPr>
                <a:spLocks noChangeShapeType="1"/>
              </p:cNvSpPr>
              <p:nvPr/>
            </p:nvSpPr>
            <p:spPr bwMode="auto">
              <a:xfrm>
                <a:off x="3424"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41" name="Freeform 3050"/>
              <p:cNvSpPr>
                <a:spLocks/>
              </p:cNvSpPr>
              <p:nvPr/>
            </p:nvSpPr>
            <p:spPr bwMode="auto">
              <a:xfrm>
                <a:off x="345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42" name="Line 3051"/>
              <p:cNvSpPr>
                <a:spLocks noChangeShapeType="1"/>
              </p:cNvSpPr>
              <p:nvPr/>
            </p:nvSpPr>
            <p:spPr bwMode="auto">
              <a:xfrm>
                <a:off x="3490"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43" name="Line 3052"/>
              <p:cNvSpPr>
                <a:spLocks noChangeShapeType="1"/>
              </p:cNvSpPr>
              <p:nvPr/>
            </p:nvSpPr>
            <p:spPr bwMode="auto">
              <a:xfrm>
                <a:off x="3519"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44" name="Freeform 3053"/>
              <p:cNvSpPr>
                <a:spLocks/>
              </p:cNvSpPr>
              <p:nvPr/>
            </p:nvSpPr>
            <p:spPr bwMode="auto">
              <a:xfrm>
                <a:off x="354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45" name="Line 3054"/>
              <p:cNvSpPr>
                <a:spLocks noChangeShapeType="1"/>
              </p:cNvSpPr>
              <p:nvPr/>
            </p:nvSpPr>
            <p:spPr bwMode="auto">
              <a:xfrm>
                <a:off x="3586"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46" name="Line 3055"/>
              <p:cNvSpPr>
                <a:spLocks noChangeShapeType="1"/>
              </p:cNvSpPr>
              <p:nvPr/>
            </p:nvSpPr>
            <p:spPr bwMode="auto">
              <a:xfrm>
                <a:off x="3615"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47" name="Freeform 3056"/>
              <p:cNvSpPr>
                <a:spLocks/>
              </p:cNvSpPr>
              <p:nvPr/>
            </p:nvSpPr>
            <p:spPr bwMode="auto">
              <a:xfrm>
                <a:off x="3643"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48" name="Line 3057"/>
              <p:cNvSpPr>
                <a:spLocks noChangeShapeType="1"/>
              </p:cNvSpPr>
              <p:nvPr/>
            </p:nvSpPr>
            <p:spPr bwMode="auto">
              <a:xfrm>
                <a:off x="3682" y="2867"/>
                <a:ext cx="2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49" name="Line 3058"/>
              <p:cNvSpPr>
                <a:spLocks noChangeShapeType="1"/>
              </p:cNvSpPr>
              <p:nvPr/>
            </p:nvSpPr>
            <p:spPr bwMode="auto">
              <a:xfrm>
                <a:off x="3710" y="2867"/>
                <a:ext cx="29"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0" name="Line 3059"/>
              <p:cNvSpPr>
                <a:spLocks noChangeShapeType="1"/>
              </p:cNvSpPr>
              <p:nvPr/>
            </p:nvSpPr>
            <p:spPr bwMode="auto">
              <a:xfrm>
                <a:off x="3739" y="2867"/>
                <a:ext cx="3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1" name="Line 3060"/>
              <p:cNvSpPr>
                <a:spLocks noChangeShapeType="1"/>
              </p:cNvSpPr>
              <p:nvPr/>
            </p:nvSpPr>
            <p:spPr bwMode="auto">
              <a:xfrm>
                <a:off x="1226"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2" name="Freeform 3061"/>
              <p:cNvSpPr>
                <a:spLocks/>
              </p:cNvSpPr>
              <p:nvPr/>
            </p:nvSpPr>
            <p:spPr bwMode="auto">
              <a:xfrm>
                <a:off x="1254"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53" name="Line 3062"/>
              <p:cNvSpPr>
                <a:spLocks noChangeShapeType="1"/>
              </p:cNvSpPr>
              <p:nvPr/>
            </p:nvSpPr>
            <p:spPr bwMode="auto">
              <a:xfrm>
                <a:off x="1292"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4" name="Line 3063"/>
              <p:cNvSpPr>
                <a:spLocks noChangeShapeType="1"/>
              </p:cNvSpPr>
              <p:nvPr/>
            </p:nvSpPr>
            <p:spPr bwMode="auto">
              <a:xfrm>
                <a:off x="1321"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5" name="Freeform 3064"/>
              <p:cNvSpPr>
                <a:spLocks/>
              </p:cNvSpPr>
              <p:nvPr/>
            </p:nvSpPr>
            <p:spPr bwMode="auto">
              <a:xfrm>
                <a:off x="135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56" name="Line 3065"/>
              <p:cNvSpPr>
                <a:spLocks noChangeShapeType="1"/>
              </p:cNvSpPr>
              <p:nvPr/>
            </p:nvSpPr>
            <p:spPr bwMode="auto">
              <a:xfrm>
                <a:off x="1388"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7" name="Line 3066"/>
              <p:cNvSpPr>
                <a:spLocks noChangeShapeType="1"/>
              </p:cNvSpPr>
              <p:nvPr/>
            </p:nvSpPr>
            <p:spPr bwMode="auto">
              <a:xfrm>
                <a:off x="1417"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8" name="Freeform 3067"/>
              <p:cNvSpPr>
                <a:spLocks/>
              </p:cNvSpPr>
              <p:nvPr/>
            </p:nvSpPr>
            <p:spPr bwMode="auto">
              <a:xfrm>
                <a:off x="144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59" name="Line 3068"/>
              <p:cNvSpPr>
                <a:spLocks noChangeShapeType="1"/>
              </p:cNvSpPr>
              <p:nvPr/>
            </p:nvSpPr>
            <p:spPr bwMode="auto">
              <a:xfrm>
                <a:off x="1484"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0" name="Line 3069"/>
              <p:cNvSpPr>
                <a:spLocks noChangeShapeType="1"/>
              </p:cNvSpPr>
              <p:nvPr/>
            </p:nvSpPr>
            <p:spPr bwMode="auto">
              <a:xfrm>
                <a:off x="1512"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1" name="Freeform 3070"/>
              <p:cNvSpPr>
                <a:spLocks/>
              </p:cNvSpPr>
              <p:nvPr/>
            </p:nvSpPr>
            <p:spPr bwMode="auto">
              <a:xfrm>
                <a:off x="154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62" name="Line 3071"/>
              <p:cNvSpPr>
                <a:spLocks noChangeShapeType="1"/>
              </p:cNvSpPr>
              <p:nvPr/>
            </p:nvSpPr>
            <p:spPr bwMode="auto">
              <a:xfrm>
                <a:off x="1579"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3" name="Line 3072"/>
              <p:cNvSpPr>
                <a:spLocks noChangeShapeType="1"/>
              </p:cNvSpPr>
              <p:nvPr/>
            </p:nvSpPr>
            <p:spPr bwMode="auto">
              <a:xfrm>
                <a:off x="1608"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4" name="Freeform 3073"/>
              <p:cNvSpPr>
                <a:spLocks/>
              </p:cNvSpPr>
              <p:nvPr/>
            </p:nvSpPr>
            <p:spPr bwMode="auto">
              <a:xfrm>
                <a:off x="163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65" name="Line 3074"/>
              <p:cNvSpPr>
                <a:spLocks noChangeShapeType="1"/>
              </p:cNvSpPr>
              <p:nvPr/>
            </p:nvSpPr>
            <p:spPr bwMode="auto">
              <a:xfrm>
                <a:off x="1675"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6" name="Line 3075"/>
              <p:cNvSpPr>
                <a:spLocks noChangeShapeType="1"/>
              </p:cNvSpPr>
              <p:nvPr/>
            </p:nvSpPr>
            <p:spPr bwMode="auto">
              <a:xfrm>
                <a:off x="1703"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7" name="Freeform 3076"/>
              <p:cNvSpPr>
                <a:spLocks/>
              </p:cNvSpPr>
              <p:nvPr/>
            </p:nvSpPr>
            <p:spPr bwMode="auto">
              <a:xfrm>
                <a:off x="173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68" name="Line 3077"/>
              <p:cNvSpPr>
                <a:spLocks noChangeShapeType="1"/>
              </p:cNvSpPr>
              <p:nvPr/>
            </p:nvSpPr>
            <p:spPr bwMode="auto">
              <a:xfrm>
                <a:off x="1770"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9" name="Line 3078"/>
              <p:cNvSpPr>
                <a:spLocks noChangeShapeType="1"/>
              </p:cNvSpPr>
              <p:nvPr/>
            </p:nvSpPr>
            <p:spPr bwMode="auto">
              <a:xfrm>
                <a:off x="1799"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0" name="Freeform 3079"/>
              <p:cNvSpPr>
                <a:spLocks/>
              </p:cNvSpPr>
              <p:nvPr/>
            </p:nvSpPr>
            <p:spPr bwMode="auto">
              <a:xfrm>
                <a:off x="182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1" name="Line 3080"/>
              <p:cNvSpPr>
                <a:spLocks noChangeShapeType="1"/>
              </p:cNvSpPr>
              <p:nvPr/>
            </p:nvSpPr>
            <p:spPr bwMode="auto">
              <a:xfrm>
                <a:off x="1866"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2" name="Line 3081"/>
              <p:cNvSpPr>
                <a:spLocks noChangeShapeType="1"/>
              </p:cNvSpPr>
              <p:nvPr/>
            </p:nvSpPr>
            <p:spPr bwMode="auto">
              <a:xfrm>
                <a:off x="1895"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3" name="Freeform 3082"/>
              <p:cNvSpPr>
                <a:spLocks/>
              </p:cNvSpPr>
              <p:nvPr/>
            </p:nvSpPr>
            <p:spPr bwMode="auto">
              <a:xfrm>
                <a:off x="1923"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4" name="Line 3083"/>
              <p:cNvSpPr>
                <a:spLocks noChangeShapeType="1"/>
              </p:cNvSpPr>
              <p:nvPr/>
            </p:nvSpPr>
            <p:spPr bwMode="auto">
              <a:xfrm>
                <a:off x="1961"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5" name="Line 3084"/>
              <p:cNvSpPr>
                <a:spLocks noChangeShapeType="1"/>
              </p:cNvSpPr>
              <p:nvPr/>
            </p:nvSpPr>
            <p:spPr bwMode="auto">
              <a:xfrm>
                <a:off x="1990"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6" name="Freeform 3085"/>
              <p:cNvSpPr>
                <a:spLocks/>
              </p:cNvSpPr>
              <p:nvPr/>
            </p:nvSpPr>
            <p:spPr bwMode="auto">
              <a:xfrm>
                <a:off x="2019"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7" name="Line 3086"/>
              <p:cNvSpPr>
                <a:spLocks noChangeShapeType="1"/>
              </p:cNvSpPr>
              <p:nvPr/>
            </p:nvSpPr>
            <p:spPr bwMode="auto">
              <a:xfrm>
                <a:off x="2057"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8" name="Line 3087"/>
              <p:cNvSpPr>
                <a:spLocks noChangeShapeType="1"/>
              </p:cNvSpPr>
              <p:nvPr/>
            </p:nvSpPr>
            <p:spPr bwMode="auto">
              <a:xfrm>
                <a:off x="2086"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9" name="Freeform 3088"/>
              <p:cNvSpPr>
                <a:spLocks/>
              </p:cNvSpPr>
              <p:nvPr/>
            </p:nvSpPr>
            <p:spPr bwMode="auto">
              <a:xfrm>
                <a:off x="2114"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0" name="Line 3089"/>
              <p:cNvSpPr>
                <a:spLocks noChangeShapeType="1"/>
              </p:cNvSpPr>
              <p:nvPr/>
            </p:nvSpPr>
            <p:spPr bwMode="auto">
              <a:xfrm>
                <a:off x="2153"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1" name="Line 3090"/>
              <p:cNvSpPr>
                <a:spLocks noChangeShapeType="1"/>
              </p:cNvSpPr>
              <p:nvPr/>
            </p:nvSpPr>
            <p:spPr bwMode="auto">
              <a:xfrm>
                <a:off x="2181"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2" name="Freeform 3091"/>
              <p:cNvSpPr>
                <a:spLocks/>
              </p:cNvSpPr>
              <p:nvPr/>
            </p:nvSpPr>
            <p:spPr bwMode="auto">
              <a:xfrm>
                <a:off x="221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3" name="Line 3092"/>
              <p:cNvSpPr>
                <a:spLocks noChangeShapeType="1"/>
              </p:cNvSpPr>
              <p:nvPr/>
            </p:nvSpPr>
            <p:spPr bwMode="auto">
              <a:xfrm>
                <a:off x="2248"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4" name="Line 3093"/>
              <p:cNvSpPr>
                <a:spLocks noChangeShapeType="1"/>
              </p:cNvSpPr>
              <p:nvPr/>
            </p:nvSpPr>
            <p:spPr bwMode="auto">
              <a:xfrm>
                <a:off x="2277"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5" name="Freeform 3094"/>
              <p:cNvSpPr>
                <a:spLocks/>
              </p:cNvSpPr>
              <p:nvPr/>
            </p:nvSpPr>
            <p:spPr bwMode="auto">
              <a:xfrm>
                <a:off x="230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6" name="Line 3095"/>
              <p:cNvSpPr>
                <a:spLocks noChangeShapeType="1"/>
              </p:cNvSpPr>
              <p:nvPr/>
            </p:nvSpPr>
            <p:spPr bwMode="auto">
              <a:xfrm>
                <a:off x="2344"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7" name="Line 3096"/>
              <p:cNvSpPr>
                <a:spLocks noChangeShapeType="1"/>
              </p:cNvSpPr>
              <p:nvPr/>
            </p:nvSpPr>
            <p:spPr bwMode="auto">
              <a:xfrm>
                <a:off x="2372"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8" name="Freeform 3097"/>
              <p:cNvSpPr>
                <a:spLocks/>
              </p:cNvSpPr>
              <p:nvPr/>
            </p:nvSpPr>
            <p:spPr bwMode="auto">
              <a:xfrm>
                <a:off x="240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9" name="Freeform 3098"/>
              <p:cNvSpPr>
                <a:spLocks/>
              </p:cNvSpPr>
              <p:nvPr/>
            </p:nvSpPr>
            <p:spPr bwMode="auto">
              <a:xfrm>
                <a:off x="2439" y="2858"/>
                <a:ext cx="29" cy="9"/>
              </a:xfrm>
              <a:custGeom>
                <a:avLst/>
                <a:gdLst>
                  <a:gd name="T0" fmla="*/ 0 w 29"/>
                  <a:gd name="T1" fmla="*/ 9 h 9"/>
                  <a:gd name="T2" fmla="*/ 19 w 29"/>
                  <a:gd name="T3" fmla="*/ 0 h 9"/>
                  <a:gd name="T4" fmla="*/ 29 w 29"/>
                  <a:gd name="T5" fmla="*/ 0 h 9"/>
                  <a:gd name="T6" fmla="*/ 0 60000 65536"/>
                  <a:gd name="T7" fmla="*/ 0 60000 65536"/>
                  <a:gd name="T8" fmla="*/ 0 60000 65536"/>
                  <a:gd name="T9" fmla="*/ 0 w 29"/>
                  <a:gd name="T10" fmla="*/ 0 h 9"/>
                  <a:gd name="T11" fmla="*/ 29 w 29"/>
                  <a:gd name="T12" fmla="*/ 9 h 9"/>
                </a:gdLst>
                <a:ahLst/>
                <a:cxnLst>
                  <a:cxn ang="T6">
                    <a:pos x="T0" y="T1"/>
                  </a:cxn>
                  <a:cxn ang="T7">
                    <a:pos x="T2" y="T3"/>
                  </a:cxn>
                  <a:cxn ang="T8">
                    <a:pos x="T4" y="T5"/>
                  </a:cxn>
                </a:cxnLst>
                <a:rect l="T9" t="T10" r="T11" b="T12"/>
                <a:pathLst>
                  <a:path w="29" h="9">
                    <a:moveTo>
                      <a:pt x="0" y="9"/>
                    </a:moveTo>
                    <a:lnTo>
                      <a:pt x="19" y="0"/>
                    </a:lnTo>
                    <a:lnTo>
                      <a:pt x="29"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0" name="Line 3099"/>
              <p:cNvSpPr>
                <a:spLocks noChangeShapeType="1"/>
              </p:cNvSpPr>
              <p:nvPr/>
            </p:nvSpPr>
            <p:spPr bwMode="auto">
              <a:xfrm>
                <a:off x="2468" y="2858"/>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91" name="Freeform 3100"/>
              <p:cNvSpPr>
                <a:spLocks/>
              </p:cNvSpPr>
              <p:nvPr/>
            </p:nvSpPr>
            <p:spPr bwMode="auto">
              <a:xfrm>
                <a:off x="2497" y="2848"/>
                <a:ext cx="38" cy="10"/>
              </a:xfrm>
              <a:custGeom>
                <a:avLst/>
                <a:gdLst>
                  <a:gd name="T0" fmla="*/ 0 w 38"/>
                  <a:gd name="T1" fmla="*/ 10 h 10"/>
                  <a:gd name="T2" fmla="*/ 19 w 38"/>
                  <a:gd name="T3" fmla="*/ 10 h 10"/>
                  <a:gd name="T4" fmla="*/ 38 w 38"/>
                  <a:gd name="T5" fmla="*/ 0 h 10"/>
                  <a:gd name="T6" fmla="*/ 0 60000 65536"/>
                  <a:gd name="T7" fmla="*/ 0 60000 65536"/>
                  <a:gd name="T8" fmla="*/ 0 60000 65536"/>
                  <a:gd name="T9" fmla="*/ 0 w 38"/>
                  <a:gd name="T10" fmla="*/ 0 h 10"/>
                  <a:gd name="T11" fmla="*/ 38 w 38"/>
                  <a:gd name="T12" fmla="*/ 10 h 10"/>
                </a:gdLst>
                <a:ahLst/>
                <a:cxnLst>
                  <a:cxn ang="T6">
                    <a:pos x="T0" y="T1"/>
                  </a:cxn>
                  <a:cxn ang="T7">
                    <a:pos x="T2" y="T3"/>
                  </a:cxn>
                  <a:cxn ang="T8">
                    <a:pos x="T4" y="T5"/>
                  </a:cxn>
                </a:cxnLst>
                <a:rect l="T9" t="T10" r="T11" b="T12"/>
                <a:pathLst>
                  <a:path w="38" h="10">
                    <a:moveTo>
                      <a:pt x="0" y="10"/>
                    </a:moveTo>
                    <a:lnTo>
                      <a:pt x="19" y="1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2" name="Freeform 3101"/>
              <p:cNvSpPr>
                <a:spLocks/>
              </p:cNvSpPr>
              <p:nvPr/>
            </p:nvSpPr>
            <p:spPr bwMode="auto">
              <a:xfrm>
                <a:off x="2535" y="2838"/>
                <a:ext cx="28" cy="10"/>
              </a:xfrm>
              <a:custGeom>
                <a:avLst/>
                <a:gdLst>
                  <a:gd name="T0" fmla="*/ 0 w 28"/>
                  <a:gd name="T1" fmla="*/ 10 h 10"/>
                  <a:gd name="T2" fmla="*/ 19 w 28"/>
                  <a:gd name="T3" fmla="*/ 10 h 10"/>
                  <a:gd name="T4" fmla="*/ 28 w 28"/>
                  <a:gd name="T5" fmla="*/ 0 h 10"/>
                  <a:gd name="T6" fmla="*/ 0 60000 65536"/>
                  <a:gd name="T7" fmla="*/ 0 60000 65536"/>
                  <a:gd name="T8" fmla="*/ 0 60000 65536"/>
                  <a:gd name="T9" fmla="*/ 0 w 28"/>
                  <a:gd name="T10" fmla="*/ 0 h 10"/>
                  <a:gd name="T11" fmla="*/ 28 w 28"/>
                  <a:gd name="T12" fmla="*/ 10 h 10"/>
                </a:gdLst>
                <a:ahLst/>
                <a:cxnLst>
                  <a:cxn ang="T6">
                    <a:pos x="T0" y="T1"/>
                  </a:cxn>
                  <a:cxn ang="T7">
                    <a:pos x="T2" y="T3"/>
                  </a:cxn>
                  <a:cxn ang="T8">
                    <a:pos x="T4" y="T5"/>
                  </a:cxn>
                </a:cxnLst>
                <a:rect l="T9" t="T10" r="T11" b="T12"/>
                <a:pathLst>
                  <a:path w="28" h="10">
                    <a:moveTo>
                      <a:pt x="0" y="10"/>
                    </a:moveTo>
                    <a:lnTo>
                      <a:pt x="19" y="10"/>
                    </a:lnTo>
                    <a:lnTo>
                      <a:pt x="2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3" name="Line 3102"/>
              <p:cNvSpPr>
                <a:spLocks noChangeShapeType="1"/>
              </p:cNvSpPr>
              <p:nvPr/>
            </p:nvSpPr>
            <p:spPr bwMode="auto">
              <a:xfrm flipV="1">
                <a:off x="2563" y="2810"/>
                <a:ext cx="29" cy="28"/>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94" name="Freeform 3103"/>
              <p:cNvSpPr>
                <a:spLocks/>
              </p:cNvSpPr>
              <p:nvPr/>
            </p:nvSpPr>
            <p:spPr bwMode="auto">
              <a:xfrm>
                <a:off x="2592" y="2762"/>
                <a:ext cx="38" cy="48"/>
              </a:xfrm>
              <a:custGeom>
                <a:avLst/>
                <a:gdLst>
                  <a:gd name="T0" fmla="*/ 0 w 38"/>
                  <a:gd name="T1" fmla="*/ 48 h 48"/>
                  <a:gd name="T2" fmla="*/ 19 w 38"/>
                  <a:gd name="T3" fmla="*/ 29 h 48"/>
                  <a:gd name="T4" fmla="*/ 38 w 38"/>
                  <a:gd name="T5" fmla="*/ 0 h 48"/>
                  <a:gd name="T6" fmla="*/ 0 60000 65536"/>
                  <a:gd name="T7" fmla="*/ 0 60000 65536"/>
                  <a:gd name="T8" fmla="*/ 0 60000 65536"/>
                  <a:gd name="T9" fmla="*/ 0 w 38"/>
                  <a:gd name="T10" fmla="*/ 0 h 48"/>
                  <a:gd name="T11" fmla="*/ 38 w 38"/>
                  <a:gd name="T12" fmla="*/ 48 h 48"/>
                </a:gdLst>
                <a:ahLst/>
                <a:cxnLst>
                  <a:cxn ang="T6">
                    <a:pos x="T0" y="T1"/>
                  </a:cxn>
                  <a:cxn ang="T7">
                    <a:pos x="T2" y="T3"/>
                  </a:cxn>
                  <a:cxn ang="T8">
                    <a:pos x="T4" y="T5"/>
                  </a:cxn>
                </a:cxnLst>
                <a:rect l="T9" t="T10" r="T11" b="T12"/>
                <a:pathLst>
                  <a:path w="38" h="48">
                    <a:moveTo>
                      <a:pt x="0" y="48"/>
                    </a:moveTo>
                    <a:lnTo>
                      <a:pt x="19" y="29"/>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5" name="Freeform 3104"/>
              <p:cNvSpPr>
                <a:spLocks/>
              </p:cNvSpPr>
              <p:nvPr/>
            </p:nvSpPr>
            <p:spPr bwMode="auto">
              <a:xfrm>
                <a:off x="2630" y="2685"/>
                <a:ext cx="29" cy="77"/>
              </a:xfrm>
              <a:custGeom>
                <a:avLst/>
                <a:gdLst>
                  <a:gd name="T0" fmla="*/ 0 w 29"/>
                  <a:gd name="T1" fmla="*/ 77 h 77"/>
                  <a:gd name="T2" fmla="*/ 19 w 29"/>
                  <a:gd name="T3" fmla="*/ 39 h 77"/>
                  <a:gd name="T4" fmla="*/ 29 w 29"/>
                  <a:gd name="T5" fmla="*/ 0 h 77"/>
                  <a:gd name="T6" fmla="*/ 0 60000 65536"/>
                  <a:gd name="T7" fmla="*/ 0 60000 65536"/>
                  <a:gd name="T8" fmla="*/ 0 60000 65536"/>
                  <a:gd name="T9" fmla="*/ 0 w 29"/>
                  <a:gd name="T10" fmla="*/ 0 h 77"/>
                  <a:gd name="T11" fmla="*/ 29 w 29"/>
                  <a:gd name="T12" fmla="*/ 77 h 77"/>
                </a:gdLst>
                <a:ahLst/>
                <a:cxnLst>
                  <a:cxn ang="T6">
                    <a:pos x="T0" y="T1"/>
                  </a:cxn>
                  <a:cxn ang="T7">
                    <a:pos x="T2" y="T3"/>
                  </a:cxn>
                  <a:cxn ang="T8">
                    <a:pos x="T4" y="T5"/>
                  </a:cxn>
                </a:cxnLst>
                <a:rect l="T9" t="T10" r="T11" b="T12"/>
                <a:pathLst>
                  <a:path w="29" h="77">
                    <a:moveTo>
                      <a:pt x="0" y="77"/>
                    </a:moveTo>
                    <a:lnTo>
                      <a:pt x="19" y="39"/>
                    </a:lnTo>
                    <a:lnTo>
                      <a:pt x="29"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6" name="Freeform 3105"/>
              <p:cNvSpPr>
                <a:spLocks/>
              </p:cNvSpPr>
              <p:nvPr/>
            </p:nvSpPr>
            <p:spPr bwMode="auto">
              <a:xfrm>
                <a:off x="2659" y="2571"/>
                <a:ext cx="29" cy="114"/>
              </a:xfrm>
              <a:custGeom>
                <a:avLst/>
                <a:gdLst>
                  <a:gd name="T0" fmla="*/ 0 w 29"/>
                  <a:gd name="T1" fmla="*/ 114 h 114"/>
                  <a:gd name="T2" fmla="*/ 10 w 29"/>
                  <a:gd name="T3" fmla="*/ 67 h 114"/>
                  <a:gd name="T4" fmla="*/ 19 w 29"/>
                  <a:gd name="T5" fmla="*/ 38 h 114"/>
                  <a:gd name="T6" fmla="*/ 29 w 29"/>
                  <a:gd name="T7" fmla="*/ 0 h 114"/>
                  <a:gd name="T8" fmla="*/ 0 60000 65536"/>
                  <a:gd name="T9" fmla="*/ 0 60000 65536"/>
                  <a:gd name="T10" fmla="*/ 0 60000 65536"/>
                  <a:gd name="T11" fmla="*/ 0 60000 65536"/>
                  <a:gd name="T12" fmla="*/ 0 w 29"/>
                  <a:gd name="T13" fmla="*/ 0 h 114"/>
                  <a:gd name="T14" fmla="*/ 29 w 29"/>
                  <a:gd name="T15" fmla="*/ 114 h 114"/>
                </a:gdLst>
                <a:ahLst/>
                <a:cxnLst>
                  <a:cxn ang="T8">
                    <a:pos x="T0" y="T1"/>
                  </a:cxn>
                  <a:cxn ang="T9">
                    <a:pos x="T2" y="T3"/>
                  </a:cxn>
                  <a:cxn ang="T10">
                    <a:pos x="T4" y="T5"/>
                  </a:cxn>
                  <a:cxn ang="T11">
                    <a:pos x="T6" y="T7"/>
                  </a:cxn>
                </a:cxnLst>
                <a:rect l="T12" t="T13" r="T14" b="T15"/>
                <a:pathLst>
                  <a:path w="29" h="114">
                    <a:moveTo>
                      <a:pt x="0" y="114"/>
                    </a:moveTo>
                    <a:lnTo>
                      <a:pt x="10" y="67"/>
                    </a:lnTo>
                    <a:lnTo>
                      <a:pt x="19" y="38"/>
                    </a:lnTo>
                    <a:lnTo>
                      <a:pt x="29"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7" name="Freeform 3106"/>
              <p:cNvSpPr>
                <a:spLocks/>
              </p:cNvSpPr>
              <p:nvPr/>
            </p:nvSpPr>
            <p:spPr bwMode="auto">
              <a:xfrm>
                <a:off x="2688" y="2370"/>
                <a:ext cx="38" cy="201"/>
              </a:xfrm>
              <a:custGeom>
                <a:avLst/>
                <a:gdLst>
                  <a:gd name="T0" fmla="*/ 0 w 38"/>
                  <a:gd name="T1" fmla="*/ 201 h 201"/>
                  <a:gd name="T2" fmla="*/ 9 w 38"/>
                  <a:gd name="T3" fmla="*/ 162 h 201"/>
                  <a:gd name="T4" fmla="*/ 19 w 38"/>
                  <a:gd name="T5" fmla="*/ 114 h 201"/>
                  <a:gd name="T6" fmla="*/ 28 w 38"/>
                  <a:gd name="T7" fmla="*/ 67 h 201"/>
                  <a:gd name="T8" fmla="*/ 38 w 38"/>
                  <a:gd name="T9" fmla="*/ 0 h 201"/>
                  <a:gd name="T10" fmla="*/ 0 60000 65536"/>
                  <a:gd name="T11" fmla="*/ 0 60000 65536"/>
                  <a:gd name="T12" fmla="*/ 0 60000 65536"/>
                  <a:gd name="T13" fmla="*/ 0 60000 65536"/>
                  <a:gd name="T14" fmla="*/ 0 60000 65536"/>
                  <a:gd name="T15" fmla="*/ 0 w 38"/>
                  <a:gd name="T16" fmla="*/ 0 h 201"/>
                  <a:gd name="T17" fmla="*/ 38 w 38"/>
                  <a:gd name="T18" fmla="*/ 201 h 201"/>
                </a:gdLst>
                <a:ahLst/>
                <a:cxnLst>
                  <a:cxn ang="T10">
                    <a:pos x="T0" y="T1"/>
                  </a:cxn>
                  <a:cxn ang="T11">
                    <a:pos x="T2" y="T3"/>
                  </a:cxn>
                  <a:cxn ang="T12">
                    <a:pos x="T4" y="T5"/>
                  </a:cxn>
                  <a:cxn ang="T13">
                    <a:pos x="T6" y="T7"/>
                  </a:cxn>
                  <a:cxn ang="T14">
                    <a:pos x="T8" y="T9"/>
                  </a:cxn>
                </a:cxnLst>
                <a:rect l="T15" t="T16" r="T17" b="T18"/>
                <a:pathLst>
                  <a:path w="38" h="201">
                    <a:moveTo>
                      <a:pt x="0" y="201"/>
                    </a:moveTo>
                    <a:lnTo>
                      <a:pt x="9" y="162"/>
                    </a:lnTo>
                    <a:lnTo>
                      <a:pt x="19" y="114"/>
                    </a:lnTo>
                    <a:lnTo>
                      <a:pt x="28" y="67"/>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8" name="Freeform 3107"/>
              <p:cNvSpPr>
                <a:spLocks/>
              </p:cNvSpPr>
              <p:nvPr/>
            </p:nvSpPr>
            <p:spPr bwMode="auto">
              <a:xfrm>
                <a:off x="2726" y="1939"/>
                <a:ext cx="29" cy="431"/>
              </a:xfrm>
              <a:custGeom>
                <a:avLst/>
                <a:gdLst>
                  <a:gd name="T0" fmla="*/ 0 w 29"/>
                  <a:gd name="T1" fmla="*/ 431 h 431"/>
                  <a:gd name="T2" fmla="*/ 9 w 29"/>
                  <a:gd name="T3" fmla="*/ 345 h 431"/>
                  <a:gd name="T4" fmla="*/ 19 w 29"/>
                  <a:gd name="T5" fmla="*/ 239 h 431"/>
                  <a:gd name="T6" fmla="*/ 19 w 29"/>
                  <a:gd name="T7" fmla="*/ 125 h 431"/>
                  <a:gd name="T8" fmla="*/ 29 w 29"/>
                  <a:gd name="T9" fmla="*/ 0 h 431"/>
                  <a:gd name="T10" fmla="*/ 0 60000 65536"/>
                  <a:gd name="T11" fmla="*/ 0 60000 65536"/>
                  <a:gd name="T12" fmla="*/ 0 60000 65536"/>
                  <a:gd name="T13" fmla="*/ 0 60000 65536"/>
                  <a:gd name="T14" fmla="*/ 0 60000 65536"/>
                  <a:gd name="T15" fmla="*/ 0 w 29"/>
                  <a:gd name="T16" fmla="*/ 0 h 431"/>
                  <a:gd name="T17" fmla="*/ 29 w 29"/>
                  <a:gd name="T18" fmla="*/ 431 h 431"/>
                </a:gdLst>
                <a:ahLst/>
                <a:cxnLst>
                  <a:cxn ang="T10">
                    <a:pos x="T0" y="T1"/>
                  </a:cxn>
                  <a:cxn ang="T11">
                    <a:pos x="T2" y="T3"/>
                  </a:cxn>
                  <a:cxn ang="T12">
                    <a:pos x="T4" y="T5"/>
                  </a:cxn>
                  <a:cxn ang="T13">
                    <a:pos x="T6" y="T7"/>
                  </a:cxn>
                  <a:cxn ang="T14">
                    <a:pos x="T8" y="T9"/>
                  </a:cxn>
                </a:cxnLst>
                <a:rect l="T15" t="T16" r="T17" b="T18"/>
                <a:pathLst>
                  <a:path w="29" h="431">
                    <a:moveTo>
                      <a:pt x="0" y="431"/>
                    </a:moveTo>
                    <a:lnTo>
                      <a:pt x="9" y="345"/>
                    </a:lnTo>
                    <a:lnTo>
                      <a:pt x="19" y="239"/>
                    </a:lnTo>
                    <a:lnTo>
                      <a:pt x="19" y="125"/>
                    </a:lnTo>
                    <a:lnTo>
                      <a:pt x="29"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99" name="Freeform 3108"/>
              <p:cNvSpPr>
                <a:spLocks/>
              </p:cNvSpPr>
              <p:nvPr/>
            </p:nvSpPr>
            <p:spPr bwMode="auto">
              <a:xfrm>
                <a:off x="2755" y="1317"/>
                <a:ext cx="28" cy="622"/>
              </a:xfrm>
              <a:custGeom>
                <a:avLst/>
                <a:gdLst>
                  <a:gd name="T0" fmla="*/ 0 w 28"/>
                  <a:gd name="T1" fmla="*/ 622 h 622"/>
                  <a:gd name="T2" fmla="*/ 0 w 28"/>
                  <a:gd name="T3" fmla="*/ 546 h 622"/>
                  <a:gd name="T4" fmla="*/ 9 w 28"/>
                  <a:gd name="T5" fmla="*/ 469 h 622"/>
                  <a:gd name="T6" fmla="*/ 9 w 28"/>
                  <a:gd name="T7" fmla="*/ 287 h 622"/>
                  <a:gd name="T8" fmla="*/ 19 w 28"/>
                  <a:gd name="T9" fmla="*/ 201 h 622"/>
                  <a:gd name="T10" fmla="*/ 19 w 28"/>
                  <a:gd name="T11" fmla="*/ 115 h 622"/>
                  <a:gd name="T12" fmla="*/ 28 w 28"/>
                  <a:gd name="T13" fmla="*/ 48 h 622"/>
                  <a:gd name="T14" fmla="*/ 28 w 28"/>
                  <a:gd name="T15" fmla="*/ 0 h 622"/>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622"/>
                  <a:gd name="T26" fmla="*/ 28 w 28"/>
                  <a:gd name="T27" fmla="*/ 622 h 6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622">
                    <a:moveTo>
                      <a:pt x="0" y="622"/>
                    </a:moveTo>
                    <a:lnTo>
                      <a:pt x="0" y="546"/>
                    </a:lnTo>
                    <a:lnTo>
                      <a:pt x="9" y="469"/>
                    </a:lnTo>
                    <a:lnTo>
                      <a:pt x="9" y="287"/>
                    </a:lnTo>
                    <a:lnTo>
                      <a:pt x="19" y="201"/>
                    </a:lnTo>
                    <a:lnTo>
                      <a:pt x="19" y="115"/>
                    </a:lnTo>
                    <a:lnTo>
                      <a:pt x="28" y="48"/>
                    </a:lnTo>
                    <a:lnTo>
                      <a:pt x="2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00" name="Freeform 3109"/>
              <p:cNvSpPr>
                <a:spLocks/>
              </p:cNvSpPr>
              <p:nvPr/>
            </p:nvSpPr>
            <p:spPr bwMode="auto">
              <a:xfrm>
                <a:off x="2783" y="1298"/>
                <a:ext cx="38" cy="19"/>
              </a:xfrm>
              <a:custGeom>
                <a:avLst/>
                <a:gdLst>
                  <a:gd name="T0" fmla="*/ 0 w 38"/>
                  <a:gd name="T1" fmla="*/ 19 h 19"/>
                  <a:gd name="T2" fmla="*/ 10 w 38"/>
                  <a:gd name="T3" fmla="*/ 10 h 19"/>
                  <a:gd name="T4" fmla="*/ 19 w 38"/>
                  <a:gd name="T5" fmla="*/ 0 h 19"/>
                  <a:gd name="T6" fmla="*/ 29 w 38"/>
                  <a:gd name="T7" fmla="*/ 0 h 19"/>
                  <a:gd name="T8" fmla="*/ 38 w 38"/>
                  <a:gd name="T9" fmla="*/ 10 h 19"/>
                  <a:gd name="T10" fmla="*/ 0 60000 65536"/>
                  <a:gd name="T11" fmla="*/ 0 60000 65536"/>
                  <a:gd name="T12" fmla="*/ 0 60000 65536"/>
                  <a:gd name="T13" fmla="*/ 0 60000 65536"/>
                  <a:gd name="T14" fmla="*/ 0 60000 65536"/>
                  <a:gd name="T15" fmla="*/ 0 w 38"/>
                  <a:gd name="T16" fmla="*/ 0 h 19"/>
                  <a:gd name="T17" fmla="*/ 38 w 38"/>
                  <a:gd name="T18" fmla="*/ 19 h 19"/>
                </a:gdLst>
                <a:ahLst/>
                <a:cxnLst>
                  <a:cxn ang="T10">
                    <a:pos x="T0" y="T1"/>
                  </a:cxn>
                  <a:cxn ang="T11">
                    <a:pos x="T2" y="T3"/>
                  </a:cxn>
                  <a:cxn ang="T12">
                    <a:pos x="T4" y="T5"/>
                  </a:cxn>
                  <a:cxn ang="T13">
                    <a:pos x="T6" y="T7"/>
                  </a:cxn>
                  <a:cxn ang="T14">
                    <a:pos x="T8" y="T9"/>
                  </a:cxn>
                </a:cxnLst>
                <a:rect l="T15" t="T16" r="T17" b="T18"/>
                <a:pathLst>
                  <a:path w="38" h="19">
                    <a:moveTo>
                      <a:pt x="0" y="19"/>
                    </a:moveTo>
                    <a:lnTo>
                      <a:pt x="10" y="10"/>
                    </a:lnTo>
                    <a:lnTo>
                      <a:pt x="19" y="0"/>
                    </a:lnTo>
                    <a:lnTo>
                      <a:pt x="29" y="0"/>
                    </a:lnTo>
                    <a:lnTo>
                      <a:pt x="38" y="1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01" name="Freeform 3110"/>
              <p:cNvSpPr>
                <a:spLocks/>
              </p:cNvSpPr>
              <p:nvPr/>
            </p:nvSpPr>
            <p:spPr bwMode="auto">
              <a:xfrm>
                <a:off x="2821" y="1308"/>
                <a:ext cx="29" cy="832"/>
              </a:xfrm>
              <a:custGeom>
                <a:avLst/>
                <a:gdLst>
                  <a:gd name="T0" fmla="*/ 0 w 29"/>
                  <a:gd name="T1" fmla="*/ 0 h 832"/>
                  <a:gd name="T2" fmla="*/ 0 w 29"/>
                  <a:gd name="T3" fmla="*/ 29 h 832"/>
                  <a:gd name="T4" fmla="*/ 0 w 29"/>
                  <a:gd name="T5" fmla="*/ 67 h 832"/>
                  <a:gd name="T6" fmla="*/ 10 w 29"/>
                  <a:gd name="T7" fmla="*/ 153 h 832"/>
                  <a:gd name="T8" fmla="*/ 10 w 29"/>
                  <a:gd name="T9" fmla="*/ 268 h 832"/>
                  <a:gd name="T10" fmla="*/ 20 w 29"/>
                  <a:gd name="T11" fmla="*/ 382 h 832"/>
                  <a:gd name="T12" fmla="*/ 20 w 29"/>
                  <a:gd name="T13" fmla="*/ 507 h 832"/>
                  <a:gd name="T14" fmla="*/ 20 w 29"/>
                  <a:gd name="T15" fmla="*/ 631 h 832"/>
                  <a:gd name="T16" fmla="*/ 29 w 29"/>
                  <a:gd name="T17" fmla="*/ 736 h 832"/>
                  <a:gd name="T18" fmla="*/ 29 w 29"/>
                  <a:gd name="T19" fmla="*/ 832 h 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832"/>
                  <a:gd name="T32" fmla="*/ 29 w 29"/>
                  <a:gd name="T33" fmla="*/ 832 h 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832">
                    <a:moveTo>
                      <a:pt x="0" y="0"/>
                    </a:moveTo>
                    <a:lnTo>
                      <a:pt x="0" y="29"/>
                    </a:lnTo>
                    <a:lnTo>
                      <a:pt x="0" y="67"/>
                    </a:lnTo>
                    <a:lnTo>
                      <a:pt x="10" y="153"/>
                    </a:lnTo>
                    <a:lnTo>
                      <a:pt x="10" y="268"/>
                    </a:lnTo>
                    <a:lnTo>
                      <a:pt x="20" y="382"/>
                    </a:lnTo>
                    <a:lnTo>
                      <a:pt x="20" y="507"/>
                    </a:lnTo>
                    <a:lnTo>
                      <a:pt x="20" y="631"/>
                    </a:lnTo>
                    <a:lnTo>
                      <a:pt x="29" y="736"/>
                    </a:lnTo>
                    <a:lnTo>
                      <a:pt x="29" y="832"/>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02" name="Freeform 3111"/>
              <p:cNvSpPr>
                <a:spLocks/>
              </p:cNvSpPr>
              <p:nvPr/>
            </p:nvSpPr>
            <p:spPr bwMode="auto">
              <a:xfrm>
                <a:off x="2850" y="2140"/>
                <a:ext cx="29" cy="488"/>
              </a:xfrm>
              <a:custGeom>
                <a:avLst/>
                <a:gdLst>
                  <a:gd name="T0" fmla="*/ 0 w 29"/>
                  <a:gd name="T1" fmla="*/ 0 h 488"/>
                  <a:gd name="T2" fmla="*/ 10 w 29"/>
                  <a:gd name="T3" fmla="*/ 153 h 488"/>
                  <a:gd name="T4" fmla="*/ 10 w 29"/>
                  <a:gd name="T5" fmla="*/ 287 h 488"/>
                  <a:gd name="T6" fmla="*/ 19 w 29"/>
                  <a:gd name="T7" fmla="*/ 392 h 488"/>
                  <a:gd name="T8" fmla="*/ 29 w 29"/>
                  <a:gd name="T9" fmla="*/ 488 h 488"/>
                  <a:gd name="T10" fmla="*/ 0 60000 65536"/>
                  <a:gd name="T11" fmla="*/ 0 60000 65536"/>
                  <a:gd name="T12" fmla="*/ 0 60000 65536"/>
                  <a:gd name="T13" fmla="*/ 0 60000 65536"/>
                  <a:gd name="T14" fmla="*/ 0 60000 65536"/>
                  <a:gd name="T15" fmla="*/ 0 w 29"/>
                  <a:gd name="T16" fmla="*/ 0 h 488"/>
                  <a:gd name="T17" fmla="*/ 29 w 29"/>
                  <a:gd name="T18" fmla="*/ 488 h 488"/>
                </a:gdLst>
                <a:ahLst/>
                <a:cxnLst>
                  <a:cxn ang="T10">
                    <a:pos x="T0" y="T1"/>
                  </a:cxn>
                  <a:cxn ang="T11">
                    <a:pos x="T2" y="T3"/>
                  </a:cxn>
                  <a:cxn ang="T12">
                    <a:pos x="T4" y="T5"/>
                  </a:cxn>
                  <a:cxn ang="T13">
                    <a:pos x="T6" y="T7"/>
                  </a:cxn>
                  <a:cxn ang="T14">
                    <a:pos x="T8" y="T9"/>
                  </a:cxn>
                </a:cxnLst>
                <a:rect l="T15" t="T16" r="T17" b="T18"/>
                <a:pathLst>
                  <a:path w="29" h="488">
                    <a:moveTo>
                      <a:pt x="0" y="0"/>
                    </a:moveTo>
                    <a:lnTo>
                      <a:pt x="10" y="153"/>
                    </a:lnTo>
                    <a:lnTo>
                      <a:pt x="10" y="287"/>
                    </a:lnTo>
                    <a:lnTo>
                      <a:pt x="19" y="392"/>
                    </a:lnTo>
                    <a:lnTo>
                      <a:pt x="29" y="488"/>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03" name="Freeform 3112"/>
              <p:cNvSpPr>
                <a:spLocks/>
              </p:cNvSpPr>
              <p:nvPr/>
            </p:nvSpPr>
            <p:spPr bwMode="auto">
              <a:xfrm>
                <a:off x="2879" y="2628"/>
                <a:ext cx="38" cy="163"/>
              </a:xfrm>
              <a:custGeom>
                <a:avLst/>
                <a:gdLst>
                  <a:gd name="T0" fmla="*/ 0 w 38"/>
                  <a:gd name="T1" fmla="*/ 0 h 163"/>
                  <a:gd name="T2" fmla="*/ 9 w 38"/>
                  <a:gd name="T3" fmla="*/ 57 h 163"/>
                  <a:gd name="T4" fmla="*/ 19 w 38"/>
                  <a:gd name="T5" fmla="*/ 105 h 163"/>
                  <a:gd name="T6" fmla="*/ 28 w 38"/>
                  <a:gd name="T7" fmla="*/ 134 h 163"/>
                  <a:gd name="T8" fmla="*/ 38 w 38"/>
                  <a:gd name="T9" fmla="*/ 163 h 163"/>
                  <a:gd name="T10" fmla="*/ 0 60000 65536"/>
                  <a:gd name="T11" fmla="*/ 0 60000 65536"/>
                  <a:gd name="T12" fmla="*/ 0 60000 65536"/>
                  <a:gd name="T13" fmla="*/ 0 60000 65536"/>
                  <a:gd name="T14" fmla="*/ 0 60000 65536"/>
                  <a:gd name="T15" fmla="*/ 0 w 38"/>
                  <a:gd name="T16" fmla="*/ 0 h 163"/>
                  <a:gd name="T17" fmla="*/ 38 w 38"/>
                  <a:gd name="T18" fmla="*/ 163 h 163"/>
                </a:gdLst>
                <a:ahLst/>
                <a:cxnLst>
                  <a:cxn ang="T10">
                    <a:pos x="T0" y="T1"/>
                  </a:cxn>
                  <a:cxn ang="T11">
                    <a:pos x="T2" y="T3"/>
                  </a:cxn>
                  <a:cxn ang="T12">
                    <a:pos x="T4" y="T5"/>
                  </a:cxn>
                  <a:cxn ang="T13">
                    <a:pos x="T6" y="T7"/>
                  </a:cxn>
                  <a:cxn ang="T14">
                    <a:pos x="T8" y="T9"/>
                  </a:cxn>
                </a:cxnLst>
                <a:rect l="T15" t="T16" r="T17" b="T18"/>
                <a:pathLst>
                  <a:path w="38" h="163">
                    <a:moveTo>
                      <a:pt x="0" y="0"/>
                    </a:moveTo>
                    <a:lnTo>
                      <a:pt x="9" y="57"/>
                    </a:lnTo>
                    <a:lnTo>
                      <a:pt x="19" y="105"/>
                    </a:lnTo>
                    <a:lnTo>
                      <a:pt x="28" y="134"/>
                    </a:lnTo>
                    <a:lnTo>
                      <a:pt x="38" y="163"/>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04" name="Freeform 3113"/>
              <p:cNvSpPr>
                <a:spLocks/>
              </p:cNvSpPr>
              <p:nvPr/>
            </p:nvSpPr>
            <p:spPr bwMode="auto">
              <a:xfrm>
                <a:off x="2917" y="2791"/>
                <a:ext cx="29" cy="47"/>
              </a:xfrm>
              <a:custGeom>
                <a:avLst/>
                <a:gdLst>
                  <a:gd name="T0" fmla="*/ 0 w 29"/>
                  <a:gd name="T1" fmla="*/ 0 h 47"/>
                  <a:gd name="T2" fmla="*/ 19 w 29"/>
                  <a:gd name="T3" fmla="*/ 28 h 47"/>
                  <a:gd name="T4" fmla="*/ 29 w 29"/>
                  <a:gd name="T5" fmla="*/ 47 h 47"/>
                  <a:gd name="T6" fmla="*/ 0 60000 65536"/>
                  <a:gd name="T7" fmla="*/ 0 60000 65536"/>
                  <a:gd name="T8" fmla="*/ 0 60000 65536"/>
                  <a:gd name="T9" fmla="*/ 0 w 29"/>
                  <a:gd name="T10" fmla="*/ 0 h 47"/>
                  <a:gd name="T11" fmla="*/ 29 w 29"/>
                  <a:gd name="T12" fmla="*/ 47 h 47"/>
                </a:gdLst>
                <a:ahLst/>
                <a:cxnLst>
                  <a:cxn ang="T6">
                    <a:pos x="T0" y="T1"/>
                  </a:cxn>
                  <a:cxn ang="T7">
                    <a:pos x="T2" y="T3"/>
                  </a:cxn>
                  <a:cxn ang="T8">
                    <a:pos x="T4" y="T5"/>
                  </a:cxn>
                </a:cxnLst>
                <a:rect l="T9" t="T10" r="T11" b="T12"/>
                <a:pathLst>
                  <a:path w="29" h="47">
                    <a:moveTo>
                      <a:pt x="0" y="0"/>
                    </a:moveTo>
                    <a:lnTo>
                      <a:pt x="19" y="28"/>
                    </a:lnTo>
                    <a:lnTo>
                      <a:pt x="29" y="47"/>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05" name="Freeform 3114"/>
              <p:cNvSpPr>
                <a:spLocks/>
              </p:cNvSpPr>
              <p:nvPr/>
            </p:nvSpPr>
            <p:spPr bwMode="auto">
              <a:xfrm>
                <a:off x="2946" y="2838"/>
                <a:ext cx="28" cy="20"/>
              </a:xfrm>
              <a:custGeom>
                <a:avLst/>
                <a:gdLst>
                  <a:gd name="T0" fmla="*/ 0 w 28"/>
                  <a:gd name="T1" fmla="*/ 0 h 20"/>
                  <a:gd name="T2" fmla="*/ 9 w 28"/>
                  <a:gd name="T3" fmla="*/ 10 h 20"/>
                  <a:gd name="T4" fmla="*/ 28 w 28"/>
                  <a:gd name="T5" fmla="*/ 20 h 20"/>
                  <a:gd name="T6" fmla="*/ 0 60000 65536"/>
                  <a:gd name="T7" fmla="*/ 0 60000 65536"/>
                  <a:gd name="T8" fmla="*/ 0 60000 65536"/>
                  <a:gd name="T9" fmla="*/ 0 w 28"/>
                  <a:gd name="T10" fmla="*/ 0 h 20"/>
                  <a:gd name="T11" fmla="*/ 28 w 28"/>
                  <a:gd name="T12" fmla="*/ 20 h 20"/>
                </a:gdLst>
                <a:ahLst/>
                <a:cxnLst>
                  <a:cxn ang="T6">
                    <a:pos x="T0" y="T1"/>
                  </a:cxn>
                  <a:cxn ang="T7">
                    <a:pos x="T2" y="T3"/>
                  </a:cxn>
                  <a:cxn ang="T8">
                    <a:pos x="T4" y="T5"/>
                  </a:cxn>
                </a:cxnLst>
                <a:rect l="T9" t="T10" r="T11" b="T12"/>
                <a:pathLst>
                  <a:path w="28" h="20">
                    <a:moveTo>
                      <a:pt x="0" y="0"/>
                    </a:moveTo>
                    <a:lnTo>
                      <a:pt x="9" y="10"/>
                    </a:lnTo>
                    <a:lnTo>
                      <a:pt x="28" y="2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06" name="Freeform 3115"/>
              <p:cNvSpPr>
                <a:spLocks/>
              </p:cNvSpPr>
              <p:nvPr/>
            </p:nvSpPr>
            <p:spPr bwMode="auto">
              <a:xfrm>
                <a:off x="2974" y="2858"/>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07" name="Freeform 3116"/>
              <p:cNvSpPr>
                <a:spLocks/>
              </p:cNvSpPr>
              <p:nvPr/>
            </p:nvSpPr>
            <p:spPr bwMode="auto">
              <a:xfrm>
                <a:off x="3013" y="2858"/>
                <a:ext cx="28" cy="9"/>
              </a:xfrm>
              <a:custGeom>
                <a:avLst/>
                <a:gdLst>
                  <a:gd name="T0" fmla="*/ 0 w 28"/>
                  <a:gd name="T1" fmla="*/ 0 h 9"/>
                  <a:gd name="T2" fmla="*/ 19 w 28"/>
                  <a:gd name="T3" fmla="*/ 0 h 9"/>
                  <a:gd name="T4" fmla="*/ 28 w 28"/>
                  <a:gd name="T5" fmla="*/ 9 h 9"/>
                  <a:gd name="T6" fmla="*/ 0 60000 65536"/>
                  <a:gd name="T7" fmla="*/ 0 60000 65536"/>
                  <a:gd name="T8" fmla="*/ 0 60000 65536"/>
                  <a:gd name="T9" fmla="*/ 0 w 28"/>
                  <a:gd name="T10" fmla="*/ 0 h 9"/>
                  <a:gd name="T11" fmla="*/ 28 w 28"/>
                  <a:gd name="T12" fmla="*/ 9 h 9"/>
                </a:gdLst>
                <a:ahLst/>
                <a:cxnLst>
                  <a:cxn ang="T6">
                    <a:pos x="T0" y="T1"/>
                  </a:cxn>
                  <a:cxn ang="T7">
                    <a:pos x="T2" y="T3"/>
                  </a:cxn>
                  <a:cxn ang="T8">
                    <a:pos x="T4" y="T5"/>
                  </a:cxn>
                </a:cxnLst>
                <a:rect l="T9" t="T10" r="T11" b="T12"/>
                <a:pathLst>
                  <a:path w="28" h="9">
                    <a:moveTo>
                      <a:pt x="0" y="0"/>
                    </a:moveTo>
                    <a:lnTo>
                      <a:pt x="19" y="0"/>
                    </a:lnTo>
                    <a:lnTo>
                      <a:pt x="28" y="9"/>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08" name="Line 3117"/>
              <p:cNvSpPr>
                <a:spLocks noChangeShapeType="1"/>
              </p:cNvSpPr>
              <p:nvPr/>
            </p:nvSpPr>
            <p:spPr bwMode="auto">
              <a:xfrm>
                <a:off x="3041"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09" name="Freeform 3118"/>
              <p:cNvSpPr>
                <a:spLocks/>
              </p:cNvSpPr>
              <p:nvPr/>
            </p:nvSpPr>
            <p:spPr bwMode="auto">
              <a:xfrm>
                <a:off x="307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10" name="Line 3119"/>
              <p:cNvSpPr>
                <a:spLocks noChangeShapeType="1"/>
              </p:cNvSpPr>
              <p:nvPr/>
            </p:nvSpPr>
            <p:spPr bwMode="auto">
              <a:xfrm>
                <a:off x="3108"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11" name="Line 3120"/>
              <p:cNvSpPr>
                <a:spLocks noChangeShapeType="1"/>
              </p:cNvSpPr>
              <p:nvPr/>
            </p:nvSpPr>
            <p:spPr bwMode="auto">
              <a:xfrm>
                <a:off x="3137"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12" name="Freeform 3121"/>
              <p:cNvSpPr>
                <a:spLocks/>
              </p:cNvSpPr>
              <p:nvPr/>
            </p:nvSpPr>
            <p:spPr bwMode="auto">
              <a:xfrm>
                <a:off x="3166"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13" name="Line 3122"/>
              <p:cNvSpPr>
                <a:spLocks noChangeShapeType="1"/>
              </p:cNvSpPr>
              <p:nvPr/>
            </p:nvSpPr>
            <p:spPr bwMode="auto">
              <a:xfrm>
                <a:off x="3204"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14" name="Line 3123"/>
              <p:cNvSpPr>
                <a:spLocks noChangeShapeType="1"/>
              </p:cNvSpPr>
              <p:nvPr/>
            </p:nvSpPr>
            <p:spPr bwMode="auto">
              <a:xfrm>
                <a:off x="3232"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15" name="Freeform 3124"/>
              <p:cNvSpPr>
                <a:spLocks/>
              </p:cNvSpPr>
              <p:nvPr/>
            </p:nvSpPr>
            <p:spPr bwMode="auto">
              <a:xfrm>
                <a:off x="326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16" name="Line 3125"/>
              <p:cNvSpPr>
                <a:spLocks noChangeShapeType="1"/>
              </p:cNvSpPr>
              <p:nvPr/>
            </p:nvSpPr>
            <p:spPr bwMode="auto">
              <a:xfrm>
                <a:off x="3299"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17" name="Line 3126"/>
              <p:cNvSpPr>
                <a:spLocks noChangeShapeType="1"/>
              </p:cNvSpPr>
              <p:nvPr/>
            </p:nvSpPr>
            <p:spPr bwMode="auto">
              <a:xfrm>
                <a:off x="3328"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18" name="Freeform 3127"/>
              <p:cNvSpPr>
                <a:spLocks/>
              </p:cNvSpPr>
              <p:nvPr/>
            </p:nvSpPr>
            <p:spPr bwMode="auto">
              <a:xfrm>
                <a:off x="335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19" name="Line 3128"/>
              <p:cNvSpPr>
                <a:spLocks noChangeShapeType="1"/>
              </p:cNvSpPr>
              <p:nvPr/>
            </p:nvSpPr>
            <p:spPr bwMode="auto">
              <a:xfrm>
                <a:off x="3395"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0" name="Line 3129"/>
              <p:cNvSpPr>
                <a:spLocks noChangeShapeType="1"/>
              </p:cNvSpPr>
              <p:nvPr/>
            </p:nvSpPr>
            <p:spPr bwMode="auto">
              <a:xfrm>
                <a:off x="3424"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1" name="Freeform 3130"/>
              <p:cNvSpPr>
                <a:spLocks/>
              </p:cNvSpPr>
              <p:nvPr/>
            </p:nvSpPr>
            <p:spPr bwMode="auto">
              <a:xfrm>
                <a:off x="345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22" name="Line 3131"/>
              <p:cNvSpPr>
                <a:spLocks noChangeShapeType="1"/>
              </p:cNvSpPr>
              <p:nvPr/>
            </p:nvSpPr>
            <p:spPr bwMode="auto">
              <a:xfrm>
                <a:off x="3490"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3" name="Line 3132"/>
              <p:cNvSpPr>
                <a:spLocks noChangeShapeType="1"/>
              </p:cNvSpPr>
              <p:nvPr/>
            </p:nvSpPr>
            <p:spPr bwMode="auto">
              <a:xfrm>
                <a:off x="3519"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4" name="Freeform 3133"/>
              <p:cNvSpPr>
                <a:spLocks/>
              </p:cNvSpPr>
              <p:nvPr/>
            </p:nvSpPr>
            <p:spPr bwMode="auto">
              <a:xfrm>
                <a:off x="354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25" name="Line 3134"/>
              <p:cNvSpPr>
                <a:spLocks noChangeShapeType="1"/>
              </p:cNvSpPr>
              <p:nvPr/>
            </p:nvSpPr>
            <p:spPr bwMode="auto">
              <a:xfrm>
                <a:off x="3586"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6" name="Line 3135"/>
              <p:cNvSpPr>
                <a:spLocks noChangeShapeType="1"/>
              </p:cNvSpPr>
              <p:nvPr/>
            </p:nvSpPr>
            <p:spPr bwMode="auto">
              <a:xfrm>
                <a:off x="3615"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7" name="Freeform 3136"/>
              <p:cNvSpPr>
                <a:spLocks/>
              </p:cNvSpPr>
              <p:nvPr/>
            </p:nvSpPr>
            <p:spPr bwMode="auto">
              <a:xfrm>
                <a:off x="3643"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FFCC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28" name="Line 3137"/>
              <p:cNvSpPr>
                <a:spLocks noChangeShapeType="1"/>
              </p:cNvSpPr>
              <p:nvPr/>
            </p:nvSpPr>
            <p:spPr bwMode="auto">
              <a:xfrm>
                <a:off x="3682" y="2867"/>
                <a:ext cx="2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29" name="Line 3138"/>
              <p:cNvSpPr>
                <a:spLocks noChangeShapeType="1"/>
              </p:cNvSpPr>
              <p:nvPr/>
            </p:nvSpPr>
            <p:spPr bwMode="auto">
              <a:xfrm>
                <a:off x="3710" y="2867"/>
                <a:ext cx="29"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30" name="Line 3139"/>
              <p:cNvSpPr>
                <a:spLocks noChangeShapeType="1"/>
              </p:cNvSpPr>
              <p:nvPr/>
            </p:nvSpPr>
            <p:spPr bwMode="auto">
              <a:xfrm>
                <a:off x="3739" y="2867"/>
                <a:ext cx="3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31" name="Line 3140"/>
              <p:cNvSpPr>
                <a:spLocks noChangeShapeType="1"/>
              </p:cNvSpPr>
              <p:nvPr/>
            </p:nvSpPr>
            <p:spPr bwMode="auto">
              <a:xfrm>
                <a:off x="1226"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32" name="Freeform 3141"/>
              <p:cNvSpPr>
                <a:spLocks/>
              </p:cNvSpPr>
              <p:nvPr/>
            </p:nvSpPr>
            <p:spPr bwMode="auto">
              <a:xfrm>
                <a:off x="1254"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33" name="Line 3142"/>
              <p:cNvSpPr>
                <a:spLocks noChangeShapeType="1"/>
              </p:cNvSpPr>
              <p:nvPr/>
            </p:nvSpPr>
            <p:spPr bwMode="auto">
              <a:xfrm>
                <a:off x="129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34" name="Line 3143"/>
              <p:cNvSpPr>
                <a:spLocks noChangeShapeType="1"/>
              </p:cNvSpPr>
              <p:nvPr/>
            </p:nvSpPr>
            <p:spPr bwMode="auto">
              <a:xfrm>
                <a:off x="132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35" name="Freeform 3144"/>
              <p:cNvSpPr>
                <a:spLocks/>
              </p:cNvSpPr>
              <p:nvPr/>
            </p:nvSpPr>
            <p:spPr bwMode="auto">
              <a:xfrm>
                <a:off x="135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36" name="Line 3145"/>
              <p:cNvSpPr>
                <a:spLocks noChangeShapeType="1"/>
              </p:cNvSpPr>
              <p:nvPr/>
            </p:nvSpPr>
            <p:spPr bwMode="auto">
              <a:xfrm>
                <a:off x="138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37" name="Line 3146"/>
              <p:cNvSpPr>
                <a:spLocks noChangeShapeType="1"/>
              </p:cNvSpPr>
              <p:nvPr/>
            </p:nvSpPr>
            <p:spPr bwMode="auto">
              <a:xfrm>
                <a:off x="1417"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38" name="Freeform 3147"/>
              <p:cNvSpPr>
                <a:spLocks/>
              </p:cNvSpPr>
              <p:nvPr/>
            </p:nvSpPr>
            <p:spPr bwMode="auto">
              <a:xfrm>
                <a:off x="144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39" name="Line 3148"/>
              <p:cNvSpPr>
                <a:spLocks noChangeShapeType="1"/>
              </p:cNvSpPr>
              <p:nvPr/>
            </p:nvSpPr>
            <p:spPr bwMode="auto">
              <a:xfrm>
                <a:off x="1484"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0" name="Line 3149"/>
              <p:cNvSpPr>
                <a:spLocks noChangeShapeType="1"/>
              </p:cNvSpPr>
              <p:nvPr/>
            </p:nvSpPr>
            <p:spPr bwMode="auto">
              <a:xfrm>
                <a:off x="151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1" name="Freeform 3150"/>
              <p:cNvSpPr>
                <a:spLocks/>
              </p:cNvSpPr>
              <p:nvPr/>
            </p:nvSpPr>
            <p:spPr bwMode="auto">
              <a:xfrm>
                <a:off x="154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42" name="Line 3151"/>
              <p:cNvSpPr>
                <a:spLocks noChangeShapeType="1"/>
              </p:cNvSpPr>
              <p:nvPr/>
            </p:nvSpPr>
            <p:spPr bwMode="auto">
              <a:xfrm>
                <a:off x="157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3" name="Line 3152"/>
              <p:cNvSpPr>
                <a:spLocks noChangeShapeType="1"/>
              </p:cNvSpPr>
              <p:nvPr/>
            </p:nvSpPr>
            <p:spPr bwMode="auto">
              <a:xfrm>
                <a:off x="160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4" name="Freeform 3153"/>
              <p:cNvSpPr>
                <a:spLocks/>
              </p:cNvSpPr>
              <p:nvPr/>
            </p:nvSpPr>
            <p:spPr bwMode="auto">
              <a:xfrm>
                <a:off x="163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45" name="Line 3154"/>
              <p:cNvSpPr>
                <a:spLocks noChangeShapeType="1"/>
              </p:cNvSpPr>
              <p:nvPr/>
            </p:nvSpPr>
            <p:spPr bwMode="auto">
              <a:xfrm>
                <a:off x="167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6" name="Line 3155"/>
              <p:cNvSpPr>
                <a:spLocks noChangeShapeType="1"/>
              </p:cNvSpPr>
              <p:nvPr/>
            </p:nvSpPr>
            <p:spPr bwMode="auto">
              <a:xfrm>
                <a:off x="1703"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7" name="Freeform 3156"/>
              <p:cNvSpPr>
                <a:spLocks/>
              </p:cNvSpPr>
              <p:nvPr/>
            </p:nvSpPr>
            <p:spPr bwMode="auto">
              <a:xfrm>
                <a:off x="173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48" name="Line 3157"/>
              <p:cNvSpPr>
                <a:spLocks noChangeShapeType="1"/>
              </p:cNvSpPr>
              <p:nvPr/>
            </p:nvSpPr>
            <p:spPr bwMode="auto">
              <a:xfrm>
                <a:off x="177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49" name="Line 3158"/>
              <p:cNvSpPr>
                <a:spLocks noChangeShapeType="1"/>
              </p:cNvSpPr>
              <p:nvPr/>
            </p:nvSpPr>
            <p:spPr bwMode="auto">
              <a:xfrm>
                <a:off x="179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50" name="Freeform 3159"/>
              <p:cNvSpPr>
                <a:spLocks/>
              </p:cNvSpPr>
              <p:nvPr/>
            </p:nvSpPr>
            <p:spPr bwMode="auto">
              <a:xfrm>
                <a:off x="182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51" name="Line 3160"/>
              <p:cNvSpPr>
                <a:spLocks noChangeShapeType="1"/>
              </p:cNvSpPr>
              <p:nvPr/>
            </p:nvSpPr>
            <p:spPr bwMode="auto">
              <a:xfrm>
                <a:off x="1866"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52" name="Line 3161"/>
              <p:cNvSpPr>
                <a:spLocks noChangeShapeType="1"/>
              </p:cNvSpPr>
              <p:nvPr/>
            </p:nvSpPr>
            <p:spPr bwMode="auto">
              <a:xfrm>
                <a:off x="189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53" name="Freeform 3162"/>
              <p:cNvSpPr>
                <a:spLocks/>
              </p:cNvSpPr>
              <p:nvPr/>
            </p:nvSpPr>
            <p:spPr bwMode="auto">
              <a:xfrm>
                <a:off x="1923"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54" name="Line 3163"/>
              <p:cNvSpPr>
                <a:spLocks noChangeShapeType="1"/>
              </p:cNvSpPr>
              <p:nvPr/>
            </p:nvSpPr>
            <p:spPr bwMode="auto">
              <a:xfrm>
                <a:off x="196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55" name="Line 3164"/>
              <p:cNvSpPr>
                <a:spLocks noChangeShapeType="1"/>
              </p:cNvSpPr>
              <p:nvPr/>
            </p:nvSpPr>
            <p:spPr bwMode="auto">
              <a:xfrm>
                <a:off x="199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56" name="Freeform 3165"/>
              <p:cNvSpPr>
                <a:spLocks/>
              </p:cNvSpPr>
              <p:nvPr/>
            </p:nvSpPr>
            <p:spPr bwMode="auto">
              <a:xfrm>
                <a:off x="2019"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57" name="Line 3166"/>
              <p:cNvSpPr>
                <a:spLocks noChangeShapeType="1"/>
              </p:cNvSpPr>
              <p:nvPr/>
            </p:nvSpPr>
            <p:spPr bwMode="auto">
              <a:xfrm>
                <a:off x="2057"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58" name="Line 3167"/>
              <p:cNvSpPr>
                <a:spLocks noChangeShapeType="1"/>
              </p:cNvSpPr>
              <p:nvPr/>
            </p:nvSpPr>
            <p:spPr bwMode="auto">
              <a:xfrm>
                <a:off x="2086"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59" name="Freeform 3168"/>
              <p:cNvSpPr>
                <a:spLocks/>
              </p:cNvSpPr>
              <p:nvPr/>
            </p:nvSpPr>
            <p:spPr bwMode="auto">
              <a:xfrm>
                <a:off x="2114"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60" name="Line 3169"/>
              <p:cNvSpPr>
                <a:spLocks noChangeShapeType="1"/>
              </p:cNvSpPr>
              <p:nvPr/>
            </p:nvSpPr>
            <p:spPr bwMode="auto">
              <a:xfrm>
                <a:off x="2153"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1" name="Line 3170"/>
              <p:cNvSpPr>
                <a:spLocks noChangeShapeType="1"/>
              </p:cNvSpPr>
              <p:nvPr/>
            </p:nvSpPr>
            <p:spPr bwMode="auto">
              <a:xfrm>
                <a:off x="218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2" name="Freeform 3171"/>
              <p:cNvSpPr>
                <a:spLocks/>
              </p:cNvSpPr>
              <p:nvPr/>
            </p:nvSpPr>
            <p:spPr bwMode="auto">
              <a:xfrm>
                <a:off x="221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63" name="Line 3172"/>
              <p:cNvSpPr>
                <a:spLocks noChangeShapeType="1"/>
              </p:cNvSpPr>
              <p:nvPr/>
            </p:nvSpPr>
            <p:spPr bwMode="auto">
              <a:xfrm>
                <a:off x="224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4" name="Line 3173"/>
              <p:cNvSpPr>
                <a:spLocks noChangeShapeType="1"/>
              </p:cNvSpPr>
              <p:nvPr/>
            </p:nvSpPr>
            <p:spPr bwMode="auto">
              <a:xfrm>
                <a:off x="2277"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5" name="Freeform 3174"/>
              <p:cNvSpPr>
                <a:spLocks/>
              </p:cNvSpPr>
              <p:nvPr/>
            </p:nvSpPr>
            <p:spPr bwMode="auto">
              <a:xfrm>
                <a:off x="230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66" name="Line 3175"/>
              <p:cNvSpPr>
                <a:spLocks noChangeShapeType="1"/>
              </p:cNvSpPr>
              <p:nvPr/>
            </p:nvSpPr>
            <p:spPr bwMode="auto">
              <a:xfrm>
                <a:off x="2344"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7" name="Line 3176"/>
              <p:cNvSpPr>
                <a:spLocks noChangeShapeType="1"/>
              </p:cNvSpPr>
              <p:nvPr/>
            </p:nvSpPr>
            <p:spPr bwMode="auto">
              <a:xfrm>
                <a:off x="237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68" name="Freeform 3177"/>
              <p:cNvSpPr>
                <a:spLocks/>
              </p:cNvSpPr>
              <p:nvPr/>
            </p:nvSpPr>
            <p:spPr bwMode="auto">
              <a:xfrm>
                <a:off x="240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69" name="Line 3178"/>
              <p:cNvSpPr>
                <a:spLocks noChangeShapeType="1"/>
              </p:cNvSpPr>
              <p:nvPr/>
            </p:nvSpPr>
            <p:spPr bwMode="auto">
              <a:xfrm>
                <a:off x="243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70" name="Line 3179"/>
              <p:cNvSpPr>
                <a:spLocks noChangeShapeType="1"/>
              </p:cNvSpPr>
              <p:nvPr/>
            </p:nvSpPr>
            <p:spPr bwMode="auto">
              <a:xfrm>
                <a:off x="246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71" name="Freeform 3180"/>
              <p:cNvSpPr>
                <a:spLocks/>
              </p:cNvSpPr>
              <p:nvPr/>
            </p:nvSpPr>
            <p:spPr bwMode="auto">
              <a:xfrm>
                <a:off x="249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72" name="Line 3181"/>
              <p:cNvSpPr>
                <a:spLocks noChangeShapeType="1"/>
              </p:cNvSpPr>
              <p:nvPr/>
            </p:nvSpPr>
            <p:spPr bwMode="auto">
              <a:xfrm>
                <a:off x="253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73" name="Line 3182"/>
              <p:cNvSpPr>
                <a:spLocks noChangeShapeType="1"/>
              </p:cNvSpPr>
              <p:nvPr/>
            </p:nvSpPr>
            <p:spPr bwMode="auto">
              <a:xfrm>
                <a:off x="2563"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74" name="Freeform 3183"/>
              <p:cNvSpPr>
                <a:spLocks/>
              </p:cNvSpPr>
              <p:nvPr/>
            </p:nvSpPr>
            <p:spPr bwMode="auto">
              <a:xfrm>
                <a:off x="259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75" name="Line 3184"/>
              <p:cNvSpPr>
                <a:spLocks noChangeShapeType="1"/>
              </p:cNvSpPr>
              <p:nvPr/>
            </p:nvSpPr>
            <p:spPr bwMode="auto">
              <a:xfrm>
                <a:off x="263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76" name="Line 3185"/>
              <p:cNvSpPr>
                <a:spLocks noChangeShapeType="1"/>
              </p:cNvSpPr>
              <p:nvPr/>
            </p:nvSpPr>
            <p:spPr bwMode="auto">
              <a:xfrm>
                <a:off x="265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77" name="Freeform 3186"/>
              <p:cNvSpPr>
                <a:spLocks/>
              </p:cNvSpPr>
              <p:nvPr/>
            </p:nvSpPr>
            <p:spPr bwMode="auto">
              <a:xfrm>
                <a:off x="268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78" name="Freeform 3187"/>
              <p:cNvSpPr>
                <a:spLocks/>
              </p:cNvSpPr>
              <p:nvPr/>
            </p:nvSpPr>
            <p:spPr bwMode="auto">
              <a:xfrm>
                <a:off x="2726" y="2838"/>
                <a:ext cx="29" cy="29"/>
              </a:xfrm>
              <a:custGeom>
                <a:avLst/>
                <a:gdLst>
                  <a:gd name="T0" fmla="*/ 0 w 29"/>
                  <a:gd name="T1" fmla="*/ 29 h 29"/>
                  <a:gd name="T2" fmla="*/ 19 w 29"/>
                  <a:gd name="T3" fmla="*/ 20 h 29"/>
                  <a:gd name="T4" fmla="*/ 29 w 29"/>
                  <a:gd name="T5" fmla="*/ 0 h 29"/>
                  <a:gd name="T6" fmla="*/ 0 60000 65536"/>
                  <a:gd name="T7" fmla="*/ 0 60000 65536"/>
                  <a:gd name="T8" fmla="*/ 0 60000 65536"/>
                  <a:gd name="T9" fmla="*/ 0 w 29"/>
                  <a:gd name="T10" fmla="*/ 0 h 29"/>
                  <a:gd name="T11" fmla="*/ 29 w 29"/>
                  <a:gd name="T12" fmla="*/ 29 h 29"/>
                </a:gdLst>
                <a:ahLst/>
                <a:cxnLst>
                  <a:cxn ang="T6">
                    <a:pos x="T0" y="T1"/>
                  </a:cxn>
                  <a:cxn ang="T7">
                    <a:pos x="T2" y="T3"/>
                  </a:cxn>
                  <a:cxn ang="T8">
                    <a:pos x="T4" y="T5"/>
                  </a:cxn>
                </a:cxnLst>
                <a:rect l="T9" t="T10" r="T11" b="T12"/>
                <a:pathLst>
                  <a:path w="29" h="29">
                    <a:moveTo>
                      <a:pt x="0" y="29"/>
                    </a:moveTo>
                    <a:lnTo>
                      <a:pt x="19" y="20"/>
                    </a:lnTo>
                    <a:lnTo>
                      <a:pt x="2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79" name="Freeform 3188"/>
              <p:cNvSpPr>
                <a:spLocks/>
              </p:cNvSpPr>
              <p:nvPr/>
            </p:nvSpPr>
            <p:spPr bwMode="auto">
              <a:xfrm>
                <a:off x="2755" y="2791"/>
                <a:ext cx="28" cy="47"/>
              </a:xfrm>
              <a:custGeom>
                <a:avLst/>
                <a:gdLst>
                  <a:gd name="T0" fmla="*/ 0 w 28"/>
                  <a:gd name="T1" fmla="*/ 47 h 47"/>
                  <a:gd name="T2" fmla="*/ 9 w 28"/>
                  <a:gd name="T3" fmla="*/ 28 h 47"/>
                  <a:gd name="T4" fmla="*/ 28 w 28"/>
                  <a:gd name="T5" fmla="*/ 0 h 47"/>
                  <a:gd name="T6" fmla="*/ 0 60000 65536"/>
                  <a:gd name="T7" fmla="*/ 0 60000 65536"/>
                  <a:gd name="T8" fmla="*/ 0 60000 65536"/>
                  <a:gd name="T9" fmla="*/ 0 w 28"/>
                  <a:gd name="T10" fmla="*/ 0 h 47"/>
                  <a:gd name="T11" fmla="*/ 28 w 28"/>
                  <a:gd name="T12" fmla="*/ 47 h 47"/>
                </a:gdLst>
                <a:ahLst/>
                <a:cxnLst>
                  <a:cxn ang="T6">
                    <a:pos x="T0" y="T1"/>
                  </a:cxn>
                  <a:cxn ang="T7">
                    <a:pos x="T2" y="T3"/>
                  </a:cxn>
                  <a:cxn ang="T8">
                    <a:pos x="T4" y="T5"/>
                  </a:cxn>
                </a:cxnLst>
                <a:rect l="T9" t="T10" r="T11" b="T12"/>
                <a:pathLst>
                  <a:path w="28" h="47">
                    <a:moveTo>
                      <a:pt x="0" y="47"/>
                    </a:moveTo>
                    <a:lnTo>
                      <a:pt x="9" y="28"/>
                    </a:lnTo>
                    <a:lnTo>
                      <a:pt x="2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0" name="Freeform 3189"/>
              <p:cNvSpPr>
                <a:spLocks/>
              </p:cNvSpPr>
              <p:nvPr/>
            </p:nvSpPr>
            <p:spPr bwMode="auto">
              <a:xfrm>
                <a:off x="2783" y="2705"/>
                <a:ext cx="38" cy="86"/>
              </a:xfrm>
              <a:custGeom>
                <a:avLst/>
                <a:gdLst>
                  <a:gd name="T0" fmla="*/ 0 w 38"/>
                  <a:gd name="T1" fmla="*/ 86 h 86"/>
                  <a:gd name="T2" fmla="*/ 19 w 38"/>
                  <a:gd name="T3" fmla="*/ 47 h 86"/>
                  <a:gd name="T4" fmla="*/ 38 w 38"/>
                  <a:gd name="T5" fmla="*/ 0 h 86"/>
                  <a:gd name="T6" fmla="*/ 0 60000 65536"/>
                  <a:gd name="T7" fmla="*/ 0 60000 65536"/>
                  <a:gd name="T8" fmla="*/ 0 60000 65536"/>
                  <a:gd name="T9" fmla="*/ 0 w 38"/>
                  <a:gd name="T10" fmla="*/ 0 h 86"/>
                  <a:gd name="T11" fmla="*/ 38 w 38"/>
                  <a:gd name="T12" fmla="*/ 86 h 86"/>
                </a:gdLst>
                <a:ahLst/>
                <a:cxnLst>
                  <a:cxn ang="T6">
                    <a:pos x="T0" y="T1"/>
                  </a:cxn>
                  <a:cxn ang="T7">
                    <a:pos x="T2" y="T3"/>
                  </a:cxn>
                  <a:cxn ang="T8">
                    <a:pos x="T4" y="T5"/>
                  </a:cxn>
                </a:cxnLst>
                <a:rect l="T9" t="T10" r="T11" b="T12"/>
                <a:pathLst>
                  <a:path w="38" h="86">
                    <a:moveTo>
                      <a:pt x="0" y="86"/>
                    </a:moveTo>
                    <a:lnTo>
                      <a:pt x="19" y="47"/>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1" name="Freeform 3190"/>
              <p:cNvSpPr>
                <a:spLocks/>
              </p:cNvSpPr>
              <p:nvPr/>
            </p:nvSpPr>
            <p:spPr bwMode="auto">
              <a:xfrm>
                <a:off x="2821" y="2561"/>
                <a:ext cx="29" cy="144"/>
              </a:xfrm>
              <a:custGeom>
                <a:avLst/>
                <a:gdLst>
                  <a:gd name="T0" fmla="*/ 0 w 29"/>
                  <a:gd name="T1" fmla="*/ 144 h 144"/>
                  <a:gd name="T2" fmla="*/ 20 w 29"/>
                  <a:gd name="T3" fmla="*/ 77 h 144"/>
                  <a:gd name="T4" fmla="*/ 29 w 29"/>
                  <a:gd name="T5" fmla="*/ 0 h 144"/>
                  <a:gd name="T6" fmla="*/ 0 60000 65536"/>
                  <a:gd name="T7" fmla="*/ 0 60000 65536"/>
                  <a:gd name="T8" fmla="*/ 0 60000 65536"/>
                  <a:gd name="T9" fmla="*/ 0 w 29"/>
                  <a:gd name="T10" fmla="*/ 0 h 144"/>
                  <a:gd name="T11" fmla="*/ 29 w 29"/>
                  <a:gd name="T12" fmla="*/ 144 h 144"/>
                </a:gdLst>
                <a:ahLst/>
                <a:cxnLst>
                  <a:cxn ang="T6">
                    <a:pos x="T0" y="T1"/>
                  </a:cxn>
                  <a:cxn ang="T7">
                    <a:pos x="T2" y="T3"/>
                  </a:cxn>
                  <a:cxn ang="T8">
                    <a:pos x="T4" y="T5"/>
                  </a:cxn>
                </a:cxnLst>
                <a:rect l="T9" t="T10" r="T11" b="T12"/>
                <a:pathLst>
                  <a:path w="29" h="144">
                    <a:moveTo>
                      <a:pt x="0" y="144"/>
                    </a:moveTo>
                    <a:lnTo>
                      <a:pt x="20" y="77"/>
                    </a:lnTo>
                    <a:lnTo>
                      <a:pt x="2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43023" name="Group 3392"/>
            <p:cNvGrpSpPr>
              <a:grpSpLocks/>
            </p:cNvGrpSpPr>
            <p:nvPr/>
          </p:nvGrpSpPr>
          <p:grpSpPr bwMode="auto">
            <a:xfrm>
              <a:off x="1197" y="1279"/>
              <a:ext cx="2609" cy="1617"/>
              <a:chOff x="1197" y="1279"/>
              <a:chExt cx="2609" cy="1617"/>
            </a:xfrm>
          </p:grpSpPr>
          <p:sp>
            <p:nvSpPr>
              <p:cNvPr id="44782" name="Freeform 3192"/>
              <p:cNvSpPr>
                <a:spLocks/>
              </p:cNvSpPr>
              <p:nvPr/>
            </p:nvSpPr>
            <p:spPr bwMode="auto">
              <a:xfrm>
                <a:off x="2850" y="2331"/>
                <a:ext cx="29" cy="230"/>
              </a:xfrm>
              <a:custGeom>
                <a:avLst/>
                <a:gdLst>
                  <a:gd name="T0" fmla="*/ 0 w 29"/>
                  <a:gd name="T1" fmla="*/ 230 h 230"/>
                  <a:gd name="T2" fmla="*/ 10 w 29"/>
                  <a:gd name="T3" fmla="*/ 125 h 230"/>
                  <a:gd name="T4" fmla="*/ 29 w 29"/>
                  <a:gd name="T5" fmla="*/ 0 h 230"/>
                  <a:gd name="T6" fmla="*/ 0 60000 65536"/>
                  <a:gd name="T7" fmla="*/ 0 60000 65536"/>
                  <a:gd name="T8" fmla="*/ 0 60000 65536"/>
                  <a:gd name="T9" fmla="*/ 0 w 29"/>
                  <a:gd name="T10" fmla="*/ 0 h 230"/>
                  <a:gd name="T11" fmla="*/ 29 w 29"/>
                  <a:gd name="T12" fmla="*/ 230 h 230"/>
                </a:gdLst>
                <a:ahLst/>
                <a:cxnLst>
                  <a:cxn ang="T6">
                    <a:pos x="T0" y="T1"/>
                  </a:cxn>
                  <a:cxn ang="T7">
                    <a:pos x="T2" y="T3"/>
                  </a:cxn>
                  <a:cxn ang="T8">
                    <a:pos x="T4" y="T5"/>
                  </a:cxn>
                </a:cxnLst>
                <a:rect l="T9" t="T10" r="T11" b="T12"/>
                <a:pathLst>
                  <a:path w="29" h="230">
                    <a:moveTo>
                      <a:pt x="0" y="230"/>
                    </a:moveTo>
                    <a:lnTo>
                      <a:pt x="10" y="125"/>
                    </a:lnTo>
                    <a:lnTo>
                      <a:pt x="2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83" name="Freeform 3193"/>
              <p:cNvSpPr>
                <a:spLocks/>
              </p:cNvSpPr>
              <p:nvPr/>
            </p:nvSpPr>
            <p:spPr bwMode="auto">
              <a:xfrm>
                <a:off x="2879" y="2035"/>
                <a:ext cx="38" cy="296"/>
              </a:xfrm>
              <a:custGeom>
                <a:avLst/>
                <a:gdLst>
                  <a:gd name="T0" fmla="*/ 0 w 38"/>
                  <a:gd name="T1" fmla="*/ 296 h 296"/>
                  <a:gd name="T2" fmla="*/ 19 w 38"/>
                  <a:gd name="T3" fmla="*/ 153 h 296"/>
                  <a:gd name="T4" fmla="*/ 38 w 38"/>
                  <a:gd name="T5" fmla="*/ 0 h 296"/>
                  <a:gd name="T6" fmla="*/ 0 60000 65536"/>
                  <a:gd name="T7" fmla="*/ 0 60000 65536"/>
                  <a:gd name="T8" fmla="*/ 0 60000 65536"/>
                  <a:gd name="T9" fmla="*/ 0 w 38"/>
                  <a:gd name="T10" fmla="*/ 0 h 296"/>
                  <a:gd name="T11" fmla="*/ 38 w 38"/>
                  <a:gd name="T12" fmla="*/ 296 h 296"/>
                </a:gdLst>
                <a:ahLst/>
                <a:cxnLst>
                  <a:cxn ang="T6">
                    <a:pos x="T0" y="T1"/>
                  </a:cxn>
                  <a:cxn ang="T7">
                    <a:pos x="T2" y="T3"/>
                  </a:cxn>
                  <a:cxn ang="T8">
                    <a:pos x="T4" y="T5"/>
                  </a:cxn>
                </a:cxnLst>
                <a:rect l="T9" t="T10" r="T11" b="T12"/>
                <a:pathLst>
                  <a:path w="38" h="296">
                    <a:moveTo>
                      <a:pt x="0" y="296"/>
                    </a:moveTo>
                    <a:lnTo>
                      <a:pt x="19" y="153"/>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84" name="Freeform 3194"/>
              <p:cNvSpPr>
                <a:spLocks/>
              </p:cNvSpPr>
              <p:nvPr/>
            </p:nvSpPr>
            <p:spPr bwMode="auto">
              <a:xfrm>
                <a:off x="2917" y="1710"/>
                <a:ext cx="29" cy="325"/>
              </a:xfrm>
              <a:custGeom>
                <a:avLst/>
                <a:gdLst>
                  <a:gd name="T0" fmla="*/ 0 w 29"/>
                  <a:gd name="T1" fmla="*/ 325 h 325"/>
                  <a:gd name="T2" fmla="*/ 10 w 29"/>
                  <a:gd name="T3" fmla="*/ 248 h 325"/>
                  <a:gd name="T4" fmla="*/ 19 w 29"/>
                  <a:gd name="T5" fmla="*/ 162 h 325"/>
                  <a:gd name="T6" fmla="*/ 19 w 29"/>
                  <a:gd name="T7" fmla="*/ 76 h 325"/>
                  <a:gd name="T8" fmla="*/ 29 w 29"/>
                  <a:gd name="T9" fmla="*/ 0 h 325"/>
                  <a:gd name="T10" fmla="*/ 0 60000 65536"/>
                  <a:gd name="T11" fmla="*/ 0 60000 65536"/>
                  <a:gd name="T12" fmla="*/ 0 60000 65536"/>
                  <a:gd name="T13" fmla="*/ 0 60000 65536"/>
                  <a:gd name="T14" fmla="*/ 0 60000 65536"/>
                  <a:gd name="T15" fmla="*/ 0 w 29"/>
                  <a:gd name="T16" fmla="*/ 0 h 325"/>
                  <a:gd name="T17" fmla="*/ 29 w 29"/>
                  <a:gd name="T18" fmla="*/ 325 h 325"/>
                </a:gdLst>
                <a:ahLst/>
                <a:cxnLst>
                  <a:cxn ang="T10">
                    <a:pos x="T0" y="T1"/>
                  </a:cxn>
                  <a:cxn ang="T11">
                    <a:pos x="T2" y="T3"/>
                  </a:cxn>
                  <a:cxn ang="T12">
                    <a:pos x="T4" y="T5"/>
                  </a:cxn>
                  <a:cxn ang="T13">
                    <a:pos x="T6" y="T7"/>
                  </a:cxn>
                  <a:cxn ang="T14">
                    <a:pos x="T8" y="T9"/>
                  </a:cxn>
                </a:cxnLst>
                <a:rect l="T15" t="T16" r="T17" b="T18"/>
                <a:pathLst>
                  <a:path w="29" h="325">
                    <a:moveTo>
                      <a:pt x="0" y="325"/>
                    </a:moveTo>
                    <a:lnTo>
                      <a:pt x="10" y="248"/>
                    </a:lnTo>
                    <a:lnTo>
                      <a:pt x="19" y="162"/>
                    </a:lnTo>
                    <a:lnTo>
                      <a:pt x="19" y="76"/>
                    </a:lnTo>
                    <a:lnTo>
                      <a:pt x="2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85" name="Freeform 3195"/>
              <p:cNvSpPr>
                <a:spLocks/>
              </p:cNvSpPr>
              <p:nvPr/>
            </p:nvSpPr>
            <p:spPr bwMode="auto">
              <a:xfrm>
                <a:off x="2946" y="1442"/>
                <a:ext cx="28" cy="268"/>
              </a:xfrm>
              <a:custGeom>
                <a:avLst/>
                <a:gdLst>
                  <a:gd name="T0" fmla="*/ 0 w 28"/>
                  <a:gd name="T1" fmla="*/ 268 h 268"/>
                  <a:gd name="T2" fmla="*/ 9 w 28"/>
                  <a:gd name="T3" fmla="*/ 124 h 268"/>
                  <a:gd name="T4" fmla="*/ 19 w 28"/>
                  <a:gd name="T5" fmla="*/ 57 h 268"/>
                  <a:gd name="T6" fmla="*/ 28 w 28"/>
                  <a:gd name="T7" fmla="*/ 0 h 268"/>
                  <a:gd name="T8" fmla="*/ 0 60000 65536"/>
                  <a:gd name="T9" fmla="*/ 0 60000 65536"/>
                  <a:gd name="T10" fmla="*/ 0 60000 65536"/>
                  <a:gd name="T11" fmla="*/ 0 60000 65536"/>
                  <a:gd name="T12" fmla="*/ 0 w 28"/>
                  <a:gd name="T13" fmla="*/ 0 h 268"/>
                  <a:gd name="T14" fmla="*/ 28 w 28"/>
                  <a:gd name="T15" fmla="*/ 268 h 268"/>
                </a:gdLst>
                <a:ahLst/>
                <a:cxnLst>
                  <a:cxn ang="T8">
                    <a:pos x="T0" y="T1"/>
                  </a:cxn>
                  <a:cxn ang="T9">
                    <a:pos x="T2" y="T3"/>
                  </a:cxn>
                  <a:cxn ang="T10">
                    <a:pos x="T4" y="T5"/>
                  </a:cxn>
                  <a:cxn ang="T11">
                    <a:pos x="T6" y="T7"/>
                  </a:cxn>
                </a:cxnLst>
                <a:rect l="T12" t="T13" r="T14" b="T15"/>
                <a:pathLst>
                  <a:path w="28" h="268">
                    <a:moveTo>
                      <a:pt x="0" y="268"/>
                    </a:moveTo>
                    <a:lnTo>
                      <a:pt x="9" y="124"/>
                    </a:lnTo>
                    <a:lnTo>
                      <a:pt x="19" y="57"/>
                    </a:lnTo>
                    <a:lnTo>
                      <a:pt x="2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86" name="Freeform 3196"/>
              <p:cNvSpPr>
                <a:spLocks/>
              </p:cNvSpPr>
              <p:nvPr/>
            </p:nvSpPr>
            <p:spPr bwMode="auto">
              <a:xfrm>
                <a:off x="2974" y="1308"/>
                <a:ext cx="39" cy="134"/>
              </a:xfrm>
              <a:custGeom>
                <a:avLst/>
                <a:gdLst>
                  <a:gd name="T0" fmla="*/ 0 w 39"/>
                  <a:gd name="T1" fmla="*/ 134 h 134"/>
                  <a:gd name="T2" fmla="*/ 10 w 39"/>
                  <a:gd name="T3" fmla="*/ 86 h 134"/>
                  <a:gd name="T4" fmla="*/ 20 w 39"/>
                  <a:gd name="T5" fmla="*/ 48 h 134"/>
                  <a:gd name="T6" fmla="*/ 29 w 39"/>
                  <a:gd name="T7" fmla="*/ 19 h 134"/>
                  <a:gd name="T8" fmla="*/ 39 w 39"/>
                  <a:gd name="T9" fmla="*/ 0 h 134"/>
                  <a:gd name="T10" fmla="*/ 0 60000 65536"/>
                  <a:gd name="T11" fmla="*/ 0 60000 65536"/>
                  <a:gd name="T12" fmla="*/ 0 60000 65536"/>
                  <a:gd name="T13" fmla="*/ 0 60000 65536"/>
                  <a:gd name="T14" fmla="*/ 0 60000 65536"/>
                  <a:gd name="T15" fmla="*/ 0 w 39"/>
                  <a:gd name="T16" fmla="*/ 0 h 134"/>
                  <a:gd name="T17" fmla="*/ 39 w 39"/>
                  <a:gd name="T18" fmla="*/ 134 h 134"/>
                </a:gdLst>
                <a:ahLst/>
                <a:cxnLst>
                  <a:cxn ang="T10">
                    <a:pos x="T0" y="T1"/>
                  </a:cxn>
                  <a:cxn ang="T11">
                    <a:pos x="T2" y="T3"/>
                  </a:cxn>
                  <a:cxn ang="T12">
                    <a:pos x="T4" y="T5"/>
                  </a:cxn>
                  <a:cxn ang="T13">
                    <a:pos x="T6" y="T7"/>
                  </a:cxn>
                  <a:cxn ang="T14">
                    <a:pos x="T8" y="T9"/>
                  </a:cxn>
                </a:cxnLst>
                <a:rect l="T15" t="T16" r="T17" b="T18"/>
                <a:pathLst>
                  <a:path w="39" h="134">
                    <a:moveTo>
                      <a:pt x="0" y="134"/>
                    </a:moveTo>
                    <a:lnTo>
                      <a:pt x="10" y="86"/>
                    </a:lnTo>
                    <a:lnTo>
                      <a:pt x="20" y="48"/>
                    </a:lnTo>
                    <a:lnTo>
                      <a:pt x="29" y="19"/>
                    </a:lnTo>
                    <a:lnTo>
                      <a:pt x="3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87" name="Freeform 3197"/>
              <p:cNvSpPr>
                <a:spLocks/>
              </p:cNvSpPr>
              <p:nvPr/>
            </p:nvSpPr>
            <p:spPr bwMode="auto">
              <a:xfrm>
                <a:off x="3013" y="1308"/>
                <a:ext cx="28" cy="29"/>
              </a:xfrm>
              <a:custGeom>
                <a:avLst/>
                <a:gdLst>
                  <a:gd name="T0" fmla="*/ 0 w 28"/>
                  <a:gd name="T1" fmla="*/ 0 h 29"/>
                  <a:gd name="T2" fmla="*/ 9 w 28"/>
                  <a:gd name="T3" fmla="*/ 0 h 29"/>
                  <a:gd name="T4" fmla="*/ 19 w 28"/>
                  <a:gd name="T5" fmla="*/ 0 h 29"/>
                  <a:gd name="T6" fmla="*/ 28 w 28"/>
                  <a:gd name="T7" fmla="*/ 29 h 29"/>
                  <a:gd name="T8" fmla="*/ 0 60000 65536"/>
                  <a:gd name="T9" fmla="*/ 0 60000 65536"/>
                  <a:gd name="T10" fmla="*/ 0 60000 65536"/>
                  <a:gd name="T11" fmla="*/ 0 60000 65536"/>
                  <a:gd name="T12" fmla="*/ 0 w 28"/>
                  <a:gd name="T13" fmla="*/ 0 h 29"/>
                  <a:gd name="T14" fmla="*/ 28 w 28"/>
                  <a:gd name="T15" fmla="*/ 29 h 29"/>
                </a:gdLst>
                <a:ahLst/>
                <a:cxnLst>
                  <a:cxn ang="T8">
                    <a:pos x="T0" y="T1"/>
                  </a:cxn>
                  <a:cxn ang="T9">
                    <a:pos x="T2" y="T3"/>
                  </a:cxn>
                  <a:cxn ang="T10">
                    <a:pos x="T4" y="T5"/>
                  </a:cxn>
                  <a:cxn ang="T11">
                    <a:pos x="T6" y="T7"/>
                  </a:cxn>
                </a:cxnLst>
                <a:rect l="T12" t="T13" r="T14" b="T15"/>
                <a:pathLst>
                  <a:path w="28" h="29">
                    <a:moveTo>
                      <a:pt x="0" y="0"/>
                    </a:moveTo>
                    <a:lnTo>
                      <a:pt x="9" y="0"/>
                    </a:lnTo>
                    <a:lnTo>
                      <a:pt x="19" y="0"/>
                    </a:lnTo>
                    <a:lnTo>
                      <a:pt x="28" y="29"/>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88" name="Freeform 3198"/>
              <p:cNvSpPr>
                <a:spLocks/>
              </p:cNvSpPr>
              <p:nvPr/>
            </p:nvSpPr>
            <p:spPr bwMode="auto">
              <a:xfrm>
                <a:off x="3041" y="1337"/>
                <a:ext cx="29" cy="133"/>
              </a:xfrm>
              <a:custGeom>
                <a:avLst/>
                <a:gdLst>
                  <a:gd name="T0" fmla="*/ 0 w 29"/>
                  <a:gd name="T1" fmla="*/ 0 h 133"/>
                  <a:gd name="T2" fmla="*/ 10 w 29"/>
                  <a:gd name="T3" fmla="*/ 28 h 133"/>
                  <a:gd name="T4" fmla="*/ 10 w 29"/>
                  <a:gd name="T5" fmla="*/ 57 h 133"/>
                  <a:gd name="T6" fmla="*/ 29 w 29"/>
                  <a:gd name="T7" fmla="*/ 133 h 133"/>
                  <a:gd name="T8" fmla="*/ 0 60000 65536"/>
                  <a:gd name="T9" fmla="*/ 0 60000 65536"/>
                  <a:gd name="T10" fmla="*/ 0 60000 65536"/>
                  <a:gd name="T11" fmla="*/ 0 60000 65536"/>
                  <a:gd name="T12" fmla="*/ 0 w 29"/>
                  <a:gd name="T13" fmla="*/ 0 h 133"/>
                  <a:gd name="T14" fmla="*/ 29 w 29"/>
                  <a:gd name="T15" fmla="*/ 133 h 133"/>
                </a:gdLst>
                <a:ahLst/>
                <a:cxnLst>
                  <a:cxn ang="T8">
                    <a:pos x="T0" y="T1"/>
                  </a:cxn>
                  <a:cxn ang="T9">
                    <a:pos x="T2" y="T3"/>
                  </a:cxn>
                  <a:cxn ang="T10">
                    <a:pos x="T4" y="T5"/>
                  </a:cxn>
                  <a:cxn ang="T11">
                    <a:pos x="T6" y="T7"/>
                  </a:cxn>
                </a:cxnLst>
                <a:rect l="T12" t="T13" r="T14" b="T15"/>
                <a:pathLst>
                  <a:path w="29" h="133">
                    <a:moveTo>
                      <a:pt x="0" y="0"/>
                    </a:moveTo>
                    <a:lnTo>
                      <a:pt x="10" y="28"/>
                    </a:lnTo>
                    <a:lnTo>
                      <a:pt x="10" y="57"/>
                    </a:lnTo>
                    <a:lnTo>
                      <a:pt x="29" y="133"/>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89" name="Freeform 3199"/>
              <p:cNvSpPr>
                <a:spLocks/>
              </p:cNvSpPr>
              <p:nvPr/>
            </p:nvSpPr>
            <p:spPr bwMode="auto">
              <a:xfrm>
                <a:off x="3070" y="1470"/>
                <a:ext cx="38" cy="211"/>
              </a:xfrm>
              <a:custGeom>
                <a:avLst/>
                <a:gdLst>
                  <a:gd name="T0" fmla="*/ 0 w 38"/>
                  <a:gd name="T1" fmla="*/ 0 h 211"/>
                  <a:gd name="T2" fmla="*/ 10 w 38"/>
                  <a:gd name="T3" fmla="*/ 48 h 211"/>
                  <a:gd name="T4" fmla="*/ 19 w 38"/>
                  <a:gd name="T5" fmla="*/ 96 h 211"/>
                  <a:gd name="T6" fmla="*/ 38 w 38"/>
                  <a:gd name="T7" fmla="*/ 211 h 211"/>
                  <a:gd name="T8" fmla="*/ 0 60000 65536"/>
                  <a:gd name="T9" fmla="*/ 0 60000 65536"/>
                  <a:gd name="T10" fmla="*/ 0 60000 65536"/>
                  <a:gd name="T11" fmla="*/ 0 60000 65536"/>
                  <a:gd name="T12" fmla="*/ 0 w 38"/>
                  <a:gd name="T13" fmla="*/ 0 h 211"/>
                  <a:gd name="T14" fmla="*/ 38 w 38"/>
                  <a:gd name="T15" fmla="*/ 211 h 211"/>
                </a:gdLst>
                <a:ahLst/>
                <a:cxnLst>
                  <a:cxn ang="T8">
                    <a:pos x="T0" y="T1"/>
                  </a:cxn>
                  <a:cxn ang="T9">
                    <a:pos x="T2" y="T3"/>
                  </a:cxn>
                  <a:cxn ang="T10">
                    <a:pos x="T4" y="T5"/>
                  </a:cxn>
                  <a:cxn ang="T11">
                    <a:pos x="T6" y="T7"/>
                  </a:cxn>
                </a:cxnLst>
                <a:rect l="T12" t="T13" r="T14" b="T15"/>
                <a:pathLst>
                  <a:path w="38" h="211">
                    <a:moveTo>
                      <a:pt x="0" y="0"/>
                    </a:moveTo>
                    <a:lnTo>
                      <a:pt x="10" y="48"/>
                    </a:lnTo>
                    <a:lnTo>
                      <a:pt x="19" y="96"/>
                    </a:lnTo>
                    <a:lnTo>
                      <a:pt x="38" y="211"/>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0" name="Freeform 3200"/>
              <p:cNvSpPr>
                <a:spLocks/>
              </p:cNvSpPr>
              <p:nvPr/>
            </p:nvSpPr>
            <p:spPr bwMode="auto">
              <a:xfrm>
                <a:off x="3108" y="1681"/>
                <a:ext cx="29" cy="220"/>
              </a:xfrm>
              <a:custGeom>
                <a:avLst/>
                <a:gdLst>
                  <a:gd name="T0" fmla="*/ 0 w 29"/>
                  <a:gd name="T1" fmla="*/ 0 h 220"/>
                  <a:gd name="T2" fmla="*/ 19 w 29"/>
                  <a:gd name="T3" fmla="*/ 115 h 220"/>
                  <a:gd name="T4" fmla="*/ 29 w 29"/>
                  <a:gd name="T5" fmla="*/ 220 h 220"/>
                  <a:gd name="T6" fmla="*/ 0 60000 65536"/>
                  <a:gd name="T7" fmla="*/ 0 60000 65536"/>
                  <a:gd name="T8" fmla="*/ 0 60000 65536"/>
                  <a:gd name="T9" fmla="*/ 0 w 29"/>
                  <a:gd name="T10" fmla="*/ 0 h 220"/>
                  <a:gd name="T11" fmla="*/ 29 w 29"/>
                  <a:gd name="T12" fmla="*/ 220 h 220"/>
                </a:gdLst>
                <a:ahLst/>
                <a:cxnLst>
                  <a:cxn ang="T6">
                    <a:pos x="T0" y="T1"/>
                  </a:cxn>
                  <a:cxn ang="T7">
                    <a:pos x="T2" y="T3"/>
                  </a:cxn>
                  <a:cxn ang="T8">
                    <a:pos x="T4" y="T5"/>
                  </a:cxn>
                </a:cxnLst>
                <a:rect l="T9" t="T10" r="T11" b="T12"/>
                <a:pathLst>
                  <a:path w="29" h="220">
                    <a:moveTo>
                      <a:pt x="0" y="0"/>
                    </a:moveTo>
                    <a:lnTo>
                      <a:pt x="19" y="115"/>
                    </a:lnTo>
                    <a:lnTo>
                      <a:pt x="29" y="22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1" name="Freeform 3201"/>
              <p:cNvSpPr>
                <a:spLocks/>
              </p:cNvSpPr>
              <p:nvPr/>
            </p:nvSpPr>
            <p:spPr bwMode="auto">
              <a:xfrm>
                <a:off x="3137" y="1901"/>
                <a:ext cx="29" cy="191"/>
              </a:xfrm>
              <a:custGeom>
                <a:avLst/>
                <a:gdLst>
                  <a:gd name="T0" fmla="*/ 0 w 29"/>
                  <a:gd name="T1" fmla="*/ 0 h 191"/>
                  <a:gd name="T2" fmla="*/ 9 w 29"/>
                  <a:gd name="T3" fmla="*/ 96 h 191"/>
                  <a:gd name="T4" fmla="*/ 29 w 29"/>
                  <a:gd name="T5" fmla="*/ 191 h 191"/>
                  <a:gd name="T6" fmla="*/ 0 60000 65536"/>
                  <a:gd name="T7" fmla="*/ 0 60000 65536"/>
                  <a:gd name="T8" fmla="*/ 0 60000 65536"/>
                  <a:gd name="T9" fmla="*/ 0 w 29"/>
                  <a:gd name="T10" fmla="*/ 0 h 191"/>
                  <a:gd name="T11" fmla="*/ 29 w 29"/>
                  <a:gd name="T12" fmla="*/ 191 h 191"/>
                </a:gdLst>
                <a:ahLst/>
                <a:cxnLst>
                  <a:cxn ang="T6">
                    <a:pos x="T0" y="T1"/>
                  </a:cxn>
                  <a:cxn ang="T7">
                    <a:pos x="T2" y="T3"/>
                  </a:cxn>
                  <a:cxn ang="T8">
                    <a:pos x="T4" y="T5"/>
                  </a:cxn>
                </a:cxnLst>
                <a:rect l="T9" t="T10" r="T11" b="T12"/>
                <a:pathLst>
                  <a:path w="29" h="191">
                    <a:moveTo>
                      <a:pt x="0" y="0"/>
                    </a:moveTo>
                    <a:lnTo>
                      <a:pt x="9" y="96"/>
                    </a:lnTo>
                    <a:lnTo>
                      <a:pt x="29" y="191"/>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2" name="Freeform 3202"/>
              <p:cNvSpPr>
                <a:spLocks/>
              </p:cNvSpPr>
              <p:nvPr/>
            </p:nvSpPr>
            <p:spPr bwMode="auto">
              <a:xfrm>
                <a:off x="3166" y="2092"/>
                <a:ext cx="38" cy="182"/>
              </a:xfrm>
              <a:custGeom>
                <a:avLst/>
                <a:gdLst>
                  <a:gd name="T0" fmla="*/ 0 w 38"/>
                  <a:gd name="T1" fmla="*/ 0 h 182"/>
                  <a:gd name="T2" fmla="*/ 19 w 38"/>
                  <a:gd name="T3" fmla="*/ 96 h 182"/>
                  <a:gd name="T4" fmla="*/ 38 w 38"/>
                  <a:gd name="T5" fmla="*/ 182 h 182"/>
                  <a:gd name="T6" fmla="*/ 0 60000 65536"/>
                  <a:gd name="T7" fmla="*/ 0 60000 65536"/>
                  <a:gd name="T8" fmla="*/ 0 60000 65536"/>
                  <a:gd name="T9" fmla="*/ 0 w 38"/>
                  <a:gd name="T10" fmla="*/ 0 h 182"/>
                  <a:gd name="T11" fmla="*/ 38 w 38"/>
                  <a:gd name="T12" fmla="*/ 182 h 182"/>
                </a:gdLst>
                <a:ahLst/>
                <a:cxnLst>
                  <a:cxn ang="T6">
                    <a:pos x="T0" y="T1"/>
                  </a:cxn>
                  <a:cxn ang="T7">
                    <a:pos x="T2" y="T3"/>
                  </a:cxn>
                  <a:cxn ang="T8">
                    <a:pos x="T4" y="T5"/>
                  </a:cxn>
                </a:cxnLst>
                <a:rect l="T9" t="T10" r="T11" b="T12"/>
                <a:pathLst>
                  <a:path w="38" h="182">
                    <a:moveTo>
                      <a:pt x="0" y="0"/>
                    </a:moveTo>
                    <a:lnTo>
                      <a:pt x="19" y="96"/>
                    </a:lnTo>
                    <a:lnTo>
                      <a:pt x="38" y="182"/>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3" name="Freeform 3203"/>
              <p:cNvSpPr>
                <a:spLocks/>
              </p:cNvSpPr>
              <p:nvPr/>
            </p:nvSpPr>
            <p:spPr bwMode="auto">
              <a:xfrm>
                <a:off x="3204" y="2274"/>
                <a:ext cx="28" cy="134"/>
              </a:xfrm>
              <a:custGeom>
                <a:avLst/>
                <a:gdLst>
                  <a:gd name="T0" fmla="*/ 0 w 28"/>
                  <a:gd name="T1" fmla="*/ 0 h 134"/>
                  <a:gd name="T2" fmla="*/ 19 w 28"/>
                  <a:gd name="T3" fmla="*/ 67 h 134"/>
                  <a:gd name="T4" fmla="*/ 28 w 28"/>
                  <a:gd name="T5" fmla="*/ 134 h 134"/>
                  <a:gd name="T6" fmla="*/ 0 60000 65536"/>
                  <a:gd name="T7" fmla="*/ 0 60000 65536"/>
                  <a:gd name="T8" fmla="*/ 0 60000 65536"/>
                  <a:gd name="T9" fmla="*/ 0 w 28"/>
                  <a:gd name="T10" fmla="*/ 0 h 134"/>
                  <a:gd name="T11" fmla="*/ 28 w 28"/>
                  <a:gd name="T12" fmla="*/ 134 h 134"/>
                </a:gdLst>
                <a:ahLst/>
                <a:cxnLst>
                  <a:cxn ang="T6">
                    <a:pos x="T0" y="T1"/>
                  </a:cxn>
                  <a:cxn ang="T7">
                    <a:pos x="T2" y="T3"/>
                  </a:cxn>
                  <a:cxn ang="T8">
                    <a:pos x="T4" y="T5"/>
                  </a:cxn>
                </a:cxnLst>
                <a:rect l="T9" t="T10" r="T11" b="T12"/>
                <a:pathLst>
                  <a:path w="28" h="134">
                    <a:moveTo>
                      <a:pt x="0" y="0"/>
                    </a:moveTo>
                    <a:lnTo>
                      <a:pt x="19" y="67"/>
                    </a:lnTo>
                    <a:lnTo>
                      <a:pt x="28" y="134"/>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4" name="Freeform 3204"/>
              <p:cNvSpPr>
                <a:spLocks/>
              </p:cNvSpPr>
              <p:nvPr/>
            </p:nvSpPr>
            <p:spPr bwMode="auto">
              <a:xfrm>
                <a:off x="3232" y="2408"/>
                <a:ext cx="29" cy="115"/>
              </a:xfrm>
              <a:custGeom>
                <a:avLst/>
                <a:gdLst>
                  <a:gd name="T0" fmla="*/ 0 w 29"/>
                  <a:gd name="T1" fmla="*/ 0 h 115"/>
                  <a:gd name="T2" fmla="*/ 10 w 29"/>
                  <a:gd name="T3" fmla="*/ 57 h 115"/>
                  <a:gd name="T4" fmla="*/ 29 w 29"/>
                  <a:gd name="T5" fmla="*/ 115 h 115"/>
                  <a:gd name="T6" fmla="*/ 0 60000 65536"/>
                  <a:gd name="T7" fmla="*/ 0 60000 65536"/>
                  <a:gd name="T8" fmla="*/ 0 60000 65536"/>
                  <a:gd name="T9" fmla="*/ 0 w 29"/>
                  <a:gd name="T10" fmla="*/ 0 h 115"/>
                  <a:gd name="T11" fmla="*/ 29 w 29"/>
                  <a:gd name="T12" fmla="*/ 115 h 115"/>
                </a:gdLst>
                <a:ahLst/>
                <a:cxnLst>
                  <a:cxn ang="T6">
                    <a:pos x="T0" y="T1"/>
                  </a:cxn>
                  <a:cxn ang="T7">
                    <a:pos x="T2" y="T3"/>
                  </a:cxn>
                  <a:cxn ang="T8">
                    <a:pos x="T4" y="T5"/>
                  </a:cxn>
                </a:cxnLst>
                <a:rect l="T9" t="T10" r="T11" b="T12"/>
                <a:pathLst>
                  <a:path w="29" h="115">
                    <a:moveTo>
                      <a:pt x="0" y="0"/>
                    </a:moveTo>
                    <a:lnTo>
                      <a:pt x="10" y="57"/>
                    </a:lnTo>
                    <a:lnTo>
                      <a:pt x="29" y="115"/>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5" name="Freeform 3205"/>
              <p:cNvSpPr>
                <a:spLocks/>
              </p:cNvSpPr>
              <p:nvPr/>
            </p:nvSpPr>
            <p:spPr bwMode="auto">
              <a:xfrm>
                <a:off x="3261" y="2523"/>
                <a:ext cx="38" cy="86"/>
              </a:xfrm>
              <a:custGeom>
                <a:avLst/>
                <a:gdLst>
                  <a:gd name="T0" fmla="*/ 0 w 38"/>
                  <a:gd name="T1" fmla="*/ 0 h 86"/>
                  <a:gd name="T2" fmla="*/ 19 w 38"/>
                  <a:gd name="T3" fmla="*/ 48 h 86"/>
                  <a:gd name="T4" fmla="*/ 38 w 38"/>
                  <a:gd name="T5" fmla="*/ 86 h 86"/>
                  <a:gd name="T6" fmla="*/ 0 60000 65536"/>
                  <a:gd name="T7" fmla="*/ 0 60000 65536"/>
                  <a:gd name="T8" fmla="*/ 0 60000 65536"/>
                  <a:gd name="T9" fmla="*/ 0 w 38"/>
                  <a:gd name="T10" fmla="*/ 0 h 86"/>
                  <a:gd name="T11" fmla="*/ 38 w 38"/>
                  <a:gd name="T12" fmla="*/ 86 h 86"/>
                </a:gdLst>
                <a:ahLst/>
                <a:cxnLst>
                  <a:cxn ang="T6">
                    <a:pos x="T0" y="T1"/>
                  </a:cxn>
                  <a:cxn ang="T7">
                    <a:pos x="T2" y="T3"/>
                  </a:cxn>
                  <a:cxn ang="T8">
                    <a:pos x="T4" y="T5"/>
                  </a:cxn>
                </a:cxnLst>
                <a:rect l="T9" t="T10" r="T11" b="T12"/>
                <a:pathLst>
                  <a:path w="38" h="86">
                    <a:moveTo>
                      <a:pt x="0" y="0"/>
                    </a:moveTo>
                    <a:lnTo>
                      <a:pt x="19" y="48"/>
                    </a:lnTo>
                    <a:lnTo>
                      <a:pt x="38" y="86"/>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6" name="Freeform 3206"/>
              <p:cNvSpPr>
                <a:spLocks/>
              </p:cNvSpPr>
              <p:nvPr/>
            </p:nvSpPr>
            <p:spPr bwMode="auto">
              <a:xfrm>
                <a:off x="3299" y="2609"/>
                <a:ext cx="29" cy="57"/>
              </a:xfrm>
              <a:custGeom>
                <a:avLst/>
                <a:gdLst>
                  <a:gd name="T0" fmla="*/ 0 w 29"/>
                  <a:gd name="T1" fmla="*/ 0 h 57"/>
                  <a:gd name="T2" fmla="*/ 19 w 29"/>
                  <a:gd name="T3" fmla="*/ 29 h 57"/>
                  <a:gd name="T4" fmla="*/ 29 w 29"/>
                  <a:gd name="T5" fmla="*/ 57 h 57"/>
                  <a:gd name="T6" fmla="*/ 0 60000 65536"/>
                  <a:gd name="T7" fmla="*/ 0 60000 65536"/>
                  <a:gd name="T8" fmla="*/ 0 60000 65536"/>
                  <a:gd name="T9" fmla="*/ 0 w 29"/>
                  <a:gd name="T10" fmla="*/ 0 h 57"/>
                  <a:gd name="T11" fmla="*/ 29 w 29"/>
                  <a:gd name="T12" fmla="*/ 57 h 57"/>
                </a:gdLst>
                <a:ahLst/>
                <a:cxnLst>
                  <a:cxn ang="T6">
                    <a:pos x="T0" y="T1"/>
                  </a:cxn>
                  <a:cxn ang="T7">
                    <a:pos x="T2" y="T3"/>
                  </a:cxn>
                  <a:cxn ang="T8">
                    <a:pos x="T4" y="T5"/>
                  </a:cxn>
                </a:cxnLst>
                <a:rect l="T9" t="T10" r="T11" b="T12"/>
                <a:pathLst>
                  <a:path w="29" h="57">
                    <a:moveTo>
                      <a:pt x="0" y="0"/>
                    </a:moveTo>
                    <a:lnTo>
                      <a:pt x="19" y="29"/>
                    </a:lnTo>
                    <a:lnTo>
                      <a:pt x="29" y="57"/>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7" name="Freeform 3207"/>
              <p:cNvSpPr>
                <a:spLocks/>
              </p:cNvSpPr>
              <p:nvPr/>
            </p:nvSpPr>
            <p:spPr bwMode="auto">
              <a:xfrm>
                <a:off x="3328" y="2666"/>
                <a:ext cx="29" cy="48"/>
              </a:xfrm>
              <a:custGeom>
                <a:avLst/>
                <a:gdLst>
                  <a:gd name="T0" fmla="*/ 0 w 29"/>
                  <a:gd name="T1" fmla="*/ 0 h 48"/>
                  <a:gd name="T2" fmla="*/ 10 w 29"/>
                  <a:gd name="T3" fmla="*/ 29 h 48"/>
                  <a:gd name="T4" fmla="*/ 29 w 29"/>
                  <a:gd name="T5" fmla="*/ 48 h 48"/>
                  <a:gd name="T6" fmla="*/ 0 60000 65536"/>
                  <a:gd name="T7" fmla="*/ 0 60000 65536"/>
                  <a:gd name="T8" fmla="*/ 0 60000 65536"/>
                  <a:gd name="T9" fmla="*/ 0 w 29"/>
                  <a:gd name="T10" fmla="*/ 0 h 48"/>
                  <a:gd name="T11" fmla="*/ 29 w 29"/>
                  <a:gd name="T12" fmla="*/ 48 h 48"/>
                </a:gdLst>
                <a:ahLst/>
                <a:cxnLst>
                  <a:cxn ang="T6">
                    <a:pos x="T0" y="T1"/>
                  </a:cxn>
                  <a:cxn ang="T7">
                    <a:pos x="T2" y="T3"/>
                  </a:cxn>
                  <a:cxn ang="T8">
                    <a:pos x="T4" y="T5"/>
                  </a:cxn>
                </a:cxnLst>
                <a:rect l="T9" t="T10" r="T11" b="T12"/>
                <a:pathLst>
                  <a:path w="29" h="48">
                    <a:moveTo>
                      <a:pt x="0" y="0"/>
                    </a:moveTo>
                    <a:lnTo>
                      <a:pt x="10" y="29"/>
                    </a:lnTo>
                    <a:lnTo>
                      <a:pt x="29" y="48"/>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8" name="Freeform 3208"/>
              <p:cNvSpPr>
                <a:spLocks/>
              </p:cNvSpPr>
              <p:nvPr/>
            </p:nvSpPr>
            <p:spPr bwMode="auto">
              <a:xfrm>
                <a:off x="3357" y="2714"/>
                <a:ext cx="38" cy="29"/>
              </a:xfrm>
              <a:custGeom>
                <a:avLst/>
                <a:gdLst>
                  <a:gd name="T0" fmla="*/ 0 w 38"/>
                  <a:gd name="T1" fmla="*/ 0 h 29"/>
                  <a:gd name="T2" fmla="*/ 19 w 38"/>
                  <a:gd name="T3" fmla="*/ 19 h 29"/>
                  <a:gd name="T4" fmla="*/ 38 w 38"/>
                  <a:gd name="T5" fmla="*/ 29 h 29"/>
                  <a:gd name="T6" fmla="*/ 0 60000 65536"/>
                  <a:gd name="T7" fmla="*/ 0 60000 65536"/>
                  <a:gd name="T8" fmla="*/ 0 60000 65536"/>
                  <a:gd name="T9" fmla="*/ 0 w 38"/>
                  <a:gd name="T10" fmla="*/ 0 h 29"/>
                  <a:gd name="T11" fmla="*/ 38 w 38"/>
                  <a:gd name="T12" fmla="*/ 29 h 29"/>
                </a:gdLst>
                <a:ahLst/>
                <a:cxnLst>
                  <a:cxn ang="T6">
                    <a:pos x="T0" y="T1"/>
                  </a:cxn>
                  <a:cxn ang="T7">
                    <a:pos x="T2" y="T3"/>
                  </a:cxn>
                  <a:cxn ang="T8">
                    <a:pos x="T4" y="T5"/>
                  </a:cxn>
                </a:cxnLst>
                <a:rect l="T9" t="T10" r="T11" b="T12"/>
                <a:pathLst>
                  <a:path w="38" h="29">
                    <a:moveTo>
                      <a:pt x="0" y="0"/>
                    </a:moveTo>
                    <a:lnTo>
                      <a:pt x="19" y="19"/>
                    </a:lnTo>
                    <a:lnTo>
                      <a:pt x="38" y="29"/>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99" name="Line 3209"/>
              <p:cNvSpPr>
                <a:spLocks noChangeShapeType="1"/>
              </p:cNvSpPr>
              <p:nvPr/>
            </p:nvSpPr>
            <p:spPr bwMode="auto">
              <a:xfrm>
                <a:off x="3395" y="2743"/>
                <a:ext cx="29" cy="1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00" name="Freeform 3210"/>
              <p:cNvSpPr>
                <a:spLocks/>
              </p:cNvSpPr>
              <p:nvPr/>
            </p:nvSpPr>
            <p:spPr bwMode="auto">
              <a:xfrm>
                <a:off x="3424" y="2762"/>
                <a:ext cx="28" cy="9"/>
              </a:xfrm>
              <a:custGeom>
                <a:avLst/>
                <a:gdLst>
                  <a:gd name="T0" fmla="*/ 0 w 28"/>
                  <a:gd name="T1" fmla="*/ 0 h 9"/>
                  <a:gd name="T2" fmla="*/ 9 w 28"/>
                  <a:gd name="T3" fmla="*/ 0 h 9"/>
                  <a:gd name="T4" fmla="*/ 28 w 28"/>
                  <a:gd name="T5" fmla="*/ 9 h 9"/>
                  <a:gd name="T6" fmla="*/ 0 60000 65536"/>
                  <a:gd name="T7" fmla="*/ 0 60000 65536"/>
                  <a:gd name="T8" fmla="*/ 0 60000 65536"/>
                  <a:gd name="T9" fmla="*/ 0 w 28"/>
                  <a:gd name="T10" fmla="*/ 0 h 9"/>
                  <a:gd name="T11" fmla="*/ 28 w 28"/>
                  <a:gd name="T12" fmla="*/ 9 h 9"/>
                </a:gdLst>
                <a:ahLst/>
                <a:cxnLst>
                  <a:cxn ang="T6">
                    <a:pos x="T0" y="T1"/>
                  </a:cxn>
                  <a:cxn ang="T7">
                    <a:pos x="T2" y="T3"/>
                  </a:cxn>
                  <a:cxn ang="T8">
                    <a:pos x="T4" y="T5"/>
                  </a:cxn>
                </a:cxnLst>
                <a:rect l="T9" t="T10" r="T11" b="T12"/>
                <a:pathLst>
                  <a:path w="28" h="9">
                    <a:moveTo>
                      <a:pt x="0" y="0"/>
                    </a:moveTo>
                    <a:lnTo>
                      <a:pt x="9" y="0"/>
                    </a:lnTo>
                    <a:lnTo>
                      <a:pt x="28" y="9"/>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01" name="Freeform 3211"/>
              <p:cNvSpPr>
                <a:spLocks/>
              </p:cNvSpPr>
              <p:nvPr/>
            </p:nvSpPr>
            <p:spPr bwMode="auto">
              <a:xfrm>
                <a:off x="3452" y="2771"/>
                <a:ext cx="38" cy="96"/>
              </a:xfrm>
              <a:custGeom>
                <a:avLst/>
                <a:gdLst>
                  <a:gd name="T0" fmla="*/ 0 w 38"/>
                  <a:gd name="T1" fmla="*/ 0 h 96"/>
                  <a:gd name="T2" fmla="*/ 10 w 38"/>
                  <a:gd name="T3" fmla="*/ 20 h 96"/>
                  <a:gd name="T4" fmla="*/ 19 w 38"/>
                  <a:gd name="T5" fmla="*/ 48 h 96"/>
                  <a:gd name="T6" fmla="*/ 29 w 38"/>
                  <a:gd name="T7" fmla="*/ 77 h 96"/>
                  <a:gd name="T8" fmla="*/ 38 w 38"/>
                  <a:gd name="T9" fmla="*/ 96 h 96"/>
                  <a:gd name="T10" fmla="*/ 0 60000 65536"/>
                  <a:gd name="T11" fmla="*/ 0 60000 65536"/>
                  <a:gd name="T12" fmla="*/ 0 60000 65536"/>
                  <a:gd name="T13" fmla="*/ 0 60000 65536"/>
                  <a:gd name="T14" fmla="*/ 0 60000 65536"/>
                  <a:gd name="T15" fmla="*/ 0 w 38"/>
                  <a:gd name="T16" fmla="*/ 0 h 96"/>
                  <a:gd name="T17" fmla="*/ 38 w 38"/>
                  <a:gd name="T18" fmla="*/ 96 h 96"/>
                </a:gdLst>
                <a:ahLst/>
                <a:cxnLst>
                  <a:cxn ang="T10">
                    <a:pos x="T0" y="T1"/>
                  </a:cxn>
                  <a:cxn ang="T11">
                    <a:pos x="T2" y="T3"/>
                  </a:cxn>
                  <a:cxn ang="T12">
                    <a:pos x="T4" y="T5"/>
                  </a:cxn>
                  <a:cxn ang="T13">
                    <a:pos x="T6" y="T7"/>
                  </a:cxn>
                  <a:cxn ang="T14">
                    <a:pos x="T8" y="T9"/>
                  </a:cxn>
                </a:cxnLst>
                <a:rect l="T15" t="T16" r="T17" b="T18"/>
                <a:pathLst>
                  <a:path w="38" h="96">
                    <a:moveTo>
                      <a:pt x="0" y="0"/>
                    </a:moveTo>
                    <a:lnTo>
                      <a:pt x="10" y="20"/>
                    </a:lnTo>
                    <a:lnTo>
                      <a:pt x="19" y="48"/>
                    </a:lnTo>
                    <a:lnTo>
                      <a:pt x="29" y="77"/>
                    </a:lnTo>
                    <a:lnTo>
                      <a:pt x="38" y="96"/>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02" name="Freeform 3212"/>
              <p:cNvSpPr>
                <a:spLocks/>
              </p:cNvSpPr>
              <p:nvPr/>
            </p:nvSpPr>
            <p:spPr bwMode="auto">
              <a:xfrm>
                <a:off x="3490" y="2867"/>
                <a:ext cx="29" cy="10"/>
              </a:xfrm>
              <a:custGeom>
                <a:avLst/>
                <a:gdLst>
                  <a:gd name="T0" fmla="*/ 0 w 29"/>
                  <a:gd name="T1" fmla="*/ 0 h 10"/>
                  <a:gd name="T2" fmla="*/ 10 w 29"/>
                  <a:gd name="T3" fmla="*/ 10 h 10"/>
                  <a:gd name="T4" fmla="*/ 20 w 29"/>
                  <a:gd name="T5" fmla="*/ 0 h 10"/>
                  <a:gd name="T6" fmla="*/ 29 w 29"/>
                  <a:gd name="T7" fmla="*/ 0 h 10"/>
                  <a:gd name="T8" fmla="*/ 0 60000 65536"/>
                  <a:gd name="T9" fmla="*/ 0 60000 65536"/>
                  <a:gd name="T10" fmla="*/ 0 60000 65536"/>
                  <a:gd name="T11" fmla="*/ 0 60000 65536"/>
                  <a:gd name="T12" fmla="*/ 0 w 29"/>
                  <a:gd name="T13" fmla="*/ 0 h 10"/>
                  <a:gd name="T14" fmla="*/ 29 w 29"/>
                  <a:gd name="T15" fmla="*/ 10 h 10"/>
                </a:gdLst>
                <a:ahLst/>
                <a:cxnLst>
                  <a:cxn ang="T8">
                    <a:pos x="T0" y="T1"/>
                  </a:cxn>
                  <a:cxn ang="T9">
                    <a:pos x="T2" y="T3"/>
                  </a:cxn>
                  <a:cxn ang="T10">
                    <a:pos x="T4" y="T5"/>
                  </a:cxn>
                  <a:cxn ang="T11">
                    <a:pos x="T6" y="T7"/>
                  </a:cxn>
                </a:cxnLst>
                <a:rect l="T12" t="T13" r="T14" b="T15"/>
                <a:pathLst>
                  <a:path w="29" h="10">
                    <a:moveTo>
                      <a:pt x="0" y="0"/>
                    </a:moveTo>
                    <a:lnTo>
                      <a:pt x="10" y="10"/>
                    </a:lnTo>
                    <a:lnTo>
                      <a:pt x="20" y="0"/>
                    </a:lnTo>
                    <a:lnTo>
                      <a:pt x="2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03" name="Line 3213"/>
              <p:cNvSpPr>
                <a:spLocks noChangeShapeType="1"/>
              </p:cNvSpPr>
              <p:nvPr/>
            </p:nvSpPr>
            <p:spPr bwMode="auto">
              <a:xfrm>
                <a:off x="351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04" name="Freeform 3214"/>
              <p:cNvSpPr>
                <a:spLocks/>
              </p:cNvSpPr>
              <p:nvPr/>
            </p:nvSpPr>
            <p:spPr bwMode="auto">
              <a:xfrm>
                <a:off x="354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05" name="Line 3215"/>
              <p:cNvSpPr>
                <a:spLocks noChangeShapeType="1"/>
              </p:cNvSpPr>
              <p:nvPr/>
            </p:nvSpPr>
            <p:spPr bwMode="auto">
              <a:xfrm>
                <a:off x="3586"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06" name="Line 3216"/>
              <p:cNvSpPr>
                <a:spLocks noChangeShapeType="1"/>
              </p:cNvSpPr>
              <p:nvPr/>
            </p:nvSpPr>
            <p:spPr bwMode="auto">
              <a:xfrm>
                <a:off x="361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07" name="Freeform 3217"/>
              <p:cNvSpPr>
                <a:spLocks/>
              </p:cNvSpPr>
              <p:nvPr/>
            </p:nvSpPr>
            <p:spPr bwMode="auto">
              <a:xfrm>
                <a:off x="3643"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08" name="Line 3218"/>
              <p:cNvSpPr>
                <a:spLocks noChangeShapeType="1"/>
              </p:cNvSpPr>
              <p:nvPr/>
            </p:nvSpPr>
            <p:spPr bwMode="auto">
              <a:xfrm>
                <a:off x="3682"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09" name="Line 3219"/>
              <p:cNvSpPr>
                <a:spLocks noChangeShapeType="1"/>
              </p:cNvSpPr>
              <p:nvPr/>
            </p:nvSpPr>
            <p:spPr bwMode="auto">
              <a:xfrm>
                <a:off x="371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10" name="Line 3220"/>
              <p:cNvSpPr>
                <a:spLocks noChangeShapeType="1"/>
              </p:cNvSpPr>
              <p:nvPr/>
            </p:nvSpPr>
            <p:spPr bwMode="auto">
              <a:xfrm>
                <a:off x="3739" y="2867"/>
                <a:ext cx="3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11" name="Line 3221"/>
              <p:cNvSpPr>
                <a:spLocks noChangeShapeType="1"/>
              </p:cNvSpPr>
              <p:nvPr/>
            </p:nvSpPr>
            <p:spPr bwMode="auto">
              <a:xfrm>
                <a:off x="1226"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12" name="Freeform 3222"/>
              <p:cNvSpPr>
                <a:spLocks/>
              </p:cNvSpPr>
              <p:nvPr/>
            </p:nvSpPr>
            <p:spPr bwMode="auto">
              <a:xfrm>
                <a:off x="1254"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13" name="Line 3223"/>
              <p:cNvSpPr>
                <a:spLocks noChangeShapeType="1"/>
              </p:cNvSpPr>
              <p:nvPr/>
            </p:nvSpPr>
            <p:spPr bwMode="auto">
              <a:xfrm>
                <a:off x="1292"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14" name="Line 3224"/>
              <p:cNvSpPr>
                <a:spLocks noChangeShapeType="1"/>
              </p:cNvSpPr>
              <p:nvPr/>
            </p:nvSpPr>
            <p:spPr bwMode="auto">
              <a:xfrm>
                <a:off x="1321"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15" name="Freeform 3225"/>
              <p:cNvSpPr>
                <a:spLocks/>
              </p:cNvSpPr>
              <p:nvPr/>
            </p:nvSpPr>
            <p:spPr bwMode="auto">
              <a:xfrm>
                <a:off x="135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16" name="Line 3226"/>
              <p:cNvSpPr>
                <a:spLocks noChangeShapeType="1"/>
              </p:cNvSpPr>
              <p:nvPr/>
            </p:nvSpPr>
            <p:spPr bwMode="auto">
              <a:xfrm>
                <a:off x="1388"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17" name="Line 3227"/>
              <p:cNvSpPr>
                <a:spLocks noChangeShapeType="1"/>
              </p:cNvSpPr>
              <p:nvPr/>
            </p:nvSpPr>
            <p:spPr bwMode="auto">
              <a:xfrm>
                <a:off x="1417"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18" name="Freeform 3228"/>
              <p:cNvSpPr>
                <a:spLocks/>
              </p:cNvSpPr>
              <p:nvPr/>
            </p:nvSpPr>
            <p:spPr bwMode="auto">
              <a:xfrm>
                <a:off x="144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19" name="Line 3229"/>
              <p:cNvSpPr>
                <a:spLocks noChangeShapeType="1"/>
              </p:cNvSpPr>
              <p:nvPr/>
            </p:nvSpPr>
            <p:spPr bwMode="auto">
              <a:xfrm>
                <a:off x="1484"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20" name="Line 3230"/>
              <p:cNvSpPr>
                <a:spLocks noChangeShapeType="1"/>
              </p:cNvSpPr>
              <p:nvPr/>
            </p:nvSpPr>
            <p:spPr bwMode="auto">
              <a:xfrm>
                <a:off x="1512"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21" name="Freeform 3231"/>
              <p:cNvSpPr>
                <a:spLocks/>
              </p:cNvSpPr>
              <p:nvPr/>
            </p:nvSpPr>
            <p:spPr bwMode="auto">
              <a:xfrm>
                <a:off x="154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22" name="Line 3232"/>
              <p:cNvSpPr>
                <a:spLocks noChangeShapeType="1"/>
              </p:cNvSpPr>
              <p:nvPr/>
            </p:nvSpPr>
            <p:spPr bwMode="auto">
              <a:xfrm>
                <a:off x="1579"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23" name="Line 3233"/>
              <p:cNvSpPr>
                <a:spLocks noChangeShapeType="1"/>
              </p:cNvSpPr>
              <p:nvPr/>
            </p:nvSpPr>
            <p:spPr bwMode="auto">
              <a:xfrm>
                <a:off x="1608"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24" name="Freeform 3234"/>
              <p:cNvSpPr>
                <a:spLocks/>
              </p:cNvSpPr>
              <p:nvPr/>
            </p:nvSpPr>
            <p:spPr bwMode="auto">
              <a:xfrm>
                <a:off x="163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25" name="Line 3235"/>
              <p:cNvSpPr>
                <a:spLocks noChangeShapeType="1"/>
              </p:cNvSpPr>
              <p:nvPr/>
            </p:nvSpPr>
            <p:spPr bwMode="auto">
              <a:xfrm>
                <a:off x="1675"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26" name="Line 3236"/>
              <p:cNvSpPr>
                <a:spLocks noChangeShapeType="1"/>
              </p:cNvSpPr>
              <p:nvPr/>
            </p:nvSpPr>
            <p:spPr bwMode="auto">
              <a:xfrm>
                <a:off x="1703"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27" name="Freeform 3237"/>
              <p:cNvSpPr>
                <a:spLocks/>
              </p:cNvSpPr>
              <p:nvPr/>
            </p:nvSpPr>
            <p:spPr bwMode="auto">
              <a:xfrm>
                <a:off x="173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28" name="Line 3238"/>
              <p:cNvSpPr>
                <a:spLocks noChangeShapeType="1"/>
              </p:cNvSpPr>
              <p:nvPr/>
            </p:nvSpPr>
            <p:spPr bwMode="auto">
              <a:xfrm>
                <a:off x="1770"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29" name="Line 3239"/>
              <p:cNvSpPr>
                <a:spLocks noChangeShapeType="1"/>
              </p:cNvSpPr>
              <p:nvPr/>
            </p:nvSpPr>
            <p:spPr bwMode="auto">
              <a:xfrm>
                <a:off x="1799"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30" name="Freeform 3240"/>
              <p:cNvSpPr>
                <a:spLocks/>
              </p:cNvSpPr>
              <p:nvPr/>
            </p:nvSpPr>
            <p:spPr bwMode="auto">
              <a:xfrm>
                <a:off x="182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31" name="Line 3241"/>
              <p:cNvSpPr>
                <a:spLocks noChangeShapeType="1"/>
              </p:cNvSpPr>
              <p:nvPr/>
            </p:nvSpPr>
            <p:spPr bwMode="auto">
              <a:xfrm>
                <a:off x="1866"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32" name="Line 3242"/>
              <p:cNvSpPr>
                <a:spLocks noChangeShapeType="1"/>
              </p:cNvSpPr>
              <p:nvPr/>
            </p:nvSpPr>
            <p:spPr bwMode="auto">
              <a:xfrm>
                <a:off x="1895"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33" name="Freeform 3243"/>
              <p:cNvSpPr>
                <a:spLocks/>
              </p:cNvSpPr>
              <p:nvPr/>
            </p:nvSpPr>
            <p:spPr bwMode="auto">
              <a:xfrm>
                <a:off x="1923"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34" name="Line 3244"/>
              <p:cNvSpPr>
                <a:spLocks noChangeShapeType="1"/>
              </p:cNvSpPr>
              <p:nvPr/>
            </p:nvSpPr>
            <p:spPr bwMode="auto">
              <a:xfrm>
                <a:off x="1961"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35" name="Line 3245"/>
              <p:cNvSpPr>
                <a:spLocks noChangeShapeType="1"/>
              </p:cNvSpPr>
              <p:nvPr/>
            </p:nvSpPr>
            <p:spPr bwMode="auto">
              <a:xfrm>
                <a:off x="1990"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36" name="Freeform 3246"/>
              <p:cNvSpPr>
                <a:spLocks/>
              </p:cNvSpPr>
              <p:nvPr/>
            </p:nvSpPr>
            <p:spPr bwMode="auto">
              <a:xfrm>
                <a:off x="2019"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37" name="Line 3247"/>
              <p:cNvSpPr>
                <a:spLocks noChangeShapeType="1"/>
              </p:cNvSpPr>
              <p:nvPr/>
            </p:nvSpPr>
            <p:spPr bwMode="auto">
              <a:xfrm>
                <a:off x="2057"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38" name="Line 3248"/>
              <p:cNvSpPr>
                <a:spLocks noChangeShapeType="1"/>
              </p:cNvSpPr>
              <p:nvPr/>
            </p:nvSpPr>
            <p:spPr bwMode="auto">
              <a:xfrm>
                <a:off x="2086"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39" name="Freeform 3249"/>
              <p:cNvSpPr>
                <a:spLocks/>
              </p:cNvSpPr>
              <p:nvPr/>
            </p:nvSpPr>
            <p:spPr bwMode="auto">
              <a:xfrm>
                <a:off x="2114"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40" name="Line 3250"/>
              <p:cNvSpPr>
                <a:spLocks noChangeShapeType="1"/>
              </p:cNvSpPr>
              <p:nvPr/>
            </p:nvSpPr>
            <p:spPr bwMode="auto">
              <a:xfrm>
                <a:off x="2153"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41" name="Line 3251"/>
              <p:cNvSpPr>
                <a:spLocks noChangeShapeType="1"/>
              </p:cNvSpPr>
              <p:nvPr/>
            </p:nvSpPr>
            <p:spPr bwMode="auto">
              <a:xfrm>
                <a:off x="2181"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42" name="Freeform 3252"/>
              <p:cNvSpPr>
                <a:spLocks/>
              </p:cNvSpPr>
              <p:nvPr/>
            </p:nvSpPr>
            <p:spPr bwMode="auto">
              <a:xfrm>
                <a:off x="2210"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43" name="Line 3253"/>
              <p:cNvSpPr>
                <a:spLocks noChangeShapeType="1"/>
              </p:cNvSpPr>
              <p:nvPr/>
            </p:nvSpPr>
            <p:spPr bwMode="auto">
              <a:xfrm>
                <a:off x="2248"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44" name="Line 3254"/>
              <p:cNvSpPr>
                <a:spLocks noChangeShapeType="1"/>
              </p:cNvSpPr>
              <p:nvPr/>
            </p:nvSpPr>
            <p:spPr bwMode="auto">
              <a:xfrm>
                <a:off x="2277"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45" name="Freeform 3255"/>
              <p:cNvSpPr>
                <a:spLocks/>
              </p:cNvSpPr>
              <p:nvPr/>
            </p:nvSpPr>
            <p:spPr bwMode="auto">
              <a:xfrm>
                <a:off x="2305" y="2867"/>
                <a:ext cx="39" cy="1"/>
              </a:xfrm>
              <a:custGeom>
                <a:avLst/>
                <a:gdLst>
                  <a:gd name="T0" fmla="*/ 0 w 39"/>
                  <a:gd name="T1" fmla="*/ 0 h 1"/>
                  <a:gd name="T2" fmla="*/ 20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20" y="0"/>
                    </a:lnTo>
                    <a:lnTo>
                      <a:pt x="3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46" name="Line 3256"/>
              <p:cNvSpPr>
                <a:spLocks noChangeShapeType="1"/>
              </p:cNvSpPr>
              <p:nvPr/>
            </p:nvSpPr>
            <p:spPr bwMode="auto">
              <a:xfrm>
                <a:off x="2344"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47" name="Line 3257"/>
              <p:cNvSpPr>
                <a:spLocks noChangeShapeType="1"/>
              </p:cNvSpPr>
              <p:nvPr/>
            </p:nvSpPr>
            <p:spPr bwMode="auto">
              <a:xfrm>
                <a:off x="2372"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48" name="Freeform 3258"/>
              <p:cNvSpPr>
                <a:spLocks/>
              </p:cNvSpPr>
              <p:nvPr/>
            </p:nvSpPr>
            <p:spPr bwMode="auto">
              <a:xfrm>
                <a:off x="2401"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49" name="Line 3259"/>
              <p:cNvSpPr>
                <a:spLocks noChangeShapeType="1"/>
              </p:cNvSpPr>
              <p:nvPr/>
            </p:nvSpPr>
            <p:spPr bwMode="auto">
              <a:xfrm>
                <a:off x="2439"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50" name="Line 3260"/>
              <p:cNvSpPr>
                <a:spLocks noChangeShapeType="1"/>
              </p:cNvSpPr>
              <p:nvPr/>
            </p:nvSpPr>
            <p:spPr bwMode="auto">
              <a:xfrm>
                <a:off x="2468"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51" name="Freeform 3261"/>
              <p:cNvSpPr>
                <a:spLocks/>
              </p:cNvSpPr>
              <p:nvPr/>
            </p:nvSpPr>
            <p:spPr bwMode="auto">
              <a:xfrm>
                <a:off x="2497"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52" name="Line 3262"/>
              <p:cNvSpPr>
                <a:spLocks noChangeShapeType="1"/>
              </p:cNvSpPr>
              <p:nvPr/>
            </p:nvSpPr>
            <p:spPr bwMode="auto">
              <a:xfrm>
                <a:off x="2535"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53" name="Line 3263"/>
              <p:cNvSpPr>
                <a:spLocks noChangeShapeType="1"/>
              </p:cNvSpPr>
              <p:nvPr/>
            </p:nvSpPr>
            <p:spPr bwMode="auto">
              <a:xfrm>
                <a:off x="2563"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54" name="Freeform 3264"/>
              <p:cNvSpPr>
                <a:spLocks/>
              </p:cNvSpPr>
              <p:nvPr/>
            </p:nvSpPr>
            <p:spPr bwMode="auto">
              <a:xfrm>
                <a:off x="2592"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55" name="Line 3265"/>
              <p:cNvSpPr>
                <a:spLocks noChangeShapeType="1"/>
              </p:cNvSpPr>
              <p:nvPr/>
            </p:nvSpPr>
            <p:spPr bwMode="auto">
              <a:xfrm>
                <a:off x="2630"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56" name="Line 3266"/>
              <p:cNvSpPr>
                <a:spLocks noChangeShapeType="1"/>
              </p:cNvSpPr>
              <p:nvPr/>
            </p:nvSpPr>
            <p:spPr bwMode="auto">
              <a:xfrm>
                <a:off x="2659"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57" name="Freeform 3267"/>
              <p:cNvSpPr>
                <a:spLocks/>
              </p:cNvSpPr>
              <p:nvPr/>
            </p:nvSpPr>
            <p:spPr bwMode="auto">
              <a:xfrm>
                <a:off x="268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58" name="Line 3268"/>
              <p:cNvSpPr>
                <a:spLocks noChangeShapeType="1"/>
              </p:cNvSpPr>
              <p:nvPr/>
            </p:nvSpPr>
            <p:spPr bwMode="auto">
              <a:xfrm>
                <a:off x="2726"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59" name="Line 3269"/>
              <p:cNvSpPr>
                <a:spLocks noChangeShapeType="1"/>
              </p:cNvSpPr>
              <p:nvPr/>
            </p:nvSpPr>
            <p:spPr bwMode="auto">
              <a:xfrm>
                <a:off x="2755"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60" name="Freeform 3270"/>
              <p:cNvSpPr>
                <a:spLocks/>
              </p:cNvSpPr>
              <p:nvPr/>
            </p:nvSpPr>
            <p:spPr bwMode="auto">
              <a:xfrm>
                <a:off x="2783"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61" name="Line 3271"/>
              <p:cNvSpPr>
                <a:spLocks noChangeShapeType="1"/>
              </p:cNvSpPr>
              <p:nvPr/>
            </p:nvSpPr>
            <p:spPr bwMode="auto">
              <a:xfrm>
                <a:off x="2821"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62" name="Freeform 3272"/>
              <p:cNvSpPr>
                <a:spLocks/>
              </p:cNvSpPr>
              <p:nvPr/>
            </p:nvSpPr>
            <p:spPr bwMode="auto">
              <a:xfrm>
                <a:off x="2850" y="2858"/>
                <a:ext cx="29" cy="9"/>
              </a:xfrm>
              <a:custGeom>
                <a:avLst/>
                <a:gdLst>
                  <a:gd name="T0" fmla="*/ 0 w 29"/>
                  <a:gd name="T1" fmla="*/ 9 h 9"/>
                  <a:gd name="T2" fmla="*/ 10 w 29"/>
                  <a:gd name="T3" fmla="*/ 0 h 9"/>
                  <a:gd name="T4" fmla="*/ 29 w 29"/>
                  <a:gd name="T5" fmla="*/ 0 h 9"/>
                  <a:gd name="T6" fmla="*/ 0 60000 65536"/>
                  <a:gd name="T7" fmla="*/ 0 60000 65536"/>
                  <a:gd name="T8" fmla="*/ 0 60000 65536"/>
                  <a:gd name="T9" fmla="*/ 0 w 29"/>
                  <a:gd name="T10" fmla="*/ 0 h 9"/>
                  <a:gd name="T11" fmla="*/ 29 w 29"/>
                  <a:gd name="T12" fmla="*/ 9 h 9"/>
                </a:gdLst>
                <a:ahLst/>
                <a:cxnLst>
                  <a:cxn ang="T6">
                    <a:pos x="T0" y="T1"/>
                  </a:cxn>
                  <a:cxn ang="T7">
                    <a:pos x="T2" y="T3"/>
                  </a:cxn>
                  <a:cxn ang="T8">
                    <a:pos x="T4" y="T5"/>
                  </a:cxn>
                </a:cxnLst>
                <a:rect l="T9" t="T10" r="T11" b="T12"/>
                <a:pathLst>
                  <a:path w="29" h="9">
                    <a:moveTo>
                      <a:pt x="0" y="9"/>
                    </a:moveTo>
                    <a:lnTo>
                      <a:pt x="10" y="0"/>
                    </a:lnTo>
                    <a:lnTo>
                      <a:pt x="2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63" name="Freeform 3273"/>
              <p:cNvSpPr>
                <a:spLocks/>
              </p:cNvSpPr>
              <p:nvPr/>
            </p:nvSpPr>
            <p:spPr bwMode="auto">
              <a:xfrm>
                <a:off x="2879" y="2858"/>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64" name="Freeform 3274"/>
              <p:cNvSpPr>
                <a:spLocks/>
              </p:cNvSpPr>
              <p:nvPr/>
            </p:nvSpPr>
            <p:spPr bwMode="auto">
              <a:xfrm>
                <a:off x="2917" y="2838"/>
                <a:ext cx="29" cy="20"/>
              </a:xfrm>
              <a:custGeom>
                <a:avLst/>
                <a:gdLst>
                  <a:gd name="T0" fmla="*/ 0 w 29"/>
                  <a:gd name="T1" fmla="*/ 20 h 20"/>
                  <a:gd name="T2" fmla="*/ 19 w 29"/>
                  <a:gd name="T3" fmla="*/ 10 h 20"/>
                  <a:gd name="T4" fmla="*/ 29 w 29"/>
                  <a:gd name="T5" fmla="*/ 0 h 20"/>
                  <a:gd name="T6" fmla="*/ 0 60000 65536"/>
                  <a:gd name="T7" fmla="*/ 0 60000 65536"/>
                  <a:gd name="T8" fmla="*/ 0 60000 65536"/>
                  <a:gd name="T9" fmla="*/ 0 w 29"/>
                  <a:gd name="T10" fmla="*/ 0 h 20"/>
                  <a:gd name="T11" fmla="*/ 29 w 29"/>
                  <a:gd name="T12" fmla="*/ 20 h 20"/>
                </a:gdLst>
                <a:ahLst/>
                <a:cxnLst>
                  <a:cxn ang="T6">
                    <a:pos x="T0" y="T1"/>
                  </a:cxn>
                  <a:cxn ang="T7">
                    <a:pos x="T2" y="T3"/>
                  </a:cxn>
                  <a:cxn ang="T8">
                    <a:pos x="T4" y="T5"/>
                  </a:cxn>
                </a:cxnLst>
                <a:rect l="T9" t="T10" r="T11" b="T12"/>
                <a:pathLst>
                  <a:path w="29" h="20">
                    <a:moveTo>
                      <a:pt x="0" y="20"/>
                    </a:moveTo>
                    <a:lnTo>
                      <a:pt x="19" y="10"/>
                    </a:lnTo>
                    <a:lnTo>
                      <a:pt x="2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65" name="Line 3275"/>
              <p:cNvSpPr>
                <a:spLocks noChangeShapeType="1"/>
              </p:cNvSpPr>
              <p:nvPr/>
            </p:nvSpPr>
            <p:spPr bwMode="auto">
              <a:xfrm flipV="1">
                <a:off x="2946" y="2810"/>
                <a:ext cx="28" cy="2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66" name="Freeform 3276"/>
              <p:cNvSpPr>
                <a:spLocks/>
              </p:cNvSpPr>
              <p:nvPr/>
            </p:nvSpPr>
            <p:spPr bwMode="auto">
              <a:xfrm>
                <a:off x="2974" y="2771"/>
                <a:ext cx="39" cy="39"/>
              </a:xfrm>
              <a:custGeom>
                <a:avLst/>
                <a:gdLst>
                  <a:gd name="T0" fmla="*/ 0 w 39"/>
                  <a:gd name="T1" fmla="*/ 39 h 39"/>
                  <a:gd name="T2" fmla="*/ 20 w 39"/>
                  <a:gd name="T3" fmla="*/ 20 h 39"/>
                  <a:gd name="T4" fmla="*/ 39 w 39"/>
                  <a:gd name="T5" fmla="*/ 0 h 39"/>
                  <a:gd name="T6" fmla="*/ 0 60000 65536"/>
                  <a:gd name="T7" fmla="*/ 0 60000 65536"/>
                  <a:gd name="T8" fmla="*/ 0 60000 65536"/>
                  <a:gd name="T9" fmla="*/ 0 w 39"/>
                  <a:gd name="T10" fmla="*/ 0 h 39"/>
                  <a:gd name="T11" fmla="*/ 39 w 39"/>
                  <a:gd name="T12" fmla="*/ 39 h 39"/>
                </a:gdLst>
                <a:ahLst/>
                <a:cxnLst>
                  <a:cxn ang="T6">
                    <a:pos x="T0" y="T1"/>
                  </a:cxn>
                  <a:cxn ang="T7">
                    <a:pos x="T2" y="T3"/>
                  </a:cxn>
                  <a:cxn ang="T8">
                    <a:pos x="T4" y="T5"/>
                  </a:cxn>
                </a:cxnLst>
                <a:rect l="T9" t="T10" r="T11" b="T12"/>
                <a:pathLst>
                  <a:path w="39" h="39">
                    <a:moveTo>
                      <a:pt x="0" y="39"/>
                    </a:moveTo>
                    <a:lnTo>
                      <a:pt x="20" y="20"/>
                    </a:lnTo>
                    <a:lnTo>
                      <a:pt x="3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67" name="Freeform 3277"/>
              <p:cNvSpPr>
                <a:spLocks/>
              </p:cNvSpPr>
              <p:nvPr/>
            </p:nvSpPr>
            <p:spPr bwMode="auto">
              <a:xfrm>
                <a:off x="3013" y="2695"/>
                <a:ext cx="28" cy="76"/>
              </a:xfrm>
              <a:custGeom>
                <a:avLst/>
                <a:gdLst>
                  <a:gd name="T0" fmla="*/ 0 w 28"/>
                  <a:gd name="T1" fmla="*/ 76 h 76"/>
                  <a:gd name="T2" fmla="*/ 19 w 28"/>
                  <a:gd name="T3" fmla="*/ 48 h 76"/>
                  <a:gd name="T4" fmla="*/ 28 w 28"/>
                  <a:gd name="T5" fmla="*/ 0 h 76"/>
                  <a:gd name="T6" fmla="*/ 0 60000 65536"/>
                  <a:gd name="T7" fmla="*/ 0 60000 65536"/>
                  <a:gd name="T8" fmla="*/ 0 60000 65536"/>
                  <a:gd name="T9" fmla="*/ 0 w 28"/>
                  <a:gd name="T10" fmla="*/ 0 h 76"/>
                  <a:gd name="T11" fmla="*/ 28 w 28"/>
                  <a:gd name="T12" fmla="*/ 76 h 76"/>
                </a:gdLst>
                <a:ahLst/>
                <a:cxnLst>
                  <a:cxn ang="T6">
                    <a:pos x="T0" y="T1"/>
                  </a:cxn>
                  <a:cxn ang="T7">
                    <a:pos x="T2" y="T3"/>
                  </a:cxn>
                  <a:cxn ang="T8">
                    <a:pos x="T4" y="T5"/>
                  </a:cxn>
                </a:cxnLst>
                <a:rect l="T9" t="T10" r="T11" b="T12"/>
                <a:pathLst>
                  <a:path w="28" h="76">
                    <a:moveTo>
                      <a:pt x="0" y="76"/>
                    </a:moveTo>
                    <a:lnTo>
                      <a:pt x="19" y="48"/>
                    </a:lnTo>
                    <a:lnTo>
                      <a:pt x="2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68" name="Freeform 3278"/>
              <p:cNvSpPr>
                <a:spLocks/>
              </p:cNvSpPr>
              <p:nvPr/>
            </p:nvSpPr>
            <p:spPr bwMode="auto">
              <a:xfrm>
                <a:off x="3041" y="2571"/>
                <a:ext cx="29" cy="124"/>
              </a:xfrm>
              <a:custGeom>
                <a:avLst/>
                <a:gdLst>
                  <a:gd name="T0" fmla="*/ 0 w 29"/>
                  <a:gd name="T1" fmla="*/ 124 h 124"/>
                  <a:gd name="T2" fmla="*/ 10 w 29"/>
                  <a:gd name="T3" fmla="*/ 67 h 124"/>
                  <a:gd name="T4" fmla="*/ 29 w 29"/>
                  <a:gd name="T5" fmla="*/ 0 h 124"/>
                  <a:gd name="T6" fmla="*/ 0 60000 65536"/>
                  <a:gd name="T7" fmla="*/ 0 60000 65536"/>
                  <a:gd name="T8" fmla="*/ 0 60000 65536"/>
                  <a:gd name="T9" fmla="*/ 0 w 29"/>
                  <a:gd name="T10" fmla="*/ 0 h 124"/>
                  <a:gd name="T11" fmla="*/ 29 w 29"/>
                  <a:gd name="T12" fmla="*/ 124 h 124"/>
                </a:gdLst>
                <a:ahLst/>
                <a:cxnLst>
                  <a:cxn ang="T6">
                    <a:pos x="T0" y="T1"/>
                  </a:cxn>
                  <a:cxn ang="T7">
                    <a:pos x="T2" y="T3"/>
                  </a:cxn>
                  <a:cxn ang="T8">
                    <a:pos x="T4" y="T5"/>
                  </a:cxn>
                </a:cxnLst>
                <a:rect l="T9" t="T10" r="T11" b="T12"/>
                <a:pathLst>
                  <a:path w="29" h="124">
                    <a:moveTo>
                      <a:pt x="0" y="124"/>
                    </a:moveTo>
                    <a:lnTo>
                      <a:pt x="10" y="67"/>
                    </a:lnTo>
                    <a:lnTo>
                      <a:pt x="2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69" name="Freeform 3279"/>
              <p:cNvSpPr>
                <a:spLocks/>
              </p:cNvSpPr>
              <p:nvPr/>
            </p:nvSpPr>
            <p:spPr bwMode="auto">
              <a:xfrm>
                <a:off x="3070" y="2370"/>
                <a:ext cx="38" cy="201"/>
              </a:xfrm>
              <a:custGeom>
                <a:avLst/>
                <a:gdLst>
                  <a:gd name="T0" fmla="*/ 0 w 38"/>
                  <a:gd name="T1" fmla="*/ 201 h 201"/>
                  <a:gd name="T2" fmla="*/ 19 w 38"/>
                  <a:gd name="T3" fmla="*/ 114 h 201"/>
                  <a:gd name="T4" fmla="*/ 29 w 38"/>
                  <a:gd name="T5" fmla="*/ 57 h 201"/>
                  <a:gd name="T6" fmla="*/ 38 w 38"/>
                  <a:gd name="T7" fmla="*/ 0 h 201"/>
                  <a:gd name="T8" fmla="*/ 0 60000 65536"/>
                  <a:gd name="T9" fmla="*/ 0 60000 65536"/>
                  <a:gd name="T10" fmla="*/ 0 60000 65536"/>
                  <a:gd name="T11" fmla="*/ 0 60000 65536"/>
                  <a:gd name="T12" fmla="*/ 0 w 38"/>
                  <a:gd name="T13" fmla="*/ 0 h 201"/>
                  <a:gd name="T14" fmla="*/ 38 w 38"/>
                  <a:gd name="T15" fmla="*/ 201 h 201"/>
                </a:gdLst>
                <a:ahLst/>
                <a:cxnLst>
                  <a:cxn ang="T8">
                    <a:pos x="T0" y="T1"/>
                  </a:cxn>
                  <a:cxn ang="T9">
                    <a:pos x="T2" y="T3"/>
                  </a:cxn>
                  <a:cxn ang="T10">
                    <a:pos x="T4" y="T5"/>
                  </a:cxn>
                  <a:cxn ang="T11">
                    <a:pos x="T6" y="T7"/>
                  </a:cxn>
                </a:cxnLst>
                <a:rect l="T12" t="T13" r="T14" b="T15"/>
                <a:pathLst>
                  <a:path w="38" h="201">
                    <a:moveTo>
                      <a:pt x="0" y="201"/>
                    </a:moveTo>
                    <a:lnTo>
                      <a:pt x="19" y="114"/>
                    </a:lnTo>
                    <a:lnTo>
                      <a:pt x="29" y="57"/>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0" name="Freeform 3280"/>
              <p:cNvSpPr>
                <a:spLocks/>
              </p:cNvSpPr>
              <p:nvPr/>
            </p:nvSpPr>
            <p:spPr bwMode="auto">
              <a:xfrm>
                <a:off x="3108" y="2035"/>
                <a:ext cx="29" cy="335"/>
              </a:xfrm>
              <a:custGeom>
                <a:avLst/>
                <a:gdLst>
                  <a:gd name="T0" fmla="*/ 0 w 29"/>
                  <a:gd name="T1" fmla="*/ 335 h 335"/>
                  <a:gd name="T2" fmla="*/ 10 w 29"/>
                  <a:gd name="T3" fmla="*/ 268 h 335"/>
                  <a:gd name="T4" fmla="*/ 19 w 29"/>
                  <a:gd name="T5" fmla="*/ 182 h 335"/>
                  <a:gd name="T6" fmla="*/ 19 w 29"/>
                  <a:gd name="T7" fmla="*/ 96 h 335"/>
                  <a:gd name="T8" fmla="*/ 29 w 29"/>
                  <a:gd name="T9" fmla="*/ 0 h 335"/>
                  <a:gd name="T10" fmla="*/ 0 60000 65536"/>
                  <a:gd name="T11" fmla="*/ 0 60000 65536"/>
                  <a:gd name="T12" fmla="*/ 0 60000 65536"/>
                  <a:gd name="T13" fmla="*/ 0 60000 65536"/>
                  <a:gd name="T14" fmla="*/ 0 60000 65536"/>
                  <a:gd name="T15" fmla="*/ 0 w 29"/>
                  <a:gd name="T16" fmla="*/ 0 h 335"/>
                  <a:gd name="T17" fmla="*/ 29 w 29"/>
                  <a:gd name="T18" fmla="*/ 335 h 335"/>
                </a:gdLst>
                <a:ahLst/>
                <a:cxnLst>
                  <a:cxn ang="T10">
                    <a:pos x="T0" y="T1"/>
                  </a:cxn>
                  <a:cxn ang="T11">
                    <a:pos x="T2" y="T3"/>
                  </a:cxn>
                  <a:cxn ang="T12">
                    <a:pos x="T4" y="T5"/>
                  </a:cxn>
                  <a:cxn ang="T13">
                    <a:pos x="T6" y="T7"/>
                  </a:cxn>
                  <a:cxn ang="T14">
                    <a:pos x="T8" y="T9"/>
                  </a:cxn>
                </a:cxnLst>
                <a:rect l="T15" t="T16" r="T17" b="T18"/>
                <a:pathLst>
                  <a:path w="29" h="335">
                    <a:moveTo>
                      <a:pt x="0" y="335"/>
                    </a:moveTo>
                    <a:lnTo>
                      <a:pt x="10" y="268"/>
                    </a:lnTo>
                    <a:lnTo>
                      <a:pt x="19" y="182"/>
                    </a:lnTo>
                    <a:lnTo>
                      <a:pt x="19" y="96"/>
                    </a:lnTo>
                    <a:lnTo>
                      <a:pt x="2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1" name="Freeform 3281"/>
              <p:cNvSpPr>
                <a:spLocks/>
              </p:cNvSpPr>
              <p:nvPr/>
            </p:nvSpPr>
            <p:spPr bwMode="auto">
              <a:xfrm>
                <a:off x="3137" y="1595"/>
                <a:ext cx="29" cy="440"/>
              </a:xfrm>
              <a:custGeom>
                <a:avLst/>
                <a:gdLst>
                  <a:gd name="T0" fmla="*/ 0 w 29"/>
                  <a:gd name="T1" fmla="*/ 440 h 440"/>
                  <a:gd name="T2" fmla="*/ 9 w 29"/>
                  <a:gd name="T3" fmla="*/ 335 h 440"/>
                  <a:gd name="T4" fmla="*/ 9 w 29"/>
                  <a:gd name="T5" fmla="*/ 220 h 440"/>
                  <a:gd name="T6" fmla="*/ 19 w 29"/>
                  <a:gd name="T7" fmla="*/ 105 h 440"/>
                  <a:gd name="T8" fmla="*/ 29 w 29"/>
                  <a:gd name="T9" fmla="*/ 0 h 440"/>
                  <a:gd name="T10" fmla="*/ 0 60000 65536"/>
                  <a:gd name="T11" fmla="*/ 0 60000 65536"/>
                  <a:gd name="T12" fmla="*/ 0 60000 65536"/>
                  <a:gd name="T13" fmla="*/ 0 60000 65536"/>
                  <a:gd name="T14" fmla="*/ 0 60000 65536"/>
                  <a:gd name="T15" fmla="*/ 0 w 29"/>
                  <a:gd name="T16" fmla="*/ 0 h 440"/>
                  <a:gd name="T17" fmla="*/ 29 w 29"/>
                  <a:gd name="T18" fmla="*/ 440 h 440"/>
                </a:gdLst>
                <a:ahLst/>
                <a:cxnLst>
                  <a:cxn ang="T10">
                    <a:pos x="T0" y="T1"/>
                  </a:cxn>
                  <a:cxn ang="T11">
                    <a:pos x="T2" y="T3"/>
                  </a:cxn>
                  <a:cxn ang="T12">
                    <a:pos x="T4" y="T5"/>
                  </a:cxn>
                  <a:cxn ang="T13">
                    <a:pos x="T6" y="T7"/>
                  </a:cxn>
                  <a:cxn ang="T14">
                    <a:pos x="T8" y="T9"/>
                  </a:cxn>
                </a:cxnLst>
                <a:rect l="T15" t="T16" r="T17" b="T18"/>
                <a:pathLst>
                  <a:path w="29" h="440">
                    <a:moveTo>
                      <a:pt x="0" y="440"/>
                    </a:moveTo>
                    <a:lnTo>
                      <a:pt x="9" y="335"/>
                    </a:lnTo>
                    <a:lnTo>
                      <a:pt x="9" y="220"/>
                    </a:lnTo>
                    <a:lnTo>
                      <a:pt x="19" y="105"/>
                    </a:lnTo>
                    <a:lnTo>
                      <a:pt x="2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2" name="Freeform 3282"/>
              <p:cNvSpPr>
                <a:spLocks/>
              </p:cNvSpPr>
              <p:nvPr/>
            </p:nvSpPr>
            <p:spPr bwMode="auto">
              <a:xfrm>
                <a:off x="3166" y="1308"/>
                <a:ext cx="38" cy="287"/>
              </a:xfrm>
              <a:custGeom>
                <a:avLst/>
                <a:gdLst>
                  <a:gd name="T0" fmla="*/ 0 w 38"/>
                  <a:gd name="T1" fmla="*/ 287 h 287"/>
                  <a:gd name="T2" fmla="*/ 9 w 38"/>
                  <a:gd name="T3" fmla="*/ 191 h 287"/>
                  <a:gd name="T4" fmla="*/ 19 w 38"/>
                  <a:gd name="T5" fmla="*/ 105 h 287"/>
                  <a:gd name="T6" fmla="*/ 28 w 38"/>
                  <a:gd name="T7" fmla="*/ 67 h 287"/>
                  <a:gd name="T8" fmla="*/ 28 w 38"/>
                  <a:gd name="T9" fmla="*/ 29 h 287"/>
                  <a:gd name="T10" fmla="*/ 38 w 38"/>
                  <a:gd name="T11" fmla="*/ 9 h 287"/>
                  <a:gd name="T12" fmla="*/ 38 w 38"/>
                  <a:gd name="T13" fmla="*/ 0 h 287"/>
                  <a:gd name="T14" fmla="*/ 0 60000 65536"/>
                  <a:gd name="T15" fmla="*/ 0 60000 65536"/>
                  <a:gd name="T16" fmla="*/ 0 60000 65536"/>
                  <a:gd name="T17" fmla="*/ 0 60000 65536"/>
                  <a:gd name="T18" fmla="*/ 0 60000 65536"/>
                  <a:gd name="T19" fmla="*/ 0 60000 65536"/>
                  <a:gd name="T20" fmla="*/ 0 60000 65536"/>
                  <a:gd name="T21" fmla="*/ 0 w 38"/>
                  <a:gd name="T22" fmla="*/ 0 h 287"/>
                  <a:gd name="T23" fmla="*/ 38 w 38"/>
                  <a:gd name="T24" fmla="*/ 287 h 2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87">
                    <a:moveTo>
                      <a:pt x="0" y="287"/>
                    </a:moveTo>
                    <a:lnTo>
                      <a:pt x="9" y="191"/>
                    </a:lnTo>
                    <a:lnTo>
                      <a:pt x="19" y="105"/>
                    </a:lnTo>
                    <a:lnTo>
                      <a:pt x="28" y="67"/>
                    </a:lnTo>
                    <a:lnTo>
                      <a:pt x="28" y="29"/>
                    </a:lnTo>
                    <a:lnTo>
                      <a:pt x="38" y="9"/>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3" name="Freeform 3283"/>
              <p:cNvSpPr>
                <a:spLocks/>
              </p:cNvSpPr>
              <p:nvPr/>
            </p:nvSpPr>
            <p:spPr bwMode="auto">
              <a:xfrm>
                <a:off x="3204" y="1308"/>
                <a:ext cx="28" cy="220"/>
              </a:xfrm>
              <a:custGeom>
                <a:avLst/>
                <a:gdLst>
                  <a:gd name="T0" fmla="*/ 0 w 28"/>
                  <a:gd name="T1" fmla="*/ 0 h 220"/>
                  <a:gd name="T2" fmla="*/ 0 w 28"/>
                  <a:gd name="T3" fmla="*/ 0 h 220"/>
                  <a:gd name="T4" fmla="*/ 9 w 28"/>
                  <a:gd name="T5" fmla="*/ 19 h 220"/>
                  <a:gd name="T6" fmla="*/ 9 w 28"/>
                  <a:gd name="T7" fmla="*/ 38 h 220"/>
                  <a:gd name="T8" fmla="*/ 19 w 28"/>
                  <a:gd name="T9" fmla="*/ 67 h 220"/>
                  <a:gd name="T10" fmla="*/ 19 w 28"/>
                  <a:gd name="T11" fmla="*/ 134 h 220"/>
                  <a:gd name="T12" fmla="*/ 28 w 28"/>
                  <a:gd name="T13" fmla="*/ 220 h 220"/>
                  <a:gd name="T14" fmla="*/ 0 60000 65536"/>
                  <a:gd name="T15" fmla="*/ 0 60000 65536"/>
                  <a:gd name="T16" fmla="*/ 0 60000 65536"/>
                  <a:gd name="T17" fmla="*/ 0 60000 65536"/>
                  <a:gd name="T18" fmla="*/ 0 60000 65536"/>
                  <a:gd name="T19" fmla="*/ 0 60000 65536"/>
                  <a:gd name="T20" fmla="*/ 0 60000 65536"/>
                  <a:gd name="T21" fmla="*/ 0 w 28"/>
                  <a:gd name="T22" fmla="*/ 0 h 220"/>
                  <a:gd name="T23" fmla="*/ 28 w 28"/>
                  <a:gd name="T24" fmla="*/ 220 h 2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20">
                    <a:moveTo>
                      <a:pt x="0" y="0"/>
                    </a:moveTo>
                    <a:lnTo>
                      <a:pt x="0" y="0"/>
                    </a:lnTo>
                    <a:lnTo>
                      <a:pt x="9" y="19"/>
                    </a:lnTo>
                    <a:lnTo>
                      <a:pt x="9" y="38"/>
                    </a:lnTo>
                    <a:lnTo>
                      <a:pt x="19" y="67"/>
                    </a:lnTo>
                    <a:lnTo>
                      <a:pt x="19" y="134"/>
                    </a:lnTo>
                    <a:lnTo>
                      <a:pt x="28" y="22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4" name="Freeform 3284"/>
              <p:cNvSpPr>
                <a:spLocks/>
              </p:cNvSpPr>
              <p:nvPr/>
            </p:nvSpPr>
            <p:spPr bwMode="auto">
              <a:xfrm>
                <a:off x="3232" y="1528"/>
                <a:ext cx="29" cy="488"/>
              </a:xfrm>
              <a:custGeom>
                <a:avLst/>
                <a:gdLst>
                  <a:gd name="T0" fmla="*/ 0 w 29"/>
                  <a:gd name="T1" fmla="*/ 0 h 488"/>
                  <a:gd name="T2" fmla="*/ 0 w 29"/>
                  <a:gd name="T3" fmla="*/ 48 h 488"/>
                  <a:gd name="T4" fmla="*/ 10 w 29"/>
                  <a:gd name="T5" fmla="*/ 105 h 488"/>
                  <a:gd name="T6" fmla="*/ 10 w 29"/>
                  <a:gd name="T7" fmla="*/ 229 h 488"/>
                  <a:gd name="T8" fmla="*/ 20 w 29"/>
                  <a:gd name="T9" fmla="*/ 363 h 488"/>
                  <a:gd name="T10" fmla="*/ 29 w 29"/>
                  <a:gd name="T11" fmla="*/ 430 h 488"/>
                  <a:gd name="T12" fmla="*/ 29 w 29"/>
                  <a:gd name="T13" fmla="*/ 488 h 488"/>
                  <a:gd name="T14" fmla="*/ 0 60000 65536"/>
                  <a:gd name="T15" fmla="*/ 0 60000 65536"/>
                  <a:gd name="T16" fmla="*/ 0 60000 65536"/>
                  <a:gd name="T17" fmla="*/ 0 60000 65536"/>
                  <a:gd name="T18" fmla="*/ 0 60000 65536"/>
                  <a:gd name="T19" fmla="*/ 0 60000 65536"/>
                  <a:gd name="T20" fmla="*/ 0 60000 65536"/>
                  <a:gd name="T21" fmla="*/ 0 w 29"/>
                  <a:gd name="T22" fmla="*/ 0 h 488"/>
                  <a:gd name="T23" fmla="*/ 29 w 29"/>
                  <a:gd name="T24" fmla="*/ 488 h 4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488">
                    <a:moveTo>
                      <a:pt x="0" y="0"/>
                    </a:moveTo>
                    <a:lnTo>
                      <a:pt x="0" y="48"/>
                    </a:lnTo>
                    <a:lnTo>
                      <a:pt x="10" y="105"/>
                    </a:lnTo>
                    <a:lnTo>
                      <a:pt x="10" y="229"/>
                    </a:lnTo>
                    <a:lnTo>
                      <a:pt x="20" y="363"/>
                    </a:lnTo>
                    <a:lnTo>
                      <a:pt x="29" y="430"/>
                    </a:lnTo>
                    <a:lnTo>
                      <a:pt x="29" y="488"/>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5" name="Freeform 3285"/>
              <p:cNvSpPr>
                <a:spLocks/>
              </p:cNvSpPr>
              <p:nvPr/>
            </p:nvSpPr>
            <p:spPr bwMode="auto">
              <a:xfrm>
                <a:off x="3261" y="2016"/>
                <a:ext cx="38" cy="373"/>
              </a:xfrm>
              <a:custGeom>
                <a:avLst/>
                <a:gdLst>
                  <a:gd name="T0" fmla="*/ 0 w 38"/>
                  <a:gd name="T1" fmla="*/ 0 h 373"/>
                  <a:gd name="T2" fmla="*/ 10 w 38"/>
                  <a:gd name="T3" fmla="*/ 105 h 373"/>
                  <a:gd name="T4" fmla="*/ 19 w 38"/>
                  <a:gd name="T5" fmla="*/ 201 h 373"/>
                  <a:gd name="T6" fmla="*/ 29 w 38"/>
                  <a:gd name="T7" fmla="*/ 296 h 373"/>
                  <a:gd name="T8" fmla="*/ 38 w 38"/>
                  <a:gd name="T9" fmla="*/ 373 h 373"/>
                  <a:gd name="T10" fmla="*/ 0 60000 65536"/>
                  <a:gd name="T11" fmla="*/ 0 60000 65536"/>
                  <a:gd name="T12" fmla="*/ 0 60000 65536"/>
                  <a:gd name="T13" fmla="*/ 0 60000 65536"/>
                  <a:gd name="T14" fmla="*/ 0 60000 65536"/>
                  <a:gd name="T15" fmla="*/ 0 w 38"/>
                  <a:gd name="T16" fmla="*/ 0 h 373"/>
                  <a:gd name="T17" fmla="*/ 38 w 38"/>
                  <a:gd name="T18" fmla="*/ 373 h 373"/>
                </a:gdLst>
                <a:ahLst/>
                <a:cxnLst>
                  <a:cxn ang="T10">
                    <a:pos x="T0" y="T1"/>
                  </a:cxn>
                  <a:cxn ang="T11">
                    <a:pos x="T2" y="T3"/>
                  </a:cxn>
                  <a:cxn ang="T12">
                    <a:pos x="T4" y="T5"/>
                  </a:cxn>
                  <a:cxn ang="T13">
                    <a:pos x="T6" y="T7"/>
                  </a:cxn>
                  <a:cxn ang="T14">
                    <a:pos x="T8" y="T9"/>
                  </a:cxn>
                </a:cxnLst>
                <a:rect l="T15" t="T16" r="T17" b="T18"/>
                <a:pathLst>
                  <a:path w="38" h="373">
                    <a:moveTo>
                      <a:pt x="0" y="0"/>
                    </a:moveTo>
                    <a:lnTo>
                      <a:pt x="10" y="105"/>
                    </a:lnTo>
                    <a:lnTo>
                      <a:pt x="19" y="201"/>
                    </a:lnTo>
                    <a:lnTo>
                      <a:pt x="29" y="296"/>
                    </a:lnTo>
                    <a:lnTo>
                      <a:pt x="38" y="373"/>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6" name="Freeform 3286"/>
              <p:cNvSpPr>
                <a:spLocks/>
              </p:cNvSpPr>
              <p:nvPr/>
            </p:nvSpPr>
            <p:spPr bwMode="auto">
              <a:xfrm>
                <a:off x="3299" y="2389"/>
                <a:ext cx="29" cy="210"/>
              </a:xfrm>
              <a:custGeom>
                <a:avLst/>
                <a:gdLst>
                  <a:gd name="T0" fmla="*/ 0 w 29"/>
                  <a:gd name="T1" fmla="*/ 0 h 210"/>
                  <a:gd name="T2" fmla="*/ 10 w 29"/>
                  <a:gd name="T3" fmla="*/ 67 h 210"/>
                  <a:gd name="T4" fmla="*/ 19 w 29"/>
                  <a:gd name="T5" fmla="*/ 124 h 210"/>
                  <a:gd name="T6" fmla="*/ 19 w 29"/>
                  <a:gd name="T7" fmla="*/ 162 h 210"/>
                  <a:gd name="T8" fmla="*/ 29 w 29"/>
                  <a:gd name="T9" fmla="*/ 210 h 210"/>
                  <a:gd name="T10" fmla="*/ 0 60000 65536"/>
                  <a:gd name="T11" fmla="*/ 0 60000 65536"/>
                  <a:gd name="T12" fmla="*/ 0 60000 65536"/>
                  <a:gd name="T13" fmla="*/ 0 60000 65536"/>
                  <a:gd name="T14" fmla="*/ 0 60000 65536"/>
                  <a:gd name="T15" fmla="*/ 0 w 29"/>
                  <a:gd name="T16" fmla="*/ 0 h 210"/>
                  <a:gd name="T17" fmla="*/ 29 w 29"/>
                  <a:gd name="T18" fmla="*/ 210 h 210"/>
                </a:gdLst>
                <a:ahLst/>
                <a:cxnLst>
                  <a:cxn ang="T10">
                    <a:pos x="T0" y="T1"/>
                  </a:cxn>
                  <a:cxn ang="T11">
                    <a:pos x="T2" y="T3"/>
                  </a:cxn>
                  <a:cxn ang="T12">
                    <a:pos x="T4" y="T5"/>
                  </a:cxn>
                  <a:cxn ang="T13">
                    <a:pos x="T6" y="T7"/>
                  </a:cxn>
                  <a:cxn ang="T14">
                    <a:pos x="T8" y="T9"/>
                  </a:cxn>
                </a:cxnLst>
                <a:rect l="T15" t="T16" r="T17" b="T18"/>
                <a:pathLst>
                  <a:path w="29" h="210">
                    <a:moveTo>
                      <a:pt x="0" y="0"/>
                    </a:moveTo>
                    <a:lnTo>
                      <a:pt x="10" y="67"/>
                    </a:lnTo>
                    <a:lnTo>
                      <a:pt x="19" y="124"/>
                    </a:lnTo>
                    <a:lnTo>
                      <a:pt x="19" y="162"/>
                    </a:lnTo>
                    <a:lnTo>
                      <a:pt x="29" y="21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7" name="Freeform 3287"/>
              <p:cNvSpPr>
                <a:spLocks/>
              </p:cNvSpPr>
              <p:nvPr/>
            </p:nvSpPr>
            <p:spPr bwMode="auto">
              <a:xfrm>
                <a:off x="3328" y="2599"/>
                <a:ext cx="29" cy="134"/>
              </a:xfrm>
              <a:custGeom>
                <a:avLst/>
                <a:gdLst>
                  <a:gd name="T0" fmla="*/ 0 w 29"/>
                  <a:gd name="T1" fmla="*/ 0 h 134"/>
                  <a:gd name="T2" fmla="*/ 10 w 29"/>
                  <a:gd name="T3" fmla="*/ 77 h 134"/>
                  <a:gd name="T4" fmla="*/ 29 w 29"/>
                  <a:gd name="T5" fmla="*/ 134 h 134"/>
                  <a:gd name="T6" fmla="*/ 0 60000 65536"/>
                  <a:gd name="T7" fmla="*/ 0 60000 65536"/>
                  <a:gd name="T8" fmla="*/ 0 60000 65536"/>
                  <a:gd name="T9" fmla="*/ 0 w 29"/>
                  <a:gd name="T10" fmla="*/ 0 h 134"/>
                  <a:gd name="T11" fmla="*/ 29 w 29"/>
                  <a:gd name="T12" fmla="*/ 134 h 134"/>
                </a:gdLst>
                <a:ahLst/>
                <a:cxnLst>
                  <a:cxn ang="T6">
                    <a:pos x="T0" y="T1"/>
                  </a:cxn>
                  <a:cxn ang="T7">
                    <a:pos x="T2" y="T3"/>
                  </a:cxn>
                  <a:cxn ang="T8">
                    <a:pos x="T4" y="T5"/>
                  </a:cxn>
                </a:cxnLst>
                <a:rect l="T9" t="T10" r="T11" b="T12"/>
                <a:pathLst>
                  <a:path w="29" h="134">
                    <a:moveTo>
                      <a:pt x="0" y="0"/>
                    </a:moveTo>
                    <a:lnTo>
                      <a:pt x="10" y="77"/>
                    </a:lnTo>
                    <a:lnTo>
                      <a:pt x="29" y="134"/>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8" name="Freeform 3288"/>
              <p:cNvSpPr>
                <a:spLocks/>
              </p:cNvSpPr>
              <p:nvPr/>
            </p:nvSpPr>
            <p:spPr bwMode="auto">
              <a:xfrm>
                <a:off x="3357" y="2733"/>
                <a:ext cx="38" cy="67"/>
              </a:xfrm>
              <a:custGeom>
                <a:avLst/>
                <a:gdLst>
                  <a:gd name="T0" fmla="*/ 0 w 38"/>
                  <a:gd name="T1" fmla="*/ 0 h 67"/>
                  <a:gd name="T2" fmla="*/ 19 w 38"/>
                  <a:gd name="T3" fmla="*/ 38 h 67"/>
                  <a:gd name="T4" fmla="*/ 38 w 38"/>
                  <a:gd name="T5" fmla="*/ 67 h 67"/>
                  <a:gd name="T6" fmla="*/ 0 60000 65536"/>
                  <a:gd name="T7" fmla="*/ 0 60000 65536"/>
                  <a:gd name="T8" fmla="*/ 0 60000 65536"/>
                  <a:gd name="T9" fmla="*/ 0 w 38"/>
                  <a:gd name="T10" fmla="*/ 0 h 67"/>
                  <a:gd name="T11" fmla="*/ 38 w 38"/>
                  <a:gd name="T12" fmla="*/ 67 h 67"/>
                </a:gdLst>
                <a:ahLst/>
                <a:cxnLst>
                  <a:cxn ang="T6">
                    <a:pos x="T0" y="T1"/>
                  </a:cxn>
                  <a:cxn ang="T7">
                    <a:pos x="T2" y="T3"/>
                  </a:cxn>
                  <a:cxn ang="T8">
                    <a:pos x="T4" y="T5"/>
                  </a:cxn>
                </a:cxnLst>
                <a:rect l="T9" t="T10" r="T11" b="T12"/>
                <a:pathLst>
                  <a:path w="38" h="67">
                    <a:moveTo>
                      <a:pt x="0" y="0"/>
                    </a:moveTo>
                    <a:lnTo>
                      <a:pt x="19" y="38"/>
                    </a:lnTo>
                    <a:lnTo>
                      <a:pt x="38" y="67"/>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79" name="Freeform 3289"/>
              <p:cNvSpPr>
                <a:spLocks/>
              </p:cNvSpPr>
              <p:nvPr/>
            </p:nvSpPr>
            <p:spPr bwMode="auto">
              <a:xfrm>
                <a:off x="3395" y="2800"/>
                <a:ext cx="29" cy="38"/>
              </a:xfrm>
              <a:custGeom>
                <a:avLst/>
                <a:gdLst>
                  <a:gd name="T0" fmla="*/ 0 w 29"/>
                  <a:gd name="T1" fmla="*/ 0 h 38"/>
                  <a:gd name="T2" fmla="*/ 19 w 29"/>
                  <a:gd name="T3" fmla="*/ 19 h 38"/>
                  <a:gd name="T4" fmla="*/ 29 w 29"/>
                  <a:gd name="T5" fmla="*/ 38 h 38"/>
                  <a:gd name="T6" fmla="*/ 0 60000 65536"/>
                  <a:gd name="T7" fmla="*/ 0 60000 65536"/>
                  <a:gd name="T8" fmla="*/ 0 60000 65536"/>
                  <a:gd name="T9" fmla="*/ 0 w 29"/>
                  <a:gd name="T10" fmla="*/ 0 h 38"/>
                  <a:gd name="T11" fmla="*/ 29 w 29"/>
                  <a:gd name="T12" fmla="*/ 38 h 38"/>
                </a:gdLst>
                <a:ahLst/>
                <a:cxnLst>
                  <a:cxn ang="T6">
                    <a:pos x="T0" y="T1"/>
                  </a:cxn>
                  <a:cxn ang="T7">
                    <a:pos x="T2" y="T3"/>
                  </a:cxn>
                  <a:cxn ang="T8">
                    <a:pos x="T4" y="T5"/>
                  </a:cxn>
                </a:cxnLst>
                <a:rect l="T9" t="T10" r="T11" b="T12"/>
                <a:pathLst>
                  <a:path w="29" h="38">
                    <a:moveTo>
                      <a:pt x="0" y="0"/>
                    </a:moveTo>
                    <a:lnTo>
                      <a:pt x="19" y="19"/>
                    </a:lnTo>
                    <a:lnTo>
                      <a:pt x="29" y="38"/>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80" name="Freeform 3290"/>
              <p:cNvSpPr>
                <a:spLocks/>
              </p:cNvSpPr>
              <p:nvPr/>
            </p:nvSpPr>
            <p:spPr bwMode="auto">
              <a:xfrm>
                <a:off x="3424" y="2838"/>
                <a:ext cx="28" cy="10"/>
              </a:xfrm>
              <a:custGeom>
                <a:avLst/>
                <a:gdLst>
                  <a:gd name="T0" fmla="*/ 0 w 28"/>
                  <a:gd name="T1" fmla="*/ 0 h 10"/>
                  <a:gd name="T2" fmla="*/ 9 w 28"/>
                  <a:gd name="T3" fmla="*/ 10 h 10"/>
                  <a:gd name="T4" fmla="*/ 28 w 28"/>
                  <a:gd name="T5" fmla="*/ 10 h 10"/>
                  <a:gd name="T6" fmla="*/ 0 60000 65536"/>
                  <a:gd name="T7" fmla="*/ 0 60000 65536"/>
                  <a:gd name="T8" fmla="*/ 0 60000 65536"/>
                  <a:gd name="T9" fmla="*/ 0 w 28"/>
                  <a:gd name="T10" fmla="*/ 0 h 10"/>
                  <a:gd name="T11" fmla="*/ 28 w 28"/>
                  <a:gd name="T12" fmla="*/ 10 h 10"/>
                </a:gdLst>
                <a:ahLst/>
                <a:cxnLst>
                  <a:cxn ang="T6">
                    <a:pos x="T0" y="T1"/>
                  </a:cxn>
                  <a:cxn ang="T7">
                    <a:pos x="T2" y="T3"/>
                  </a:cxn>
                  <a:cxn ang="T8">
                    <a:pos x="T4" y="T5"/>
                  </a:cxn>
                </a:cxnLst>
                <a:rect l="T9" t="T10" r="T11" b="T12"/>
                <a:pathLst>
                  <a:path w="28" h="10">
                    <a:moveTo>
                      <a:pt x="0" y="0"/>
                    </a:moveTo>
                    <a:lnTo>
                      <a:pt x="9" y="10"/>
                    </a:lnTo>
                    <a:lnTo>
                      <a:pt x="28" y="1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81" name="Freeform 3291"/>
              <p:cNvSpPr>
                <a:spLocks/>
              </p:cNvSpPr>
              <p:nvPr/>
            </p:nvSpPr>
            <p:spPr bwMode="auto">
              <a:xfrm>
                <a:off x="3452" y="2848"/>
                <a:ext cx="38" cy="10"/>
              </a:xfrm>
              <a:custGeom>
                <a:avLst/>
                <a:gdLst>
                  <a:gd name="T0" fmla="*/ 0 w 38"/>
                  <a:gd name="T1" fmla="*/ 0 h 10"/>
                  <a:gd name="T2" fmla="*/ 19 w 38"/>
                  <a:gd name="T3" fmla="*/ 0 h 10"/>
                  <a:gd name="T4" fmla="*/ 38 w 38"/>
                  <a:gd name="T5" fmla="*/ 10 h 10"/>
                  <a:gd name="T6" fmla="*/ 0 60000 65536"/>
                  <a:gd name="T7" fmla="*/ 0 60000 65536"/>
                  <a:gd name="T8" fmla="*/ 0 60000 65536"/>
                  <a:gd name="T9" fmla="*/ 0 w 38"/>
                  <a:gd name="T10" fmla="*/ 0 h 10"/>
                  <a:gd name="T11" fmla="*/ 38 w 38"/>
                  <a:gd name="T12" fmla="*/ 10 h 10"/>
                </a:gdLst>
                <a:ahLst/>
                <a:cxnLst>
                  <a:cxn ang="T6">
                    <a:pos x="T0" y="T1"/>
                  </a:cxn>
                  <a:cxn ang="T7">
                    <a:pos x="T2" y="T3"/>
                  </a:cxn>
                  <a:cxn ang="T8">
                    <a:pos x="T4" y="T5"/>
                  </a:cxn>
                </a:cxnLst>
                <a:rect l="T9" t="T10" r="T11" b="T12"/>
                <a:pathLst>
                  <a:path w="38" h="10">
                    <a:moveTo>
                      <a:pt x="0" y="0"/>
                    </a:moveTo>
                    <a:lnTo>
                      <a:pt x="19" y="0"/>
                    </a:lnTo>
                    <a:lnTo>
                      <a:pt x="38" y="1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82" name="Line 3292"/>
              <p:cNvSpPr>
                <a:spLocks noChangeShapeType="1"/>
              </p:cNvSpPr>
              <p:nvPr/>
            </p:nvSpPr>
            <p:spPr bwMode="auto">
              <a:xfrm>
                <a:off x="3490" y="2858"/>
                <a:ext cx="29" cy="9"/>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83" name="Line 3293"/>
              <p:cNvSpPr>
                <a:spLocks noChangeShapeType="1"/>
              </p:cNvSpPr>
              <p:nvPr/>
            </p:nvSpPr>
            <p:spPr bwMode="auto">
              <a:xfrm>
                <a:off x="3519"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84" name="Freeform 3294"/>
              <p:cNvSpPr>
                <a:spLocks/>
              </p:cNvSpPr>
              <p:nvPr/>
            </p:nvSpPr>
            <p:spPr bwMode="auto">
              <a:xfrm>
                <a:off x="3548" y="2867"/>
                <a:ext cx="38" cy="1"/>
              </a:xfrm>
              <a:custGeom>
                <a:avLst/>
                <a:gdLst>
                  <a:gd name="T0" fmla="*/ 0 w 38"/>
                  <a:gd name="T1" fmla="*/ 0 h 1"/>
                  <a:gd name="T2" fmla="*/ 19 w 38"/>
                  <a:gd name="T3" fmla="*/ 0 h 1"/>
                  <a:gd name="T4" fmla="*/ 38 w 38"/>
                  <a:gd name="T5" fmla="*/ 0 h 1"/>
                  <a:gd name="T6" fmla="*/ 0 60000 65536"/>
                  <a:gd name="T7" fmla="*/ 0 60000 65536"/>
                  <a:gd name="T8" fmla="*/ 0 60000 65536"/>
                  <a:gd name="T9" fmla="*/ 0 w 38"/>
                  <a:gd name="T10" fmla="*/ 0 h 1"/>
                  <a:gd name="T11" fmla="*/ 38 w 38"/>
                  <a:gd name="T12" fmla="*/ 1 h 1"/>
                </a:gdLst>
                <a:ahLst/>
                <a:cxnLst>
                  <a:cxn ang="T6">
                    <a:pos x="T0" y="T1"/>
                  </a:cxn>
                  <a:cxn ang="T7">
                    <a:pos x="T2" y="T3"/>
                  </a:cxn>
                  <a:cxn ang="T8">
                    <a:pos x="T4" y="T5"/>
                  </a:cxn>
                </a:cxnLst>
                <a:rect l="T9" t="T10" r="T11" b="T12"/>
                <a:pathLst>
                  <a:path w="38" h="1">
                    <a:moveTo>
                      <a:pt x="0" y="0"/>
                    </a:moveTo>
                    <a:lnTo>
                      <a:pt x="19" y="0"/>
                    </a:lnTo>
                    <a:lnTo>
                      <a:pt x="38"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85" name="Line 3295"/>
              <p:cNvSpPr>
                <a:spLocks noChangeShapeType="1"/>
              </p:cNvSpPr>
              <p:nvPr/>
            </p:nvSpPr>
            <p:spPr bwMode="auto">
              <a:xfrm>
                <a:off x="3586"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86" name="Line 3296"/>
              <p:cNvSpPr>
                <a:spLocks noChangeShapeType="1"/>
              </p:cNvSpPr>
              <p:nvPr/>
            </p:nvSpPr>
            <p:spPr bwMode="auto">
              <a:xfrm>
                <a:off x="3615"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87" name="Freeform 3297"/>
              <p:cNvSpPr>
                <a:spLocks/>
              </p:cNvSpPr>
              <p:nvPr/>
            </p:nvSpPr>
            <p:spPr bwMode="auto">
              <a:xfrm>
                <a:off x="3643" y="2867"/>
                <a:ext cx="39" cy="1"/>
              </a:xfrm>
              <a:custGeom>
                <a:avLst/>
                <a:gdLst>
                  <a:gd name="T0" fmla="*/ 0 w 39"/>
                  <a:gd name="T1" fmla="*/ 0 h 1"/>
                  <a:gd name="T2" fmla="*/ 19 w 39"/>
                  <a:gd name="T3" fmla="*/ 0 h 1"/>
                  <a:gd name="T4" fmla="*/ 39 w 39"/>
                  <a:gd name="T5" fmla="*/ 0 h 1"/>
                  <a:gd name="T6" fmla="*/ 0 60000 65536"/>
                  <a:gd name="T7" fmla="*/ 0 60000 65536"/>
                  <a:gd name="T8" fmla="*/ 0 60000 65536"/>
                  <a:gd name="T9" fmla="*/ 0 w 39"/>
                  <a:gd name="T10" fmla="*/ 0 h 1"/>
                  <a:gd name="T11" fmla="*/ 39 w 39"/>
                  <a:gd name="T12" fmla="*/ 1 h 1"/>
                </a:gdLst>
                <a:ahLst/>
                <a:cxnLst>
                  <a:cxn ang="T6">
                    <a:pos x="T0" y="T1"/>
                  </a:cxn>
                  <a:cxn ang="T7">
                    <a:pos x="T2" y="T3"/>
                  </a:cxn>
                  <a:cxn ang="T8">
                    <a:pos x="T4" y="T5"/>
                  </a:cxn>
                </a:cxnLst>
                <a:rect l="T9" t="T10" r="T11" b="T12"/>
                <a:pathLst>
                  <a:path w="39" h="1">
                    <a:moveTo>
                      <a:pt x="0" y="0"/>
                    </a:moveTo>
                    <a:lnTo>
                      <a:pt x="19" y="0"/>
                    </a:lnTo>
                    <a:lnTo>
                      <a:pt x="39" y="0"/>
                    </a:lnTo>
                  </a:path>
                </a:pathLst>
              </a:custGeom>
              <a:noFill/>
              <a:ln w="158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888" name="Line 3298"/>
              <p:cNvSpPr>
                <a:spLocks noChangeShapeType="1"/>
              </p:cNvSpPr>
              <p:nvPr/>
            </p:nvSpPr>
            <p:spPr bwMode="auto">
              <a:xfrm>
                <a:off x="3682" y="2867"/>
                <a:ext cx="2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89" name="Line 3299"/>
              <p:cNvSpPr>
                <a:spLocks noChangeShapeType="1"/>
              </p:cNvSpPr>
              <p:nvPr/>
            </p:nvSpPr>
            <p:spPr bwMode="auto">
              <a:xfrm>
                <a:off x="3710" y="2867"/>
                <a:ext cx="29"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90" name="Line 3300"/>
              <p:cNvSpPr>
                <a:spLocks noChangeShapeType="1"/>
              </p:cNvSpPr>
              <p:nvPr/>
            </p:nvSpPr>
            <p:spPr bwMode="auto">
              <a:xfrm>
                <a:off x="3739" y="2867"/>
                <a:ext cx="3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891" name="Freeform 3301"/>
              <p:cNvSpPr>
                <a:spLocks/>
              </p:cNvSpPr>
              <p:nvPr/>
            </p:nvSpPr>
            <p:spPr bwMode="auto">
              <a:xfrm>
                <a:off x="1197" y="2838"/>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892" name="Freeform 3302"/>
              <p:cNvSpPr>
                <a:spLocks/>
              </p:cNvSpPr>
              <p:nvPr/>
            </p:nvSpPr>
            <p:spPr bwMode="auto">
              <a:xfrm>
                <a:off x="1226" y="2838"/>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893" name="Freeform 3303"/>
              <p:cNvSpPr>
                <a:spLocks/>
              </p:cNvSpPr>
              <p:nvPr/>
            </p:nvSpPr>
            <p:spPr bwMode="auto">
              <a:xfrm>
                <a:off x="1264" y="2838"/>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894" name="Freeform 3304"/>
              <p:cNvSpPr>
                <a:spLocks/>
              </p:cNvSpPr>
              <p:nvPr/>
            </p:nvSpPr>
            <p:spPr bwMode="auto">
              <a:xfrm>
                <a:off x="1292" y="2838"/>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895" name="Freeform 3305"/>
              <p:cNvSpPr>
                <a:spLocks/>
              </p:cNvSpPr>
              <p:nvPr/>
            </p:nvSpPr>
            <p:spPr bwMode="auto">
              <a:xfrm>
                <a:off x="1321" y="2838"/>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896" name="Freeform 3306"/>
              <p:cNvSpPr>
                <a:spLocks/>
              </p:cNvSpPr>
              <p:nvPr/>
            </p:nvSpPr>
            <p:spPr bwMode="auto">
              <a:xfrm>
                <a:off x="1359" y="2838"/>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897" name="Freeform 3307"/>
              <p:cNvSpPr>
                <a:spLocks/>
              </p:cNvSpPr>
              <p:nvPr/>
            </p:nvSpPr>
            <p:spPr bwMode="auto">
              <a:xfrm>
                <a:off x="1388" y="2838"/>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898" name="Freeform 3308"/>
              <p:cNvSpPr>
                <a:spLocks/>
              </p:cNvSpPr>
              <p:nvPr/>
            </p:nvSpPr>
            <p:spPr bwMode="auto">
              <a:xfrm>
                <a:off x="1417" y="2838"/>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899" name="Freeform 3309"/>
              <p:cNvSpPr>
                <a:spLocks/>
              </p:cNvSpPr>
              <p:nvPr/>
            </p:nvSpPr>
            <p:spPr bwMode="auto">
              <a:xfrm>
                <a:off x="1455" y="2838"/>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00" name="Freeform 3310"/>
              <p:cNvSpPr>
                <a:spLocks/>
              </p:cNvSpPr>
              <p:nvPr/>
            </p:nvSpPr>
            <p:spPr bwMode="auto">
              <a:xfrm>
                <a:off x="1484" y="2838"/>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01" name="Freeform 3311"/>
              <p:cNvSpPr>
                <a:spLocks/>
              </p:cNvSpPr>
              <p:nvPr/>
            </p:nvSpPr>
            <p:spPr bwMode="auto">
              <a:xfrm>
                <a:off x="1512" y="2838"/>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02" name="Freeform 3312"/>
              <p:cNvSpPr>
                <a:spLocks/>
              </p:cNvSpPr>
              <p:nvPr/>
            </p:nvSpPr>
            <p:spPr bwMode="auto">
              <a:xfrm>
                <a:off x="1551" y="2838"/>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03" name="Freeform 3313"/>
              <p:cNvSpPr>
                <a:spLocks/>
              </p:cNvSpPr>
              <p:nvPr/>
            </p:nvSpPr>
            <p:spPr bwMode="auto">
              <a:xfrm>
                <a:off x="1579" y="2829"/>
                <a:ext cx="58" cy="57"/>
              </a:xfrm>
              <a:custGeom>
                <a:avLst/>
                <a:gdLst>
                  <a:gd name="T0" fmla="*/ 29 w 58"/>
                  <a:gd name="T1" fmla="*/ 0 h 57"/>
                  <a:gd name="T2" fmla="*/ 58 w 58"/>
                  <a:gd name="T3" fmla="*/ 29 h 57"/>
                  <a:gd name="T4" fmla="*/ 29 w 58"/>
                  <a:gd name="T5" fmla="*/ 57 h 57"/>
                  <a:gd name="T6" fmla="*/ 0 w 58"/>
                  <a:gd name="T7" fmla="*/ 29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04" name="Freeform 3314"/>
              <p:cNvSpPr>
                <a:spLocks/>
              </p:cNvSpPr>
              <p:nvPr/>
            </p:nvSpPr>
            <p:spPr bwMode="auto">
              <a:xfrm>
                <a:off x="1608" y="2819"/>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05" name="Freeform 3315"/>
              <p:cNvSpPr>
                <a:spLocks/>
              </p:cNvSpPr>
              <p:nvPr/>
            </p:nvSpPr>
            <p:spPr bwMode="auto">
              <a:xfrm>
                <a:off x="1646" y="2800"/>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06" name="Freeform 3316"/>
              <p:cNvSpPr>
                <a:spLocks/>
              </p:cNvSpPr>
              <p:nvPr/>
            </p:nvSpPr>
            <p:spPr bwMode="auto">
              <a:xfrm>
                <a:off x="1675" y="2762"/>
                <a:ext cx="57" cy="57"/>
              </a:xfrm>
              <a:custGeom>
                <a:avLst/>
                <a:gdLst>
                  <a:gd name="T0" fmla="*/ 28 w 57"/>
                  <a:gd name="T1" fmla="*/ 0 h 57"/>
                  <a:gd name="T2" fmla="*/ 57 w 57"/>
                  <a:gd name="T3" fmla="*/ 29 h 57"/>
                  <a:gd name="T4" fmla="*/ 28 w 57"/>
                  <a:gd name="T5" fmla="*/ 57 h 57"/>
                  <a:gd name="T6" fmla="*/ 0 w 57"/>
                  <a:gd name="T7" fmla="*/ 29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9"/>
                    </a:lnTo>
                    <a:lnTo>
                      <a:pt x="28" y="57"/>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07" name="Freeform 3317"/>
              <p:cNvSpPr>
                <a:spLocks/>
              </p:cNvSpPr>
              <p:nvPr/>
            </p:nvSpPr>
            <p:spPr bwMode="auto">
              <a:xfrm>
                <a:off x="1703" y="2695"/>
                <a:ext cx="58" cy="57"/>
              </a:xfrm>
              <a:custGeom>
                <a:avLst/>
                <a:gdLst>
                  <a:gd name="T0" fmla="*/ 29 w 58"/>
                  <a:gd name="T1" fmla="*/ 0 h 57"/>
                  <a:gd name="T2" fmla="*/ 58 w 58"/>
                  <a:gd name="T3" fmla="*/ 29 h 57"/>
                  <a:gd name="T4" fmla="*/ 29 w 58"/>
                  <a:gd name="T5" fmla="*/ 57 h 57"/>
                  <a:gd name="T6" fmla="*/ 0 w 58"/>
                  <a:gd name="T7" fmla="*/ 29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08" name="Freeform 3318"/>
              <p:cNvSpPr>
                <a:spLocks/>
              </p:cNvSpPr>
              <p:nvPr/>
            </p:nvSpPr>
            <p:spPr bwMode="auto">
              <a:xfrm>
                <a:off x="1742" y="2590"/>
                <a:ext cx="57" cy="57"/>
              </a:xfrm>
              <a:custGeom>
                <a:avLst/>
                <a:gdLst>
                  <a:gd name="T0" fmla="*/ 28 w 57"/>
                  <a:gd name="T1" fmla="*/ 0 h 57"/>
                  <a:gd name="T2" fmla="*/ 57 w 57"/>
                  <a:gd name="T3" fmla="*/ 28 h 57"/>
                  <a:gd name="T4" fmla="*/ 28 w 57"/>
                  <a:gd name="T5" fmla="*/ 57 h 57"/>
                  <a:gd name="T6" fmla="*/ 0 w 57"/>
                  <a:gd name="T7" fmla="*/ 28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8"/>
                    </a:lnTo>
                    <a:lnTo>
                      <a:pt x="28" y="57"/>
                    </a:lnTo>
                    <a:lnTo>
                      <a:pt x="0" y="28"/>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09" name="Freeform 3319"/>
              <p:cNvSpPr>
                <a:spLocks/>
              </p:cNvSpPr>
              <p:nvPr/>
            </p:nvSpPr>
            <p:spPr bwMode="auto">
              <a:xfrm>
                <a:off x="1770" y="2418"/>
                <a:ext cx="58" cy="57"/>
              </a:xfrm>
              <a:custGeom>
                <a:avLst/>
                <a:gdLst>
                  <a:gd name="T0" fmla="*/ 29 w 58"/>
                  <a:gd name="T1" fmla="*/ 0 h 57"/>
                  <a:gd name="T2" fmla="*/ 58 w 58"/>
                  <a:gd name="T3" fmla="*/ 28 h 57"/>
                  <a:gd name="T4" fmla="*/ 29 w 58"/>
                  <a:gd name="T5" fmla="*/ 57 h 57"/>
                  <a:gd name="T6" fmla="*/ 0 w 58"/>
                  <a:gd name="T7" fmla="*/ 28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10" name="Freeform 3320"/>
              <p:cNvSpPr>
                <a:spLocks/>
              </p:cNvSpPr>
              <p:nvPr/>
            </p:nvSpPr>
            <p:spPr bwMode="auto">
              <a:xfrm>
                <a:off x="1799" y="2178"/>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11" name="Freeform 3321"/>
              <p:cNvSpPr>
                <a:spLocks/>
              </p:cNvSpPr>
              <p:nvPr/>
            </p:nvSpPr>
            <p:spPr bwMode="auto">
              <a:xfrm>
                <a:off x="1837" y="1853"/>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12" name="Freeform 3322"/>
              <p:cNvSpPr>
                <a:spLocks/>
              </p:cNvSpPr>
              <p:nvPr/>
            </p:nvSpPr>
            <p:spPr bwMode="auto">
              <a:xfrm>
                <a:off x="1866" y="1499"/>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13" name="Freeform 3323"/>
              <p:cNvSpPr>
                <a:spLocks/>
              </p:cNvSpPr>
              <p:nvPr/>
            </p:nvSpPr>
            <p:spPr bwMode="auto">
              <a:xfrm>
                <a:off x="1895" y="1279"/>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14" name="Freeform 3324"/>
              <p:cNvSpPr>
                <a:spLocks/>
              </p:cNvSpPr>
              <p:nvPr/>
            </p:nvSpPr>
            <p:spPr bwMode="auto">
              <a:xfrm>
                <a:off x="1933" y="1346"/>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15" name="Freeform 3325"/>
              <p:cNvSpPr>
                <a:spLocks/>
              </p:cNvSpPr>
              <p:nvPr/>
            </p:nvSpPr>
            <p:spPr bwMode="auto">
              <a:xfrm>
                <a:off x="1961" y="1624"/>
                <a:ext cx="58" cy="57"/>
              </a:xfrm>
              <a:custGeom>
                <a:avLst/>
                <a:gdLst>
                  <a:gd name="T0" fmla="*/ 29 w 58"/>
                  <a:gd name="T1" fmla="*/ 0 h 57"/>
                  <a:gd name="T2" fmla="*/ 58 w 58"/>
                  <a:gd name="T3" fmla="*/ 28 h 57"/>
                  <a:gd name="T4" fmla="*/ 29 w 58"/>
                  <a:gd name="T5" fmla="*/ 57 h 57"/>
                  <a:gd name="T6" fmla="*/ 0 w 58"/>
                  <a:gd name="T7" fmla="*/ 28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16" name="Freeform 3326"/>
              <p:cNvSpPr>
                <a:spLocks/>
              </p:cNvSpPr>
              <p:nvPr/>
            </p:nvSpPr>
            <p:spPr bwMode="auto">
              <a:xfrm>
                <a:off x="1990" y="1891"/>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17" name="Freeform 3327"/>
              <p:cNvSpPr>
                <a:spLocks/>
              </p:cNvSpPr>
              <p:nvPr/>
            </p:nvSpPr>
            <p:spPr bwMode="auto">
              <a:xfrm>
                <a:off x="2028" y="2073"/>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18" name="Freeform 3328"/>
              <p:cNvSpPr>
                <a:spLocks/>
              </p:cNvSpPr>
              <p:nvPr/>
            </p:nvSpPr>
            <p:spPr bwMode="auto">
              <a:xfrm>
                <a:off x="2057" y="2226"/>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19" name="Freeform 3329"/>
              <p:cNvSpPr>
                <a:spLocks/>
              </p:cNvSpPr>
              <p:nvPr/>
            </p:nvSpPr>
            <p:spPr bwMode="auto">
              <a:xfrm>
                <a:off x="2086" y="2341"/>
                <a:ext cx="57" cy="57"/>
              </a:xfrm>
              <a:custGeom>
                <a:avLst/>
                <a:gdLst>
                  <a:gd name="T0" fmla="*/ 28 w 57"/>
                  <a:gd name="T1" fmla="*/ 0 h 57"/>
                  <a:gd name="T2" fmla="*/ 57 w 57"/>
                  <a:gd name="T3" fmla="*/ 29 h 57"/>
                  <a:gd name="T4" fmla="*/ 28 w 57"/>
                  <a:gd name="T5" fmla="*/ 57 h 57"/>
                  <a:gd name="T6" fmla="*/ 0 w 57"/>
                  <a:gd name="T7" fmla="*/ 29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9"/>
                    </a:lnTo>
                    <a:lnTo>
                      <a:pt x="28" y="57"/>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20" name="Freeform 3330"/>
              <p:cNvSpPr>
                <a:spLocks/>
              </p:cNvSpPr>
              <p:nvPr/>
            </p:nvSpPr>
            <p:spPr bwMode="auto">
              <a:xfrm>
                <a:off x="2124" y="2408"/>
                <a:ext cx="57" cy="57"/>
              </a:xfrm>
              <a:custGeom>
                <a:avLst/>
                <a:gdLst>
                  <a:gd name="T0" fmla="*/ 29 w 57"/>
                  <a:gd name="T1" fmla="*/ 0 h 57"/>
                  <a:gd name="T2" fmla="*/ 57 w 57"/>
                  <a:gd name="T3" fmla="*/ 29 h 57"/>
                  <a:gd name="T4" fmla="*/ 29 w 57"/>
                  <a:gd name="T5" fmla="*/ 57 h 57"/>
                  <a:gd name="T6" fmla="*/ 0 w 57"/>
                  <a:gd name="T7" fmla="*/ 29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21" name="Freeform 3331"/>
              <p:cNvSpPr>
                <a:spLocks/>
              </p:cNvSpPr>
              <p:nvPr/>
            </p:nvSpPr>
            <p:spPr bwMode="auto">
              <a:xfrm>
                <a:off x="2153" y="2427"/>
                <a:ext cx="57" cy="57"/>
              </a:xfrm>
              <a:custGeom>
                <a:avLst/>
                <a:gdLst>
                  <a:gd name="T0" fmla="*/ 28 w 57"/>
                  <a:gd name="T1" fmla="*/ 0 h 57"/>
                  <a:gd name="T2" fmla="*/ 57 w 57"/>
                  <a:gd name="T3" fmla="*/ 29 h 57"/>
                  <a:gd name="T4" fmla="*/ 28 w 57"/>
                  <a:gd name="T5" fmla="*/ 57 h 57"/>
                  <a:gd name="T6" fmla="*/ 0 w 57"/>
                  <a:gd name="T7" fmla="*/ 29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9"/>
                    </a:lnTo>
                    <a:lnTo>
                      <a:pt x="28" y="57"/>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22" name="Freeform 3332"/>
              <p:cNvSpPr>
                <a:spLocks/>
              </p:cNvSpPr>
              <p:nvPr/>
            </p:nvSpPr>
            <p:spPr bwMode="auto">
              <a:xfrm>
                <a:off x="2181" y="2418"/>
                <a:ext cx="58" cy="57"/>
              </a:xfrm>
              <a:custGeom>
                <a:avLst/>
                <a:gdLst>
                  <a:gd name="T0" fmla="*/ 29 w 58"/>
                  <a:gd name="T1" fmla="*/ 0 h 57"/>
                  <a:gd name="T2" fmla="*/ 58 w 58"/>
                  <a:gd name="T3" fmla="*/ 28 h 57"/>
                  <a:gd name="T4" fmla="*/ 29 w 58"/>
                  <a:gd name="T5" fmla="*/ 57 h 57"/>
                  <a:gd name="T6" fmla="*/ 0 w 58"/>
                  <a:gd name="T7" fmla="*/ 28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23" name="Freeform 3333"/>
              <p:cNvSpPr>
                <a:spLocks/>
              </p:cNvSpPr>
              <p:nvPr/>
            </p:nvSpPr>
            <p:spPr bwMode="auto">
              <a:xfrm>
                <a:off x="2219" y="2370"/>
                <a:ext cx="58" cy="57"/>
              </a:xfrm>
              <a:custGeom>
                <a:avLst/>
                <a:gdLst>
                  <a:gd name="T0" fmla="*/ 29 w 58"/>
                  <a:gd name="T1" fmla="*/ 0 h 57"/>
                  <a:gd name="T2" fmla="*/ 58 w 58"/>
                  <a:gd name="T3" fmla="*/ 28 h 57"/>
                  <a:gd name="T4" fmla="*/ 29 w 58"/>
                  <a:gd name="T5" fmla="*/ 57 h 57"/>
                  <a:gd name="T6" fmla="*/ 0 w 58"/>
                  <a:gd name="T7" fmla="*/ 28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24" name="Freeform 3334"/>
              <p:cNvSpPr>
                <a:spLocks/>
              </p:cNvSpPr>
              <p:nvPr/>
            </p:nvSpPr>
            <p:spPr bwMode="auto">
              <a:xfrm>
                <a:off x="2248" y="2303"/>
                <a:ext cx="57" cy="57"/>
              </a:xfrm>
              <a:custGeom>
                <a:avLst/>
                <a:gdLst>
                  <a:gd name="T0" fmla="*/ 29 w 57"/>
                  <a:gd name="T1" fmla="*/ 0 h 57"/>
                  <a:gd name="T2" fmla="*/ 57 w 57"/>
                  <a:gd name="T3" fmla="*/ 28 h 57"/>
                  <a:gd name="T4" fmla="*/ 29 w 57"/>
                  <a:gd name="T5" fmla="*/ 57 h 57"/>
                  <a:gd name="T6" fmla="*/ 0 w 57"/>
                  <a:gd name="T7" fmla="*/ 28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25" name="Freeform 3335"/>
              <p:cNvSpPr>
                <a:spLocks/>
              </p:cNvSpPr>
              <p:nvPr/>
            </p:nvSpPr>
            <p:spPr bwMode="auto">
              <a:xfrm>
                <a:off x="2277" y="2217"/>
                <a:ext cx="57" cy="57"/>
              </a:xfrm>
              <a:custGeom>
                <a:avLst/>
                <a:gdLst>
                  <a:gd name="T0" fmla="*/ 28 w 57"/>
                  <a:gd name="T1" fmla="*/ 0 h 57"/>
                  <a:gd name="T2" fmla="*/ 57 w 57"/>
                  <a:gd name="T3" fmla="*/ 28 h 57"/>
                  <a:gd name="T4" fmla="*/ 28 w 57"/>
                  <a:gd name="T5" fmla="*/ 57 h 57"/>
                  <a:gd name="T6" fmla="*/ 0 w 57"/>
                  <a:gd name="T7" fmla="*/ 28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8"/>
                    </a:lnTo>
                    <a:lnTo>
                      <a:pt x="28" y="57"/>
                    </a:lnTo>
                    <a:lnTo>
                      <a:pt x="0" y="28"/>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26" name="Freeform 3336"/>
              <p:cNvSpPr>
                <a:spLocks/>
              </p:cNvSpPr>
              <p:nvPr/>
            </p:nvSpPr>
            <p:spPr bwMode="auto">
              <a:xfrm>
                <a:off x="2315" y="2131"/>
                <a:ext cx="57" cy="57"/>
              </a:xfrm>
              <a:custGeom>
                <a:avLst/>
                <a:gdLst>
                  <a:gd name="T0" fmla="*/ 29 w 57"/>
                  <a:gd name="T1" fmla="*/ 0 h 57"/>
                  <a:gd name="T2" fmla="*/ 57 w 57"/>
                  <a:gd name="T3" fmla="*/ 28 h 57"/>
                  <a:gd name="T4" fmla="*/ 29 w 57"/>
                  <a:gd name="T5" fmla="*/ 57 h 57"/>
                  <a:gd name="T6" fmla="*/ 0 w 57"/>
                  <a:gd name="T7" fmla="*/ 28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27" name="Freeform 3337"/>
              <p:cNvSpPr>
                <a:spLocks/>
              </p:cNvSpPr>
              <p:nvPr/>
            </p:nvSpPr>
            <p:spPr bwMode="auto">
              <a:xfrm>
                <a:off x="2344" y="2044"/>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28" name="Freeform 3338"/>
              <p:cNvSpPr>
                <a:spLocks/>
              </p:cNvSpPr>
              <p:nvPr/>
            </p:nvSpPr>
            <p:spPr bwMode="auto">
              <a:xfrm>
                <a:off x="2372" y="1977"/>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29" name="Freeform 3339"/>
              <p:cNvSpPr>
                <a:spLocks/>
              </p:cNvSpPr>
              <p:nvPr/>
            </p:nvSpPr>
            <p:spPr bwMode="auto">
              <a:xfrm>
                <a:off x="2411" y="1911"/>
                <a:ext cx="57" cy="57"/>
              </a:xfrm>
              <a:custGeom>
                <a:avLst/>
                <a:gdLst>
                  <a:gd name="T0" fmla="*/ 28 w 57"/>
                  <a:gd name="T1" fmla="*/ 0 h 57"/>
                  <a:gd name="T2" fmla="*/ 57 w 57"/>
                  <a:gd name="T3" fmla="*/ 28 h 57"/>
                  <a:gd name="T4" fmla="*/ 28 w 57"/>
                  <a:gd name="T5" fmla="*/ 57 h 57"/>
                  <a:gd name="T6" fmla="*/ 0 w 57"/>
                  <a:gd name="T7" fmla="*/ 28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8"/>
                    </a:lnTo>
                    <a:lnTo>
                      <a:pt x="28" y="57"/>
                    </a:lnTo>
                    <a:lnTo>
                      <a:pt x="0" y="28"/>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30" name="Freeform 3340"/>
              <p:cNvSpPr>
                <a:spLocks/>
              </p:cNvSpPr>
              <p:nvPr/>
            </p:nvSpPr>
            <p:spPr bwMode="auto">
              <a:xfrm>
                <a:off x="2439" y="1853"/>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31" name="Freeform 3341"/>
              <p:cNvSpPr>
                <a:spLocks/>
              </p:cNvSpPr>
              <p:nvPr/>
            </p:nvSpPr>
            <p:spPr bwMode="auto">
              <a:xfrm>
                <a:off x="2468" y="1815"/>
                <a:ext cx="57" cy="57"/>
              </a:xfrm>
              <a:custGeom>
                <a:avLst/>
                <a:gdLst>
                  <a:gd name="T0" fmla="*/ 29 w 57"/>
                  <a:gd name="T1" fmla="*/ 0 h 57"/>
                  <a:gd name="T2" fmla="*/ 57 w 57"/>
                  <a:gd name="T3" fmla="*/ 29 h 57"/>
                  <a:gd name="T4" fmla="*/ 29 w 57"/>
                  <a:gd name="T5" fmla="*/ 57 h 57"/>
                  <a:gd name="T6" fmla="*/ 0 w 57"/>
                  <a:gd name="T7" fmla="*/ 29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32" name="Freeform 3342"/>
              <p:cNvSpPr>
                <a:spLocks/>
              </p:cNvSpPr>
              <p:nvPr/>
            </p:nvSpPr>
            <p:spPr bwMode="auto">
              <a:xfrm>
                <a:off x="2506" y="1786"/>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33" name="Freeform 3343"/>
              <p:cNvSpPr>
                <a:spLocks/>
              </p:cNvSpPr>
              <p:nvPr/>
            </p:nvSpPr>
            <p:spPr bwMode="auto">
              <a:xfrm>
                <a:off x="2535" y="1767"/>
                <a:ext cx="57" cy="57"/>
              </a:xfrm>
              <a:custGeom>
                <a:avLst/>
                <a:gdLst>
                  <a:gd name="T0" fmla="*/ 28 w 57"/>
                  <a:gd name="T1" fmla="*/ 0 h 57"/>
                  <a:gd name="T2" fmla="*/ 57 w 57"/>
                  <a:gd name="T3" fmla="*/ 29 h 57"/>
                  <a:gd name="T4" fmla="*/ 28 w 57"/>
                  <a:gd name="T5" fmla="*/ 57 h 57"/>
                  <a:gd name="T6" fmla="*/ 0 w 57"/>
                  <a:gd name="T7" fmla="*/ 29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9"/>
                    </a:lnTo>
                    <a:lnTo>
                      <a:pt x="28" y="57"/>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34" name="Freeform 3344"/>
              <p:cNvSpPr>
                <a:spLocks/>
              </p:cNvSpPr>
              <p:nvPr/>
            </p:nvSpPr>
            <p:spPr bwMode="auto">
              <a:xfrm>
                <a:off x="2563" y="1748"/>
                <a:ext cx="58" cy="57"/>
              </a:xfrm>
              <a:custGeom>
                <a:avLst/>
                <a:gdLst>
                  <a:gd name="T0" fmla="*/ 29 w 58"/>
                  <a:gd name="T1" fmla="*/ 0 h 57"/>
                  <a:gd name="T2" fmla="*/ 58 w 58"/>
                  <a:gd name="T3" fmla="*/ 29 h 57"/>
                  <a:gd name="T4" fmla="*/ 29 w 58"/>
                  <a:gd name="T5" fmla="*/ 57 h 57"/>
                  <a:gd name="T6" fmla="*/ 0 w 58"/>
                  <a:gd name="T7" fmla="*/ 29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35" name="Freeform 3345"/>
              <p:cNvSpPr>
                <a:spLocks/>
              </p:cNvSpPr>
              <p:nvPr/>
            </p:nvSpPr>
            <p:spPr bwMode="auto">
              <a:xfrm>
                <a:off x="2602" y="1729"/>
                <a:ext cx="57" cy="57"/>
              </a:xfrm>
              <a:custGeom>
                <a:avLst/>
                <a:gdLst>
                  <a:gd name="T0" fmla="*/ 28 w 57"/>
                  <a:gd name="T1" fmla="*/ 0 h 57"/>
                  <a:gd name="T2" fmla="*/ 57 w 57"/>
                  <a:gd name="T3" fmla="*/ 28 h 57"/>
                  <a:gd name="T4" fmla="*/ 28 w 57"/>
                  <a:gd name="T5" fmla="*/ 57 h 57"/>
                  <a:gd name="T6" fmla="*/ 0 w 57"/>
                  <a:gd name="T7" fmla="*/ 28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8"/>
                    </a:lnTo>
                    <a:lnTo>
                      <a:pt x="28" y="57"/>
                    </a:lnTo>
                    <a:lnTo>
                      <a:pt x="0" y="28"/>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36" name="Freeform 3346"/>
              <p:cNvSpPr>
                <a:spLocks/>
              </p:cNvSpPr>
              <p:nvPr/>
            </p:nvSpPr>
            <p:spPr bwMode="auto">
              <a:xfrm>
                <a:off x="2630" y="1710"/>
                <a:ext cx="58" cy="57"/>
              </a:xfrm>
              <a:custGeom>
                <a:avLst/>
                <a:gdLst>
                  <a:gd name="T0" fmla="*/ 29 w 58"/>
                  <a:gd name="T1" fmla="*/ 0 h 57"/>
                  <a:gd name="T2" fmla="*/ 58 w 58"/>
                  <a:gd name="T3" fmla="*/ 28 h 57"/>
                  <a:gd name="T4" fmla="*/ 29 w 58"/>
                  <a:gd name="T5" fmla="*/ 57 h 57"/>
                  <a:gd name="T6" fmla="*/ 0 w 58"/>
                  <a:gd name="T7" fmla="*/ 28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37" name="Freeform 3347"/>
              <p:cNvSpPr>
                <a:spLocks/>
              </p:cNvSpPr>
              <p:nvPr/>
            </p:nvSpPr>
            <p:spPr bwMode="auto">
              <a:xfrm>
                <a:off x="2659" y="1700"/>
                <a:ext cx="57" cy="57"/>
              </a:xfrm>
              <a:custGeom>
                <a:avLst/>
                <a:gdLst>
                  <a:gd name="T0" fmla="*/ 29 w 57"/>
                  <a:gd name="T1" fmla="*/ 0 h 57"/>
                  <a:gd name="T2" fmla="*/ 57 w 57"/>
                  <a:gd name="T3" fmla="*/ 29 h 57"/>
                  <a:gd name="T4" fmla="*/ 29 w 57"/>
                  <a:gd name="T5" fmla="*/ 57 h 57"/>
                  <a:gd name="T6" fmla="*/ 0 w 57"/>
                  <a:gd name="T7" fmla="*/ 29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38" name="Freeform 3348"/>
              <p:cNvSpPr>
                <a:spLocks/>
              </p:cNvSpPr>
              <p:nvPr/>
            </p:nvSpPr>
            <p:spPr bwMode="auto">
              <a:xfrm>
                <a:off x="2697" y="1700"/>
                <a:ext cx="58" cy="57"/>
              </a:xfrm>
              <a:custGeom>
                <a:avLst/>
                <a:gdLst>
                  <a:gd name="T0" fmla="*/ 29 w 58"/>
                  <a:gd name="T1" fmla="*/ 0 h 57"/>
                  <a:gd name="T2" fmla="*/ 58 w 58"/>
                  <a:gd name="T3" fmla="*/ 29 h 57"/>
                  <a:gd name="T4" fmla="*/ 29 w 58"/>
                  <a:gd name="T5" fmla="*/ 57 h 57"/>
                  <a:gd name="T6" fmla="*/ 0 w 58"/>
                  <a:gd name="T7" fmla="*/ 29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39" name="Freeform 3349"/>
              <p:cNvSpPr>
                <a:spLocks/>
              </p:cNvSpPr>
              <p:nvPr/>
            </p:nvSpPr>
            <p:spPr bwMode="auto">
              <a:xfrm>
                <a:off x="2726" y="1710"/>
                <a:ext cx="57" cy="57"/>
              </a:xfrm>
              <a:custGeom>
                <a:avLst/>
                <a:gdLst>
                  <a:gd name="T0" fmla="*/ 29 w 57"/>
                  <a:gd name="T1" fmla="*/ 0 h 57"/>
                  <a:gd name="T2" fmla="*/ 57 w 57"/>
                  <a:gd name="T3" fmla="*/ 28 h 57"/>
                  <a:gd name="T4" fmla="*/ 29 w 57"/>
                  <a:gd name="T5" fmla="*/ 57 h 57"/>
                  <a:gd name="T6" fmla="*/ 0 w 57"/>
                  <a:gd name="T7" fmla="*/ 28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40" name="Freeform 3350"/>
              <p:cNvSpPr>
                <a:spLocks/>
              </p:cNvSpPr>
              <p:nvPr/>
            </p:nvSpPr>
            <p:spPr bwMode="auto">
              <a:xfrm>
                <a:off x="2755" y="1719"/>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41" name="Freeform 3351"/>
              <p:cNvSpPr>
                <a:spLocks/>
              </p:cNvSpPr>
              <p:nvPr/>
            </p:nvSpPr>
            <p:spPr bwMode="auto">
              <a:xfrm>
                <a:off x="2793" y="1738"/>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42" name="Freeform 3352"/>
              <p:cNvSpPr>
                <a:spLocks/>
              </p:cNvSpPr>
              <p:nvPr/>
            </p:nvSpPr>
            <p:spPr bwMode="auto">
              <a:xfrm>
                <a:off x="2821" y="1767"/>
                <a:ext cx="58" cy="57"/>
              </a:xfrm>
              <a:custGeom>
                <a:avLst/>
                <a:gdLst>
                  <a:gd name="T0" fmla="*/ 29 w 58"/>
                  <a:gd name="T1" fmla="*/ 0 h 57"/>
                  <a:gd name="T2" fmla="*/ 58 w 58"/>
                  <a:gd name="T3" fmla="*/ 29 h 57"/>
                  <a:gd name="T4" fmla="*/ 29 w 58"/>
                  <a:gd name="T5" fmla="*/ 57 h 57"/>
                  <a:gd name="T6" fmla="*/ 0 w 58"/>
                  <a:gd name="T7" fmla="*/ 29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43" name="Freeform 3353"/>
              <p:cNvSpPr>
                <a:spLocks/>
              </p:cNvSpPr>
              <p:nvPr/>
            </p:nvSpPr>
            <p:spPr bwMode="auto">
              <a:xfrm>
                <a:off x="2850" y="1805"/>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44" name="Freeform 3354"/>
              <p:cNvSpPr>
                <a:spLocks/>
              </p:cNvSpPr>
              <p:nvPr/>
            </p:nvSpPr>
            <p:spPr bwMode="auto">
              <a:xfrm>
                <a:off x="2888" y="1834"/>
                <a:ext cx="58" cy="57"/>
              </a:xfrm>
              <a:custGeom>
                <a:avLst/>
                <a:gdLst>
                  <a:gd name="T0" fmla="*/ 29 w 58"/>
                  <a:gd name="T1" fmla="*/ 0 h 57"/>
                  <a:gd name="T2" fmla="*/ 58 w 58"/>
                  <a:gd name="T3" fmla="*/ 29 h 57"/>
                  <a:gd name="T4" fmla="*/ 29 w 58"/>
                  <a:gd name="T5" fmla="*/ 57 h 57"/>
                  <a:gd name="T6" fmla="*/ 0 w 58"/>
                  <a:gd name="T7" fmla="*/ 29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45" name="Freeform 3355"/>
              <p:cNvSpPr>
                <a:spLocks/>
              </p:cNvSpPr>
              <p:nvPr/>
            </p:nvSpPr>
            <p:spPr bwMode="auto">
              <a:xfrm>
                <a:off x="2917" y="1872"/>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46" name="Freeform 3356"/>
              <p:cNvSpPr>
                <a:spLocks/>
              </p:cNvSpPr>
              <p:nvPr/>
            </p:nvSpPr>
            <p:spPr bwMode="auto">
              <a:xfrm>
                <a:off x="2946" y="1901"/>
                <a:ext cx="57" cy="57"/>
              </a:xfrm>
              <a:custGeom>
                <a:avLst/>
                <a:gdLst>
                  <a:gd name="T0" fmla="*/ 28 w 57"/>
                  <a:gd name="T1" fmla="*/ 0 h 57"/>
                  <a:gd name="T2" fmla="*/ 57 w 57"/>
                  <a:gd name="T3" fmla="*/ 29 h 57"/>
                  <a:gd name="T4" fmla="*/ 28 w 57"/>
                  <a:gd name="T5" fmla="*/ 57 h 57"/>
                  <a:gd name="T6" fmla="*/ 0 w 57"/>
                  <a:gd name="T7" fmla="*/ 29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9"/>
                    </a:lnTo>
                    <a:lnTo>
                      <a:pt x="28" y="57"/>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47" name="Freeform 3357"/>
              <p:cNvSpPr>
                <a:spLocks/>
              </p:cNvSpPr>
              <p:nvPr/>
            </p:nvSpPr>
            <p:spPr bwMode="auto">
              <a:xfrm>
                <a:off x="2984" y="1949"/>
                <a:ext cx="57" cy="57"/>
              </a:xfrm>
              <a:custGeom>
                <a:avLst/>
                <a:gdLst>
                  <a:gd name="T0" fmla="*/ 29 w 57"/>
                  <a:gd name="T1" fmla="*/ 0 h 57"/>
                  <a:gd name="T2" fmla="*/ 57 w 57"/>
                  <a:gd name="T3" fmla="*/ 28 h 57"/>
                  <a:gd name="T4" fmla="*/ 29 w 57"/>
                  <a:gd name="T5" fmla="*/ 57 h 57"/>
                  <a:gd name="T6" fmla="*/ 0 w 57"/>
                  <a:gd name="T7" fmla="*/ 28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48" name="Freeform 3358"/>
              <p:cNvSpPr>
                <a:spLocks/>
              </p:cNvSpPr>
              <p:nvPr/>
            </p:nvSpPr>
            <p:spPr bwMode="auto">
              <a:xfrm>
                <a:off x="3013" y="1987"/>
                <a:ext cx="57" cy="57"/>
              </a:xfrm>
              <a:custGeom>
                <a:avLst/>
                <a:gdLst>
                  <a:gd name="T0" fmla="*/ 28 w 57"/>
                  <a:gd name="T1" fmla="*/ 0 h 57"/>
                  <a:gd name="T2" fmla="*/ 57 w 57"/>
                  <a:gd name="T3" fmla="*/ 29 h 57"/>
                  <a:gd name="T4" fmla="*/ 28 w 57"/>
                  <a:gd name="T5" fmla="*/ 57 h 57"/>
                  <a:gd name="T6" fmla="*/ 0 w 57"/>
                  <a:gd name="T7" fmla="*/ 29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9"/>
                    </a:lnTo>
                    <a:lnTo>
                      <a:pt x="28" y="57"/>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49" name="Freeform 3359"/>
              <p:cNvSpPr>
                <a:spLocks/>
              </p:cNvSpPr>
              <p:nvPr/>
            </p:nvSpPr>
            <p:spPr bwMode="auto">
              <a:xfrm>
                <a:off x="3041" y="2035"/>
                <a:ext cx="58" cy="57"/>
              </a:xfrm>
              <a:custGeom>
                <a:avLst/>
                <a:gdLst>
                  <a:gd name="T0" fmla="*/ 29 w 58"/>
                  <a:gd name="T1" fmla="*/ 0 h 57"/>
                  <a:gd name="T2" fmla="*/ 58 w 58"/>
                  <a:gd name="T3" fmla="*/ 29 h 57"/>
                  <a:gd name="T4" fmla="*/ 29 w 58"/>
                  <a:gd name="T5" fmla="*/ 57 h 57"/>
                  <a:gd name="T6" fmla="*/ 0 w 58"/>
                  <a:gd name="T7" fmla="*/ 29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50" name="Freeform 3360"/>
              <p:cNvSpPr>
                <a:spLocks/>
              </p:cNvSpPr>
              <p:nvPr/>
            </p:nvSpPr>
            <p:spPr bwMode="auto">
              <a:xfrm>
                <a:off x="3080" y="2083"/>
                <a:ext cx="57" cy="57"/>
              </a:xfrm>
              <a:custGeom>
                <a:avLst/>
                <a:gdLst>
                  <a:gd name="T0" fmla="*/ 28 w 57"/>
                  <a:gd name="T1" fmla="*/ 0 h 57"/>
                  <a:gd name="T2" fmla="*/ 57 w 57"/>
                  <a:gd name="T3" fmla="*/ 28 h 57"/>
                  <a:gd name="T4" fmla="*/ 28 w 57"/>
                  <a:gd name="T5" fmla="*/ 57 h 57"/>
                  <a:gd name="T6" fmla="*/ 0 w 57"/>
                  <a:gd name="T7" fmla="*/ 28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8"/>
                    </a:lnTo>
                    <a:lnTo>
                      <a:pt x="28" y="57"/>
                    </a:lnTo>
                    <a:lnTo>
                      <a:pt x="0" y="28"/>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51" name="Freeform 3361"/>
              <p:cNvSpPr>
                <a:spLocks/>
              </p:cNvSpPr>
              <p:nvPr/>
            </p:nvSpPr>
            <p:spPr bwMode="auto">
              <a:xfrm>
                <a:off x="3108" y="2131"/>
                <a:ext cx="58" cy="57"/>
              </a:xfrm>
              <a:custGeom>
                <a:avLst/>
                <a:gdLst>
                  <a:gd name="T0" fmla="*/ 29 w 58"/>
                  <a:gd name="T1" fmla="*/ 0 h 57"/>
                  <a:gd name="T2" fmla="*/ 58 w 58"/>
                  <a:gd name="T3" fmla="*/ 28 h 57"/>
                  <a:gd name="T4" fmla="*/ 29 w 58"/>
                  <a:gd name="T5" fmla="*/ 57 h 57"/>
                  <a:gd name="T6" fmla="*/ 0 w 58"/>
                  <a:gd name="T7" fmla="*/ 28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52" name="Freeform 3362"/>
              <p:cNvSpPr>
                <a:spLocks/>
              </p:cNvSpPr>
              <p:nvPr/>
            </p:nvSpPr>
            <p:spPr bwMode="auto">
              <a:xfrm>
                <a:off x="3137" y="2178"/>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53" name="Freeform 3363"/>
              <p:cNvSpPr>
                <a:spLocks/>
              </p:cNvSpPr>
              <p:nvPr/>
            </p:nvSpPr>
            <p:spPr bwMode="auto">
              <a:xfrm>
                <a:off x="3175" y="2226"/>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54" name="Freeform 3364"/>
              <p:cNvSpPr>
                <a:spLocks/>
              </p:cNvSpPr>
              <p:nvPr/>
            </p:nvSpPr>
            <p:spPr bwMode="auto">
              <a:xfrm>
                <a:off x="3204" y="2264"/>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55" name="Freeform 3365"/>
              <p:cNvSpPr>
                <a:spLocks/>
              </p:cNvSpPr>
              <p:nvPr/>
            </p:nvSpPr>
            <p:spPr bwMode="auto">
              <a:xfrm>
                <a:off x="3232" y="2312"/>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56" name="Freeform 3366"/>
              <p:cNvSpPr>
                <a:spLocks/>
              </p:cNvSpPr>
              <p:nvPr/>
            </p:nvSpPr>
            <p:spPr bwMode="auto">
              <a:xfrm>
                <a:off x="3271" y="2351"/>
                <a:ext cx="57" cy="57"/>
              </a:xfrm>
              <a:custGeom>
                <a:avLst/>
                <a:gdLst>
                  <a:gd name="T0" fmla="*/ 28 w 57"/>
                  <a:gd name="T1" fmla="*/ 0 h 57"/>
                  <a:gd name="T2" fmla="*/ 57 w 57"/>
                  <a:gd name="T3" fmla="*/ 28 h 57"/>
                  <a:gd name="T4" fmla="*/ 28 w 57"/>
                  <a:gd name="T5" fmla="*/ 57 h 57"/>
                  <a:gd name="T6" fmla="*/ 0 w 57"/>
                  <a:gd name="T7" fmla="*/ 28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8"/>
                    </a:lnTo>
                    <a:lnTo>
                      <a:pt x="28" y="57"/>
                    </a:lnTo>
                    <a:lnTo>
                      <a:pt x="0" y="28"/>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57" name="Freeform 3367"/>
              <p:cNvSpPr>
                <a:spLocks/>
              </p:cNvSpPr>
              <p:nvPr/>
            </p:nvSpPr>
            <p:spPr bwMode="auto">
              <a:xfrm>
                <a:off x="3299" y="2398"/>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58" name="Freeform 3368"/>
              <p:cNvSpPr>
                <a:spLocks/>
              </p:cNvSpPr>
              <p:nvPr/>
            </p:nvSpPr>
            <p:spPr bwMode="auto">
              <a:xfrm>
                <a:off x="3328" y="2437"/>
                <a:ext cx="57" cy="57"/>
              </a:xfrm>
              <a:custGeom>
                <a:avLst/>
                <a:gdLst>
                  <a:gd name="T0" fmla="*/ 29 w 57"/>
                  <a:gd name="T1" fmla="*/ 0 h 57"/>
                  <a:gd name="T2" fmla="*/ 57 w 57"/>
                  <a:gd name="T3" fmla="*/ 28 h 57"/>
                  <a:gd name="T4" fmla="*/ 29 w 57"/>
                  <a:gd name="T5" fmla="*/ 57 h 57"/>
                  <a:gd name="T6" fmla="*/ 0 w 57"/>
                  <a:gd name="T7" fmla="*/ 28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59" name="Freeform 3369"/>
              <p:cNvSpPr>
                <a:spLocks/>
              </p:cNvSpPr>
              <p:nvPr/>
            </p:nvSpPr>
            <p:spPr bwMode="auto">
              <a:xfrm>
                <a:off x="3366" y="2465"/>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60" name="Freeform 3370"/>
              <p:cNvSpPr>
                <a:spLocks/>
              </p:cNvSpPr>
              <p:nvPr/>
            </p:nvSpPr>
            <p:spPr bwMode="auto">
              <a:xfrm>
                <a:off x="3395" y="2504"/>
                <a:ext cx="57" cy="57"/>
              </a:xfrm>
              <a:custGeom>
                <a:avLst/>
                <a:gdLst>
                  <a:gd name="T0" fmla="*/ 29 w 57"/>
                  <a:gd name="T1" fmla="*/ 0 h 57"/>
                  <a:gd name="T2" fmla="*/ 57 w 57"/>
                  <a:gd name="T3" fmla="*/ 28 h 57"/>
                  <a:gd name="T4" fmla="*/ 29 w 57"/>
                  <a:gd name="T5" fmla="*/ 57 h 57"/>
                  <a:gd name="T6" fmla="*/ 0 w 57"/>
                  <a:gd name="T7" fmla="*/ 28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61" name="Freeform 3371"/>
              <p:cNvSpPr>
                <a:spLocks/>
              </p:cNvSpPr>
              <p:nvPr/>
            </p:nvSpPr>
            <p:spPr bwMode="auto">
              <a:xfrm>
                <a:off x="3424" y="2532"/>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62" name="Freeform 3372"/>
              <p:cNvSpPr>
                <a:spLocks/>
              </p:cNvSpPr>
              <p:nvPr/>
            </p:nvSpPr>
            <p:spPr bwMode="auto">
              <a:xfrm>
                <a:off x="3462" y="2561"/>
                <a:ext cx="57" cy="57"/>
              </a:xfrm>
              <a:custGeom>
                <a:avLst/>
                <a:gdLst>
                  <a:gd name="T0" fmla="*/ 28 w 57"/>
                  <a:gd name="T1" fmla="*/ 0 h 57"/>
                  <a:gd name="T2" fmla="*/ 57 w 57"/>
                  <a:gd name="T3" fmla="*/ 29 h 57"/>
                  <a:gd name="T4" fmla="*/ 28 w 57"/>
                  <a:gd name="T5" fmla="*/ 57 h 57"/>
                  <a:gd name="T6" fmla="*/ 0 w 57"/>
                  <a:gd name="T7" fmla="*/ 29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9"/>
                    </a:lnTo>
                    <a:lnTo>
                      <a:pt x="28" y="57"/>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63" name="Freeform 3373"/>
              <p:cNvSpPr>
                <a:spLocks/>
              </p:cNvSpPr>
              <p:nvPr/>
            </p:nvSpPr>
            <p:spPr bwMode="auto">
              <a:xfrm>
                <a:off x="3490" y="2580"/>
                <a:ext cx="58" cy="58"/>
              </a:xfrm>
              <a:custGeom>
                <a:avLst/>
                <a:gdLst>
                  <a:gd name="T0" fmla="*/ 29 w 58"/>
                  <a:gd name="T1" fmla="*/ 0 h 58"/>
                  <a:gd name="T2" fmla="*/ 58 w 58"/>
                  <a:gd name="T3" fmla="*/ 29 h 58"/>
                  <a:gd name="T4" fmla="*/ 29 w 58"/>
                  <a:gd name="T5" fmla="*/ 58 h 58"/>
                  <a:gd name="T6" fmla="*/ 0 w 58"/>
                  <a:gd name="T7" fmla="*/ 29 h 58"/>
                  <a:gd name="T8" fmla="*/ 29 w 58"/>
                  <a:gd name="T9" fmla="*/ 0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29" y="0"/>
                    </a:moveTo>
                    <a:lnTo>
                      <a:pt x="58"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64" name="Freeform 3374"/>
              <p:cNvSpPr>
                <a:spLocks/>
              </p:cNvSpPr>
              <p:nvPr/>
            </p:nvSpPr>
            <p:spPr bwMode="auto">
              <a:xfrm>
                <a:off x="3519" y="2609"/>
                <a:ext cx="57" cy="57"/>
              </a:xfrm>
              <a:custGeom>
                <a:avLst/>
                <a:gdLst>
                  <a:gd name="T0" fmla="*/ 29 w 57"/>
                  <a:gd name="T1" fmla="*/ 0 h 57"/>
                  <a:gd name="T2" fmla="*/ 57 w 57"/>
                  <a:gd name="T3" fmla="*/ 29 h 57"/>
                  <a:gd name="T4" fmla="*/ 29 w 57"/>
                  <a:gd name="T5" fmla="*/ 57 h 57"/>
                  <a:gd name="T6" fmla="*/ 0 w 57"/>
                  <a:gd name="T7" fmla="*/ 29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65" name="Freeform 3375"/>
              <p:cNvSpPr>
                <a:spLocks/>
              </p:cNvSpPr>
              <p:nvPr/>
            </p:nvSpPr>
            <p:spPr bwMode="auto">
              <a:xfrm>
                <a:off x="3557" y="2628"/>
                <a:ext cx="58" cy="57"/>
              </a:xfrm>
              <a:custGeom>
                <a:avLst/>
                <a:gdLst>
                  <a:gd name="T0" fmla="*/ 29 w 58"/>
                  <a:gd name="T1" fmla="*/ 0 h 57"/>
                  <a:gd name="T2" fmla="*/ 58 w 58"/>
                  <a:gd name="T3" fmla="*/ 29 h 57"/>
                  <a:gd name="T4" fmla="*/ 29 w 58"/>
                  <a:gd name="T5" fmla="*/ 57 h 57"/>
                  <a:gd name="T6" fmla="*/ 0 w 58"/>
                  <a:gd name="T7" fmla="*/ 29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66" name="Freeform 3376"/>
              <p:cNvSpPr>
                <a:spLocks/>
              </p:cNvSpPr>
              <p:nvPr/>
            </p:nvSpPr>
            <p:spPr bwMode="auto">
              <a:xfrm>
                <a:off x="3586" y="2647"/>
                <a:ext cx="57" cy="58"/>
              </a:xfrm>
              <a:custGeom>
                <a:avLst/>
                <a:gdLst>
                  <a:gd name="T0" fmla="*/ 29 w 57"/>
                  <a:gd name="T1" fmla="*/ 0 h 58"/>
                  <a:gd name="T2" fmla="*/ 57 w 57"/>
                  <a:gd name="T3" fmla="*/ 29 h 58"/>
                  <a:gd name="T4" fmla="*/ 29 w 57"/>
                  <a:gd name="T5" fmla="*/ 58 h 58"/>
                  <a:gd name="T6" fmla="*/ 0 w 57"/>
                  <a:gd name="T7" fmla="*/ 29 h 58"/>
                  <a:gd name="T8" fmla="*/ 29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9" y="0"/>
                    </a:moveTo>
                    <a:lnTo>
                      <a:pt x="57" y="29"/>
                    </a:lnTo>
                    <a:lnTo>
                      <a:pt x="29" y="58"/>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67" name="Freeform 3377"/>
              <p:cNvSpPr>
                <a:spLocks/>
              </p:cNvSpPr>
              <p:nvPr/>
            </p:nvSpPr>
            <p:spPr bwMode="auto">
              <a:xfrm>
                <a:off x="3615" y="2666"/>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68" name="Freeform 3378"/>
              <p:cNvSpPr>
                <a:spLocks/>
              </p:cNvSpPr>
              <p:nvPr/>
            </p:nvSpPr>
            <p:spPr bwMode="auto">
              <a:xfrm>
                <a:off x="3653" y="2676"/>
                <a:ext cx="57" cy="57"/>
              </a:xfrm>
              <a:custGeom>
                <a:avLst/>
                <a:gdLst>
                  <a:gd name="T0" fmla="*/ 29 w 57"/>
                  <a:gd name="T1" fmla="*/ 0 h 57"/>
                  <a:gd name="T2" fmla="*/ 57 w 57"/>
                  <a:gd name="T3" fmla="*/ 29 h 57"/>
                  <a:gd name="T4" fmla="*/ 29 w 57"/>
                  <a:gd name="T5" fmla="*/ 57 h 57"/>
                  <a:gd name="T6" fmla="*/ 0 w 57"/>
                  <a:gd name="T7" fmla="*/ 29 h 57"/>
                  <a:gd name="T8" fmla="*/ 29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9" y="0"/>
                    </a:moveTo>
                    <a:lnTo>
                      <a:pt x="57"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69" name="Freeform 3379"/>
              <p:cNvSpPr>
                <a:spLocks/>
              </p:cNvSpPr>
              <p:nvPr/>
            </p:nvSpPr>
            <p:spPr bwMode="auto">
              <a:xfrm>
                <a:off x="3682" y="2695"/>
                <a:ext cx="57" cy="57"/>
              </a:xfrm>
              <a:custGeom>
                <a:avLst/>
                <a:gdLst>
                  <a:gd name="T0" fmla="*/ 28 w 57"/>
                  <a:gd name="T1" fmla="*/ 0 h 57"/>
                  <a:gd name="T2" fmla="*/ 57 w 57"/>
                  <a:gd name="T3" fmla="*/ 29 h 57"/>
                  <a:gd name="T4" fmla="*/ 28 w 57"/>
                  <a:gd name="T5" fmla="*/ 57 h 57"/>
                  <a:gd name="T6" fmla="*/ 0 w 57"/>
                  <a:gd name="T7" fmla="*/ 29 h 57"/>
                  <a:gd name="T8" fmla="*/ 28 w 57"/>
                  <a:gd name="T9" fmla="*/ 0 h 57"/>
                  <a:gd name="T10" fmla="*/ 0 60000 65536"/>
                  <a:gd name="T11" fmla="*/ 0 60000 65536"/>
                  <a:gd name="T12" fmla="*/ 0 60000 65536"/>
                  <a:gd name="T13" fmla="*/ 0 60000 65536"/>
                  <a:gd name="T14" fmla="*/ 0 60000 65536"/>
                  <a:gd name="T15" fmla="*/ 0 w 57"/>
                  <a:gd name="T16" fmla="*/ 0 h 57"/>
                  <a:gd name="T17" fmla="*/ 57 w 57"/>
                  <a:gd name="T18" fmla="*/ 57 h 57"/>
                </a:gdLst>
                <a:ahLst/>
                <a:cxnLst>
                  <a:cxn ang="T10">
                    <a:pos x="T0" y="T1"/>
                  </a:cxn>
                  <a:cxn ang="T11">
                    <a:pos x="T2" y="T3"/>
                  </a:cxn>
                  <a:cxn ang="T12">
                    <a:pos x="T4" y="T5"/>
                  </a:cxn>
                  <a:cxn ang="T13">
                    <a:pos x="T6" y="T7"/>
                  </a:cxn>
                  <a:cxn ang="T14">
                    <a:pos x="T8" y="T9"/>
                  </a:cxn>
                </a:cxnLst>
                <a:rect l="T15" t="T16" r="T17" b="T18"/>
                <a:pathLst>
                  <a:path w="57" h="57">
                    <a:moveTo>
                      <a:pt x="28" y="0"/>
                    </a:moveTo>
                    <a:lnTo>
                      <a:pt x="57" y="29"/>
                    </a:lnTo>
                    <a:lnTo>
                      <a:pt x="28" y="57"/>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4970" name="Freeform 3380"/>
              <p:cNvSpPr>
                <a:spLocks/>
              </p:cNvSpPr>
              <p:nvPr/>
            </p:nvSpPr>
            <p:spPr bwMode="auto">
              <a:xfrm>
                <a:off x="3710" y="2705"/>
                <a:ext cx="58" cy="57"/>
              </a:xfrm>
              <a:custGeom>
                <a:avLst/>
                <a:gdLst>
                  <a:gd name="T0" fmla="*/ 29 w 58"/>
                  <a:gd name="T1" fmla="*/ 0 h 57"/>
                  <a:gd name="T2" fmla="*/ 58 w 58"/>
                  <a:gd name="T3" fmla="*/ 28 h 57"/>
                  <a:gd name="T4" fmla="*/ 29 w 58"/>
                  <a:gd name="T5" fmla="*/ 57 h 57"/>
                  <a:gd name="T6" fmla="*/ 0 w 58"/>
                  <a:gd name="T7" fmla="*/ 28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8"/>
                    </a:lnTo>
                    <a:lnTo>
                      <a:pt x="29" y="57"/>
                    </a:lnTo>
                    <a:lnTo>
                      <a:pt x="0" y="28"/>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71" name="Freeform 3381"/>
              <p:cNvSpPr>
                <a:spLocks/>
              </p:cNvSpPr>
              <p:nvPr/>
            </p:nvSpPr>
            <p:spPr bwMode="auto">
              <a:xfrm>
                <a:off x="3748" y="2714"/>
                <a:ext cx="58" cy="57"/>
              </a:xfrm>
              <a:custGeom>
                <a:avLst/>
                <a:gdLst>
                  <a:gd name="T0" fmla="*/ 29 w 58"/>
                  <a:gd name="T1" fmla="*/ 0 h 57"/>
                  <a:gd name="T2" fmla="*/ 58 w 58"/>
                  <a:gd name="T3" fmla="*/ 29 h 57"/>
                  <a:gd name="T4" fmla="*/ 29 w 58"/>
                  <a:gd name="T5" fmla="*/ 57 h 57"/>
                  <a:gd name="T6" fmla="*/ 0 w 58"/>
                  <a:gd name="T7" fmla="*/ 29 h 57"/>
                  <a:gd name="T8" fmla="*/ 29 w 58"/>
                  <a:gd name="T9" fmla="*/ 0 h 57"/>
                  <a:gd name="T10" fmla="*/ 0 60000 65536"/>
                  <a:gd name="T11" fmla="*/ 0 60000 65536"/>
                  <a:gd name="T12" fmla="*/ 0 60000 65536"/>
                  <a:gd name="T13" fmla="*/ 0 60000 65536"/>
                  <a:gd name="T14" fmla="*/ 0 60000 65536"/>
                  <a:gd name="T15" fmla="*/ 0 w 58"/>
                  <a:gd name="T16" fmla="*/ 0 h 57"/>
                  <a:gd name="T17" fmla="*/ 58 w 58"/>
                  <a:gd name="T18" fmla="*/ 57 h 57"/>
                </a:gdLst>
                <a:ahLst/>
                <a:cxnLst>
                  <a:cxn ang="T10">
                    <a:pos x="T0" y="T1"/>
                  </a:cxn>
                  <a:cxn ang="T11">
                    <a:pos x="T2" y="T3"/>
                  </a:cxn>
                  <a:cxn ang="T12">
                    <a:pos x="T4" y="T5"/>
                  </a:cxn>
                  <a:cxn ang="T13">
                    <a:pos x="T6" y="T7"/>
                  </a:cxn>
                  <a:cxn ang="T14">
                    <a:pos x="T8" y="T9"/>
                  </a:cxn>
                </a:cxnLst>
                <a:rect l="T15" t="T16" r="T17" b="T18"/>
                <a:pathLst>
                  <a:path w="58" h="57">
                    <a:moveTo>
                      <a:pt x="29" y="0"/>
                    </a:moveTo>
                    <a:lnTo>
                      <a:pt x="58" y="29"/>
                    </a:lnTo>
                    <a:lnTo>
                      <a:pt x="29" y="57"/>
                    </a:lnTo>
                    <a:lnTo>
                      <a:pt x="0" y="29"/>
                    </a:lnTo>
                    <a:lnTo>
                      <a:pt x="29" y="0"/>
                    </a:lnTo>
                    <a:close/>
                  </a:path>
                </a:pathLst>
              </a:custGeom>
              <a:solidFill>
                <a:srgbClr val="000080"/>
              </a:solidFill>
              <a:ln w="15875">
                <a:solidFill>
                  <a:srgbClr val="000080"/>
                </a:solidFill>
                <a:prstDash val="solid"/>
                <a:round/>
                <a:headEnd/>
                <a:tailEnd/>
              </a:ln>
            </p:spPr>
            <p:txBody>
              <a:bodyPr/>
              <a:lstStyle/>
              <a:p>
                <a:endParaRPr lang="en-US"/>
              </a:p>
            </p:txBody>
          </p:sp>
          <p:sp>
            <p:nvSpPr>
              <p:cNvPr id="44972" name="Rectangle 3382"/>
              <p:cNvSpPr>
                <a:spLocks noChangeArrowheads="1"/>
              </p:cNvSpPr>
              <p:nvPr/>
            </p:nvSpPr>
            <p:spPr bwMode="auto">
              <a:xfrm>
                <a:off x="1197"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973" name="Rectangle 3383"/>
              <p:cNvSpPr>
                <a:spLocks noChangeArrowheads="1"/>
              </p:cNvSpPr>
              <p:nvPr/>
            </p:nvSpPr>
            <p:spPr bwMode="auto">
              <a:xfrm>
                <a:off x="1226" y="2838"/>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974" name="Rectangle 3384"/>
              <p:cNvSpPr>
                <a:spLocks noChangeArrowheads="1"/>
              </p:cNvSpPr>
              <p:nvPr/>
            </p:nvSpPr>
            <p:spPr bwMode="auto">
              <a:xfrm>
                <a:off x="1264"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975" name="Rectangle 3385"/>
              <p:cNvSpPr>
                <a:spLocks noChangeArrowheads="1"/>
              </p:cNvSpPr>
              <p:nvPr/>
            </p:nvSpPr>
            <p:spPr bwMode="auto">
              <a:xfrm>
                <a:off x="1292" y="2829"/>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976" name="Rectangle 3386"/>
              <p:cNvSpPr>
                <a:spLocks noChangeArrowheads="1"/>
              </p:cNvSpPr>
              <p:nvPr/>
            </p:nvSpPr>
            <p:spPr bwMode="auto">
              <a:xfrm>
                <a:off x="1321" y="2810"/>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977" name="Rectangle 3387"/>
              <p:cNvSpPr>
                <a:spLocks noChangeArrowheads="1"/>
              </p:cNvSpPr>
              <p:nvPr/>
            </p:nvSpPr>
            <p:spPr bwMode="auto">
              <a:xfrm>
                <a:off x="1359" y="2810"/>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978" name="Rectangle 3388"/>
              <p:cNvSpPr>
                <a:spLocks noChangeArrowheads="1"/>
              </p:cNvSpPr>
              <p:nvPr/>
            </p:nvSpPr>
            <p:spPr bwMode="auto">
              <a:xfrm>
                <a:off x="1388" y="2800"/>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979" name="Rectangle 3389"/>
              <p:cNvSpPr>
                <a:spLocks noChangeArrowheads="1"/>
              </p:cNvSpPr>
              <p:nvPr/>
            </p:nvSpPr>
            <p:spPr bwMode="auto">
              <a:xfrm>
                <a:off x="1417" y="2752"/>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980" name="Rectangle 3390"/>
              <p:cNvSpPr>
                <a:spLocks noChangeArrowheads="1"/>
              </p:cNvSpPr>
              <p:nvPr/>
            </p:nvSpPr>
            <p:spPr bwMode="auto">
              <a:xfrm>
                <a:off x="1455" y="2647"/>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981" name="Rectangle 3391"/>
              <p:cNvSpPr>
                <a:spLocks noChangeArrowheads="1"/>
              </p:cNvSpPr>
              <p:nvPr/>
            </p:nvSpPr>
            <p:spPr bwMode="auto">
              <a:xfrm>
                <a:off x="1484" y="2484"/>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grpSp>
          <p:nvGrpSpPr>
            <p:cNvPr id="43024" name="Group 3593"/>
            <p:cNvGrpSpPr>
              <a:grpSpLocks/>
            </p:cNvGrpSpPr>
            <p:nvPr/>
          </p:nvGrpSpPr>
          <p:grpSpPr bwMode="auto">
            <a:xfrm>
              <a:off x="1187" y="1279"/>
              <a:ext cx="2619" cy="1636"/>
              <a:chOff x="1187" y="1279"/>
              <a:chExt cx="2619" cy="1636"/>
            </a:xfrm>
          </p:grpSpPr>
          <p:sp>
            <p:nvSpPr>
              <p:cNvPr id="44582" name="Rectangle 3393"/>
              <p:cNvSpPr>
                <a:spLocks noChangeArrowheads="1"/>
              </p:cNvSpPr>
              <p:nvPr/>
            </p:nvSpPr>
            <p:spPr bwMode="auto">
              <a:xfrm>
                <a:off x="1512" y="2264"/>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83" name="Rectangle 3394"/>
              <p:cNvSpPr>
                <a:spLocks noChangeArrowheads="1"/>
              </p:cNvSpPr>
              <p:nvPr/>
            </p:nvSpPr>
            <p:spPr bwMode="auto">
              <a:xfrm>
                <a:off x="1551" y="1997"/>
                <a:ext cx="47" cy="47"/>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84" name="Rectangle 3395"/>
              <p:cNvSpPr>
                <a:spLocks noChangeArrowheads="1"/>
              </p:cNvSpPr>
              <p:nvPr/>
            </p:nvSpPr>
            <p:spPr bwMode="auto">
              <a:xfrm>
                <a:off x="1579" y="17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85" name="Rectangle 3396"/>
              <p:cNvSpPr>
                <a:spLocks noChangeArrowheads="1"/>
              </p:cNvSpPr>
              <p:nvPr/>
            </p:nvSpPr>
            <p:spPr bwMode="auto">
              <a:xfrm>
                <a:off x="1608" y="1537"/>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86" name="Rectangle 3397"/>
              <p:cNvSpPr>
                <a:spLocks noChangeArrowheads="1"/>
              </p:cNvSpPr>
              <p:nvPr/>
            </p:nvSpPr>
            <p:spPr bwMode="auto">
              <a:xfrm>
                <a:off x="1646" y="1384"/>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87" name="Rectangle 3398"/>
              <p:cNvSpPr>
                <a:spLocks noChangeArrowheads="1"/>
              </p:cNvSpPr>
              <p:nvPr/>
            </p:nvSpPr>
            <p:spPr bwMode="auto">
              <a:xfrm>
                <a:off x="1675" y="129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88" name="Rectangle 3399"/>
              <p:cNvSpPr>
                <a:spLocks noChangeArrowheads="1"/>
              </p:cNvSpPr>
              <p:nvPr/>
            </p:nvSpPr>
            <p:spPr bwMode="auto">
              <a:xfrm>
                <a:off x="1703" y="1279"/>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89" name="Rectangle 3400"/>
              <p:cNvSpPr>
                <a:spLocks noChangeArrowheads="1"/>
              </p:cNvSpPr>
              <p:nvPr/>
            </p:nvSpPr>
            <p:spPr bwMode="auto">
              <a:xfrm>
                <a:off x="1742" y="1289"/>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0" name="Rectangle 3401"/>
              <p:cNvSpPr>
                <a:spLocks noChangeArrowheads="1"/>
              </p:cNvSpPr>
              <p:nvPr/>
            </p:nvSpPr>
            <p:spPr bwMode="auto">
              <a:xfrm>
                <a:off x="1770" y="1365"/>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1" name="Rectangle 3402"/>
              <p:cNvSpPr>
                <a:spLocks noChangeArrowheads="1"/>
              </p:cNvSpPr>
              <p:nvPr/>
            </p:nvSpPr>
            <p:spPr bwMode="auto">
              <a:xfrm>
                <a:off x="1799" y="1451"/>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2" name="Rectangle 3403"/>
              <p:cNvSpPr>
                <a:spLocks noChangeArrowheads="1"/>
              </p:cNvSpPr>
              <p:nvPr/>
            </p:nvSpPr>
            <p:spPr bwMode="auto">
              <a:xfrm>
                <a:off x="1837" y="1566"/>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3" name="Rectangle 3404"/>
              <p:cNvSpPr>
                <a:spLocks noChangeArrowheads="1"/>
              </p:cNvSpPr>
              <p:nvPr/>
            </p:nvSpPr>
            <p:spPr bwMode="auto">
              <a:xfrm>
                <a:off x="1866" y="1690"/>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4" name="Rectangle 3405"/>
              <p:cNvSpPr>
                <a:spLocks noChangeArrowheads="1"/>
              </p:cNvSpPr>
              <p:nvPr/>
            </p:nvSpPr>
            <p:spPr bwMode="auto">
              <a:xfrm>
                <a:off x="1895" y="1824"/>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5" name="Rectangle 3406"/>
              <p:cNvSpPr>
                <a:spLocks noChangeArrowheads="1"/>
              </p:cNvSpPr>
              <p:nvPr/>
            </p:nvSpPr>
            <p:spPr bwMode="auto">
              <a:xfrm>
                <a:off x="1933" y="1939"/>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6" name="Rectangle 3407"/>
              <p:cNvSpPr>
                <a:spLocks noChangeArrowheads="1"/>
              </p:cNvSpPr>
              <p:nvPr/>
            </p:nvSpPr>
            <p:spPr bwMode="auto">
              <a:xfrm>
                <a:off x="1961" y="2064"/>
                <a:ext cx="48" cy="47"/>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7" name="Rectangle 3408"/>
              <p:cNvSpPr>
                <a:spLocks noChangeArrowheads="1"/>
              </p:cNvSpPr>
              <p:nvPr/>
            </p:nvSpPr>
            <p:spPr bwMode="auto">
              <a:xfrm>
                <a:off x="1990" y="2169"/>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8" name="Rectangle 3409"/>
              <p:cNvSpPr>
                <a:spLocks noChangeArrowheads="1"/>
              </p:cNvSpPr>
              <p:nvPr/>
            </p:nvSpPr>
            <p:spPr bwMode="auto">
              <a:xfrm>
                <a:off x="2028" y="2274"/>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99" name="Rectangle 3410"/>
              <p:cNvSpPr>
                <a:spLocks noChangeArrowheads="1"/>
              </p:cNvSpPr>
              <p:nvPr/>
            </p:nvSpPr>
            <p:spPr bwMode="auto">
              <a:xfrm>
                <a:off x="2057" y="2351"/>
                <a:ext cx="48" cy="47"/>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0" name="Rectangle 3411"/>
              <p:cNvSpPr>
                <a:spLocks noChangeArrowheads="1"/>
              </p:cNvSpPr>
              <p:nvPr/>
            </p:nvSpPr>
            <p:spPr bwMode="auto">
              <a:xfrm>
                <a:off x="2086" y="2427"/>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1" name="Rectangle 3412"/>
              <p:cNvSpPr>
                <a:spLocks noChangeArrowheads="1"/>
              </p:cNvSpPr>
              <p:nvPr/>
            </p:nvSpPr>
            <p:spPr bwMode="auto">
              <a:xfrm>
                <a:off x="2124" y="2494"/>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2" name="Rectangle 3413"/>
              <p:cNvSpPr>
                <a:spLocks noChangeArrowheads="1"/>
              </p:cNvSpPr>
              <p:nvPr/>
            </p:nvSpPr>
            <p:spPr bwMode="auto">
              <a:xfrm>
                <a:off x="2153" y="2551"/>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3" name="Rectangle 3414"/>
              <p:cNvSpPr>
                <a:spLocks noChangeArrowheads="1"/>
              </p:cNvSpPr>
              <p:nvPr/>
            </p:nvSpPr>
            <p:spPr bwMode="auto">
              <a:xfrm>
                <a:off x="2181" y="2599"/>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4" name="Rectangle 3415"/>
              <p:cNvSpPr>
                <a:spLocks noChangeArrowheads="1"/>
              </p:cNvSpPr>
              <p:nvPr/>
            </p:nvSpPr>
            <p:spPr bwMode="auto">
              <a:xfrm>
                <a:off x="2219" y="2638"/>
                <a:ext cx="48" cy="47"/>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5" name="Rectangle 3416"/>
              <p:cNvSpPr>
                <a:spLocks noChangeArrowheads="1"/>
              </p:cNvSpPr>
              <p:nvPr/>
            </p:nvSpPr>
            <p:spPr bwMode="auto">
              <a:xfrm>
                <a:off x="2248" y="2676"/>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6" name="Rectangle 3417"/>
              <p:cNvSpPr>
                <a:spLocks noChangeArrowheads="1"/>
              </p:cNvSpPr>
              <p:nvPr/>
            </p:nvSpPr>
            <p:spPr bwMode="auto">
              <a:xfrm>
                <a:off x="2277" y="2705"/>
                <a:ext cx="48" cy="47"/>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7" name="Rectangle 3418"/>
              <p:cNvSpPr>
                <a:spLocks noChangeArrowheads="1"/>
              </p:cNvSpPr>
              <p:nvPr/>
            </p:nvSpPr>
            <p:spPr bwMode="auto">
              <a:xfrm>
                <a:off x="2315" y="2724"/>
                <a:ext cx="48" cy="47"/>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8" name="Rectangle 3419"/>
              <p:cNvSpPr>
                <a:spLocks noChangeArrowheads="1"/>
              </p:cNvSpPr>
              <p:nvPr/>
            </p:nvSpPr>
            <p:spPr bwMode="auto">
              <a:xfrm>
                <a:off x="2344" y="2743"/>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09" name="Rectangle 3420"/>
              <p:cNvSpPr>
                <a:spLocks noChangeArrowheads="1"/>
              </p:cNvSpPr>
              <p:nvPr/>
            </p:nvSpPr>
            <p:spPr bwMode="auto">
              <a:xfrm>
                <a:off x="2372" y="2762"/>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0" name="Rectangle 3421"/>
              <p:cNvSpPr>
                <a:spLocks noChangeArrowheads="1"/>
              </p:cNvSpPr>
              <p:nvPr/>
            </p:nvSpPr>
            <p:spPr bwMode="auto">
              <a:xfrm>
                <a:off x="2411" y="2771"/>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1" name="Rectangle 3422"/>
              <p:cNvSpPr>
                <a:spLocks noChangeArrowheads="1"/>
              </p:cNvSpPr>
              <p:nvPr/>
            </p:nvSpPr>
            <p:spPr bwMode="auto">
              <a:xfrm>
                <a:off x="2439" y="2781"/>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2" name="Rectangle 3423"/>
              <p:cNvSpPr>
                <a:spLocks noChangeArrowheads="1"/>
              </p:cNvSpPr>
              <p:nvPr/>
            </p:nvSpPr>
            <p:spPr bwMode="auto">
              <a:xfrm>
                <a:off x="2468" y="2791"/>
                <a:ext cx="48" cy="47"/>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3" name="Rectangle 3424"/>
              <p:cNvSpPr>
                <a:spLocks noChangeArrowheads="1"/>
              </p:cNvSpPr>
              <p:nvPr/>
            </p:nvSpPr>
            <p:spPr bwMode="auto">
              <a:xfrm>
                <a:off x="2506"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4" name="Rectangle 3425"/>
              <p:cNvSpPr>
                <a:spLocks noChangeArrowheads="1"/>
              </p:cNvSpPr>
              <p:nvPr/>
            </p:nvSpPr>
            <p:spPr bwMode="auto">
              <a:xfrm>
                <a:off x="2535"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5" name="Rectangle 3426"/>
              <p:cNvSpPr>
                <a:spLocks noChangeArrowheads="1"/>
              </p:cNvSpPr>
              <p:nvPr/>
            </p:nvSpPr>
            <p:spPr bwMode="auto">
              <a:xfrm>
                <a:off x="2563"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6" name="Rectangle 3427"/>
              <p:cNvSpPr>
                <a:spLocks noChangeArrowheads="1"/>
              </p:cNvSpPr>
              <p:nvPr/>
            </p:nvSpPr>
            <p:spPr bwMode="auto">
              <a:xfrm>
                <a:off x="2602" y="2838"/>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7" name="Rectangle 3428"/>
              <p:cNvSpPr>
                <a:spLocks noChangeArrowheads="1"/>
              </p:cNvSpPr>
              <p:nvPr/>
            </p:nvSpPr>
            <p:spPr bwMode="auto">
              <a:xfrm>
                <a:off x="2630"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8" name="Rectangle 3429"/>
              <p:cNvSpPr>
                <a:spLocks noChangeArrowheads="1"/>
              </p:cNvSpPr>
              <p:nvPr/>
            </p:nvSpPr>
            <p:spPr bwMode="auto">
              <a:xfrm>
                <a:off x="2659"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19" name="Rectangle 3430"/>
              <p:cNvSpPr>
                <a:spLocks noChangeArrowheads="1"/>
              </p:cNvSpPr>
              <p:nvPr/>
            </p:nvSpPr>
            <p:spPr bwMode="auto">
              <a:xfrm>
                <a:off x="2697"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0" name="Rectangle 3431"/>
              <p:cNvSpPr>
                <a:spLocks noChangeArrowheads="1"/>
              </p:cNvSpPr>
              <p:nvPr/>
            </p:nvSpPr>
            <p:spPr bwMode="auto">
              <a:xfrm>
                <a:off x="2726"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1" name="Rectangle 3432"/>
              <p:cNvSpPr>
                <a:spLocks noChangeArrowheads="1"/>
              </p:cNvSpPr>
              <p:nvPr/>
            </p:nvSpPr>
            <p:spPr bwMode="auto">
              <a:xfrm>
                <a:off x="2755" y="2838"/>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2" name="Rectangle 3433"/>
              <p:cNvSpPr>
                <a:spLocks noChangeArrowheads="1"/>
              </p:cNvSpPr>
              <p:nvPr/>
            </p:nvSpPr>
            <p:spPr bwMode="auto">
              <a:xfrm>
                <a:off x="2793"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3" name="Rectangle 3434"/>
              <p:cNvSpPr>
                <a:spLocks noChangeArrowheads="1"/>
              </p:cNvSpPr>
              <p:nvPr/>
            </p:nvSpPr>
            <p:spPr bwMode="auto">
              <a:xfrm>
                <a:off x="2821"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4" name="Rectangle 3435"/>
              <p:cNvSpPr>
                <a:spLocks noChangeArrowheads="1"/>
              </p:cNvSpPr>
              <p:nvPr/>
            </p:nvSpPr>
            <p:spPr bwMode="auto">
              <a:xfrm>
                <a:off x="2850"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5" name="Rectangle 3436"/>
              <p:cNvSpPr>
                <a:spLocks noChangeArrowheads="1"/>
              </p:cNvSpPr>
              <p:nvPr/>
            </p:nvSpPr>
            <p:spPr bwMode="auto">
              <a:xfrm>
                <a:off x="2888"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6" name="Rectangle 3437"/>
              <p:cNvSpPr>
                <a:spLocks noChangeArrowheads="1"/>
              </p:cNvSpPr>
              <p:nvPr/>
            </p:nvSpPr>
            <p:spPr bwMode="auto">
              <a:xfrm>
                <a:off x="2917"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7" name="Rectangle 3438"/>
              <p:cNvSpPr>
                <a:spLocks noChangeArrowheads="1"/>
              </p:cNvSpPr>
              <p:nvPr/>
            </p:nvSpPr>
            <p:spPr bwMode="auto">
              <a:xfrm>
                <a:off x="2946"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8" name="Rectangle 3439"/>
              <p:cNvSpPr>
                <a:spLocks noChangeArrowheads="1"/>
              </p:cNvSpPr>
              <p:nvPr/>
            </p:nvSpPr>
            <p:spPr bwMode="auto">
              <a:xfrm>
                <a:off x="2984"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29" name="Rectangle 3440"/>
              <p:cNvSpPr>
                <a:spLocks noChangeArrowheads="1"/>
              </p:cNvSpPr>
              <p:nvPr/>
            </p:nvSpPr>
            <p:spPr bwMode="auto">
              <a:xfrm>
                <a:off x="3013" y="2838"/>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0" name="Rectangle 3441"/>
              <p:cNvSpPr>
                <a:spLocks noChangeArrowheads="1"/>
              </p:cNvSpPr>
              <p:nvPr/>
            </p:nvSpPr>
            <p:spPr bwMode="auto">
              <a:xfrm>
                <a:off x="3041"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1" name="Rectangle 3442"/>
              <p:cNvSpPr>
                <a:spLocks noChangeArrowheads="1"/>
              </p:cNvSpPr>
              <p:nvPr/>
            </p:nvSpPr>
            <p:spPr bwMode="auto">
              <a:xfrm>
                <a:off x="3080" y="2838"/>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2" name="Rectangle 3443"/>
              <p:cNvSpPr>
                <a:spLocks noChangeArrowheads="1"/>
              </p:cNvSpPr>
              <p:nvPr/>
            </p:nvSpPr>
            <p:spPr bwMode="auto">
              <a:xfrm>
                <a:off x="3108"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3" name="Rectangle 3444"/>
              <p:cNvSpPr>
                <a:spLocks noChangeArrowheads="1"/>
              </p:cNvSpPr>
              <p:nvPr/>
            </p:nvSpPr>
            <p:spPr bwMode="auto">
              <a:xfrm>
                <a:off x="3137"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4" name="Rectangle 3445"/>
              <p:cNvSpPr>
                <a:spLocks noChangeArrowheads="1"/>
              </p:cNvSpPr>
              <p:nvPr/>
            </p:nvSpPr>
            <p:spPr bwMode="auto">
              <a:xfrm>
                <a:off x="3175"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5" name="Rectangle 3446"/>
              <p:cNvSpPr>
                <a:spLocks noChangeArrowheads="1"/>
              </p:cNvSpPr>
              <p:nvPr/>
            </p:nvSpPr>
            <p:spPr bwMode="auto">
              <a:xfrm>
                <a:off x="3204"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6" name="Rectangle 3447"/>
              <p:cNvSpPr>
                <a:spLocks noChangeArrowheads="1"/>
              </p:cNvSpPr>
              <p:nvPr/>
            </p:nvSpPr>
            <p:spPr bwMode="auto">
              <a:xfrm>
                <a:off x="3232"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7" name="Rectangle 3448"/>
              <p:cNvSpPr>
                <a:spLocks noChangeArrowheads="1"/>
              </p:cNvSpPr>
              <p:nvPr/>
            </p:nvSpPr>
            <p:spPr bwMode="auto">
              <a:xfrm>
                <a:off x="3271" y="2838"/>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8" name="Rectangle 3449"/>
              <p:cNvSpPr>
                <a:spLocks noChangeArrowheads="1"/>
              </p:cNvSpPr>
              <p:nvPr/>
            </p:nvSpPr>
            <p:spPr bwMode="auto">
              <a:xfrm>
                <a:off x="3299"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39" name="Rectangle 3450"/>
              <p:cNvSpPr>
                <a:spLocks noChangeArrowheads="1"/>
              </p:cNvSpPr>
              <p:nvPr/>
            </p:nvSpPr>
            <p:spPr bwMode="auto">
              <a:xfrm>
                <a:off x="3328"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0" name="Rectangle 3451"/>
              <p:cNvSpPr>
                <a:spLocks noChangeArrowheads="1"/>
              </p:cNvSpPr>
              <p:nvPr/>
            </p:nvSpPr>
            <p:spPr bwMode="auto">
              <a:xfrm>
                <a:off x="3366"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1" name="Rectangle 3452"/>
              <p:cNvSpPr>
                <a:spLocks noChangeArrowheads="1"/>
              </p:cNvSpPr>
              <p:nvPr/>
            </p:nvSpPr>
            <p:spPr bwMode="auto">
              <a:xfrm>
                <a:off x="3395"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2" name="Rectangle 3453"/>
              <p:cNvSpPr>
                <a:spLocks noChangeArrowheads="1"/>
              </p:cNvSpPr>
              <p:nvPr/>
            </p:nvSpPr>
            <p:spPr bwMode="auto">
              <a:xfrm>
                <a:off x="3424" y="2838"/>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3" name="Rectangle 3454"/>
              <p:cNvSpPr>
                <a:spLocks noChangeArrowheads="1"/>
              </p:cNvSpPr>
              <p:nvPr/>
            </p:nvSpPr>
            <p:spPr bwMode="auto">
              <a:xfrm>
                <a:off x="3462"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4" name="Rectangle 3455"/>
              <p:cNvSpPr>
                <a:spLocks noChangeArrowheads="1"/>
              </p:cNvSpPr>
              <p:nvPr/>
            </p:nvSpPr>
            <p:spPr bwMode="auto">
              <a:xfrm>
                <a:off x="3490"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5" name="Rectangle 3456"/>
              <p:cNvSpPr>
                <a:spLocks noChangeArrowheads="1"/>
              </p:cNvSpPr>
              <p:nvPr/>
            </p:nvSpPr>
            <p:spPr bwMode="auto">
              <a:xfrm>
                <a:off x="3519"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6" name="Rectangle 3457"/>
              <p:cNvSpPr>
                <a:spLocks noChangeArrowheads="1"/>
              </p:cNvSpPr>
              <p:nvPr/>
            </p:nvSpPr>
            <p:spPr bwMode="auto">
              <a:xfrm>
                <a:off x="3557"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7" name="Rectangle 3458"/>
              <p:cNvSpPr>
                <a:spLocks noChangeArrowheads="1"/>
              </p:cNvSpPr>
              <p:nvPr/>
            </p:nvSpPr>
            <p:spPr bwMode="auto">
              <a:xfrm>
                <a:off x="3586"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8" name="Rectangle 3459"/>
              <p:cNvSpPr>
                <a:spLocks noChangeArrowheads="1"/>
              </p:cNvSpPr>
              <p:nvPr/>
            </p:nvSpPr>
            <p:spPr bwMode="auto">
              <a:xfrm>
                <a:off x="3615" y="2838"/>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49" name="Rectangle 3460"/>
              <p:cNvSpPr>
                <a:spLocks noChangeArrowheads="1"/>
              </p:cNvSpPr>
              <p:nvPr/>
            </p:nvSpPr>
            <p:spPr bwMode="auto">
              <a:xfrm>
                <a:off x="3653"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50" name="Rectangle 3461"/>
              <p:cNvSpPr>
                <a:spLocks noChangeArrowheads="1"/>
              </p:cNvSpPr>
              <p:nvPr/>
            </p:nvSpPr>
            <p:spPr bwMode="auto">
              <a:xfrm>
                <a:off x="3682" y="2838"/>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51" name="Rectangle 3462"/>
              <p:cNvSpPr>
                <a:spLocks noChangeArrowheads="1"/>
              </p:cNvSpPr>
              <p:nvPr/>
            </p:nvSpPr>
            <p:spPr bwMode="auto">
              <a:xfrm>
                <a:off x="3710"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52" name="Rectangle 3463"/>
              <p:cNvSpPr>
                <a:spLocks noChangeArrowheads="1"/>
              </p:cNvSpPr>
              <p:nvPr/>
            </p:nvSpPr>
            <p:spPr bwMode="auto">
              <a:xfrm>
                <a:off x="3748" y="2838"/>
                <a:ext cx="48"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653" name="Freeform 3464"/>
              <p:cNvSpPr>
                <a:spLocks/>
              </p:cNvSpPr>
              <p:nvPr/>
            </p:nvSpPr>
            <p:spPr bwMode="auto">
              <a:xfrm>
                <a:off x="1197"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54" name="Freeform 3465"/>
              <p:cNvSpPr>
                <a:spLocks/>
              </p:cNvSpPr>
              <p:nvPr/>
            </p:nvSpPr>
            <p:spPr bwMode="auto">
              <a:xfrm>
                <a:off x="1226"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55" name="Freeform 3466"/>
              <p:cNvSpPr>
                <a:spLocks/>
              </p:cNvSpPr>
              <p:nvPr/>
            </p:nvSpPr>
            <p:spPr bwMode="auto">
              <a:xfrm>
                <a:off x="1264"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56" name="Freeform 3467"/>
              <p:cNvSpPr>
                <a:spLocks/>
              </p:cNvSpPr>
              <p:nvPr/>
            </p:nvSpPr>
            <p:spPr bwMode="auto">
              <a:xfrm>
                <a:off x="1292"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57" name="Freeform 3468"/>
              <p:cNvSpPr>
                <a:spLocks/>
              </p:cNvSpPr>
              <p:nvPr/>
            </p:nvSpPr>
            <p:spPr bwMode="auto">
              <a:xfrm>
                <a:off x="1321"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58" name="Freeform 3469"/>
              <p:cNvSpPr>
                <a:spLocks/>
              </p:cNvSpPr>
              <p:nvPr/>
            </p:nvSpPr>
            <p:spPr bwMode="auto">
              <a:xfrm>
                <a:off x="1359"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59" name="Freeform 3470"/>
              <p:cNvSpPr>
                <a:spLocks/>
              </p:cNvSpPr>
              <p:nvPr/>
            </p:nvSpPr>
            <p:spPr bwMode="auto">
              <a:xfrm>
                <a:off x="1388"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60" name="Freeform 3471"/>
              <p:cNvSpPr>
                <a:spLocks/>
              </p:cNvSpPr>
              <p:nvPr/>
            </p:nvSpPr>
            <p:spPr bwMode="auto">
              <a:xfrm>
                <a:off x="1417"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61" name="Freeform 3472"/>
              <p:cNvSpPr>
                <a:spLocks/>
              </p:cNvSpPr>
              <p:nvPr/>
            </p:nvSpPr>
            <p:spPr bwMode="auto">
              <a:xfrm>
                <a:off x="1455"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62" name="Freeform 3473"/>
              <p:cNvSpPr>
                <a:spLocks/>
              </p:cNvSpPr>
              <p:nvPr/>
            </p:nvSpPr>
            <p:spPr bwMode="auto">
              <a:xfrm>
                <a:off x="1484"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63" name="Freeform 3474"/>
              <p:cNvSpPr>
                <a:spLocks/>
              </p:cNvSpPr>
              <p:nvPr/>
            </p:nvSpPr>
            <p:spPr bwMode="auto">
              <a:xfrm>
                <a:off x="1512"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64" name="Freeform 3475"/>
              <p:cNvSpPr>
                <a:spLocks/>
              </p:cNvSpPr>
              <p:nvPr/>
            </p:nvSpPr>
            <p:spPr bwMode="auto">
              <a:xfrm>
                <a:off x="1551"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65" name="Freeform 3476"/>
              <p:cNvSpPr>
                <a:spLocks/>
              </p:cNvSpPr>
              <p:nvPr/>
            </p:nvSpPr>
            <p:spPr bwMode="auto">
              <a:xfrm>
                <a:off x="1579"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66" name="Freeform 3477"/>
              <p:cNvSpPr>
                <a:spLocks/>
              </p:cNvSpPr>
              <p:nvPr/>
            </p:nvSpPr>
            <p:spPr bwMode="auto">
              <a:xfrm>
                <a:off x="1608"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67" name="Freeform 3478"/>
              <p:cNvSpPr>
                <a:spLocks/>
              </p:cNvSpPr>
              <p:nvPr/>
            </p:nvSpPr>
            <p:spPr bwMode="auto">
              <a:xfrm>
                <a:off x="1646" y="2829"/>
                <a:ext cx="57" cy="57"/>
              </a:xfrm>
              <a:custGeom>
                <a:avLst/>
                <a:gdLst>
                  <a:gd name="T0" fmla="*/ 29 w 57"/>
                  <a:gd name="T1" fmla="*/ 0 h 57"/>
                  <a:gd name="T2" fmla="*/ 57 w 57"/>
                  <a:gd name="T3" fmla="*/ 57 h 57"/>
                  <a:gd name="T4" fmla="*/ 0 w 57"/>
                  <a:gd name="T5" fmla="*/ 57 h 57"/>
                  <a:gd name="T6" fmla="*/ 29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9" y="0"/>
                    </a:moveTo>
                    <a:lnTo>
                      <a:pt x="57"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68" name="Freeform 3479"/>
              <p:cNvSpPr>
                <a:spLocks/>
              </p:cNvSpPr>
              <p:nvPr/>
            </p:nvSpPr>
            <p:spPr bwMode="auto">
              <a:xfrm>
                <a:off x="1675" y="2819"/>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69" name="Freeform 3480"/>
              <p:cNvSpPr>
                <a:spLocks/>
              </p:cNvSpPr>
              <p:nvPr/>
            </p:nvSpPr>
            <p:spPr bwMode="auto">
              <a:xfrm>
                <a:off x="1703" y="2781"/>
                <a:ext cx="58" cy="57"/>
              </a:xfrm>
              <a:custGeom>
                <a:avLst/>
                <a:gdLst>
                  <a:gd name="T0" fmla="*/ 29 w 58"/>
                  <a:gd name="T1" fmla="*/ 0 h 57"/>
                  <a:gd name="T2" fmla="*/ 58 w 58"/>
                  <a:gd name="T3" fmla="*/ 57 h 57"/>
                  <a:gd name="T4" fmla="*/ 0 w 58"/>
                  <a:gd name="T5" fmla="*/ 57 h 57"/>
                  <a:gd name="T6" fmla="*/ 29 w 58"/>
                  <a:gd name="T7" fmla="*/ 0 h 57"/>
                  <a:gd name="T8" fmla="*/ 0 60000 65536"/>
                  <a:gd name="T9" fmla="*/ 0 60000 65536"/>
                  <a:gd name="T10" fmla="*/ 0 60000 65536"/>
                  <a:gd name="T11" fmla="*/ 0 60000 65536"/>
                  <a:gd name="T12" fmla="*/ 0 w 58"/>
                  <a:gd name="T13" fmla="*/ 0 h 57"/>
                  <a:gd name="T14" fmla="*/ 58 w 58"/>
                  <a:gd name="T15" fmla="*/ 57 h 57"/>
                </a:gdLst>
                <a:ahLst/>
                <a:cxnLst>
                  <a:cxn ang="T8">
                    <a:pos x="T0" y="T1"/>
                  </a:cxn>
                  <a:cxn ang="T9">
                    <a:pos x="T2" y="T3"/>
                  </a:cxn>
                  <a:cxn ang="T10">
                    <a:pos x="T4" y="T5"/>
                  </a:cxn>
                  <a:cxn ang="T11">
                    <a:pos x="T6" y="T7"/>
                  </a:cxn>
                </a:cxnLst>
                <a:rect l="T12" t="T13" r="T14" b="T15"/>
                <a:pathLst>
                  <a:path w="58" h="57">
                    <a:moveTo>
                      <a:pt x="29" y="0"/>
                    </a:moveTo>
                    <a:lnTo>
                      <a:pt x="58"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70" name="Freeform 3481"/>
              <p:cNvSpPr>
                <a:spLocks/>
              </p:cNvSpPr>
              <p:nvPr/>
            </p:nvSpPr>
            <p:spPr bwMode="auto">
              <a:xfrm>
                <a:off x="1742" y="2724"/>
                <a:ext cx="57" cy="57"/>
              </a:xfrm>
              <a:custGeom>
                <a:avLst/>
                <a:gdLst>
                  <a:gd name="T0" fmla="*/ 28 w 57"/>
                  <a:gd name="T1" fmla="*/ 0 h 57"/>
                  <a:gd name="T2" fmla="*/ 57 w 57"/>
                  <a:gd name="T3" fmla="*/ 57 h 57"/>
                  <a:gd name="T4" fmla="*/ 0 w 57"/>
                  <a:gd name="T5" fmla="*/ 57 h 57"/>
                  <a:gd name="T6" fmla="*/ 28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8" y="0"/>
                    </a:moveTo>
                    <a:lnTo>
                      <a:pt x="57" y="57"/>
                    </a:lnTo>
                    <a:lnTo>
                      <a:pt x="0" y="57"/>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71" name="Freeform 3482"/>
              <p:cNvSpPr>
                <a:spLocks/>
              </p:cNvSpPr>
              <p:nvPr/>
            </p:nvSpPr>
            <p:spPr bwMode="auto">
              <a:xfrm>
                <a:off x="1770" y="2590"/>
                <a:ext cx="58" cy="57"/>
              </a:xfrm>
              <a:custGeom>
                <a:avLst/>
                <a:gdLst>
                  <a:gd name="T0" fmla="*/ 29 w 58"/>
                  <a:gd name="T1" fmla="*/ 0 h 57"/>
                  <a:gd name="T2" fmla="*/ 58 w 58"/>
                  <a:gd name="T3" fmla="*/ 57 h 57"/>
                  <a:gd name="T4" fmla="*/ 0 w 58"/>
                  <a:gd name="T5" fmla="*/ 57 h 57"/>
                  <a:gd name="T6" fmla="*/ 29 w 58"/>
                  <a:gd name="T7" fmla="*/ 0 h 57"/>
                  <a:gd name="T8" fmla="*/ 0 60000 65536"/>
                  <a:gd name="T9" fmla="*/ 0 60000 65536"/>
                  <a:gd name="T10" fmla="*/ 0 60000 65536"/>
                  <a:gd name="T11" fmla="*/ 0 60000 65536"/>
                  <a:gd name="T12" fmla="*/ 0 w 58"/>
                  <a:gd name="T13" fmla="*/ 0 h 57"/>
                  <a:gd name="T14" fmla="*/ 58 w 58"/>
                  <a:gd name="T15" fmla="*/ 57 h 57"/>
                </a:gdLst>
                <a:ahLst/>
                <a:cxnLst>
                  <a:cxn ang="T8">
                    <a:pos x="T0" y="T1"/>
                  </a:cxn>
                  <a:cxn ang="T9">
                    <a:pos x="T2" y="T3"/>
                  </a:cxn>
                  <a:cxn ang="T10">
                    <a:pos x="T4" y="T5"/>
                  </a:cxn>
                  <a:cxn ang="T11">
                    <a:pos x="T6" y="T7"/>
                  </a:cxn>
                </a:cxnLst>
                <a:rect l="T12" t="T13" r="T14" b="T15"/>
                <a:pathLst>
                  <a:path w="58" h="57">
                    <a:moveTo>
                      <a:pt x="29" y="0"/>
                    </a:moveTo>
                    <a:lnTo>
                      <a:pt x="58"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72" name="Freeform 3483"/>
              <p:cNvSpPr>
                <a:spLocks/>
              </p:cNvSpPr>
              <p:nvPr/>
            </p:nvSpPr>
            <p:spPr bwMode="auto">
              <a:xfrm>
                <a:off x="1799" y="239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73" name="Freeform 3484"/>
              <p:cNvSpPr>
                <a:spLocks/>
              </p:cNvSpPr>
              <p:nvPr/>
            </p:nvSpPr>
            <p:spPr bwMode="auto">
              <a:xfrm>
                <a:off x="1837" y="2064"/>
                <a:ext cx="58" cy="57"/>
              </a:xfrm>
              <a:custGeom>
                <a:avLst/>
                <a:gdLst>
                  <a:gd name="T0" fmla="*/ 29 w 58"/>
                  <a:gd name="T1" fmla="*/ 0 h 57"/>
                  <a:gd name="T2" fmla="*/ 58 w 58"/>
                  <a:gd name="T3" fmla="*/ 57 h 57"/>
                  <a:gd name="T4" fmla="*/ 0 w 58"/>
                  <a:gd name="T5" fmla="*/ 57 h 57"/>
                  <a:gd name="T6" fmla="*/ 29 w 58"/>
                  <a:gd name="T7" fmla="*/ 0 h 57"/>
                  <a:gd name="T8" fmla="*/ 0 60000 65536"/>
                  <a:gd name="T9" fmla="*/ 0 60000 65536"/>
                  <a:gd name="T10" fmla="*/ 0 60000 65536"/>
                  <a:gd name="T11" fmla="*/ 0 60000 65536"/>
                  <a:gd name="T12" fmla="*/ 0 w 58"/>
                  <a:gd name="T13" fmla="*/ 0 h 57"/>
                  <a:gd name="T14" fmla="*/ 58 w 58"/>
                  <a:gd name="T15" fmla="*/ 57 h 57"/>
                </a:gdLst>
                <a:ahLst/>
                <a:cxnLst>
                  <a:cxn ang="T8">
                    <a:pos x="T0" y="T1"/>
                  </a:cxn>
                  <a:cxn ang="T9">
                    <a:pos x="T2" y="T3"/>
                  </a:cxn>
                  <a:cxn ang="T10">
                    <a:pos x="T4" y="T5"/>
                  </a:cxn>
                  <a:cxn ang="T11">
                    <a:pos x="T6" y="T7"/>
                  </a:cxn>
                </a:cxnLst>
                <a:rect l="T12" t="T13" r="T14" b="T15"/>
                <a:pathLst>
                  <a:path w="58" h="57">
                    <a:moveTo>
                      <a:pt x="29" y="0"/>
                    </a:moveTo>
                    <a:lnTo>
                      <a:pt x="58"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74" name="Freeform 3485"/>
              <p:cNvSpPr>
                <a:spLocks/>
              </p:cNvSpPr>
              <p:nvPr/>
            </p:nvSpPr>
            <p:spPr bwMode="auto">
              <a:xfrm>
                <a:off x="1866" y="1719"/>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75" name="Freeform 3486"/>
              <p:cNvSpPr>
                <a:spLocks/>
              </p:cNvSpPr>
              <p:nvPr/>
            </p:nvSpPr>
            <p:spPr bwMode="auto">
              <a:xfrm>
                <a:off x="1895" y="1289"/>
                <a:ext cx="57" cy="57"/>
              </a:xfrm>
              <a:custGeom>
                <a:avLst/>
                <a:gdLst>
                  <a:gd name="T0" fmla="*/ 28 w 57"/>
                  <a:gd name="T1" fmla="*/ 0 h 57"/>
                  <a:gd name="T2" fmla="*/ 57 w 57"/>
                  <a:gd name="T3" fmla="*/ 57 h 57"/>
                  <a:gd name="T4" fmla="*/ 0 w 57"/>
                  <a:gd name="T5" fmla="*/ 57 h 57"/>
                  <a:gd name="T6" fmla="*/ 28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8" y="0"/>
                    </a:moveTo>
                    <a:lnTo>
                      <a:pt x="57" y="57"/>
                    </a:lnTo>
                    <a:lnTo>
                      <a:pt x="0" y="57"/>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76" name="Freeform 3487"/>
              <p:cNvSpPr>
                <a:spLocks/>
              </p:cNvSpPr>
              <p:nvPr/>
            </p:nvSpPr>
            <p:spPr bwMode="auto">
              <a:xfrm>
                <a:off x="1933" y="1279"/>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77" name="Freeform 3488"/>
              <p:cNvSpPr>
                <a:spLocks/>
              </p:cNvSpPr>
              <p:nvPr/>
            </p:nvSpPr>
            <p:spPr bwMode="auto">
              <a:xfrm>
                <a:off x="1961" y="1346"/>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78" name="Freeform 3489"/>
              <p:cNvSpPr>
                <a:spLocks/>
              </p:cNvSpPr>
              <p:nvPr/>
            </p:nvSpPr>
            <p:spPr bwMode="auto">
              <a:xfrm>
                <a:off x="1990" y="1815"/>
                <a:ext cx="57" cy="57"/>
              </a:xfrm>
              <a:custGeom>
                <a:avLst/>
                <a:gdLst>
                  <a:gd name="T0" fmla="*/ 29 w 57"/>
                  <a:gd name="T1" fmla="*/ 0 h 57"/>
                  <a:gd name="T2" fmla="*/ 57 w 57"/>
                  <a:gd name="T3" fmla="*/ 57 h 57"/>
                  <a:gd name="T4" fmla="*/ 0 w 57"/>
                  <a:gd name="T5" fmla="*/ 57 h 57"/>
                  <a:gd name="T6" fmla="*/ 29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9" y="0"/>
                    </a:moveTo>
                    <a:lnTo>
                      <a:pt x="57"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79" name="Freeform 3490"/>
              <p:cNvSpPr>
                <a:spLocks/>
              </p:cNvSpPr>
              <p:nvPr/>
            </p:nvSpPr>
            <p:spPr bwMode="auto">
              <a:xfrm>
                <a:off x="2028" y="2102"/>
                <a:ext cx="58" cy="57"/>
              </a:xfrm>
              <a:custGeom>
                <a:avLst/>
                <a:gdLst>
                  <a:gd name="T0" fmla="*/ 29 w 58"/>
                  <a:gd name="T1" fmla="*/ 0 h 57"/>
                  <a:gd name="T2" fmla="*/ 58 w 58"/>
                  <a:gd name="T3" fmla="*/ 57 h 57"/>
                  <a:gd name="T4" fmla="*/ 0 w 58"/>
                  <a:gd name="T5" fmla="*/ 57 h 57"/>
                  <a:gd name="T6" fmla="*/ 29 w 58"/>
                  <a:gd name="T7" fmla="*/ 0 h 57"/>
                  <a:gd name="T8" fmla="*/ 0 60000 65536"/>
                  <a:gd name="T9" fmla="*/ 0 60000 65536"/>
                  <a:gd name="T10" fmla="*/ 0 60000 65536"/>
                  <a:gd name="T11" fmla="*/ 0 60000 65536"/>
                  <a:gd name="T12" fmla="*/ 0 w 58"/>
                  <a:gd name="T13" fmla="*/ 0 h 57"/>
                  <a:gd name="T14" fmla="*/ 58 w 58"/>
                  <a:gd name="T15" fmla="*/ 57 h 57"/>
                </a:gdLst>
                <a:ahLst/>
                <a:cxnLst>
                  <a:cxn ang="T8">
                    <a:pos x="T0" y="T1"/>
                  </a:cxn>
                  <a:cxn ang="T9">
                    <a:pos x="T2" y="T3"/>
                  </a:cxn>
                  <a:cxn ang="T10">
                    <a:pos x="T4" y="T5"/>
                  </a:cxn>
                  <a:cxn ang="T11">
                    <a:pos x="T6" y="T7"/>
                  </a:cxn>
                </a:cxnLst>
                <a:rect l="T12" t="T13" r="T14" b="T15"/>
                <a:pathLst>
                  <a:path w="58" h="57">
                    <a:moveTo>
                      <a:pt x="29" y="0"/>
                    </a:moveTo>
                    <a:lnTo>
                      <a:pt x="58"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80" name="Freeform 3491"/>
              <p:cNvSpPr>
                <a:spLocks/>
              </p:cNvSpPr>
              <p:nvPr/>
            </p:nvSpPr>
            <p:spPr bwMode="auto">
              <a:xfrm>
                <a:off x="2057" y="2360"/>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81" name="Freeform 3492"/>
              <p:cNvSpPr>
                <a:spLocks/>
              </p:cNvSpPr>
              <p:nvPr/>
            </p:nvSpPr>
            <p:spPr bwMode="auto">
              <a:xfrm>
                <a:off x="2086" y="2532"/>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82" name="Freeform 3493"/>
              <p:cNvSpPr>
                <a:spLocks/>
              </p:cNvSpPr>
              <p:nvPr/>
            </p:nvSpPr>
            <p:spPr bwMode="auto">
              <a:xfrm>
                <a:off x="2124" y="2628"/>
                <a:ext cx="57" cy="57"/>
              </a:xfrm>
              <a:custGeom>
                <a:avLst/>
                <a:gdLst>
                  <a:gd name="T0" fmla="*/ 29 w 57"/>
                  <a:gd name="T1" fmla="*/ 0 h 57"/>
                  <a:gd name="T2" fmla="*/ 57 w 57"/>
                  <a:gd name="T3" fmla="*/ 57 h 57"/>
                  <a:gd name="T4" fmla="*/ 0 w 57"/>
                  <a:gd name="T5" fmla="*/ 57 h 57"/>
                  <a:gd name="T6" fmla="*/ 29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9" y="0"/>
                    </a:moveTo>
                    <a:lnTo>
                      <a:pt x="57"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83" name="Freeform 3494"/>
              <p:cNvSpPr>
                <a:spLocks/>
              </p:cNvSpPr>
              <p:nvPr/>
            </p:nvSpPr>
            <p:spPr bwMode="auto">
              <a:xfrm>
                <a:off x="2153" y="2714"/>
                <a:ext cx="57" cy="57"/>
              </a:xfrm>
              <a:custGeom>
                <a:avLst/>
                <a:gdLst>
                  <a:gd name="T0" fmla="*/ 28 w 57"/>
                  <a:gd name="T1" fmla="*/ 0 h 57"/>
                  <a:gd name="T2" fmla="*/ 57 w 57"/>
                  <a:gd name="T3" fmla="*/ 57 h 57"/>
                  <a:gd name="T4" fmla="*/ 0 w 57"/>
                  <a:gd name="T5" fmla="*/ 57 h 57"/>
                  <a:gd name="T6" fmla="*/ 28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8" y="0"/>
                    </a:moveTo>
                    <a:lnTo>
                      <a:pt x="57" y="57"/>
                    </a:lnTo>
                    <a:lnTo>
                      <a:pt x="0" y="57"/>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84" name="Freeform 3495"/>
              <p:cNvSpPr>
                <a:spLocks/>
              </p:cNvSpPr>
              <p:nvPr/>
            </p:nvSpPr>
            <p:spPr bwMode="auto">
              <a:xfrm>
                <a:off x="2181" y="2752"/>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85" name="Freeform 3496"/>
              <p:cNvSpPr>
                <a:spLocks/>
              </p:cNvSpPr>
              <p:nvPr/>
            </p:nvSpPr>
            <p:spPr bwMode="auto">
              <a:xfrm>
                <a:off x="2219" y="2781"/>
                <a:ext cx="58" cy="57"/>
              </a:xfrm>
              <a:custGeom>
                <a:avLst/>
                <a:gdLst>
                  <a:gd name="T0" fmla="*/ 29 w 58"/>
                  <a:gd name="T1" fmla="*/ 0 h 57"/>
                  <a:gd name="T2" fmla="*/ 58 w 58"/>
                  <a:gd name="T3" fmla="*/ 57 h 57"/>
                  <a:gd name="T4" fmla="*/ 0 w 58"/>
                  <a:gd name="T5" fmla="*/ 57 h 57"/>
                  <a:gd name="T6" fmla="*/ 29 w 58"/>
                  <a:gd name="T7" fmla="*/ 0 h 57"/>
                  <a:gd name="T8" fmla="*/ 0 60000 65536"/>
                  <a:gd name="T9" fmla="*/ 0 60000 65536"/>
                  <a:gd name="T10" fmla="*/ 0 60000 65536"/>
                  <a:gd name="T11" fmla="*/ 0 60000 65536"/>
                  <a:gd name="T12" fmla="*/ 0 w 58"/>
                  <a:gd name="T13" fmla="*/ 0 h 57"/>
                  <a:gd name="T14" fmla="*/ 58 w 58"/>
                  <a:gd name="T15" fmla="*/ 57 h 57"/>
                </a:gdLst>
                <a:ahLst/>
                <a:cxnLst>
                  <a:cxn ang="T8">
                    <a:pos x="T0" y="T1"/>
                  </a:cxn>
                  <a:cxn ang="T9">
                    <a:pos x="T2" y="T3"/>
                  </a:cxn>
                  <a:cxn ang="T10">
                    <a:pos x="T4" y="T5"/>
                  </a:cxn>
                  <a:cxn ang="T11">
                    <a:pos x="T6" y="T7"/>
                  </a:cxn>
                </a:cxnLst>
                <a:rect l="T12" t="T13" r="T14" b="T15"/>
                <a:pathLst>
                  <a:path w="58" h="57">
                    <a:moveTo>
                      <a:pt x="29" y="0"/>
                    </a:moveTo>
                    <a:lnTo>
                      <a:pt x="58"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86" name="Freeform 3497"/>
              <p:cNvSpPr>
                <a:spLocks/>
              </p:cNvSpPr>
              <p:nvPr/>
            </p:nvSpPr>
            <p:spPr bwMode="auto">
              <a:xfrm>
                <a:off x="2248" y="2800"/>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87" name="Freeform 3498"/>
              <p:cNvSpPr>
                <a:spLocks/>
              </p:cNvSpPr>
              <p:nvPr/>
            </p:nvSpPr>
            <p:spPr bwMode="auto">
              <a:xfrm>
                <a:off x="2277" y="2810"/>
                <a:ext cx="57" cy="57"/>
              </a:xfrm>
              <a:custGeom>
                <a:avLst/>
                <a:gdLst>
                  <a:gd name="T0" fmla="*/ 28 w 57"/>
                  <a:gd name="T1" fmla="*/ 0 h 57"/>
                  <a:gd name="T2" fmla="*/ 57 w 57"/>
                  <a:gd name="T3" fmla="*/ 57 h 57"/>
                  <a:gd name="T4" fmla="*/ 0 w 57"/>
                  <a:gd name="T5" fmla="*/ 57 h 57"/>
                  <a:gd name="T6" fmla="*/ 28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8" y="0"/>
                    </a:moveTo>
                    <a:lnTo>
                      <a:pt x="57" y="57"/>
                    </a:lnTo>
                    <a:lnTo>
                      <a:pt x="0" y="57"/>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88" name="Freeform 3499"/>
              <p:cNvSpPr>
                <a:spLocks/>
              </p:cNvSpPr>
              <p:nvPr/>
            </p:nvSpPr>
            <p:spPr bwMode="auto">
              <a:xfrm>
                <a:off x="2315" y="2819"/>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89" name="Freeform 3500"/>
              <p:cNvSpPr>
                <a:spLocks/>
              </p:cNvSpPr>
              <p:nvPr/>
            </p:nvSpPr>
            <p:spPr bwMode="auto">
              <a:xfrm>
                <a:off x="2344" y="2829"/>
                <a:ext cx="57" cy="57"/>
              </a:xfrm>
              <a:custGeom>
                <a:avLst/>
                <a:gdLst>
                  <a:gd name="T0" fmla="*/ 28 w 57"/>
                  <a:gd name="T1" fmla="*/ 0 h 57"/>
                  <a:gd name="T2" fmla="*/ 57 w 57"/>
                  <a:gd name="T3" fmla="*/ 57 h 57"/>
                  <a:gd name="T4" fmla="*/ 0 w 57"/>
                  <a:gd name="T5" fmla="*/ 57 h 57"/>
                  <a:gd name="T6" fmla="*/ 28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8" y="0"/>
                    </a:moveTo>
                    <a:lnTo>
                      <a:pt x="57" y="57"/>
                    </a:lnTo>
                    <a:lnTo>
                      <a:pt x="0" y="57"/>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90" name="Freeform 3501"/>
              <p:cNvSpPr>
                <a:spLocks/>
              </p:cNvSpPr>
              <p:nvPr/>
            </p:nvSpPr>
            <p:spPr bwMode="auto">
              <a:xfrm>
                <a:off x="2372" y="2829"/>
                <a:ext cx="58" cy="57"/>
              </a:xfrm>
              <a:custGeom>
                <a:avLst/>
                <a:gdLst>
                  <a:gd name="T0" fmla="*/ 29 w 58"/>
                  <a:gd name="T1" fmla="*/ 0 h 57"/>
                  <a:gd name="T2" fmla="*/ 58 w 58"/>
                  <a:gd name="T3" fmla="*/ 57 h 57"/>
                  <a:gd name="T4" fmla="*/ 0 w 58"/>
                  <a:gd name="T5" fmla="*/ 57 h 57"/>
                  <a:gd name="T6" fmla="*/ 29 w 58"/>
                  <a:gd name="T7" fmla="*/ 0 h 57"/>
                  <a:gd name="T8" fmla="*/ 0 60000 65536"/>
                  <a:gd name="T9" fmla="*/ 0 60000 65536"/>
                  <a:gd name="T10" fmla="*/ 0 60000 65536"/>
                  <a:gd name="T11" fmla="*/ 0 60000 65536"/>
                  <a:gd name="T12" fmla="*/ 0 w 58"/>
                  <a:gd name="T13" fmla="*/ 0 h 57"/>
                  <a:gd name="T14" fmla="*/ 58 w 58"/>
                  <a:gd name="T15" fmla="*/ 57 h 57"/>
                </a:gdLst>
                <a:ahLst/>
                <a:cxnLst>
                  <a:cxn ang="T8">
                    <a:pos x="T0" y="T1"/>
                  </a:cxn>
                  <a:cxn ang="T9">
                    <a:pos x="T2" y="T3"/>
                  </a:cxn>
                  <a:cxn ang="T10">
                    <a:pos x="T4" y="T5"/>
                  </a:cxn>
                  <a:cxn ang="T11">
                    <a:pos x="T6" y="T7"/>
                  </a:cxn>
                </a:cxnLst>
                <a:rect l="T12" t="T13" r="T14" b="T15"/>
                <a:pathLst>
                  <a:path w="58" h="57">
                    <a:moveTo>
                      <a:pt x="29" y="0"/>
                    </a:moveTo>
                    <a:lnTo>
                      <a:pt x="58"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91" name="Freeform 3502"/>
              <p:cNvSpPr>
                <a:spLocks/>
              </p:cNvSpPr>
              <p:nvPr/>
            </p:nvSpPr>
            <p:spPr bwMode="auto">
              <a:xfrm>
                <a:off x="2411" y="2829"/>
                <a:ext cx="57" cy="57"/>
              </a:xfrm>
              <a:custGeom>
                <a:avLst/>
                <a:gdLst>
                  <a:gd name="T0" fmla="*/ 28 w 57"/>
                  <a:gd name="T1" fmla="*/ 0 h 57"/>
                  <a:gd name="T2" fmla="*/ 57 w 57"/>
                  <a:gd name="T3" fmla="*/ 57 h 57"/>
                  <a:gd name="T4" fmla="*/ 0 w 57"/>
                  <a:gd name="T5" fmla="*/ 57 h 57"/>
                  <a:gd name="T6" fmla="*/ 28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8" y="0"/>
                    </a:moveTo>
                    <a:lnTo>
                      <a:pt x="57" y="57"/>
                    </a:lnTo>
                    <a:lnTo>
                      <a:pt x="0" y="57"/>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92" name="Freeform 3503"/>
              <p:cNvSpPr>
                <a:spLocks/>
              </p:cNvSpPr>
              <p:nvPr/>
            </p:nvSpPr>
            <p:spPr bwMode="auto">
              <a:xfrm>
                <a:off x="2439" y="2829"/>
                <a:ext cx="58" cy="57"/>
              </a:xfrm>
              <a:custGeom>
                <a:avLst/>
                <a:gdLst>
                  <a:gd name="T0" fmla="*/ 29 w 58"/>
                  <a:gd name="T1" fmla="*/ 0 h 57"/>
                  <a:gd name="T2" fmla="*/ 58 w 58"/>
                  <a:gd name="T3" fmla="*/ 57 h 57"/>
                  <a:gd name="T4" fmla="*/ 0 w 58"/>
                  <a:gd name="T5" fmla="*/ 57 h 57"/>
                  <a:gd name="T6" fmla="*/ 29 w 58"/>
                  <a:gd name="T7" fmla="*/ 0 h 57"/>
                  <a:gd name="T8" fmla="*/ 0 60000 65536"/>
                  <a:gd name="T9" fmla="*/ 0 60000 65536"/>
                  <a:gd name="T10" fmla="*/ 0 60000 65536"/>
                  <a:gd name="T11" fmla="*/ 0 60000 65536"/>
                  <a:gd name="T12" fmla="*/ 0 w 58"/>
                  <a:gd name="T13" fmla="*/ 0 h 57"/>
                  <a:gd name="T14" fmla="*/ 58 w 58"/>
                  <a:gd name="T15" fmla="*/ 57 h 57"/>
                </a:gdLst>
                <a:ahLst/>
                <a:cxnLst>
                  <a:cxn ang="T8">
                    <a:pos x="T0" y="T1"/>
                  </a:cxn>
                  <a:cxn ang="T9">
                    <a:pos x="T2" y="T3"/>
                  </a:cxn>
                  <a:cxn ang="T10">
                    <a:pos x="T4" y="T5"/>
                  </a:cxn>
                  <a:cxn ang="T11">
                    <a:pos x="T6" y="T7"/>
                  </a:cxn>
                </a:cxnLst>
                <a:rect l="T12" t="T13" r="T14" b="T15"/>
                <a:pathLst>
                  <a:path w="58" h="57">
                    <a:moveTo>
                      <a:pt x="29" y="0"/>
                    </a:moveTo>
                    <a:lnTo>
                      <a:pt x="58"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93" name="Freeform 3504"/>
              <p:cNvSpPr>
                <a:spLocks/>
              </p:cNvSpPr>
              <p:nvPr/>
            </p:nvSpPr>
            <p:spPr bwMode="auto">
              <a:xfrm>
                <a:off x="2468" y="2829"/>
                <a:ext cx="57" cy="57"/>
              </a:xfrm>
              <a:custGeom>
                <a:avLst/>
                <a:gdLst>
                  <a:gd name="T0" fmla="*/ 29 w 57"/>
                  <a:gd name="T1" fmla="*/ 0 h 57"/>
                  <a:gd name="T2" fmla="*/ 57 w 57"/>
                  <a:gd name="T3" fmla="*/ 57 h 57"/>
                  <a:gd name="T4" fmla="*/ 0 w 57"/>
                  <a:gd name="T5" fmla="*/ 57 h 57"/>
                  <a:gd name="T6" fmla="*/ 29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9" y="0"/>
                    </a:moveTo>
                    <a:lnTo>
                      <a:pt x="57" y="57"/>
                    </a:lnTo>
                    <a:lnTo>
                      <a:pt x="0" y="57"/>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94" name="Freeform 3505"/>
              <p:cNvSpPr>
                <a:spLocks/>
              </p:cNvSpPr>
              <p:nvPr/>
            </p:nvSpPr>
            <p:spPr bwMode="auto">
              <a:xfrm>
                <a:off x="2506"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95" name="Freeform 3506"/>
              <p:cNvSpPr>
                <a:spLocks/>
              </p:cNvSpPr>
              <p:nvPr/>
            </p:nvSpPr>
            <p:spPr bwMode="auto">
              <a:xfrm>
                <a:off x="2535"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96" name="Freeform 3507"/>
              <p:cNvSpPr>
                <a:spLocks/>
              </p:cNvSpPr>
              <p:nvPr/>
            </p:nvSpPr>
            <p:spPr bwMode="auto">
              <a:xfrm>
                <a:off x="2563"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97" name="Freeform 3508"/>
              <p:cNvSpPr>
                <a:spLocks/>
              </p:cNvSpPr>
              <p:nvPr/>
            </p:nvSpPr>
            <p:spPr bwMode="auto">
              <a:xfrm>
                <a:off x="2602"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698" name="Freeform 3509"/>
              <p:cNvSpPr>
                <a:spLocks/>
              </p:cNvSpPr>
              <p:nvPr/>
            </p:nvSpPr>
            <p:spPr bwMode="auto">
              <a:xfrm>
                <a:off x="2630"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699" name="Freeform 3510"/>
              <p:cNvSpPr>
                <a:spLocks/>
              </p:cNvSpPr>
              <p:nvPr/>
            </p:nvSpPr>
            <p:spPr bwMode="auto">
              <a:xfrm>
                <a:off x="2659"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00" name="Freeform 3511"/>
              <p:cNvSpPr>
                <a:spLocks/>
              </p:cNvSpPr>
              <p:nvPr/>
            </p:nvSpPr>
            <p:spPr bwMode="auto">
              <a:xfrm>
                <a:off x="2697"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01" name="Freeform 3512"/>
              <p:cNvSpPr>
                <a:spLocks/>
              </p:cNvSpPr>
              <p:nvPr/>
            </p:nvSpPr>
            <p:spPr bwMode="auto">
              <a:xfrm>
                <a:off x="2726"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02" name="Freeform 3513"/>
              <p:cNvSpPr>
                <a:spLocks/>
              </p:cNvSpPr>
              <p:nvPr/>
            </p:nvSpPr>
            <p:spPr bwMode="auto">
              <a:xfrm>
                <a:off x="2755"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03" name="Freeform 3514"/>
              <p:cNvSpPr>
                <a:spLocks/>
              </p:cNvSpPr>
              <p:nvPr/>
            </p:nvSpPr>
            <p:spPr bwMode="auto">
              <a:xfrm>
                <a:off x="2793"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04" name="Freeform 3515"/>
              <p:cNvSpPr>
                <a:spLocks/>
              </p:cNvSpPr>
              <p:nvPr/>
            </p:nvSpPr>
            <p:spPr bwMode="auto">
              <a:xfrm>
                <a:off x="2821"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05" name="Freeform 3516"/>
              <p:cNvSpPr>
                <a:spLocks/>
              </p:cNvSpPr>
              <p:nvPr/>
            </p:nvSpPr>
            <p:spPr bwMode="auto">
              <a:xfrm>
                <a:off x="2850"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06" name="Freeform 3517"/>
              <p:cNvSpPr>
                <a:spLocks/>
              </p:cNvSpPr>
              <p:nvPr/>
            </p:nvSpPr>
            <p:spPr bwMode="auto">
              <a:xfrm>
                <a:off x="2888"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07" name="Freeform 3518"/>
              <p:cNvSpPr>
                <a:spLocks/>
              </p:cNvSpPr>
              <p:nvPr/>
            </p:nvSpPr>
            <p:spPr bwMode="auto">
              <a:xfrm>
                <a:off x="2917"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08" name="Freeform 3519"/>
              <p:cNvSpPr>
                <a:spLocks/>
              </p:cNvSpPr>
              <p:nvPr/>
            </p:nvSpPr>
            <p:spPr bwMode="auto">
              <a:xfrm>
                <a:off x="2946"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09" name="Freeform 3520"/>
              <p:cNvSpPr>
                <a:spLocks/>
              </p:cNvSpPr>
              <p:nvPr/>
            </p:nvSpPr>
            <p:spPr bwMode="auto">
              <a:xfrm>
                <a:off x="2984"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10" name="Freeform 3521"/>
              <p:cNvSpPr>
                <a:spLocks/>
              </p:cNvSpPr>
              <p:nvPr/>
            </p:nvSpPr>
            <p:spPr bwMode="auto">
              <a:xfrm>
                <a:off x="3013"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11" name="Freeform 3522"/>
              <p:cNvSpPr>
                <a:spLocks/>
              </p:cNvSpPr>
              <p:nvPr/>
            </p:nvSpPr>
            <p:spPr bwMode="auto">
              <a:xfrm>
                <a:off x="3041"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12" name="Freeform 3523"/>
              <p:cNvSpPr>
                <a:spLocks/>
              </p:cNvSpPr>
              <p:nvPr/>
            </p:nvSpPr>
            <p:spPr bwMode="auto">
              <a:xfrm>
                <a:off x="3080"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13" name="Freeform 3524"/>
              <p:cNvSpPr>
                <a:spLocks/>
              </p:cNvSpPr>
              <p:nvPr/>
            </p:nvSpPr>
            <p:spPr bwMode="auto">
              <a:xfrm>
                <a:off x="3108"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14" name="Freeform 3525"/>
              <p:cNvSpPr>
                <a:spLocks/>
              </p:cNvSpPr>
              <p:nvPr/>
            </p:nvSpPr>
            <p:spPr bwMode="auto">
              <a:xfrm>
                <a:off x="3137"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15" name="Freeform 3526"/>
              <p:cNvSpPr>
                <a:spLocks/>
              </p:cNvSpPr>
              <p:nvPr/>
            </p:nvSpPr>
            <p:spPr bwMode="auto">
              <a:xfrm>
                <a:off x="3175"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16" name="Freeform 3527"/>
              <p:cNvSpPr>
                <a:spLocks/>
              </p:cNvSpPr>
              <p:nvPr/>
            </p:nvSpPr>
            <p:spPr bwMode="auto">
              <a:xfrm>
                <a:off x="3204"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17" name="Freeform 3528"/>
              <p:cNvSpPr>
                <a:spLocks/>
              </p:cNvSpPr>
              <p:nvPr/>
            </p:nvSpPr>
            <p:spPr bwMode="auto">
              <a:xfrm>
                <a:off x="3232"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18" name="Freeform 3529"/>
              <p:cNvSpPr>
                <a:spLocks/>
              </p:cNvSpPr>
              <p:nvPr/>
            </p:nvSpPr>
            <p:spPr bwMode="auto">
              <a:xfrm>
                <a:off x="3271"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19" name="Freeform 3530"/>
              <p:cNvSpPr>
                <a:spLocks/>
              </p:cNvSpPr>
              <p:nvPr/>
            </p:nvSpPr>
            <p:spPr bwMode="auto">
              <a:xfrm>
                <a:off x="3299"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20" name="Freeform 3531"/>
              <p:cNvSpPr>
                <a:spLocks/>
              </p:cNvSpPr>
              <p:nvPr/>
            </p:nvSpPr>
            <p:spPr bwMode="auto">
              <a:xfrm>
                <a:off x="3328"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21" name="Freeform 3532"/>
              <p:cNvSpPr>
                <a:spLocks/>
              </p:cNvSpPr>
              <p:nvPr/>
            </p:nvSpPr>
            <p:spPr bwMode="auto">
              <a:xfrm>
                <a:off x="3366"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22" name="Freeform 3533"/>
              <p:cNvSpPr>
                <a:spLocks/>
              </p:cNvSpPr>
              <p:nvPr/>
            </p:nvSpPr>
            <p:spPr bwMode="auto">
              <a:xfrm>
                <a:off x="3395"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23" name="Freeform 3534"/>
              <p:cNvSpPr>
                <a:spLocks/>
              </p:cNvSpPr>
              <p:nvPr/>
            </p:nvSpPr>
            <p:spPr bwMode="auto">
              <a:xfrm>
                <a:off x="3424"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24" name="Freeform 3535"/>
              <p:cNvSpPr>
                <a:spLocks/>
              </p:cNvSpPr>
              <p:nvPr/>
            </p:nvSpPr>
            <p:spPr bwMode="auto">
              <a:xfrm>
                <a:off x="3462"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25" name="Freeform 3536"/>
              <p:cNvSpPr>
                <a:spLocks/>
              </p:cNvSpPr>
              <p:nvPr/>
            </p:nvSpPr>
            <p:spPr bwMode="auto">
              <a:xfrm>
                <a:off x="3490"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26" name="Freeform 3537"/>
              <p:cNvSpPr>
                <a:spLocks/>
              </p:cNvSpPr>
              <p:nvPr/>
            </p:nvSpPr>
            <p:spPr bwMode="auto">
              <a:xfrm>
                <a:off x="3519"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27" name="Freeform 3538"/>
              <p:cNvSpPr>
                <a:spLocks/>
              </p:cNvSpPr>
              <p:nvPr/>
            </p:nvSpPr>
            <p:spPr bwMode="auto">
              <a:xfrm>
                <a:off x="3557"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28" name="Freeform 3539"/>
              <p:cNvSpPr>
                <a:spLocks/>
              </p:cNvSpPr>
              <p:nvPr/>
            </p:nvSpPr>
            <p:spPr bwMode="auto">
              <a:xfrm>
                <a:off x="3586"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29" name="Freeform 3540"/>
              <p:cNvSpPr>
                <a:spLocks/>
              </p:cNvSpPr>
              <p:nvPr/>
            </p:nvSpPr>
            <p:spPr bwMode="auto">
              <a:xfrm>
                <a:off x="3615"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30" name="Freeform 3541"/>
              <p:cNvSpPr>
                <a:spLocks/>
              </p:cNvSpPr>
              <p:nvPr/>
            </p:nvSpPr>
            <p:spPr bwMode="auto">
              <a:xfrm>
                <a:off x="3653" y="2838"/>
                <a:ext cx="57" cy="58"/>
              </a:xfrm>
              <a:custGeom>
                <a:avLst/>
                <a:gdLst>
                  <a:gd name="T0" fmla="*/ 29 w 57"/>
                  <a:gd name="T1" fmla="*/ 0 h 58"/>
                  <a:gd name="T2" fmla="*/ 57 w 57"/>
                  <a:gd name="T3" fmla="*/ 58 h 58"/>
                  <a:gd name="T4" fmla="*/ 0 w 57"/>
                  <a:gd name="T5" fmla="*/ 58 h 58"/>
                  <a:gd name="T6" fmla="*/ 29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9" y="0"/>
                    </a:moveTo>
                    <a:lnTo>
                      <a:pt x="57"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31" name="Freeform 3542"/>
              <p:cNvSpPr>
                <a:spLocks/>
              </p:cNvSpPr>
              <p:nvPr/>
            </p:nvSpPr>
            <p:spPr bwMode="auto">
              <a:xfrm>
                <a:off x="3682" y="2838"/>
                <a:ext cx="57" cy="58"/>
              </a:xfrm>
              <a:custGeom>
                <a:avLst/>
                <a:gdLst>
                  <a:gd name="T0" fmla="*/ 28 w 57"/>
                  <a:gd name="T1" fmla="*/ 0 h 58"/>
                  <a:gd name="T2" fmla="*/ 57 w 57"/>
                  <a:gd name="T3" fmla="*/ 58 h 58"/>
                  <a:gd name="T4" fmla="*/ 0 w 57"/>
                  <a:gd name="T5" fmla="*/ 58 h 58"/>
                  <a:gd name="T6" fmla="*/ 28 w 57"/>
                  <a:gd name="T7" fmla="*/ 0 h 58"/>
                  <a:gd name="T8" fmla="*/ 0 60000 65536"/>
                  <a:gd name="T9" fmla="*/ 0 60000 65536"/>
                  <a:gd name="T10" fmla="*/ 0 60000 65536"/>
                  <a:gd name="T11" fmla="*/ 0 60000 65536"/>
                  <a:gd name="T12" fmla="*/ 0 w 57"/>
                  <a:gd name="T13" fmla="*/ 0 h 58"/>
                  <a:gd name="T14" fmla="*/ 57 w 57"/>
                  <a:gd name="T15" fmla="*/ 58 h 58"/>
                </a:gdLst>
                <a:ahLst/>
                <a:cxnLst>
                  <a:cxn ang="T8">
                    <a:pos x="T0" y="T1"/>
                  </a:cxn>
                  <a:cxn ang="T9">
                    <a:pos x="T2" y="T3"/>
                  </a:cxn>
                  <a:cxn ang="T10">
                    <a:pos x="T4" y="T5"/>
                  </a:cxn>
                  <a:cxn ang="T11">
                    <a:pos x="T6" y="T7"/>
                  </a:cxn>
                </a:cxnLst>
                <a:rect l="T12" t="T13" r="T14" b="T15"/>
                <a:pathLst>
                  <a:path w="57" h="58">
                    <a:moveTo>
                      <a:pt x="28" y="0"/>
                    </a:moveTo>
                    <a:lnTo>
                      <a:pt x="57" y="58"/>
                    </a:lnTo>
                    <a:lnTo>
                      <a:pt x="0" y="58"/>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4732" name="Freeform 3543"/>
              <p:cNvSpPr>
                <a:spLocks/>
              </p:cNvSpPr>
              <p:nvPr/>
            </p:nvSpPr>
            <p:spPr bwMode="auto">
              <a:xfrm>
                <a:off x="3710"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33" name="Freeform 3544"/>
              <p:cNvSpPr>
                <a:spLocks/>
              </p:cNvSpPr>
              <p:nvPr/>
            </p:nvSpPr>
            <p:spPr bwMode="auto">
              <a:xfrm>
                <a:off x="3748" y="2838"/>
                <a:ext cx="58" cy="58"/>
              </a:xfrm>
              <a:custGeom>
                <a:avLst/>
                <a:gdLst>
                  <a:gd name="T0" fmla="*/ 29 w 58"/>
                  <a:gd name="T1" fmla="*/ 0 h 58"/>
                  <a:gd name="T2" fmla="*/ 58 w 58"/>
                  <a:gd name="T3" fmla="*/ 58 h 58"/>
                  <a:gd name="T4" fmla="*/ 0 w 58"/>
                  <a:gd name="T5" fmla="*/ 58 h 58"/>
                  <a:gd name="T6" fmla="*/ 29 w 58"/>
                  <a:gd name="T7" fmla="*/ 0 h 58"/>
                  <a:gd name="T8" fmla="*/ 0 60000 65536"/>
                  <a:gd name="T9" fmla="*/ 0 60000 65536"/>
                  <a:gd name="T10" fmla="*/ 0 60000 65536"/>
                  <a:gd name="T11" fmla="*/ 0 60000 65536"/>
                  <a:gd name="T12" fmla="*/ 0 w 58"/>
                  <a:gd name="T13" fmla="*/ 0 h 58"/>
                  <a:gd name="T14" fmla="*/ 58 w 58"/>
                  <a:gd name="T15" fmla="*/ 58 h 58"/>
                </a:gdLst>
                <a:ahLst/>
                <a:cxnLst>
                  <a:cxn ang="T8">
                    <a:pos x="T0" y="T1"/>
                  </a:cxn>
                  <a:cxn ang="T9">
                    <a:pos x="T2" y="T3"/>
                  </a:cxn>
                  <a:cxn ang="T10">
                    <a:pos x="T4" y="T5"/>
                  </a:cxn>
                  <a:cxn ang="T11">
                    <a:pos x="T6" y="T7"/>
                  </a:cxn>
                </a:cxnLst>
                <a:rect l="T12" t="T13" r="T14" b="T15"/>
                <a:pathLst>
                  <a:path w="58" h="58">
                    <a:moveTo>
                      <a:pt x="29" y="0"/>
                    </a:moveTo>
                    <a:lnTo>
                      <a:pt x="58" y="58"/>
                    </a:lnTo>
                    <a:lnTo>
                      <a:pt x="0" y="58"/>
                    </a:lnTo>
                    <a:lnTo>
                      <a:pt x="29" y="0"/>
                    </a:lnTo>
                    <a:close/>
                  </a:path>
                </a:pathLst>
              </a:custGeom>
              <a:solidFill>
                <a:srgbClr val="00CCFF"/>
              </a:solidFill>
              <a:ln w="15875">
                <a:solidFill>
                  <a:srgbClr val="00CCFF"/>
                </a:solidFill>
                <a:prstDash val="solid"/>
                <a:round/>
                <a:headEnd/>
                <a:tailEnd/>
              </a:ln>
            </p:spPr>
            <p:txBody>
              <a:bodyPr/>
              <a:lstStyle/>
              <a:p>
                <a:endParaRPr lang="en-US"/>
              </a:p>
            </p:txBody>
          </p:sp>
          <p:sp>
            <p:nvSpPr>
              <p:cNvPr id="44734" name="Rectangle 3545"/>
              <p:cNvSpPr>
                <a:spLocks noChangeArrowheads="1"/>
              </p:cNvSpPr>
              <p:nvPr/>
            </p:nvSpPr>
            <p:spPr bwMode="auto">
              <a:xfrm>
                <a:off x="118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35" name="Line 3546"/>
              <p:cNvSpPr>
                <a:spLocks noChangeShapeType="1"/>
              </p:cNvSpPr>
              <p:nvPr/>
            </p:nvSpPr>
            <p:spPr bwMode="auto">
              <a:xfrm flipH="1" flipV="1">
                <a:off x="1197"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36" name="Line 3547"/>
              <p:cNvSpPr>
                <a:spLocks noChangeShapeType="1"/>
              </p:cNvSpPr>
              <p:nvPr/>
            </p:nvSpPr>
            <p:spPr bwMode="auto">
              <a:xfrm>
                <a:off x="1226"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37" name="Line 3548"/>
              <p:cNvSpPr>
                <a:spLocks noChangeShapeType="1"/>
              </p:cNvSpPr>
              <p:nvPr/>
            </p:nvSpPr>
            <p:spPr bwMode="auto">
              <a:xfrm flipH="1">
                <a:off x="1197"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38" name="Line 3549"/>
              <p:cNvSpPr>
                <a:spLocks noChangeShapeType="1"/>
              </p:cNvSpPr>
              <p:nvPr/>
            </p:nvSpPr>
            <p:spPr bwMode="auto">
              <a:xfrm flipV="1">
                <a:off x="1226"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39" name="Rectangle 3550"/>
              <p:cNvSpPr>
                <a:spLocks noChangeArrowheads="1"/>
              </p:cNvSpPr>
              <p:nvPr/>
            </p:nvSpPr>
            <p:spPr bwMode="auto">
              <a:xfrm>
                <a:off x="121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40" name="Line 3551"/>
              <p:cNvSpPr>
                <a:spLocks noChangeShapeType="1"/>
              </p:cNvSpPr>
              <p:nvPr/>
            </p:nvSpPr>
            <p:spPr bwMode="auto">
              <a:xfrm flipH="1" flipV="1">
                <a:off x="1226"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41" name="Line 3552"/>
              <p:cNvSpPr>
                <a:spLocks noChangeShapeType="1"/>
              </p:cNvSpPr>
              <p:nvPr/>
            </p:nvSpPr>
            <p:spPr bwMode="auto">
              <a:xfrm>
                <a:off x="1254"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42" name="Line 3553"/>
              <p:cNvSpPr>
                <a:spLocks noChangeShapeType="1"/>
              </p:cNvSpPr>
              <p:nvPr/>
            </p:nvSpPr>
            <p:spPr bwMode="auto">
              <a:xfrm flipH="1">
                <a:off x="1226"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43" name="Line 3554"/>
              <p:cNvSpPr>
                <a:spLocks noChangeShapeType="1"/>
              </p:cNvSpPr>
              <p:nvPr/>
            </p:nvSpPr>
            <p:spPr bwMode="auto">
              <a:xfrm flipV="1">
                <a:off x="1254"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44" name="Rectangle 3555"/>
              <p:cNvSpPr>
                <a:spLocks noChangeArrowheads="1"/>
              </p:cNvSpPr>
              <p:nvPr/>
            </p:nvSpPr>
            <p:spPr bwMode="auto">
              <a:xfrm>
                <a:off x="125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45" name="Line 3556"/>
              <p:cNvSpPr>
                <a:spLocks noChangeShapeType="1"/>
              </p:cNvSpPr>
              <p:nvPr/>
            </p:nvSpPr>
            <p:spPr bwMode="auto">
              <a:xfrm flipH="1" flipV="1">
                <a:off x="1264"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46" name="Line 3557"/>
              <p:cNvSpPr>
                <a:spLocks noChangeShapeType="1"/>
              </p:cNvSpPr>
              <p:nvPr/>
            </p:nvSpPr>
            <p:spPr bwMode="auto">
              <a:xfrm>
                <a:off x="1292"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47" name="Line 3558"/>
              <p:cNvSpPr>
                <a:spLocks noChangeShapeType="1"/>
              </p:cNvSpPr>
              <p:nvPr/>
            </p:nvSpPr>
            <p:spPr bwMode="auto">
              <a:xfrm flipH="1">
                <a:off x="1264"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48" name="Line 3559"/>
              <p:cNvSpPr>
                <a:spLocks noChangeShapeType="1"/>
              </p:cNvSpPr>
              <p:nvPr/>
            </p:nvSpPr>
            <p:spPr bwMode="auto">
              <a:xfrm flipV="1">
                <a:off x="1292"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49" name="Rectangle 3560"/>
              <p:cNvSpPr>
                <a:spLocks noChangeArrowheads="1"/>
              </p:cNvSpPr>
              <p:nvPr/>
            </p:nvSpPr>
            <p:spPr bwMode="auto">
              <a:xfrm>
                <a:off x="128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50" name="Line 3561"/>
              <p:cNvSpPr>
                <a:spLocks noChangeShapeType="1"/>
              </p:cNvSpPr>
              <p:nvPr/>
            </p:nvSpPr>
            <p:spPr bwMode="auto">
              <a:xfrm flipH="1" flipV="1">
                <a:off x="1292"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51" name="Line 3562"/>
              <p:cNvSpPr>
                <a:spLocks noChangeShapeType="1"/>
              </p:cNvSpPr>
              <p:nvPr/>
            </p:nvSpPr>
            <p:spPr bwMode="auto">
              <a:xfrm>
                <a:off x="1321"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52" name="Line 3563"/>
              <p:cNvSpPr>
                <a:spLocks noChangeShapeType="1"/>
              </p:cNvSpPr>
              <p:nvPr/>
            </p:nvSpPr>
            <p:spPr bwMode="auto">
              <a:xfrm flipH="1">
                <a:off x="1292"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53" name="Line 3564"/>
              <p:cNvSpPr>
                <a:spLocks noChangeShapeType="1"/>
              </p:cNvSpPr>
              <p:nvPr/>
            </p:nvSpPr>
            <p:spPr bwMode="auto">
              <a:xfrm flipV="1">
                <a:off x="1321"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54" name="Rectangle 3565"/>
              <p:cNvSpPr>
                <a:spLocks noChangeArrowheads="1"/>
              </p:cNvSpPr>
              <p:nvPr/>
            </p:nvSpPr>
            <p:spPr bwMode="auto">
              <a:xfrm>
                <a:off x="131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55" name="Line 3566"/>
              <p:cNvSpPr>
                <a:spLocks noChangeShapeType="1"/>
              </p:cNvSpPr>
              <p:nvPr/>
            </p:nvSpPr>
            <p:spPr bwMode="auto">
              <a:xfrm flipH="1" flipV="1">
                <a:off x="1321"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56" name="Line 3567"/>
              <p:cNvSpPr>
                <a:spLocks noChangeShapeType="1"/>
              </p:cNvSpPr>
              <p:nvPr/>
            </p:nvSpPr>
            <p:spPr bwMode="auto">
              <a:xfrm>
                <a:off x="135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57" name="Line 3568"/>
              <p:cNvSpPr>
                <a:spLocks noChangeShapeType="1"/>
              </p:cNvSpPr>
              <p:nvPr/>
            </p:nvSpPr>
            <p:spPr bwMode="auto">
              <a:xfrm flipH="1">
                <a:off x="1321"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58" name="Line 3569"/>
              <p:cNvSpPr>
                <a:spLocks noChangeShapeType="1"/>
              </p:cNvSpPr>
              <p:nvPr/>
            </p:nvSpPr>
            <p:spPr bwMode="auto">
              <a:xfrm flipV="1">
                <a:off x="135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59" name="Rectangle 3570"/>
              <p:cNvSpPr>
                <a:spLocks noChangeArrowheads="1"/>
              </p:cNvSpPr>
              <p:nvPr/>
            </p:nvSpPr>
            <p:spPr bwMode="auto">
              <a:xfrm>
                <a:off x="135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60" name="Line 3571"/>
              <p:cNvSpPr>
                <a:spLocks noChangeShapeType="1"/>
              </p:cNvSpPr>
              <p:nvPr/>
            </p:nvSpPr>
            <p:spPr bwMode="auto">
              <a:xfrm flipH="1" flipV="1">
                <a:off x="135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61" name="Line 3572"/>
              <p:cNvSpPr>
                <a:spLocks noChangeShapeType="1"/>
              </p:cNvSpPr>
              <p:nvPr/>
            </p:nvSpPr>
            <p:spPr bwMode="auto">
              <a:xfrm>
                <a:off x="138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62" name="Line 3573"/>
              <p:cNvSpPr>
                <a:spLocks noChangeShapeType="1"/>
              </p:cNvSpPr>
              <p:nvPr/>
            </p:nvSpPr>
            <p:spPr bwMode="auto">
              <a:xfrm flipH="1">
                <a:off x="135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63" name="Line 3574"/>
              <p:cNvSpPr>
                <a:spLocks noChangeShapeType="1"/>
              </p:cNvSpPr>
              <p:nvPr/>
            </p:nvSpPr>
            <p:spPr bwMode="auto">
              <a:xfrm flipV="1">
                <a:off x="138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64" name="Rectangle 3575"/>
              <p:cNvSpPr>
                <a:spLocks noChangeArrowheads="1"/>
              </p:cNvSpPr>
              <p:nvPr/>
            </p:nvSpPr>
            <p:spPr bwMode="auto">
              <a:xfrm>
                <a:off x="137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65" name="Line 3576"/>
              <p:cNvSpPr>
                <a:spLocks noChangeShapeType="1"/>
              </p:cNvSpPr>
              <p:nvPr/>
            </p:nvSpPr>
            <p:spPr bwMode="auto">
              <a:xfrm flipH="1" flipV="1">
                <a:off x="138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66" name="Line 3577"/>
              <p:cNvSpPr>
                <a:spLocks noChangeShapeType="1"/>
              </p:cNvSpPr>
              <p:nvPr/>
            </p:nvSpPr>
            <p:spPr bwMode="auto">
              <a:xfrm>
                <a:off x="1417"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67" name="Line 3578"/>
              <p:cNvSpPr>
                <a:spLocks noChangeShapeType="1"/>
              </p:cNvSpPr>
              <p:nvPr/>
            </p:nvSpPr>
            <p:spPr bwMode="auto">
              <a:xfrm flipH="1">
                <a:off x="138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68" name="Line 3579"/>
              <p:cNvSpPr>
                <a:spLocks noChangeShapeType="1"/>
              </p:cNvSpPr>
              <p:nvPr/>
            </p:nvSpPr>
            <p:spPr bwMode="auto">
              <a:xfrm flipV="1">
                <a:off x="1417"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69" name="Rectangle 3580"/>
              <p:cNvSpPr>
                <a:spLocks noChangeArrowheads="1"/>
              </p:cNvSpPr>
              <p:nvPr/>
            </p:nvSpPr>
            <p:spPr bwMode="auto">
              <a:xfrm>
                <a:off x="140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70" name="Line 3581"/>
              <p:cNvSpPr>
                <a:spLocks noChangeShapeType="1"/>
              </p:cNvSpPr>
              <p:nvPr/>
            </p:nvSpPr>
            <p:spPr bwMode="auto">
              <a:xfrm flipH="1" flipV="1">
                <a:off x="1417"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71" name="Line 3582"/>
              <p:cNvSpPr>
                <a:spLocks noChangeShapeType="1"/>
              </p:cNvSpPr>
              <p:nvPr/>
            </p:nvSpPr>
            <p:spPr bwMode="auto">
              <a:xfrm>
                <a:off x="1445"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72" name="Line 3583"/>
              <p:cNvSpPr>
                <a:spLocks noChangeShapeType="1"/>
              </p:cNvSpPr>
              <p:nvPr/>
            </p:nvSpPr>
            <p:spPr bwMode="auto">
              <a:xfrm flipH="1">
                <a:off x="1417"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73" name="Line 3584"/>
              <p:cNvSpPr>
                <a:spLocks noChangeShapeType="1"/>
              </p:cNvSpPr>
              <p:nvPr/>
            </p:nvSpPr>
            <p:spPr bwMode="auto">
              <a:xfrm flipV="1">
                <a:off x="1445"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74" name="Rectangle 3585"/>
              <p:cNvSpPr>
                <a:spLocks noChangeArrowheads="1"/>
              </p:cNvSpPr>
              <p:nvPr/>
            </p:nvSpPr>
            <p:spPr bwMode="auto">
              <a:xfrm>
                <a:off x="144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75" name="Line 3586"/>
              <p:cNvSpPr>
                <a:spLocks noChangeShapeType="1"/>
              </p:cNvSpPr>
              <p:nvPr/>
            </p:nvSpPr>
            <p:spPr bwMode="auto">
              <a:xfrm flipH="1" flipV="1">
                <a:off x="1455"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76" name="Line 3587"/>
              <p:cNvSpPr>
                <a:spLocks noChangeShapeType="1"/>
              </p:cNvSpPr>
              <p:nvPr/>
            </p:nvSpPr>
            <p:spPr bwMode="auto">
              <a:xfrm>
                <a:off x="1484"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77" name="Line 3588"/>
              <p:cNvSpPr>
                <a:spLocks noChangeShapeType="1"/>
              </p:cNvSpPr>
              <p:nvPr/>
            </p:nvSpPr>
            <p:spPr bwMode="auto">
              <a:xfrm flipH="1">
                <a:off x="1455"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78" name="Line 3589"/>
              <p:cNvSpPr>
                <a:spLocks noChangeShapeType="1"/>
              </p:cNvSpPr>
              <p:nvPr/>
            </p:nvSpPr>
            <p:spPr bwMode="auto">
              <a:xfrm flipV="1">
                <a:off x="1484"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79" name="Rectangle 3590"/>
              <p:cNvSpPr>
                <a:spLocks noChangeArrowheads="1"/>
              </p:cNvSpPr>
              <p:nvPr/>
            </p:nvSpPr>
            <p:spPr bwMode="auto">
              <a:xfrm>
                <a:off x="147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780" name="Line 3591"/>
              <p:cNvSpPr>
                <a:spLocks noChangeShapeType="1"/>
              </p:cNvSpPr>
              <p:nvPr/>
            </p:nvSpPr>
            <p:spPr bwMode="auto">
              <a:xfrm flipH="1" flipV="1">
                <a:off x="1484"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781" name="Line 3592"/>
              <p:cNvSpPr>
                <a:spLocks noChangeShapeType="1"/>
              </p:cNvSpPr>
              <p:nvPr/>
            </p:nvSpPr>
            <p:spPr bwMode="auto">
              <a:xfrm>
                <a:off x="1512"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25" name="Group 3794"/>
            <p:cNvGrpSpPr>
              <a:grpSpLocks/>
            </p:cNvGrpSpPr>
            <p:nvPr/>
          </p:nvGrpSpPr>
          <p:grpSpPr bwMode="auto">
            <a:xfrm>
              <a:off x="1484" y="1270"/>
              <a:ext cx="1347" cy="1645"/>
              <a:chOff x="1484" y="1270"/>
              <a:chExt cx="1347" cy="1645"/>
            </a:xfrm>
          </p:grpSpPr>
          <p:sp>
            <p:nvSpPr>
              <p:cNvPr id="44382" name="Line 3594"/>
              <p:cNvSpPr>
                <a:spLocks noChangeShapeType="1"/>
              </p:cNvSpPr>
              <p:nvPr/>
            </p:nvSpPr>
            <p:spPr bwMode="auto">
              <a:xfrm flipH="1">
                <a:off x="1484"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83" name="Line 3595"/>
              <p:cNvSpPr>
                <a:spLocks noChangeShapeType="1"/>
              </p:cNvSpPr>
              <p:nvPr/>
            </p:nvSpPr>
            <p:spPr bwMode="auto">
              <a:xfrm flipV="1">
                <a:off x="1512"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84" name="Rectangle 3596"/>
              <p:cNvSpPr>
                <a:spLocks noChangeArrowheads="1"/>
              </p:cNvSpPr>
              <p:nvPr/>
            </p:nvSpPr>
            <p:spPr bwMode="auto">
              <a:xfrm>
                <a:off x="150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85" name="Line 3597"/>
              <p:cNvSpPr>
                <a:spLocks noChangeShapeType="1"/>
              </p:cNvSpPr>
              <p:nvPr/>
            </p:nvSpPr>
            <p:spPr bwMode="auto">
              <a:xfrm flipH="1" flipV="1">
                <a:off x="1512"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86" name="Line 3598"/>
              <p:cNvSpPr>
                <a:spLocks noChangeShapeType="1"/>
              </p:cNvSpPr>
              <p:nvPr/>
            </p:nvSpPr>
            <p:spPr bwMode="auto">
              <a:xfrm>
                <a:off x="1541"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87" name="Line 3599"/>
              <p:cNvSpPr>
                <a:spLocks noChangeShapeType="1"/>
              </p:cNvSpPr>
              <p:nvPr/>
            </p:nvSpPr>
            <p:spPr bwMode="auto">
              <a:xfrm flipH="1">
                <a:off x="1512"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88" name="Line 3600"/>
              <p:cNvSpPr>
                <a:spLocks noChangeShapeType="1"/>
              </p:cNvSpPr>
              <p:nvPr/>
            </p:nvSpPr>
            <p:spPr bwMode="auto">
              <a:xfrm flipV="1">
                <a:off x="1541"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89" name="Rectangle 3601"/>
              <p:cNvSpPr>
                <a:spLocks noChangeArrowheads="1"/>
              </p:cNvSpPr>
              <p:nvPr/>
            </p:nvSpPr>
            <p:spPr bwMode="auto">
              <a:xfrm>
                <a:off x="154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90" name="Line 3602"/>
              <p:cNvSpPr>
                <a:spLocks noChangeShapeType="1"/>
              </p:cNvSpPr>
              <p:nvPr/>
            </p:nvSpPr>
            <p:spPr bwMode="auto">
              <a:xfrm flipH="1" flipV="1">
                <a:off x="1551"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1" name="Line 3603"/>
              <p:cNvSpPr>
                <a:spLocks noChangeShapeType="1"/>
              </p:cNvSpPr>
              <p:nvPr/>
            </p:nvSpPr>
            <p:spPr bwMode="auto">
              <a:xfrm>
                <a:off x="157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2" name="Line 3604"/>
              <p:cNvSpPr>
                <a:spLocks noChangeShapeType="1"/>
              </p:cNvSpPr>
              <p:nvPr/>
            </p:nvSpPr>
            <p:spPr bwMode="auto">
              <a:xfrm flipH="1">
                <a:off x="1551"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3" name="Line 3605"/>
              <p:cNvSpPr>
                <a:spLocks noChangeShapeType="1"/>
              </p:cNvSpPr>
              <p:nvPr/>
            </p:nvSpPr>
            <p:spPr bwMode="auto">
              <a:xfrm flipV="1">
                <a:off x="157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4" name="Rectangle 3606"/>
              <p:cNvSpPr>
                <a:spLocks noChangeArrowheads="1"/>
              </p:cNvSpPr>
              <p:nvPr/>
            </p:nvSpPr>
            <p:spPr bwMode="auto">
              <a:xfrm>
                <a:off x="157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95" name="Line 3607"/>
              <p:cNvSpPr>
                <a:spLocks noChangeShapeType="1"/>
              </p:cNvSpPr>
              <p:nvPr/>
            </p:nvSpPr>
            <p:spPr bwMode="auto">
              <a:xfrm flipH="1" flipV="1">
                <a:off x="157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6" name="Line 3608"/>
              <p:cNvSpPr>
                <a:spLocks noChangeShapeType="1"/>
              </p:cNvSpPr>
              <p:nvPr/>
            </p:nvSpPr>
            <p:spPr bwMode="auto">
              <a:xfrm>
                <a:off x="160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7" name="Line 3609"/>
              <p:cNvSpPr>
                <a:spLocks noChangeShapeType="1"/>
              </p:cNvSpPr>
              <p:nvPr/>
            </p:nvSpPr>
            <p:spPr bwMode="auto">
              <a:xfrm flipH="1">
                <a:off x="157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8" name="Line 3610"/>
              <p:cNvSpPr>
                <a:spLocks noChangeShapeType="1"/>
              </p:cNvSpPr>
              <p:nvPr/>
            </p:nvSpPr>
            <p:spPr bwMode="auto">
              <a:xfrm flipV="1">
                <a:off x="160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9" name="Rectangle 3611"/>
              <p:cNvSpPr>
                <a:spLocks noChangeArrowheads="1"/>
              </p:cNvSpPr>
              <p:nvPr/>
            </p:nvSpPr>
            <p:spPr bwMode="auto">
              <a:xfrm>
                <a:off x="159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00" name="Line 3612"/>
              <p:cNvSpPr>
                <a:spLocks noChangeShapeType="1"/>
              </p:cNvSpPr>
              <p:nvPr/>
            </p:nvSpPr>
            <p:spPr bwMode="auto">
              <a:xfrm flipH="1" flipV="1">
                <a:off x="160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01" name="Line 3613"/>
              <p:cNvSpPr>
                <a:spLocks noChangeShapeType="1"/>
              </p:cNvSpPr>
              <p:nvPr/>
            </p:nvSpPr>
            <p:spPr bwMode="auto">
              <a:xfrm>
                <a:off x="1637"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02" name="Line 3614"/>
              <p:cNvSpPr>
                <a:spLocks noChangeShapeType="1"/>
              </p:cNvSpPr>
              <p:nvPr/>
            </p:nvSpPr>
            <p:spPr bwMode="auto">
              <a:xfrm flipH="1">
                <a:off x="160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03" name="Line 3615"/>
              <p:cNvSpPr>
                <a:spLocks noChangeShapeType="1"/>
              </p:cNvSpPr>
              <p:nvPr/>
            </p:nvSpPr>
            <p:spPr bwMode="auto">
              <a:xfrm flipV="1">
                <a:off x="1637"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04" name="Rectangle 3616"/>
              <p:cNvSpPr>
                <a:spLocks noChangeArrowheads="1"/>
              </p:cNvSpPr>
              <p:nvPr/>
            </p:nvSpPr>
            <p:spPr bwMode="auto">
              <a:xfrm>
                <a:off x="163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05" name="Line 3617"/>
              <p:cNvSpPr>
                <a:spLocks noChangeShapeType="1"/>
              </p:cNvSpPr>
              <p:nvPr/>
            </p:nvSpPr>
            <p:spPr bwMode="auto">
              <a:xfrm flipH="1" flipV="1">
                <a:off x="1646"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06" name="Line 3618"/>
              <p:cNvSpPr>
                <a:spLocks noChangeShapeType="1"/>
              </p:cNvSpPr>
              <p:nvPr/>
            </p:nvSpPr>
            <p:spPr bwMode="auto">
              <a:xfrm>
                <a:off x="1675"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07" name="Line 3619"/>
              <p:cNvSpPr>
                <a:spLocks noChangeShapeType="1"/>
              </p:cNvSpPr>
              <p:nvPr/>
            </p:nvSpPr>
            <p:spPr bwMode="auto">
              <a:xfrm flipH="1">
                <a:off x="1646"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08" name="Line 3620"/>
              <p:cNvSpPr>
                <a:spLocks noChangeShapeType="1"/>
              </p:cNvSpPr>
              <p:nvPr/>
            </p:nvSpPr>
            <p:spPr bwMode="auto">
              <a:xfrm flipV="1">
                <a:off x="1675"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09" name="Rectangle 3621"/>
              <p:cNvSpPr>
                <a:spLocks noChangeArrowheads="1"/>
              </p:cNvSpPr>
              <p:nvPr/>
            </p:nvSpPr>
            <p:spPr bwMode="auto">
              <a:xfrm>
                <a:off x="166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10" name="Line 3622"/>
              <p:cNvSpPr>
                <a:spLocks noChangeShapeType="1"/>
              </p:cNvSpPr>
              <p:nvPr/>
            </p:nvSpPr>
            <p:spPr bwMode="auto">
              <a:xfrm flipH="1" flipV="1">
                <a:off x="1675"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11" name="Line 3623"/>
              <p:cNvSpPr>
                <a:spLocks noChangeShapeType="1"/>
              </p:cNvSpPr>
              <p:nvPr/>
            </p:nvSpPr>
            <p:spPr bwMode="auto">
              <a:xfrm>
                <a:off x="1703"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12" name="Line 3624"/>
              <p:cNvSpPr>
                <a:spLocks noChangeShapeType="1"/>
              </p:cNvSpPr>
              <p:nvPr/>
            </p:nvSpPr>
            <p:spPr bwMode="auto">
              <a:xfrm flipH="1">
                <a:off x="1675"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13" name="Line 3625"/>
              <p:cNvSpPr>
                <a:spLocks noChangeShapeType="1"/>
              </p:cNvSpPr>
              <p:nvPr/>
            </p:nvSpPr>
            <p:spPr bwMode="auto">
              <a:xfrm flipV="1">
                <a:off x="1703"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14" name="Rectangle 3626"/>
              <p:cNvSpPr>
                <a:spLocks noChangeArrowheads="1"/>
              </p:cNvSpPr>
              <p:nvPr/>
            </p:nvSpPr>
            <p:spPr bwMode="auto">
              <a:xfrm>
                <a:off x="169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15" name="Line 3627"/>
              <p:cNvSpPr>
                <a:spLocks noChangeShapeType="1"/>
              </p:cNvSpPr>
              <p:nvPr/>
            </p:nvSpPr>
            <p:spPr bwMode="auto">
              <a:xfrm flipH="1" flipV="1">
                <a:off x="1703"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16" name="Line 3628"/>
              <p:cNvSpPr>
                <a:spLocks noChangeShapeType="1"/>
              </p:cNvSpPr>
              <p:nvPr/>
            </p:nvSpPr>
            <p:spPr bwMode="auto">
              <a:xfrm>
                <a:off x="1732"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17" name="Line 3629"/>
              <p:cNvSpPr>
                <a:spLocks noChangeShapeType="1"/>
              </p:cNvSpPr>
              <p:nvPr/>
            </p:nvSpPr>
            <p:spPr bwMode="auto">
              <a:xfrm flipH="1">
                <a:off x="1703"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18" name="Line 3630"/>
              <p:cNvSpPr>
                <a:spLocks noChangeShapeType="1"/>
              </p:cNvSpPr>
              <p:nvPr/>
            </p:nvSpPr>
            <p:spPr bwMode="auto">
              <a:xfrm flipV="1">
                <a:off x="1732"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19" name="Rectangle 3631"/>
              <p:cNvSpPr>
                <a:spLocks noChangeArrowheads="1"/>
              </p:cNvSpPr>
              <p:nvPr/>
            </p:nvSpPr>
            <p:spPr bwMode="auto">
              <a:xfrm>
                <a:off x="173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20" name="Line 3632"/>
              <p:cNvSpPr>
                <a:spLocks noChangeShapeType="1"/>
              </p:cNvSpPr>
              <p:nvPr/>
            </p:nvSpPr>
            <p:spPr bwMode="auto">
              <a:xfrm flipH="1" flipV="1">
                <a:off x="1742"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21" name="Line 3633"/>
              <p:cNvSpPr>
                <a:spLocks noChangeShapeType="1"/>
              </p:cNvSpPr>
              <p:nvPr/>
            </p:nvSpPr>
            <p:spPr bwMode="auto">
              <a:xfrm>
                <a:off x="177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22" name="Line 3634"/>
              <p:cNvSpPr>
                <a:spLocks noChangeShapeType="1"/>
              </p:cNvSpPr>
              <p:nvPr/>
            </p:nvSpPr>
            <p:spPr bwMode="auto">
              <a:xfrm flipH="1">
                <a:off x="1742"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23" name="Line 3635"/>
              <p:cNvSpPr>
                <a:spLocks noChangeShapeType="1"/>
              </p:cNvSpPr>
              <p:nvPr/>
            </p:nvSpPr>
            <p:spPr bwMode="auto">
              <a:xfrm flipV="1">
                <a:off x="177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24" name="Rectangle 3636"/>
              <p:cNvSpPr>
                <a:spLocks noChangeArrowheads="1"/>
              </p:cNvSpPr>
              <p:nvPr/>
            </p:nvSpPr>
            <p:spPr bwMode="auto">
              <a:xfrm>
                <a:off x="176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25" name="Line 3637"/>
              <p:cNvSpPr>
                <a:spLocks noChangeShapeType="1"/>
              </p:cNvSpPr>
              <p:nvPr/>
            </p:nvSpPr>
            <p:spPr bwMode="auto">
              <a:xfrm flipH="1" flipV="1">
                <a:off x="177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26" name="Line 3638"/>
              <p:cNvSpPr>
                <a:spLocks noChangeShapeType="1"/>
              </p:cNvSpPr>
              <p:nvPr/>
            </p:nvSpPr>
            <p:spPr bwMode="auto">
              <a:xfrm>
                <a:off x="179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27" name="Line 3639"/>
              <p:cNvSpPr>
                <a:spLocks noChangeShapeType="1"/>
              </p:cNvSpPr>
              <p:nvPr/>
            </p:nvSpPr>
            <p:spPr bwMode="auto">
              <a:xfrm flipH="1">
                <a:off x="177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28" name="Line 3640"/>
              <p:cNvSpPr>
                <a:spLocks noChangeShapeType="1"/>
              </p:cNvSpPr>
              <p:nvPr/>
            </p:nvSpPr>
            <p:spPr bwMode="auto">
              <a:xfrm flipV="1">
                <a:off x="179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29" name="Rectangle 3641"/>
              <p:cNvSpPr>
                <a:spLocks noChangeArrowheads="1"/>
              </p:cNvSpPr>
              <p:nvPr/>
            </p:nvSpPr>
            <p:spPr bwMode="auto">
              <a:xfrm>
                <a:off x="178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30" name="Line 3642"/>
              <p:cNvSpPr>
                <a:spLocks noChangeShapeType="1"/>
              </p:cNvSpPr>
              <p:nvPr/>
            </p:nvSpPr>
            <p:spPr bwMode="auto">
              <a:xfrm flipH="1" flipV="1">
                <a:off x="179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31" name="Line 3643"/>
              <p:cNvSpPr>
                <a:spLocks noChangeShapeType="1"/>
              </p:cNvSpPr>
              <p:nvPr/>
            </p:nvSpPr>
            <p:spPr bwMode="auto">
              <a:xfrm>
                <a:off x="1828"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32" name="Line 3644"/>
              <p:cNvSpPr>
                <a:spLocks noChangeShapeType="1"/>
              </p:cNvSpPr>
              <p:nvPr/>
            </p:nvSpPr>
            <p:spPr bwMode="auto">
              <a:xfrm flipH="1">
                <a:off x="179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33" name="Line 3645"/>
              <p:cNvSpPr>
                <a:spLocks noChangeShapeType="1"/>
              </p:cNvSpPr>
              <p:nvPr/>
            </p:nvSpPr>
            <p:spPr bwMode="auto">
              <a:xfrm flipV="1">
                <a:off x="1828"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34" name="Rectangle 3646"/>
              <p:cNvSpPr>
                <a:spLocks noChangeArrowheads="1"/>
              </p:cNvSpPr>
              <p:nvPr/>
            </p:nvSpPr>
            <p:spPr bwMode="auto">
              <a:xfrm>
                <a:off x="182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35" name="Line 3647"/>
              <p:cNvSpPr>
                <a:spLocks noChangeShapeType="1"/>
              </p:cNvSpPr>
              <p:nvPr/>
            </p:nvSpPr>
            <p:spPr bwMode="auto">
              <a:xfrm flipH="1" flipV="1">
                <a:off x="1837"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36" name="Line 3648"/>
              <p:cNvSpPr>
                <a:spLocks noChangeShapeType="1"/>
              </p:cNvSpPr>
              <p:nvPr/>
            </p:nvSpPr>
            <p:spPr bwMode="auto">
              <a:xfrm>
                <a:off x="1866"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37" name="Line 3649"/>
              <p:cNvSpPr>
                <a:spLocks noChangeShapeType="1"/>
              </p:cNvSpPr>
              <p:nvPr/>
            </p:nvSpPr>
            <p:spPr bwMode="auto">
              <a:xfrm flipH="1">
                <a:off x="1837"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38" name="Line 3650"/>
              <p:cNvSpPr>
                <a:spLocks noChangeShapeType="1"/>
              </p:cNvSpPr>
              <p:nvPr/>
            </p:nvSpPr>
            <p:spPr bwMode="auto">
              <a:xfrm flipV="1">
                <a:off x="1866"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39" name="Rectangle 3651"/>
              <p:cNvSpPr>
                <a:spLocks noChangeArrowheads="1"/>
              </p:cNvSpPr>
              <p:nvPr/>
            </p:nvSpPr>
            <p:spPr bwMode="auto">
              <a:xfrm>
                <a:off x="1856" y="281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40" name="Line 3652"/>
              <p:cNvSpPr>
                <a:spLocks noChangeShapeType="1"/>
              </p:cNvSpPr>
              <p:nvPr/>
            </p:nvSpPr>
            <p:spPr bwMode="auto">
              <a:xfrm flipH="1" flipV="1">
                <a:off x="1866" y="282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41" name="Line 3653"/>
              <p:cNvSpPr>
                <a:spLocks noChangeShapeType="1"/>
              </p:cNvSpPr>
              <p:nvPr/>
            </p:nvSpPr>
            <p:spPr bwMode="auto">
              <a:xfrm>
                <a:off x="1895" y="2858"/>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42" name="Line 3654"/>
              <p:cNvSpPr>
                <a:spLocks noChangeShapeType="1"/>
              </p:cNvSpPr>
              <p:nvPr/>
            </p:nvSpPr>
            <p:spPr bwMode="auto">
              <a:xfrm flipH="1">
                <a:off x="1866" y="2858"/>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43" name="Line 3655"/>
              <p:cNvSpPr>
                <a:spLocks noChangeShapeType="1"/>
              </p:cNvSpPr>
              <p:nvPr/>
            </p:nvSpPr>
            <p:spPr bwMode="auto">
              <a:xfrm flipV="1">
                <a:off x="1895" y="2829"/>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44" name="Rectangle 3656"/>
              <p:cNvSpPr>
                <a:spLocks noChangeArrowheads="1"/>
              </p:cNvSpPr>
              <p:nvPr/>
            </p:nvSpPr>
            <p:spPr bwMode="auto">
              <a:xfrm>
                <a:off x="1885" y="281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45" name="Line 3657"/>
              <p:cNvSpPr>
                <a:spLocks noChangeShapeType="1"/>
              </p:cNvSpPr>
              <p:nvPr/>
            </p:nvSpPr>
            <p:spPr bwMode="auto">
              <a:xfrm flipH="1" flipV="1">
                <a:off x="1895" y="2819"/>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46" name="Line 3658"/>
              <p:cNvSpPr>
                <a:spLocks noChangeShapeType="1"/>
              </p:cNvSpPr>
              <p:nvPr/>
            </p:nvSpPr>
            <p:spPr bwMode="auto">
              <a:xfrm>
                <a:off x="1923" y="284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47" name="Line 3659"/>
              <p:cNvSpPr>
                <a:spLocks noChangeShapeType="1"/>
              </p:cNvSpPr>
              <p:nvPr/>
            </p:nvSpPr>
            <p:spPr bwMode="auto">
              <a:xfrm flipH="1">
                <a:off x="1895" y="284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48" name="Line 3660"/>
              <p:cNvSpPr>
                <a:spLocks noChangeShapeType="1"/>
              </p:cNvSpPr>
              <p:nvPr/>
            </p:nvSpPr>
            <p:spPr bwMode="auto">
              <a:xfrm flipV="1">
                <a:off x="1923" y="281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49" name="Rectangle 3661"/>
              <p:cNvSpPr>
                <a:spLocks noChangeArrowheads="1"/>
              </p:cNvSpPr>
              <p:nvPr/>
            </p:nvSpPr>
            <p:spPr bwMode="auto">
              <a:xfrm>
                <a:off x="1923" y="2781"/>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50" name="Line 3662"/>
              <p:cNvSpPr>
                <a:spLocks noChangeShapeType="1"/>
              </p:cNvSpPr>
              <p:nvPr/>
            </p:nvSpPr>
            <p:spPr bwMode="auto">
              <a:xfrm flipH="1" flipV="1">
                <a:off x="1933" y="2791"/>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51" name="Line 3663"/>
              <p:cNvSpPr>
                <a:spLocks noChangeShapeType="1"/>
              </p:cNvSpPr>
              <p:nvPr/>
            </p:nvSpPr>
            <p:spPr bwMode="auto">
              <a:xfrm>
                <a:off x="1961" y="281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52" name="Line 3664"/>
              <p:cNvSpPr>
                <a:spLocks noChangeShapeType="1"/>
              </p:cNvSpPr>
              <p:nvPr/>
            </p:nvSpPr>
            <p:spPr bwMode="auto">
              <a:xfrm flipH="1">
                <a:off x="1933" y="2819"/>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53" name="Line 3665"/>
              <p:cNvSpPr>
                <a:spLocks noChangeShapeType="1"/>
              </p:cNvSpPr>
              <p:nvPr/>
            </p:nvSpPr>
            <p:spPr bwMode="auto">
              <a:xfrm flipV="1">
                <a:off x="1961" y="2791"/>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54" name="Rectangle 3666"/>
              <p:cNvSpPr>
                <a:spLocks noChangeArrowheads="1"/>
              </p:cNvSpPr>
              <p:nvPr/>
            </p:nvSpPr>
            <p:spPr bwMode="auto">
              <a:xfrm>
                <a:off x="1952" y="2752"/>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55" name="Line 3667"/>
              <p:cNvSpPr>
                <a:spLocks noChangeShapeType="1"/>
              </p:cNvSpPr>
              <p:nvPr/>
            </p:nvSpPr>
            <p:spPr bwMode="auto">
              <a:xfrm flipH="1" flipV="1">
                <a:off x="1961" y="276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56" name="Line 3668"/>
              <p:cNvSpPr>
                <a:spLocks noChangeShapeType="1"/>
              </p:cNvSpPr>
              <p:nvPr/>
            </p:nvSpPr>
            <p:spPr bwMode="auto">
              <a:xfrm>
                <a:off x="1990" y="2791"/>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57" name="Line 3669"/>
              <p:cNvSpPr>
                <a:spLocks noChangeShapeType="1"/>
              </p:cNvSpPr>
              <p:nvPr/>
            </p:nvSpPr>
            <p:spPr bwMode="auto">
              <a:xfrm flipH="1">
                <a:off x="1961" y="2791"/>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58" name="Line 3670"/>
              <p:cNvSpPr>
                <a:spLocks noChangeShapeType="1"/>
              </p:cNvSpPr>
              <p:nvPr/>
            </p:nvSpPr>
            <p:spPr bwMode="auto">
              <a:xfrm flipV="1">
                <a:off x="1990" y="276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59" name="Rectangle 3671"/>
              <p:cNvSpPr>
                <a:spLocks noChangeArrowheads="1"/>
              </p:cNvSpPr>
              <p:nvPr/>
            </p:nvSpPr>
            <p:spPr bwMode="auto">
              <a:xfrm>
                <a:off x="1981" y="2714"/>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60" name="Line 3672"/>
              <p:cNvSpPr>
                <a:spLocks noChangeShapeType="1"/>
              </p:cNvSpPr>
              <p:nvPr/>
            </p:nvSpPr>
            <p:spPr bwMode="auto">
              <a:xfrm flipH="1" flipV="1">
                <a:off x="1990" y="2724"/>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61" name="Line 3673"/>
              <p:cNvSpPr>
                <a:spLocks noChangeShapeType="1"/>
              </p:cNvSpPr>
              <p:nvPr/>
            </p:nvSpPr>
            <p:spPr bwMode="auto">
              <a:xfrm>
                <a:off x="2019" y="2752"/>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62" name="Line 3674"/>
              <p:cNvSpPr>
                <a:spLocks noChangeShapeType="1"/>
              </p:cNvSpPr>
              <p:nvPr/>
            </p:nvSpPr>
            <p:spPr bwMode="auto">
              <a:xfrm flipH="1">
                <a:off x="1990" y="275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63" name="Line 3675"/>
              <p:cNvSpPr>
                <a:spLocks noChangeShapeType="1"/>
              </p:cNvSpPr>
              <p:nvPr/>
            </p:nvSpPr>
            <p:spPr bwMode="auto">
              <a:xfrm flipV="1">
                <a:off x="2019" y="2724"/>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64" name="Rectangle 3676"/>
              <p:cNvSpPr>
                <a:spLocks noChangeArrowheads="1"/>
              </p:cNvSpPr>
              <p:nvPr/>
            </p:nvSpPr>
            <p:spPr bwMode="auto">
              <a:xfrm>
                <a:off x="2019" y="2657"/>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65" name="Line 3677"/>
              <p:cNvSpPr>
                <a:spLocks noChangeShapeType="1"/>
              </p:cNvSpPr>
              <p:nvPr/>
            </p:nvSpPr>
            <p:spPr bwMode="auto">
              <a:xfrm flipH="1" flipV="1">
                <a:off x="2028" y="2666"/>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66" name="Line 3678"/>
              <p:cNvSpPr>
                <a:spLocks noChangeShapeType="1"/>
              </p:cNvSpPr>
              <p:nvPr/>
            </p:nvSpPr>
            <p:spPr bwMode="auto">
              <a:xfrm>
                <a:off x="2057" y="2695"/>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67" name="Line 3679"/>
              <p:cNvSpPr>
                <a:spLocks noChangeShapeType="1"/>
              </p:cNvSpPr>
              <p:nvPr/>
            </p:nvSpPr>
            <p:spPr bwMode="auto">
              <a:xfrm flipH="1">
                <a:off x="2028" y="2695"/>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68" name="Line 3680"/>
              <p:cNvSpPr>
                <a:spLocks noChangeShapeType="1"/>
              </p:cNvSpPr>
              <p:nvPr/>
            </p:nvSpPr>
            <p:spPr bwMode="auto">
              <a:xfrm flipV="1">
                <a:off x="2057" y="2666"/>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69" name="Rectangle 3681"/>
              <p:cNvSpPr>
                <a:spLocks noChangeArrowheads="1"/>
              </p:cNvSpPr>
              <p:nvPr/>
            </p:nvSpPr>
            <p:spPr bwMode="auto">
              <a:xfrm>
                <a:off x="2047" y="2571"/>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70" name="Line 3682"/>
              <p:cNvSpPr>
                <a:spLocks noChangeShapeType="1"/>
              </p:cNvSpPr>
              <p:nvPr/>
            </p:nvSpPr>
            <p:spPr bwMode="auto">
              <a:xfrm flipH="1" flipV="1">
                <a:off x="2057" y="2580"/>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71" name="Line 3683"/>
              <p:cNvSpPr>
                <a:spLocks noChangeShapeType="1"/>
              </p:cNvSpPr>
              <p:nvPr/>
            </p:nvSpPr>
            <p:spPr bwMode="auto">
              <a:xfrm>
                <a:off x="2086" y="2609"/>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72" name="Line 3684"/>
              <p:cNvSpPr>
                <a:spLocks noChangeShapeType="1"/>
              </p:cNvSpPr>
              <p:nvPr/>
            </p:nvSpPr>
            <p:spPr bwMode="auto">
              <a:xfrm flipH="1">
                <a:off x="2057" y="260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73" name="Line 3685"/>
              <p:cNvSpPr>
                <a:spLocks noChangeShapeType="1"/>
              </p:cNvSpPr>
              <p:nvPr/>
            </p:nvSpPr>
            <p:spPr bwMode="auto">
              <a:xfrm flipV="1">
                <a:off x="2086" y="2580"/>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74" name="Rectangle 3686"/>
              <p:cNvSpPr>
                <a:spLocks noChangeArrowheads="1"/>
              </p:cNvSpPr>
              <p:nvPr/>
            </p:nvSpPr>
            <p:spPr bwMode="auto">
              <a:xfrm>
                <a:off x="2076" y="2446"/>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75" name="Line 3687"/>
              <p:cNvSpPr>
                <a:spLocks noChangeShapeType="1"/>
              </p:cNvSpPr>
              <p:nvPr/>
            </p:nvSpPr>
            <p:spPr bwMode="auto">
              <a:xfrm flipH="1" flipV="1">
                <a:off x="2086" y="2456"/>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76" name="Line 3688"/>
              <p:cNvSpPr>
                <a:spLocks noChangeShapeType="1"/>
              </p:cNvSpPr>
              <p:nvPr/>
            </p:nvSpPr>
            <p:spPr bwMode="auto">
              <a:xfrm>
                <a:off x="2114" y="2484"/>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77" name="Line 3689"/>
              <p:cNvSpPr>
                <a:spLocks noChangeShapeType="1"/>
              </p:cNvSpPr>
              <p:nvPr/>
            </p:nvSpPr>
            <p:spPr bwMode="auto">
              <a:xfrm flipH="1">
                <a:off x="2086" y="2484"/>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78" name="Line 3690"/>
              <p:cNvSpPr>
                <a:spLocks noChangeShapeType="1"/>
              </p:cNvSpPr>
              <p:nvPr/>
            </p:nvSpPr>
            <p:spPr bwMode="auto">
              <a:xfrm flipV="1">
                <a:off x="2114" y="2456"/>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79" name="Rectangle 3691"/>
              <p:cNvSpPr>
                <a:spLocks noChangeArrowheads="1"/>
              </p:cNvSpPr>
              <p:nvPr/>
            </p:nvSpPr>
            <p:spPr bwMode="auto">
              <a:xfrm>
                <a:off x="2114" y="2264"/>
                <a:ext cx="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80" name="Line 3692"/>
              <p:cNvSpPr>
                <a:spLocks noChangeShapeType="1"/>
              </p:cNvSpPr>
              <p:nvPr/>
            </p:nvSpPr>
            <p:spPr bwMode="auto">
              <a:xfrm flipH="1" flipV="1">
                <a:off x="2124" y="2274"/>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81" name="Line 3693"/>
              <p:cNvSpPr>
                <a:spLocks noChangeShapeType="1"/>
              </p:cNvSpPr>
              <p:nvPr/>
            </p:nvSpPr>
            <p:spPr bwMode="auto">
              <a:xfrm>
                <a:off x="2153" y="2303"/>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82" name="Line 3694"/>
              <p:cNvSpPr>
                <a:spLocks noChangeShapeType="1"/>
              </p:cNvSpPr>
              <p:nvPr/>
            </p:nvSpPr>
            <p:spPr bwMode="auto">
              <a:xfrm flipH="1">
                <a:off x="2124" y="2303"/>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83" name="Line 3695"/>
              <p:cNvSpPr>
                <a:spLocks noChangeShapeType="1"/>
              </p:cNvSpPr>
              <p:nvPr/>
            </p:nvSpPr>
            <p:spPr bwMode="auto">
              <a:xfrm flipV="1">
                <a:off x="2153" y="2274"/>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84" name="Rectangle 3696"/>
              <p:cNvSpPr>
                <a:spLocks noChangeArrowheads="1"/>
              </p:cNvSpPr>
              <p:nvPr/>
            </p:nvSpPr>
            <p:spPr bwMode="auto">
              <a:xfrm>
                <a:off x="2143" y="2054"/>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85" name="Line 3697"/>
              <p:cNvSpPr>
                <a:spLocks noChangeShapeType="1"/>
              </p:cNvSpPr>
              <p:nvPr/>
            </p:nvSpPr>
            <p:spPr bwMode="auto">
              <a:xfrm flipH="1" flipV="1">
                <a:off x="2153" y="2064"/>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86" name="Line 3698"/>
              <p:cNvSpPr>
                <a:spLocks noChangeShapeType="1"/>
              </p:cNvSpPr>
              <p:nvPr/>
            </p:nvSpPr>
            <p:spPr bwMode="auto">
              <a:xfrm>
                <a:off x="2181" y="209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87" name="Line 3699"/>
              <p:cNvSpPr>
                <a:spLocks noChangeShapeType="1"/>
              </p:cNvSpPr>
              <p:nvPr/>
            </p:nvSpPr>
            <p:spPr bwMode="auto">
              <a:xfrm flipH="1">
                <a:off x="2153" y="2092"/>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88" name="Line 3700"/>
              <p:cNvSpPr>
                <a:spLocks noChangeShapeType="1"/>
              </p:cNvSpPr>
              <p:nvPr/>
            </p:nvSpPr>
            <p:spPr bwMode="auto">
              <a:xfrm flipV="1">
                <a:off x="2181" y="2064"/>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89" name="Rectangle 3701"/>
              <p:cNvSpPr>
                <a:spLocks noChangeArrowheads="1"/>
              </p:cNvSpPr>
              <p:nvPr/>
            </p:nvSpPr>
            <p:spPr bwMode="auto">
              <a:xfrm>
                <a:off x="2172" y="1777"/>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90" name="Line 3702"/>
              <p:cNvSpPr>
                <a:spLocks noChangeShapeType="1"/>
              </p:cNvSpPr>
              <p:nvPr/>
            </p:nvSpPr>
            <p:spPr bwMode="auto">
              <a:xfrm flipH="1" flipV="1">
                <a:off x="2181" y="1786"/>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91" name="Line 3703"/>
              <p:cNvSpPr>
                <a:spLocks noChangeShapeType="1"/>
              </p:cNvSpPr>
              <p:nvPr/>
            </p:nvSpPr>
            <p:spPr bwMode="auto">
              <a:xfrm>
                <a:off x="2210" y="1815"/>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92" name="Line 3704"/>
              <p:cNvSpPr>
                <a:spLocks noChangeShapeType="1"/>
              </p:cNvSpPr>
              <p:nvPr/>
            </p:nvSpPr>
            <p:spPr bwMode="auto">
              <a:xfrm flipH="1">
                <a:off x="2181" y="1815"/>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93" name="Line 3705"/>
              <p:cNvSpPr>
                <a:spLocks noChangeShapeType="1"/>
              </p:cNvSpPr>
              <p:nvPr/>
            </p:nvSpPr>
            <p:spPr bwMode="auto">
              <a:xfrm flipV="1">
                <a:off x="2210" y="1786"/>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94" name="Rectangle 3706"/>
              <p:cNvSpPr>
                <a:spLocks noChangeArrowheads="1"/>
              </p:cNvSpPr>
              <p:nvPr/>
            </p:nvSpPr>
            <p:spPr bwMode="auto">
              <a:xfrm>
                <a:off x="2210" y="1537"/>
                <a:ext cx="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495" name="Line 3707"/>
              <p:cNvSpPr>
                <a:spLocks noChangeShapeType="1"/>
              </p:cNvSpPr>
              <p:nvPr/>
            </p:nvSpPr>
            <p:spPr bwMode="auto">
              <a:xfrm flipH="1" flipV="1">
                <a:off x="2219" y="154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96" name="Line 3708"/>
              <p:cNvSpPr>
                <a:spLocks noChangeShapeType="1"/>
              </p:cNvSpPr>
              <p:nvPr/>
            </p:nvSpPr>
            <p:spPr bwMode="auto">
              <a:xfrm>
                <a:off x="2248" y="1576"/>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97" name="Line 3709"/>
              <p:cNvSpPr>
                <a:spLocks noChangeShapeType="1"/>
              </p:cNvSpPr>
              <p:nvPr/>
            </p:nvSpPr>
            <p:spPr bwMode="auto">
              <a:xfrm flipH="1">
                <a:off x="2219" y="1576"/>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98" name="Line 3710"/>
              <p:cNvSpPr>
                <a:spLocks noChangeShapeType="1"/>
              </p:cNvSpPr>
              <p:nvPr/>
            </p:nvSpPr>
            <p:spPr bwMode="auto">
              <a:xfrm flipV="1">
                <a:off x="2248" y="154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499" name="Rectangle 3711"/>
              <p:cNvSpPr>
                <a:spLocks noChangeArrowheads="1"/>
              </p:cNvSpPr>
              <p:nvPr/>
            </p:nvSpPr>
            <p:spPr bwMode="auto">
              <a:xfrm>
                <a:off x="2239" y="1365"/>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00" name="Line 3712"/>
              <p:cNvSpPr>
                <a:spLocks noChangeShapeType="1"/>
              </p:cNvSpPr>
              <p:nvPr/>
            </p:nvSpPr>
            <p:spPr bwMode="auto">
              <a:xfrm flipH="1" flipV="1">
                <a:off x="2248" y="1375"/>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01" name="Line 3713"/>
              <p:cNvSpPr>
                <a:spLocks noChangeShapeType="1"/>
              </p:cNvSpPr>
              <p:nvPr/>
            </p:nvSpPr>
            <p:spPr bwMode="auto">
              <a:xfrm>
                <a:off x="2277" y="1404"/>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02" name="Line 3714"/>
              <p:cNvSpPr>
                <a:spLocks noChangeShapeType="1"/>
              </p:cNvSpPr>
              <p:nvPr/>
            </p:nvSpPr>
            <p:spPr bwMode="auto">
              <a:xfrm flipH="1">
                <a:off x="2248" y="1404"/>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03" name="Line 3715"/>
              <p:cNvSpPr>
                <a:spLocks noChangeShapeType="1"/>
              </p:cNvSpPr>
              <p:nvPr/>
            </p:nvSpPr>
            <p:spPr bwMode="auto">
              <a:xfrm flipV="1">
                <a:off x="2277" y="1375"/>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04" name="Rectangle 3716"/>
              <p:cNvSpPr>
                <a:spLocks noChangeArrowheads="1"/>
              </p:cNvSpPr>
              <p:nvPr/>
            </p:nvSpPr>
            <p:spPr bwMode="auto">
              <a:xfrm>
                <a:off x="2267" y="127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05" name="Line 3717"/>
              <p:cNvSpPr>
                <a:spLocks noChangeShapeType="1"/>
              </p:cNvSpPr>
              <p:nvPr/>
            </p:nvSpPr>
            <p:spPr bwMode="auto">
              <a:xfrm flipH="1" flipV="1">
                <a:off x="2277" y="1279"/>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06" name="Line 3718"/>
              <p:cNvSpPr>
                <a:spLocks noChangeShapeType="1"/>
              </p:cNvSpPr>
              <p:nvPr/>
            </p:nvSpPr>
            <p:spPr bwMode="auto">
              <a:xfrm>
                <a:off x="2305" y="130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07" name="Line 3719"/>
              <p:cNvSpPr>
                <a:spLocks noChangeShapeType="1"/>
              </p:cNvSpPr>
              <p:nvPr/>
            </p:nvSpPr>
            <p:spPr bwMode="auto">
              <a:xfrm flipH="1">
                <a:off x="2277" y="130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08" name="Line 3720"/>
              <p:cNvSpPr>
                <a:spLocks noChangeShapeType="1"/>
              </p:cNvSpPr>
              <p:nvPr/>
            </p:nvSpPr>
            <p:spPr bwMode="auto">
              <a:xfrm flipV="1">
                <a:off x="2305" y="127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09" name="Rectangle 3721"/>
              <p:cNvSpPr>
                <a:spLocks noChangeArrowheads="1"/>
              </p:cNvSpPr>
              <p:nvPr/>
            </p:nvSpPr>
            <p:spPr bwMode="auto">
              <a:xfrm>
                <a:off x="2305" y="1356"/>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10" name="Line 3722"/>
              <p:cNvSpPr>
                <a:spLocks noChangeShapeType="1"/>
              </p:cNvSpPr>
              <p:nvPr/>
            </p:nvSpPr>
            <p:spPr bwMode="auto">
              <a:xfrm flipH="1" flipV="1">
                <a:off x="2315" y="1365"/>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11" name="Line 3723"/>
              <p:cNvSpPr>
                <a:spLocks noChangeShapeType="1"/>
              </p:cNvSpPr>
              <p:nvPr/>
            </p:nvSpPr>
            <p:spPr bwMode="auto">
              <a:xfrm>
                <a:off x="2344" y="1394"/>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12" name="Line 3724"/>
              <p:cNvSpPr>
                <a:spLocks noChangeShapeType="1"/>
              </p:cNvSpPr>
              <p:nvPr/>
            </p:nvSpPr>
            <p:spPr bwMode="auto">
              <a:xfrm flipH="1">
                <a:off x="2315" y="1394"/>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13" name="Line 3725"/>
              <p:cNvSpPr>
                <a:spLocks noChangeShapeType="1"/>
              </p:cNvSpPr>
              <p:nvPr/>
            </p:nvSpPr>
            <p:spPr bwMode="auto">
              <a:xfrm flipV="1">
                <a:off x="2344" y="1365"/>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14" name="Rectangle 3726"/>
              <p:cNvSpPr>
                <a:spLocks noChangeArrowheads="1"/>
              </p:cNvSpPr>
              <p:nvPr/>
            </p:nvSpPr>
            <p:spPr bwMode="auto">
              <a:xfrm>
                <a:off x="2334" y="148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15" name="Line 3727"/>
              <p:cNvSpPr>
                <a:spLocks noChangeShapeType="1"/>
              </p:cNvSpPr>
              <p:nvPr/>
            </p:nvSpPr>
            <p:spPr bwMode="auto">
              <a:xfrm flipH="1" flipV="1">
                <a:off x="2344" y="1490"/>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16" name="Line 3728"/>
              <p:cNvSpPr>
                <a:spLocks noChangeShapeType="1"/>
              </p:cNvSpPr>
              <p:nvPr/>
            </p:nvSpPr>
            <p:spPr bwMode="auto">
              <a:xfrm>
                <a:off x="2372" y="151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17" name="Line 3729"/>
              <p:cNvSpPr>
                <a:spLocks noChangeShapeType="1"/>
              </p:cNvSpPr>
              <p:nvPr/>
            </p:nvSpPr>
            <p:spPr bwMode="auto">
              <a:xfrm flipH="1">
                <a:off x="2344" y="151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18" name="Line 3730"/>
              <p:cNvSpPr>
                <a:spLocks noChangeShapeType="1"/>
              </p:cNvSpPr>
              <p:nvPr/>
            </p:nvSpPr>
            <p:spPr bwMode="auto">
              <a:xfrm flipV="1">
                <a:off x="2372" y="1490"/>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19" name="Rectangle 3731"/>
              <p:cNvSpPr>
                <a:spLocks noChangeArrowheads="1"/>
              </p:cNvSpPr>
              <p:nvPr/>
            </p:nvSpPr>
            <p:spPr bwMode="auto">
              <a:xfrm>
                <a:off x="2363" y="1681"/>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20" name="Line 3732"/>
              <p:cNvSpPr>
                <a:spLocks noChangeShapeType="1"/>
              </p:cNvSpPr>
              <p:nvPr/>
            </p:nvSpPr>
            <p:spPr bwMode="auto">
              <a:xfrm flipH="1" flipV="1">
                <a:off x="2372" y="1690"/>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21" name="Line 3733"/>
              <p:cNvSpPr>
                <a:spLocks noChangeShapeType="1"/>
              </p:cNvSpPr>
              <p:nvPr/>
            </p:nvSpPr>
            <p:spPr bwMode="auto">
              <a:xfrm>
                <a:off x="2401" y="171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22" name="Line 3734"/>
              <p:cNvSpPr>
                <a:spLocks noChangeShapeType="1"/>
              </p:cNvSpPr>
              <p:nvPr/>
            </p:nvSpPr>
            <p:spPr bwMode="auto">
              <a:xfrm flipH="1">
                <a:off x="2372" y="171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23" name="Line 3735"/>
              <p:cNvSpPr>
                <a:spLocks noChangeShapeType="1"/>
              </p:cNvSpPr>
              <p:nvPr/>
            </p:nvSpPr>
            <p:spPr bwMode="auto">
              <a:xfrm flipV="1">
                <a:off x="2401" y="1690"/>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24" name="Rectangle 3736"/>
              <p:cNvSpPr>
                <a:spLocks noChangeArrowheads="1"/>
              </p:cNvSpPr>
              <p:nvPr/>
            </p:nvSpPr>
            <p:spPr bwMode="auto">
              <a:xfrm>
                <a:off x="2401" y="1901"/>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25" name="Line 3737"/>
              <p:cNvSpPr>
                <a:spLocks noChangeShapeType="1"/>
              </p:cNvSpPr>
              <p:nvPr/>
            </p:nvSpPr>
            <p:spPr bwMode="auto">
              <a:xfrm flipH="1" flipV="1">
                <a:off x="2411" y="1911"/>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26" name="Line 3738"/>
              <p:cNvSpPr>
                <a:spLocks noChangeShapeType="1"/>
              </p:cNvSpPr>
              <p:nvPr/>
            </p:nvSpPr>
            <p:spPr bwMode="auto">
              <a:xfrm>
                <a:off x="2439" y="193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27" name="Line 3739"/>
              <p:cNvSpPr>
                <a:spLocks noChangeShapeType="1"/>
              </p:cNvSpPr>
              <p:nvPr/>
            </p:nvSpPr>
            <p:spPr bwMode="auto">
              <a:xfrm flipH="1">
                <a:off x="2411" y="1939"/>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28" name="Line 3740"/>
              <p:cNvSpPr>
                <a:spLocks noChangeShapeType="1"/>
              </p:cNvSpPr>
              <p:nvPr/>
            </p:nvSpPr>
            <p:spPr bwMode="auto">
              <a:xfrm flipV="1">
                <a:off x="2439" y="1911"/>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29" name="Rectangle 3741"/>
              <p:cNvSpPr>
                <a:spLocks noChangeArrowheads="1"/>
              </p:cNvSpPr>
              <p:nvPr/>
            </p:nvSpPr>
            <p:spPr bwMode="auto">
              <a:xfrm>
                <a:off x="2430" y="2092"/>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30" name="Line 3742"/>
              <p:cNvSpPr>
                <a:spLocks noChangeShapeType="1"/>
              </p:cNvSpPr>
              <p:nvPr/>
            </p:nvSpPr>
            <p:spPr bwMode="auto">
              <a:xfrm flipH="1" flipV="1">
                <a:off x="2439" y="210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31" name="Line 3743"/>
              <p:cNvSpPr>
                <a:spLocks noChangeShapeType="1"/>
              </p:cNvSpPr>
              <p:nvPr/>
            </p:nvSpPr>
            <p:spPr bwMode="auto">
              <a:xfrm>
                <a:off x="2468" y="2131"/>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32" name="Line 3744"/>
              <p:cNvSpPr>
                <a:spLocks noChangeShapeType="1"/>
              </p:cNvSpPr>
              <p:nvPr/>
            </p:nvSpPr>
            <p:spPr bwMode="auto">
              <a:xfrm flipH="1">
                <a:off x="2439" y="2131"/>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33" name="Line 3745"/>
              <p:cNvSpPr>
                <a:spLocks noChangeShapeType="1"/>
              </p:cNvSpPr>
              <p:nvPr/>
            </p:nvSpPr>
            <p:spPr bwMode="auto">
              <a:xfrm flipV="1">
                <a:off x="2468" y="210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34" name="Rectangle 3746"/>
              <p:cNvSpPr>
                <a:spLocks noChangeArrowheads="1"/>
              </p:cNvSpPr>
              <p:nvPr/>
            </p:nvSpPr>
            <p:spPr bwMode="auto">
              <a:xfrm>
                <a:off x="2458" y="2264"/>
                <a:ext cx="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35" name="Line 3747"/>
              <p:cNvSpPr>
                <a:spLocks noChangeShapeType="1"/>
              </p:cNvSpPr>
              <p:nvPr/>
            </p:nvSpPr>
            <p:spPr bwMode="auto">
              <a:xfrm flipH="1" flipV="1">
                <a:off x="2468" y="2274"/>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36" name="Line 3748"/>
              <p:cNvSpPr>
                <a:spLocks noChangeShapeType="1"/>
              </p:cNvSpPr>
              <p:nvPr/>
            </p:nvSpPr>
            <p:spPr bwMode="auto">
              <a:xfrm>
                <a:off x="2497" y="2303"/>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37" name="Line 3749"/>
              <p:cNvSpPr>
                <a:spLocks noChangeShapeType="1"/>
              </p:cNvSpPr>
              <p:nvPr/>
            </p:nvSpPr>
            <p:spPr bwMode="auto">
              <a:xfrm flipH="1">
                <a:off x="2468" y="2303"/>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38" name="Line 3750"/>
              <p:cNvSpPr>
                <a:spLocks noChangeShapeType="1"/>
              </p:cNvSpPr>
              <p:nvPr/>
            </p:nvSpPr>
            <p:spPr bwMode="auto">
              <a:xfrm flipV="1">
                <a:off x="2497" y="2274"/>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39" name="Rectangle 3751"/>
              <p:cNvSpPr>
                <a:spLocks noChangeArrowheads="1"/>
              </p:cNvSpPr>
              <p:nvPr/>
            </p:nvSpPr>
            <p:spPr bwMode="auto">
              <a:xfrm>
                <a:off x="2497" y="2398"/>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40" name="Line 3752"/>
              <p:cNvSpPr>
                <a:spLocks noChangeShapeType="1"/>
              </p:cNvSpPr>
              <p:nvPr/>
            </p:nvSpPr>
            <p:spPr bwMode="auto">
              <a:xfrm flipH="1" flipV="1">
                <a:off x="2506" y="240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41" name="Line 3753"/>
              <p:cNvSpPr>
                <a:spLocks noChangeShapeType="1"/>
              </p:cNvSpPr>
              <p:nvPr/>
            </p:nvSpPr>
            <p:spPr bwMode="auto">
              <a:xfrm>
                <a:off x="2535" y="2437"/>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42" name="Line 3754"/>
              <p:cNvSpPr>
                <a:spLocks noChangeShapeType="1"/>
              </p:cNvSpPr>
              <p:nvPr/>
            </p:nvSpPr>
            <p:spPr bwMode="auto">
              <a:xfrm flipH="1">
                <a:off x="2506" y="2437"/>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43" name="Line 3755"/>
              <p:cNvSpPr>
                <a:spLocks noChangeShapeType="1"/>
              </p:cNvSpPr>
              <p:nvPr/>
            </p:nvSpPr>
            <p:spPr bwMode="auto">
              <a:xfrm flipV="1">
                <a:off x="2535" y="240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44" name="Rectangle 3756"/>
              <p:cNvSpPr>
                <a:spLocks noChangeArrowheads="1"/>
              </p:cNvSpPr>
              <p:nvPr/>
            </p:nvSpPr>
            <p:spPr bwMode="auto">
              <a:xfrm>
                <a:off x="2525" y="2504"/>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45" name="Line 3757"/>
              <p:cNvSpPr>
                <a:spLocks noChangeShapeType="1"/>
              </p:cNvSpPr>
              <p:nvPr/>
            </p:nvSpPr>
            <p:spPr bwMode="auto">
              <a:xfrm flipH="1" flipV="1">
                <a:off x="2535" y="2513"/>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46" name="Line 3758"/>
              <p:cNvSpPr>
                <a:spLocks noChangeShapeType="1"/>
              </p:cNvSpPr>
              <p:nvPr/>
            </p:nvSpPr>
            <p:spPr bwMode="auto">
              <a:xfrm>
                <a:off x="2563" y="254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47" name="Line 3759"/>
              <p:cNvSpPr>
                <a:spLocks noChangeShapeType="1"/>
              </p:cNvSpPr>
              <p:nvPr/>
            </p:nvSpPr>
            <p:spPr bwMode="auto">
              <a:xfrm flipH="1">
                <a:off x="2535" y="2542"/>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48" name="Line 3760"/>
              <p:cNvSpPr>
                <a:spLocks noChangeShapeType="1"/>
              </p:cNvSpPr>
              <p:nvPr/>
            </p:nvSpPr>
            <p:spPr bwMode="auto">
              <a:xfrm flipV="1">
                <a:off x="2563" y="2513"/>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49" name="Rectangle 3761"/>
              <p:cNvSpPr>
                <a:spLocks noChangeArrowheads="1"/>
              </p:cNvSpPr>
              <p:nvPr/>
            </p:nvSpPr>
            <p:spPr bwMode="auto">
              <a:xfrm>
                <a:off x="2554" y="259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50" name="Line 3762"/>
              <p:cNvSpPr>
                <a:spLocks noChangeShapeType="1"/>
              </p:cNvSpPr>
              <p:nvPr/>
            </p:nvSpPr>
            <p:spPr bwMode="auto">
              <a:xfrm flipH="1" flipV="1">
                <a:off x="2563" y="259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51" name="Line 3763"/>
              <p:cNvSpPr>
                <a:spLocks noChangeShapeType="1"/>
              </p:cNvSpPr>
              <p:nvPr/>
            </p:nvSpPr>
            <p:spPr bwMode="auto">
              <a:xfrm>
                <a:off x="2592" y="262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52" name="Line 3764"/>
              <p:cNvSpPr>
                <a:spLocks noChangeShapeType="1"/>
              </p:cNvSpPr>
              <p:nvPr/>
            </p:nvSpPr>
            <p:spPr bwMode="auto">
              <a:xfrm flipH="1">
                <a:off x="2563" y="262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53" name="Line 3765"/>
              <p:cNvSpPr>
                <a:spLocks noChangeShapeType="1"/>
              </p:cNvSpPr>
              <p:nvPr/>
            </p:nvSpPr>
            <p:spPr bwMode="auto">
              <a:xfrm flipV="1">
                <a:off x="2592" y="259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54" name="Rectangle 3766"/>
              <p:cNvSpPr>
                <a:spLocks noChangeArrowheads="1"/>
              </p:cNvSpPr>
              <p:nvPr/>
            </p:nvSpPr>
            <p:spPr bwMode="auto">
              <a:xfrm>
                <a:off x="2592" y="2666"/>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55" name="Line 3767"/>
              <p:cNvSpPr>
                <a:spLocks noChangeShapeType="1"/>
              </p:cNvSpPr>
              <p:nvPr/>
            </p:nvSpPr>
            <p:spPr bwMode="auto">
              <a:xfrm flipH="1" flipV="1">
                <a:off x="2602" y="2676"/>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56" name="Line 3768"/>
              <p:cNvSpPr>
                <a:spLocks noChangeShapeType="1"/>
              </p:cNvSpPr>
              <p:nvPr/>
            </p:nvSpPr>
            <p:spPr bwMode="auto">
              <a:xfrm>
                <a:off x="2630" y="2705"/>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57" name="Line 3769"/>
              <p:cNvSpPr>
                <a:spLocks noChangeShapeType="1"/>
              </p:cNvSpPr>
              <p:nvPr/>
            </p:nvSpPr>
            <p:spPr bwMode="auto">
              <a:xfrm flipH="1">
                <a:off x="2602" y="2705"/>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58" name="Line 3770"/>
              <p:cNvSpPr>
                <a:spLocks noChangeShapeType="1"/>
              </p:cNvSpPr>
              <p:nvPr/>
            </p:nvSpPr>
            <p:spPr bwMode="auto">
              <a:xfrm flipV="1">
                <a:off x="2630" y="2676"/>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59" name="Rectangle 3771"/>
              <p:cNvSpPr>
                <a:spLocks noChangeArrowheads="1"/>
              </p:cNvSpPr>
              <p:nvPr/>
            </p:nvSpPr>
            <p:spPr bwMode="auto">
              <a:xfrm>
                <a:off x="2621" y="2714"/>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60" name="Line 3772"/>
              <p:cNvSpPr>
                <a:spLocks noChangeShapeType="1"/>
              </p:cNvSpPr>
              <p:nvPr/>
            </p:nvSpPr>
            <p:spPr bwMode="auto">
              <a:xfrm flipH="1" flipV="1">
                <a:off x="2630" y="2724"/>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1" name="Line 3773"/>
              <p:cNvSpPr>
                <a:spLocks noChangeShapeType="1"/>
              </p:cNvSpPr>
              <p:nvPr/>
            </p:nvSpPr>
            <p:spPr bwMode="auto">
              <a:xfrm>
                <a:off x="2659" y="275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2" name="Line 3774"/>
              <p:cNvSpPr>
                <a:spLocks noChangeShapeType="1"/>
              </p:cNvSpPr>
              <p:nvPr/>
            </p:nvSpPr>
            <p:spPr bwMode="auto">
              <a:xfrm flipH="1">
                <a:off x="2630" y="275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3" name="Line 3775"/>
              <p:cNvSpPr>
                <a:spLocks noChangeShapeType="1"/>
              </p:cNvSpPr>
              <p:nvPr/>
            </p:nvSpPr>
            <p:spPr bwMode="auto">
              <a:xfrm flipV="1">
                <a:off x="2659" y="2724"/>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4" name="Rectangle 3776"/>
              <p:cNvSpPr>
                <a:spLocks noChangeArrowheads="1"/>
              </p:cNvSpPr>
              <p:nvPr/>
            </p:nvSpPr>
            <p:spPr bwMode="auto">
              <a:xfrm>
                <a:off x="2649" y="274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65" name="Line 3777"/>
              <p:cNvSpPr>
                <a:spLocks noChangeShapeType="1"/>
              </p:cNvSpPr>
              <p:nvPr/>
            </p:nvSpPr>
            <p:spPr bwMode="auto">
              <a:xfrm flipH="1" flipV="1">
                <a:off x="2659" y="2752"/>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6" name="Line 3778"/>
              <p:cNvSpPr>
                <a:spLocks noChangeShapeType="1"/>
              </p:cNvSpPr>
              <p:nvPr/>
            </p:nvSpPr>
            <p:spPr bwMode="auto">
              <a:xfrm>
                <a:off x="2688" y="2781"/>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7" name="Line 3779"/>
              <p:cNvSpPr>
                <a:spLocks noChangeShapeType="1"/>
              </p:cNvSpPr>
              <p:nvPr/>
            </p:nvSpPr>
            <p:spPr bwMode="auto">
              <a:xfrm flipH="1">
                <a:off x="2659" y="2781"/>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8" name="Line 3780"/>
              <p:cNvSpPr>
                <a:spLocks noChangeShapeType="1"/>
              </p:cNvSpPr>
              <p:nvPr/>
            </p:nvSpPr>
            <p:spPr bwMode="auto">
              <a:xfrm flipV="1">
                <a:off x="2688" y="2752"/>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9" name="Rectangle 3781"/>
              <p:cNvSpPr>
                <a:spLocks noChangeArrowheads="1"/>
              </p:cNvSpPr>
              <p:nvPr/>
            </p:nvSpPr>
            <p:spPr bwMode="auto">
              <a:xfrm>
                <a:off x="2688" y="2771"/>
                <a:ext cx="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70" name="Line 3782"/>
              <p:cNvSpPr>
                <a:spLocks noChangeShapeType="1"/>
              </p:cNvSpPr>
              <p:nvPr/>
            </p:nvSpPr>
            <p:spPr bwMode="auto">
              <a:xfrm flipH="1" flipV="1">
                <a:off x="2697" y="2781"/>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71" name="Line 3783"/>
              <p:cNvSpPr>
                <a:spLocks noChangeShapeType="1"/>
              </p:cNvSpPr>
              <p:nvPr/>
            </p:nvSpPr>
            <p:spPr bwMode="auto">
              <a:xfrm>
                <a:off x="2726" y="2810"/>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72" name="Line 3784"/>
              <p:cNvSpPr>
                <a:spLocks noChangeShapeType="1"/>
              </p:cNvSpPr>
              <p:nvPr/>
            </p:nvSpPr>
            <p:spPr bwMode="auto">
              <a:xfrm flipH="1">
                <a:off x="2697" y="2810"/>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73" name="Line 3785"/>
              <p:cNvSpPr>
                <a:spLocks noChangeShapeType="1"/>
              </p:cNvSpPr>
              <p:nvPr/>
            </p:nvSpPr>
            <p:spPr bwMode="auto">
              <a:xfrm flipV="1">
                <a:off x="2726" y="2781"/>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74" name="Rectangle 3786"/>
              <p:cNvSpPr>
                <a:spLocks noChangeArrowheads="1"/>
              </p:cNvSpPr>
              <p:nvPr/>
            </p:nvSpPr>
            <p:spPr bwMode="auto">
              <a:xfrm>
                <a:off x="2716" y="2791"/>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75" name="Line 3787"/>
              <p:cNvSpPr>
                <a:spLocks noChangeShapeType="1"/>
              </p:cNvSpPr>
              <p:nvPr/>
            </p:nvSpPr>
            <p:spPr bwMode="auto">
              <a:xfrm flipH="1" flipV="1">
                <a:off x="2726" y="2800"/>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76" name="Line 3788"/>
              <p:cNvSpPr>
                <a:spLocks noChangeShapeType="1"/>
              </p:cNvSpPr>
              <p:nvPr/>
            </p:nvSpPr>
            <p:spPr bwMode="auto">
              <a:xfrm>
                <a:off x="2755" y="2829"/>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77" name="Line 3789"/>
              <p:cNvSpPr>
                <a:spLocks noChangeShapeType="1"/>
              </p:cNvSpPr>
              <p:nvPr/>
            </p:nvSpPr>
            <p:spPr bwMode="auto">
              <a:xfrm flipH="1">
                <a:off x="2726" y="282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78" name="Line 3790"/>
              <p:cNvSpPr>
                <a:spLocks noChangeShapeType="1"/>
              </p:cNvSpPr>
              <p:nvPr/>
            </p:nvSpPr>
            <p:spPr bwMode="auto">
              <a:xfrm flipV="1">
                <a:off x="2755" y="2800"/>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79" name="Rectangle 3791"/>
              <p:cNvSpPr>
                <a:spLocks noChangeArrowheads="1"/>
              </p:cNvSpPr>
              <p:nvPr/>
            </p:nvSpPr>
            <p:spPr bwMode="auto">
              <a:xfrm>
                <a:off x="2745" y="280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580" name="Line 3792"/>
              <p:cNvSpPr>
                <a:spLocks noChangeShapeType="1"/>
              </p:cNvSpPr>
              <p:nvPr/>
            </p:nvSpPr>
            <p:spPr bwMode="auto">
              <a:xfrm flipH="1" flipV="1">
                <a:off x="2755" y="2810"/>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81" name="Line 3793"/>
              <p:cNvSpPr>
                <a:spLocks noChangeShapeType="1"/>
              </p:cNvSpPr>
              <p:nvPr/>
            </p:nvSpPr>
            <p:spPr bwMode="auto">
              <a:xfrm>
                <a:off x="2783"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26" name="Group 3995"/>
            <p:cNvGrpSpPr>
              <a:grpSpLocks/>
            </p:cNvGrpSpPr>
            <p:nvPr/>
          </p:nvGrpSpPr>
          <p:grpSpPr bwMode="auto">
            <a:xfrm>
              <a:off x="1187" y="2810"/>
              <a:ext cx="2638" cy="105"/>
              <a:chOff x="1187" y="2810"/>
              <a:chExt cx="2638" cy="105"/>
            </a:xfrm>
          </p:grpSpPr>
          <p:sp>
            <p:nvSpPr>
              <p:cNvPr id="44182" name="Line 3795"/>
              <p:cNvSpPr>
                <a:spLocks noChangeShapeType="1"/>
              </p:cNvSpPr>
              <p:nvPr/>
            </p:nvSpPr>
            <p:spPr bwMode="auto">
              <a:xfrm flipH="1">
                <a:off x="2755"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3" name="Line 3796"/>
              <p:cNvSpPr>
                <a:spLocks noChangeShapeType="1"/>
              </p:cNvSpPr>
              <p:nvPr/>
            </p:nvSpPr>
            <p:spPr bwMode="auto">
              <a:xfrm flipV="1">
                <a:off x="2783" y="2810"/>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4" name="Rectangle 3797"/>
              <p:cNvSpPr>
                <a:spLocks noChangeArrowheads="1"/>
              </p:cNvSpPr>
              <p:nvPr/>
            </p:nvSpPr>
            <p:spPr bwMode="auto">
              <a:xfrm>
                <a:off x="2783" y="281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85" name="Line 3798"/>
              <p:cNvSpPr>
                <a:spLocks noChangeShapeType="1"/>
              </p:cNvSpPr>
              <p:nvPr/>
            </p:nvSpPr>
            <p:spPr bwMode="auto">
              <a:xfrm flipH="1" flipV="1">
                <a:off x="2793" y="2819"/>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6" name="Line 3799"/>
              <p:cNvSpPr>
                <a:spLocks noChangeShapeType="1"/>
              </p:cNvSpPr>
              <p:nvPr/>
            </p:nvSpPr>
            <p:spPr bwMode="auto">
              <a:xfrm>
                <a:off x="2821" y="284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7" name="Line 3800"/>
              <p:cNvSpPr>
                <a:spLocks noChangeShapeType="1"/>
              </p:cNvSpPr>
              <p:nvPr/>
            </p:nvSpPr>
            <p:spPr bwMode="auto">
              <a:xfrm flipH="1">
                <a:off x="2793" y="284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8" name="Line 3801"/>
              <p:cNvSpPr>
                <a:spLocks noChangeShapeType="1"/>
              </p:cNvSpPr>
              <p:nvPr/>
            </p:nvSpPr>
            <p:spPr bwMode="auto">
              <a:xfrm flipV="1">
                <a:off x="2821" y="2819"/>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9" name="Rectangle 3802"/>
              <p:cNvSpPr>
                <a:spLocks noChangeArrowheads="1"/>
              </p:cNvSpPr>
              <p:nvPr/>
            </p:nvSpPr>
            <p:spPr bwMode="auto">
              <a:xfrm>
                <a:off x="281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90" name="Line 3803"/>
              <p:cNvSpPr>
                <a:spLocks noChangeShapeType="1"/>
              </p:cNvSpPr>
              <p:nvPr/>
            </p:nvSpPr>
            <p:spPr bwMode="auto">
              <a:xfrm flipH="1" flipV="1">
                <a:off x="2821"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91" name="Line 3804"/>
              <p:cNvSpPr>
                <a:spLocks noChangeShapeType="1"/>
              </p:cNvSpPr>
              <p:nvPr/>
            </p:nvSpPr>
            <p:spPr bwMode="auto">
              <a:xfrm>
                <a:off x="285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92" name="Line 3805"/>
              <p:cNvSpPr>
                <a:spLocks noChangeShapeType="1"/>
              </p:cNvSpPr>
              <p:nvPr/>
            </p:nvSpPr>
            <p:spPr bwMode="auto">
              <a:xfrm flipH="1">
                <a:off x="2821"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93" name="Line 3806"/>
              <p:cNvSpPr>
                <a:spLocks noChangeShapeType="1"/>
              </p:cNvSpPr>
              <p:nvPr/>
            </p:nvSpPr>
            <p:spPr bwMode="auto">
              <a:xfrm flipV="1">
                <a:off x="285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94" name="Rectangle 3807"/>
              <p:cNvSpPr>
                <a:spLocks noChangeArrowheads="1"/>
              </p:cNvSpPr>
              <p:nvPr/>
            </p:nvSpPr>
            <p:spPr bwMode="auto">
              <a:xfrm>
                <a:off x="284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95" name="Line 3808"/>
              <p:cNvSpPr>
                <a:spLocks noChangeShapeType="1"/>
              </p:cNvSpPr>
              <p:nvPr/>
            </p:nvSpPr>
            <p:spPr bwMode="auto">
              <a:xfrm flipH="1" flipV="1">
                <a:off x="285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96" name="Line 3809"/>
              <p:cNvSpPr>
                <a:spLocks noChangeShapeType="1"/>
              </p:cNvSpPr>
              <p:nvPr/>
            </p:nvSpPr>
            <p:spPr bwMode="auto">
              <a:xfrm>
                <a:off x="2879"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97" name="Line 3810"/>
              <p:cNvSpPr>
                <a:spLocks noChangeShapeType="1"/>
              </p:cNvSpPr>
              <p:nvPr/>
            </p:nvSpPr>
            <p:spPr bwMode="auto">
              <a:xfrm flipH="1">
                <a:off x="285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98" name="Line 3811"/>
              <p:cNvSpPr>
                <a:spLocks noChangeShapeType="1"/>
              </p:cNvSpPr>
              <p:nvPr/>
            </p:nvSpPr>
            <p:spPr bwMode="auto">
              <a:xfrm flipV="1">
                <a:off x="2879"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99" name="Rectangle 3812"/>
              <p:cNvSpPr>
                <a:spLocks noChangeArrowheads="1"/>
              </p:cNvSpPr>
              <p:nvPr/>
            </p:nvSpPr>
            <p:spPr bwMode="auto">
              <a:xfrm>
                <a:off x="287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00" name="Line 3813"/>
              <p:cNvSpPr>
                <a:spLocks noChangeShapeType="1"/>
              </p:cNvSpPr>
              <p:nvPr/>
            </p:nvSpPr>
            <p:spPr bwMode="auto">
              <a:xfrm flipH="1" flipV="1">
                <a:off x="288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01" name="Line 3814"/>
              <p:cNvSpPr>
                <a:spLocks noChangeShapeType="1"/>
              </p:cNvSpPr>
              <p:nvPr/>
            </p:nvSpPr>
            <p:spPr bwMode="auto">
              <a:xfrm>
                <a:off x="2917"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02" name="Line 3815"/>
              <p:cNvSpPr>
                <a:spLocks noChangeShapeType="1"/>
              </p:cNvSpPr>
              <p:nvPr/>
            </p:nvSpPr>
            <p:spPr bwMode="auto">
              <a:xfrm flipH="1">
                <a:off x="288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03" name="Line 3816"/>
              <p:cNvSpPr>
                <a:spLocks noChangeShapeType="1"/>
              </p:cNvSpPr>
              <p:nvPr/>
            </p:nvSpPr>
            <p:spPr bwMode="auto">
              <a:xfrm flipV="1">
                <a:off x="2917"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04" name="Rectangle 3817"/>
              <p:cNvSpPr>
                <a:spLocks noChangeArrowheads="1"/>
              </p:cNvSpPr>
              <p:nvPr/>
            </p:nvSpPr>
            <p:spPr bwMode="auto">
              <a:xfrm>
                <a:off x="2907" y="2829"/>
                <a:ext cx="8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05" name="Line 3818"/>
              <p:cNvSpPr>
                <a:spLocks noChangeShapeType="1"/>
              </p:cNvSpPr>
              <p:nvPr/>
            </p:nvSpPr>
            <p:spPr bwMode="auto">
              <a:xfrm flipH="1" flipV="1">
                <a:off x="2917"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06" name="Line 3819"/>
              <p:cNvSpPr>
                <a:spLocks noChangeShapeType="1"/>
              </p:cNvSpPr>
              <p:nvPr/>
            </p:nvSpPr>
            <p:spPr bwMode="auto">
              <a:xfrm>
                <a:off x="2946"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07" name="Line 3820"/>
              <p:cNvSpPr>
                <a:spLocks noChangeShapeType="1"/>
              </p:cNvSpPr>
              <p:nvPr/>
            </p:nvSpPr>
            <p:spPr bwMode="auto">
              <a:xfrm flipH="1">
                <a:off x="2917"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08" name="Line 3821"/>
              <p:cNvSpPr>
                <a:spLocks noChangeShapeType="1"/>
              </p:cNvSpPr>
              <p:nvPr/>
            </p:nvSpPr>
            <p:spPr bwMode="auto">
              <a:xfrm flipV="1">
                <a:off x="2946"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09" name="Rectangle 3822"/>
              <p:cNvSpPr>
                <a:spLocks noChangeArrowheads="1"/>
              </p:cNvSpPr>
              <p:nvPr/>
            </p:nvSpPr>
            <p:spPr bwMode="auto">
              <a:xfrm>
                <a:off x="293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10" name="Line 3823"/>
              <p:cNvSpPr>
                <a:spLocks noChangeShapeType="1"/>
              </p:cNvSpPr>
              <p:nvPr/>
            </p:nvSpPr>
            <p:spPr bwMode="auto">
              <a:xfrm flipH="1" flipV="1">
                <a:off x="2946"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11" name="Line 3824"/>
              <p:cNvSpPr>
                <a:spLocks noChangeShapeType="1"/>
              </p:cNvSpPr>
              <p:nvPr/>
            </p:nvSpPr>
            <p:spPr bwMode="auto">
              <a:xfrm>
                <a:off x="2974"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12" name="Line 3825"/>
              <p:cNvSpPr>
                <a:spLocks noChangeShapeType="1"/>
              </p:cNvSpPr>
              <p:nvPr/>
            </p:nvSpPr>
            <p:spPr bwMode="auto">
              <a:xfrm flipH="1">
                <a:off x="2946"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13" name="Line 3826"/>
              <p:cNvSpPr>
                <a:spLocks noChangeShapeType="1"/>
              </p:cNvSpPr>
              <p:nvPr/>
            </p:nvSpPr>
            <p:spPr bwMode="auto">
              <a:xfrm flipV="1">
                <a:off x="2974"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14" name="Rectangle 3827"/>
              <p:cNvSpPr>
                <a:spLocks noChangeArrowheads="1"/>
              </p:cNvSpPr>
              <p:nvPr/>
            </p:nvSpPr>
            <p:spPr bwMode="auto">
              <a:xfrm>
                <a:off x="297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15" name="Line 3828"/>
              <p:cNvSpPr>
                <a:spLocks noChangeShapeType="1"/>
              </p:cNvSpPr>
              <p:nvPr/>
            </p:nvSpPr>
            <p:spPr bwMode="auto">
              <a:xfrm flipH="1" flipV="1">
                <a:off x="2984"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16" name="Line 3829"/>
              <p:cNvSpPr>
                <a:spLocks noChangeShapeType="1"/>
              </p:cNvSpPr>
              <p:nvPr/>
            </p:nvSpPr>
            <p:spPr bwMode="auto">
              <a:xfrm>
                <a:off x="3013"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17" name="Line 3830"/>
              <p:cNvSpPr>
                <a:spLocks noChangeShapeType="1"/>
              </p:cNvSpPr>
              <p:nvPr/>
            </p:nvSpPr>
            <p:spPr bwMode="auto">
              <a:xfrm flipH="1">
                <a:off x="2984"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18" name="Line 3831"/>
              <p:cNvSpPr>
                <a:spLocks noChangeShapeType="1"/>
              </p:cNvSpPr>
              <p:nvPr/>
            </p:nvSpPr>
            <p:spPr bwMode="auto">
              <a:xfrm flipV="1">
                <a:off x="3013"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19" name="Rectangle 3832"/>
              <p:cNvSpPr>
                <a:spLocks noChangeArrowheads="1"/>
              </p:cNvSpPr>
              <p:nvPr/>
            </p:nvSpPr>
            <p:spPr bwMode="auto">
              <a:xfrm>
                <a:off x="300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20" name="Line 3833"/>
              <p:cNvSpPr>
                <a:spLocks noChangeShapeType="1"/>
              </p:cNvSpPr>
              <p:nvPr/>
            </p:nvSpPr>
            <p:spPr bwMode="auto">
              <a:xfrm flipH="1" flipV="1">
                <a:off x="3013"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21" name="Line 3834"/>
              <p:cNvSpPr>
                <a:spLocks noChangeShapeType="1"/>
              </p:cNvSpPr>
              <p:nvPr/>
            </p:nvSpPr>
            <p:spPr bwMode="auto">
              <a:xfrm>
                <a:off x="3041"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22" name="Line 3835"/>
              <p:cNvSpPr>
                <a:spLocks noChangeShapeType="1"/>
              </p:cNvSpPr>
              <p:nvPr/>
            </p:nvSpPr>
            <p:spPr bwMode="auto">
              <a:xfrm flipH="1">
                <a:off x="3013"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23" name="Line 3836"/>
              <p:cNvSpPr>
                <a:spLocks noChangeShapeType="1"/>
              </p:cNvSpPr>
              <p:nvPr/>
            </p:nvSpPr>
            <p:spPr bwMode="auto">
              <a:xfrm flipV="1">
                <a:off x="3041"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24" name="Rectangle 3837"/>
              <p:cNvSpPr>
                <a:spLocks noChangeArrowheads="1"/>
              </p:cNvSpPr>
              <p:nvPr/>
            </p:nvSpPr>
            <p:spPr bwMode="auto">
              <a:xfrm>
                <a:off x="303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25" name="Line 3838"/>
              <p:cNvSpPr>
                <a:spLocks noChangeShapeType="1"/>
              </p:cNvSpPr>
              <p:nvPr/>
            </p:nvSpPr>
            <p:spPr bwMode="auto">
              <a:xfrm flipH="1" flipV="1">
                <a:off x="3041"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26" name="Line 3839"/>
              <p:cNvSpPr>
                <a:spLocks noChangeShapeType="1"/>
              </p:cNvSpPr>
              <p:nvPr/>
            </p:nvSpPr>
            <p:spPr bwMode="auto">
              <a:xfrm>
                <a:off x="307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27" name="Line 3840"/>
              <p:cNvSpPr>
                <a:spLocks noChangeShapeType="1"/>
              </p:cNvSpPr>
              <p:nvPr/>
            </p:nvSpPr>
            <p:spPr bwMode="auto">
              <a:xfrm flipH="1">
                <a:off x="3041"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28" name="Line 3841"/>
              <p:cNvSpPr>
                <a:spLocks noChangeShapeType="1"/>
              </p:cNvSpPr>
              <p:nvPr/>
            </p:nvSpPr>
            <p:spPr bwMode="auto">
              <a:xfrm flipV="1">
                <a:off x="307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29" name="Rectangle 3842"/>
              <p:cNvSpPr>
                <a:spLocks noChangeArrowheads="1"/>
              </p:cNvSpPr>
              <p:nvPr/>
            </p:nvSpPr>
            <p:spPr bwMode="auto">
              <a:xfrm>
                <a:off x="307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30" name="Line 3843"/>
              <p:cNvSpPr>
                <a:spLocks noChangeShapeType="1"/>
              </p:cNvSpPr>
              <p:nvPr/>
            </p:nvSpPr>
            <p:spPr bwMode="auto">
              <a:xfrm flipH="1" flipV="1">
                <a:off x="3080"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31" name="Line 3844"/>
              <p:cNvSpPr>
                <a:spLocks noChangeShapeType="1"/>
              </p:cNvSpPr>
              <p:nvPr/>
            </p:nvSpPr>
            <p:spPr bwMode="auto">
              <a:xfrm>
                <a:off x="310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32" name="Line 3845"/>
              <p:cNvSpPr>
                <a:spLocks noChangeShapeType="1"/>
              </p:cNvSpPr>
              <p:nvPr/>
            </p:nvSpPr>
            <p:spPr bwMode="auto">
              <a:xfrm flipH="1">
                <a:off x="3080"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33" name="Line 3846"/>
              <p:cNvSpPr>
                <a:spLocks noChangeShapeType="1"/>
              </p:cNvSpPr>
              <p:nvPr/>
            </p:nvSpPr>
            <p:spPr bwMode="auto">
              <a:xfrm flipV="1">
                <a:off x="310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34" name="Rectangle 3847"/>
              <p:cNvSpPr>
                <a:spLocks noChangeArrowheads="1"/>
              </p:cNvSpPr>
              <p:nvPr/>
            </p:nvSpPr>
            <p:spPr bwMode="auto">
              <a:xfrm>
                <a:off x="309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35" name="Line 3848"/>
              <p:cNvSpPr>
                <a:spLocks noChangeShapeType="1"/>
              </p:cNvSpPr>
              <p:nvPr/>
            </p:nvSpPr>
            <p:spPr bwMode="auto">
              <a:xfrm flipH="1" flipV="1">
                <a:off x="310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36" name="Line 3849"/>
              <p:cNvSpPr>
                <a:spLocks noChangeShapeType="1"/>
              </p:cNvSpPr>
              <p:nvPr/>
            </p:nvSpPr>
            <p:spPr bwMode="auto">
              <a:xfrm>
                <a:off x="3137"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37" name="Line 3850"/>
              <p:cNvSpPr>
                <a:spLocks noChangeShapeType="1"/>
              </p:cNvSpPr>
              <p:nvPr/>
            </p:nvSpPr>
            <p:spPr bwMode="auto">
              <a:xfrm flipH="1">
                <a:off x="310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38" name="Line 3851"/>
              <p:cNvSpPr>
                <a:spLocks noChangeShapeType="1"/>
              </p:cNvSpPr>
              <p:nvPr/>
            </p:nvSpPr>
            <p:spPr bwMode="auto">
              <a:xfrm flipV="1">
                <a:off x="3137"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39" name="Rectangle 3852"/>
              <p:cNvSpPr>
                <a:spLocks noChangeArrowheads="1"/>
              </p:cNvSpPr>
              <p:nvPr/>
            </p:nvSpPr>
            <p:spPr bwMode="auto">
              <a:xfrm>
                <a:off x="312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40" name="Line 3853"/>
              <p:cNvSpPr>
                <a:spLocks noChangeShapeType="1"/>
              </p:cNvSpPr>
              <p:nvPr/>
            </p:nvSpPr>
            <p:spPr bwMode="auto">
              <a:xfrm flipH="1" flipV="1">
                <a:off x="3137"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41" name="Line 3854"/>
              <p:cNvSpPr>
                <a:spLocks noChangeShapeType="1"/>
              </p:cNvSpPr>
              <p:nvPr/>
            </p:nvSpPr>
            <p:spPr bwMode="auto">
              <a:xfrm>
                <a:off x="3166"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42" name="Line 3855"/>
              <p:cNvSpPr>
                <a:spLocks noChangeShapeType="1"/>
              </p:cNvSpPr>
              <p:nvPr/>
            </p:nvSpPr>
            <p:spPr bwMode="auto">
              <a:xfrm flipH="1">
                <a:off x="3137"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43" name="Line 3856"/>
              <p:cNvSpPr>
                <a:spLocks noChangeShapeType="1"/>
              </p:cNvSpPr>
              <p:nvPr/>
            </p:nvSpPr>
            <p:spPr bwMode="auto">
              <a:xfrm flipV="1">
                <a:off x="3166"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44" name="Rectangle 3857"/>
              <p:cNvSpPr>
                <a:spLocks noChangeArrowheads="1"/>
              </p:cNvSpPr>
              <p:nvPr/>
            </p:nvSpPr>
            <p:spPr bwMode="auto">
              <a:xfrm>
                <a:off x="316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45" name="Line 3858"/>
              <p:cNvSpPr>
                <a:spLocks noChangeShapeType="1"/>
              </p:cNvSpPr>
              <p:nvPr/>
            </p:nvSpPr>
            <p:spPr bwMode="auto">
              <a:xfrm flipH="1" flipV="1">
                <a:off x="3175"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46" name="Line 3859"/>
              <p:cNvSpPr>
                <a:spLocks noChangeShapeType="1"/>
              </p:cNvSpPr>
              <p:nvPr/>
            </p:nvSpPr>
            <p:spPr bwMode="auto">
              <a:xfrm>
                <a:off x="3204"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47" name="Line 3860"/>
              <p:cNvSpPr>
                <a:spLocks noChangeShapeType="1"/>
              </p:cNvSpPr>
              <p:nvPr/>
            </p:nvSpPr>
            <p:spPr bwMode="auto">
              <a:xfrm flipH="1">
                <a:off x="3175"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48" name="Line 3861"/>
              <p:cNvSpPr>
                <a:spLocks noChangeShapeType="1"/>
              </p:cNvSpPr>
              <p:nvPr/>
            </p:nvSpPr>
            <p:spPr bwMode="auto">
              <a:xfrm flipV="1">
                <a:off x="3204"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49" name="Rectangle 3862"/>
              <p:cNvSpPr>
                <a:spLocks noChangeArrowheads="1"/>
              </p:cNvSpPr>
              <p:nvPr/>
            </p:nvSpPr>
            <p:spPr bwMode="auto">
              <a:xfrm>
                <a:off x="319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50" name="Line 3863"/>
              <p:cNvSpPr>
                <a:spLocks noChangeShapeType="1"/>
              </p:cNvSpPr>
              <p:nvPr/>
            </p:nvSpPr>
            <p:spPr bwMode="auto">
              <a:xfrm flipH="1" flipV="1">
                <a:off x="3204"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51" name="Line 3864"/>
              <p:cNvSpPr>
                <a:spLocks noChangeShapeType="1"/>
              </p:cNvSpPr>
              <p:nvPr/>
            </p:nvSpPr>
            <p:spPr bwMode="auto">
              <a:xfrm>
                <a:off x="3232"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52" name="Line 3865"/>
              <p:cNvSpPr>
                <a:spLocks noChangeShapeType="1"/>
              </p:cNvSpPr>
              <p:nvPr/>
            </p:nvSpPr>
            <p:spPr bwMode="auto">
              <a:xfrm flipH="1">
                <a:off x="3204"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53" name="Line 3866"/>
              <p:cNvSpPr>
                <a:spLocks noChangeShapeType="1"/>
              </p:cNvSpPr>
              <p:nvPr/>
            </p:nvSpPr>
            <p:spPr bwMode="auto">
              <a:xfrm flipV="1">
                <a:off x="3232"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54" name="Rectangle 3867"/>
              <p:cNvSpPr>
                <a:spLocks noChangeArrowheads="1"/>
              </p:cNvSpPr>
              <p:nvPr/>
            </p:nvSpPr>
            <p:spPr bwMode="auto">
              <a:xfrm>
                <a:off x="322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55" name="Line 3868"/>
              <p:cNvSpPr>
                <a:spLocks noChangeShapeType="1"/>
              </p:cNvSpPr>
              <p:nvPr/>
            </p:nvSpPr>
            <p:spPr bwMode="auto">
              <a:xfrm flipH="1" flipV="1">
                <a:off x="3232"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56" name="Line 3869"/>
              <p:cNvSpPr>
                <a:spLocks noChangeShapeType="1"/>
              </p:cNvSpPr>
              <p:nvPr/>
            </p:nvSpPr>
            <p:spPr bwMode="auto">
              <a:xfrm>
                <a:off x="3261"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57" name="Line 3870"/>
              <p:cNvSpPr>
                <a:spLocks noChangeShapeType="1"/>
              </p:cNvSpPr>
              <p:nvPr/>
            </p:nvSpPr>
            <p:spPr bwMode="auto">
              <a:xfrm flipH="1">
                <a:off x="3232"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58" name="Line 3871"/>
              <p:cNvSpPr>
                <a:spLocks noChangeShapeType="1"/>
              </p:cNvSpPr>
              <p:nvPr/>
            </p:nvSpPr>
            <p:spPr bwMode="auto">
              <a:xfrm flipV="1">
                <a:off x="3261"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59" name="Rectangle 3872"/>
              <p:cNvSpPr>
                <a:spLocks noChangeArrowheads="1"/>
              </p:cNvSpPr>
              <p:nvPr/>
            </p:nvSpPr>
            <p:spPr bwMode="auto">
              <a:xfrm>
                <a:off x="326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60" name="Line 3873"/>
              <p:cNvSpPr>
                <a:spLocks noChangeShapeType="1"/>
              </p:cNvSpPr>
              <p:nvPr/>
            </p:nvSpPr>
            <p:spPr bwMode="auto">
              <a:xfrm flipH="1" flipV="1">
                <a:off x="3271"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61" name="Line 3874"/>
              <p:cNvSpPr>
                <a:spLocks noChangeShapeType="1"/>
              </p:cNvSpPr>
              <p:nvPr/>
            </p:nvSpPr>
            <p:spPr bwMode="auto">
              <a:xfrm>
                <a:off x="329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62" name="Line 3875"/>
              <p:cNvSpPr>
                <a:spLocks noChangeShapeType="1"/>
              </p:cNvSpPr>
              <p:nvPr/>
            </p:nvSpPr>
            <p:spPr bwMode="auto">
              <a:xfrm flipH="1">
                <a:off x="3271"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63" name="Line 3876"/>
              <p:cNvSpPr>
                <a:spLocks noChangeShapeType="1"/>
              </p:cNvSpPr>
              <p:nvPr/>
            </p:nvSpPr>
            <p:spPr bwMode="auto">
              <a:xfrm flipV="1">
                <a:off x="329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64" name="Rectangle 3877"/>
              <p:cNvSpPr>
                <a:spLocks noChangeArrowheads="1"/>
              </p:cNvSpPr>
              <p:nvPr/>
            </p:nvSpPr>
            <p:spPr bwMode="auto">
              <a:xfrm>
                <a:off x="329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65" name="Line 3878"/>
              <p:cNvSpPr>
                <a:spLocks noChangeShapeType="1"/>
              </p:cNvSpPr>
              <p:nvPr/>
            </p:nvSpPr>
            <p:spPr bwMode="auto">
              <a:xfrm flipH="1" flipV="1">
                <a:off x="329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66" name="Line 3879"/>
              <p:cNvSpPr>
                <a:spLocks noChangeShapeType="1"/>
              </p:cNvSpPr>
              <p:nvPr/>
            </p:nvSpPr>
            <p:spPr bwMode="auto">
              <a:xfrm>
                <a:off x="332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67" name="Line 3880"/>
              <p:cNvSpPr>
                <a:spLocks noChangeShapeType="1"/>
              </p:cNvSpPr>
              <p:nvPr/>
            </p:nvSpPr>
            <p:spPr bwMode="auto">
              <a:xfrm flipH="1">
                <a:off x="329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68" name="Line 3881"/>
              <p:cNvSpPr>
                <a:spLocks noChangeShapeType="1"/>
              </p:cNvSpPr>
              <p:nvPr/>
            </p:nvSpPr>
            <p:spPr bwMode="auto">
              <a:xfrm flipV="1">
                <a:off x="332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69" name="Rectangle 3882"/>
              <p:cNvSpPr>
                <a:spLocks noChangeArrowheads="1"/>
              </p:cNvSpPr>
              <p:nvPr/>
            </p:nvSpPr>
            <p:spPr bwMode="auto">
              <a:xfrm>
                <a:off x="331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70" name="Line 3883"/>
              <p:cNvSpPr>
                <a:spLocks noChangeShapeType="1"/>
              </p:cNvSpPr>
              <p:nvPr/>
            </p:nvSpPr>
            <p:spPr bwMode="auto">
              <a:xfrm flipH="1" flipV="1">
                <a:off x="332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71" name="Line 3884"/>
              <p:cNvSpPr>
                <a:spLocks noChangeShapeType="1"/>
              </p:cNvSpPr>
              <p:nvPr/>
            </p:nvSpPr>
            <p:spPr bwMode="auto">
              <a:xfrm>
                <a:off x="3357"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72" name="Line 3885"/>
              <p:cNvSpPr>
                <a:spLocks noChangeShapeType="1"/>
              </p:cNvSpPr>
              <p:nvPr/>
            </p:nvSpPr>
            <p:spPr bwMode="auto">
              <a:xfrm flipH="1">
                <a:off x="332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73" name="Line 3886"/>
              <p:cNvSpPr>
                <a:spLocks noChangeShapeType="1"/>
              </p:cNvSpPr>
              <p:nvPr/>
            </p:nvSpPr>
            <p:spPr bwMode="auto">
              <a:xfrm flipV="1">
                <a:off x="3357"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74" name="Rectangle 3887"/>
              <p:cNvSpPr>
                <a:spLocks noChangeArrowheads="1"/>
              </p:cNvSpPr>
              <p:nvPr/>
            </p:nvSpPr>
            <p:spPr bwMode="auto">
              <a:xfrm>
                <a:off x="335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75" name="Line 3888"/>
              <p:cNvSpPr>
                <a:spLocks noChangeShapeType="1"/>
              </p:cNvSpPr>
              <p:nvPr/>
            </p:nvSpPr>
            <p:spPr bwMode="auto">
              <a:xfrm flipH="1" flipV="1">
                <a:off x="3366"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76" name="Line 3889"/>
              <p:cNvSpPr>
                <a:spLocks noChangeShapeType="1"/>
              </p:cNvSpPr>
              <p:nvPr/>
            </p:nvSpPr>
            <p:spPr bwMode="auto">
              <a:xfrm>
                <a:off x="3395"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77" name="Line 3890"/>
              <p:cNvSpPr>
                <a:spLocks noChangeShapeType="1"/>
              </p:cNvSpPr>
              <p:nvPr/>
            </p:nvSpPr>
            <p:spPr bwMode="auto">
              <a:xfrm flipH="1">
                <a:off x="3366"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78" name="Line 3891"/>
              <p:cNvSpPr>
                <a:spLocks noChangeShapeType="1"/>
              </p:cNvSpPr>
              <p:nvPr/>
            </p:nvSpPr>
            <p:spPr bwMode="auto">
              <a:xfrm flipV="1">
                <a:off x="3395"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79" name="Rectangle 3892"/>
              <p:cNvSpPr>
                <a:spLocks noChangeArrowheads="1"/>
              </p:cNvSpPr>
              <p:nvPr/>
            </p:nvSpPr>
            <p:spPr bwMode="auto">
              <a:xfrm>
                <a:off x="338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80" name="Line 3893"/>
              <p:cNvSpPr>
                <a:spLocks noChangeShapeType="1"/>
              </p:cNvSpPr>
              <p:nvPr/>
            </p:nvSpPr>
            <p:spPr bwMode="auto">
              <a:xfrm flipH="1" flipV="1">
                <a:off x="3395"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81" name="Line 3894"/>
              <p:cNvSpPr>
                <a:spLocks noChangeShapeType="1"/>
              </p:cNvSpPr>
              <p:nvPr/>
            </p:nvSpPr>
            <p:spPr bwMode="auto">
              <a:xfrm>
                <a:off x="3424"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82" name="Line 3895"/>
              <p:cNvSpPr>
                <a:spLocks noChangeShapeType="1"/>
              </p:cNvSpPr>
              <p:nvPr/>
            </p:nvSpPr>
            <p:spPr bwMode="auto">
              <a:xfrm flipH="1">
                <a:off x="3395"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83" name="Line 3896"/>
              <p:cNvSpPr>
                <a:spLocks noChangeShapeType="1"/>
              </p:cNvSpPr>
              <p:nvPr/>
            </p:nvSpPr>
            <p:spPr bwMode="auto">
              <a:xfrm flipV="1">
                <a:off x="3424"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84" name="Rectangle 3897"/>
              <p:cNvSpPr>
                <a:spLocks noChangeArrowheads="1"/>
              </p:cNvSpPr>
              <p:nvPr/>
            </p:nvSpPr>
            <p:spPr bwMode="auto">
              <a:xfrm>
                <a:off x="341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85" name="Line 3898"/>
              <p:cNvSpPr>
                <a:spLocks noChangeShapeType="1"/>
              </p:cNvSpPr>
              <p:nvPr/>
            </p:nvSpPr>
            <p:spPr bwMode="auto">
              <a:xfrm flipH="1" flipV="1">
                <a:off x="3424"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86" name="Line 3899"/>
              <p:cNvSpPr>
                <a:spLocks noChangeShapeType="1"/>
              </p:cNvSpPr>
              <p:nvPr/>
            </p:nvSpPr>
            <p:spPr bwMode="auto">
              <a:xfrm>
                <a:off x="3452"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87" name="Line 3900"/>
              <p:cNvSpPr>
                <a:spLocks noChangeShapeType="1"/>
              </p:cNvSpPr>
              <p:nvPr/>
            </p:nvSpPr>
            <p:spPr bwMode="auto">
              <a:xfrm flipH="1">
                <a:off x="3424"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88" name="Line 3901"/>
              <p:cNvSpPr>
                <a:spLocks noChangeShapeType="1"/>
              </p:cNvSpPr>
              <p:nvPr/>
            </p:nvSpPr>
            <p:spPr bwMode="auto">
              <a:xfrm flipV="1">
                <a:off x="3452"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89" name="Rectangle 3902"/>
              <p:cNvSpPr>
                <a:spLocks noChangeArrowheads="1"/>
              </p:cNvSpPr>
              <p:nvPr/>
            </p:nvSpPr>
            <p:spPr bwMode="auto">
              <a:xfrm>
                <a:off x="345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90" name="Line 3903"/>
              <p:cNvSpPr>
                <a:spLocks noChangeShapeType="1"/>
              </p:cNvSpPr>
              <p:nvPr/>
            </p:nvSpPr>
            <p:spPr bwMode="auto">
              <a:xfrm flipH="1" flipV="1">
                <a:off x="3462"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91" name="Line 3904"/>
              <p:cNvSpPr>
                <a:spLocks noChangeShapeType="1"/>
              </p:cNvSpPr>
              <p:nvPr/>
            </p:nvSpPr>
            <p:spPr bwMode="auto">
              <a:xfrm>
                <a:off x="349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92" name="Line 3905"/>
              <p:cNvSpPr>
                <a:spLocks noChangeShapeType="1"/>
              </p:cNvSpPr>
              <p:nvPr/>
            </p:nvSpPr>
            <p:spPr bwMode="auto">
              <a:xfrm flipH="1">
                <a:off x="3462"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93" name="Line 3906"/>
              <p:cNvSpPr>
                <a:spLocks noChangeShapeType="1"/>
              </p:cNvSpPr>
              <p:nvPr/>
            </p:nvSpPr>
            <p:spPr bwMode="auto">
              <a:xfrm flipV="1">
                <a:off x="349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94" name="Rectangle 3907"/>
              <p:cNvSpPr>
                <a:spLocks noChangeArrowheads="1"/>
              </p:cNvSpPr>
              <p:nvPr/>
            </p:nvSpPr>
            <p:spPr bwMode="auto">
              <a:xfrm>
                <a:off x="348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295" name="Line 3908"/>
              <p:cNvSpPr>
                <a:spLocks noChangeShapeType="1"/>
              </p:cNvSpPr>
              <p:nvPr/>
            </p:nvSpPr>
            <p:spPr bwMode="auto">
              <a:xfrm flipH="1" flipV="1">
                <a:off x="349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96" name="Line 3909"/>
              <p:cNvSpPr>
                <a:spLocks noChangeShapeType="1"/>
              </p:cNvSpPr>
              <p:nvPr/>
            </p:nvSpPr>
            <p:spPr bwMode="auto">
              <a:xfrm>
                <a:off x="351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97" name="Line 3910"/>
              <p:cNvSpPr>
                <a:spLocks noChangeShapeType="1"/>
              </p:cNvSpPr>
              <p:nvPr/>
            </p:nvSpPr>
            <p:spPr bwMode="auto">
              <a:xfrm flipH="1">
                <a:off x="349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98" name="Line 3911"/>
              <p:cNvSpPr>
                <a:spLocks noChangeShapeType="1"/>
              </p:cNvSpPr>
              <p:nvPr/>
            </p:nvSpPr>
            <p:spPr bwMode="auto">
              <a:xfrm flipV="1">
                <a:off x="351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299" name="Rectangle 3912"/>
              <p:cNvSpPr>
                <a:spLocks noChangeArrowheads="1"/>
              </p:cNvSpPr>
              <p:nvPr/>
            </p:nvSpPr>
            <p:spPr bwMode="auto">
              <a:xfrm>
                <a:off x="351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00" name="Line 3913"/>
              <p:cNvSpPr>
                <a:spLocks noChangeShapeType="1"/>
              </p:cNvSpPr>
              <p:nvPr/>
            </p:nvSpPr>
            <p:spPr bwMode="auto">
              <a:xfrm flipH="1" flipV="1">
                <a:off x="351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01" name="Line 3914"/>
              <p:cNvSpPr>
                <a:spLocks noChangeShapeType="1"/>
              </p:cNvSpPr>
              <p:nvPr/>
            </p:nvSpPr>
            <p:spPr bwMode="auto">
              <a:xfrm>
                <a:off x="3548"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02" name="Line 3915"/>
              <p:cNvSpPr>
                <a:spLocks noChangeShapeType="1"/>
              </p:cNvSpPr>
              <p:nvPr/>
            </p:nvSpPr>
            <p:spPr bwMode="auto">
              <a:xfrm flipH="1">
                <a:off x="351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03" name="Line 3916"/>
              <p:cNvSpPr>
                <a:spLocks noChangeShapeType="1"/>
              </p:cNvSpPr>
              <p:nvPr/>
            </p:nvSpPr>
            <p:spPr bwMode="auto">
              <a:xfrm flipV="1">
                <a:off x="3548"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04" name="Rectangle 3917"/>
              <p:cNvSpPr>
                <a:spLocks noChangeArrowheads="1"/>
              </p:cNvSpPr>
              <p:nvPr/>
            </p:nvSpPr>
            <p:spPr bwMode="auto">
              <a:xfrm>
                <a:off x="354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05" name="Line 3918"/>
              <p:cNvSpPr>
                <a:spLocks noChangeShapeType="1"/>
              </p:cNvSpPr>
              <p:nvPr/>
            </p:nvSpPr>
            <p:spPr bwMode="auto">
              <a:xfrm flipH="1" flipV="1">
                <a:off x="3557"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06" name="Line 3919"/>
              <p:cNvSpPr>
                <a:spLocks noChangeShapeType="1"/>
              </p:cNvSpPr>
              <p:nvPr/>
            </p:nvSpPr>
            <p:spPr bwMode="auto">
              <a:xfrm>
                <a:off x="3586"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07" name="Line 3920"/>
              <p:cNvSpPr>
                <a:spLocks noChangeShapeType="1"/>
              </p:cNvSpPr>
              <p:nvPr/>
            </p:nvSpPr>
            <p:spPr bwMode="auto">
              <a:xfrm flipH="1">
                <a:off x="3557"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08" name="Line 3921"/>
              <p:cNvSpPr>
                <a:spLocks noChangeShapeType="1"/>
              </p:cNvSpPr>
              <p:nvPr/>
            </p:nvSpPr>
            <p:spPr bwMode="auto">
              <a:xfrm flipV="1">
                <a:off x="3586"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09" name="Rectangle 3922"/>
              <p:cNvSpPr>
                <a:spLocks noChangeArrowheads="1"/>
              </p:cNvSpPr>
              <p:nvPr/>
            </p:nvSpPr>
            <p:spPr bwMode="auto">
              <a:xfrm>
                <a:off x="357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10" name="Line 3923"/>
              <p:cNvSpPr>
                <a:spLocks noChangeShapeType="1"/>
              </p:cNvSpPr>
              <p:nvPr/>
            </p:nvSpPr>
            <p:spPr bwMode="auto">
              <a:xfrm flipH="1" flipV="1">
                <a:off x="3586"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11" name="Line 3924"/>
              <p:cNvSpPr>
                <a:spLocks noChangeShapeType="1"/>
              </p:cNvSpPr>
              <p:nvPr/>
            </p:nvSpPr>
            <p:spPr bwMode="auto">
              <a:xfrm>
                <a:off x="3615"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12" name="Line 3925"/>
              <p:cNvSpPr>
                <a:spLocks noChangeShapeType="1"/>
              </p:cNvSpPr>
              <p:nvPr/>
            </p:nvSpPr>
            <p:spPr bwMode="auto">
              <a:xfrm flipH="1">
                <a:off x="3586"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13" name="Line 3926"/>
              <p:cNvSpPr>
                <a:spLocks noChangeShapeType="1"/>
              </p:cNvSpPr>
              <p:nvPr/>
            </p:nvSpPr>
            <p:spPr bwMode="auto">
              <a:xfrm flipV="1">
                <a:off x="3615"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14" name="Rectangle 3927"/>
              <p:cNvSpPr>
                <a:spLocks noChangeArrowheads="1"/>
              </p:cNvSpPr>
              <p:nvPr/>
            </p:nvSpPr>
            <p:spPr bwMode="auto">
              <a:xfrm>
                <a:off x="360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15" name="Line 3928"/>
              <p:cNvSpPr>
                <a:spLocks noChangeShapeType="1"/>
              </p:cNvSpPr>
              <p:nvPr/>
            </p:nvSpPr>
            <p:spPr bwMode="auto">
              <a:xfrm flipH="1" flipV="1">
                <a:off x="3615"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16" name="Line 3929"/>
              <p:cNvSpPr>
                <a:spLocks noChangeShapeType="1"/>
              </p:cNvSpPr>
              <p:nvPr/>
            </p:nvSpPr>
            <p:spPr bwMode="auto">
              <a:xfrm>
                <a:off x="3643"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17" name="Line 3930"/>
              <p:cNvSpPr>
                <a:spLocks noChangeShapeType="1"/>
              </p:cNvSpPr>
              <p:nvPr/>
            </p:nvSpPr>
            <p:spPr bwMode="auto">
              <a:xfrm flipH="1">
                <a:off x="3615"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18" name="Line 3931"/>
              <p:cNvSpPr>
                <a:spLocks noChangeShapeType="1"/>
              </p:cNvSpPr>
              <p:nvPr/>
            </p:nvSpPr>
            <p:spPr bwMode="auto">
              <a:xfrm flipV="1">
                <a:off x="3643"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19" name="Rectangle 3932"/>
              <p:cNvSpPr>
                <a:spLocks noChangeArrowheads="1"/>
              </p:cNvSpPr>
              <p:nvPr/>
            </p:nvSpPr>
            <p:spPr bwMode="auto">
              <a:xfrm>
                <a:off x="364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20" name="Line 3933"/>
              <p:cNvSpPr>
                <a:spLocks noChangeShapeType="1"/>
              </p:cNvSpPr>
              <p:nvPr/>
            </p:nvSpPr>
            <p:spPr bwMode="auto">
              <a:xfrm flipH="1" flipV="1">
                <a:off x="3653"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21" name="Line 3934"/>
              <p:cNvSpPr>
                <a:spLocks noChangeShapeType="1"/>
              </p:cNvSpPr>
              <p:nvPr/>
            </p:nvSpPr>
            <p:spPr bwMode="auto">
              <a:xfrm>
                <a:off x="3682"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22" name="Line 3935"/>
              <p:cNvSpPr>
                <a:spLocks noChangeShapeType="1"/>
              </p:cNvSpPr>
              <p:nvPr/>
            </p:nvSpPr>
            <p:spPr bwMode="auto">
              <a:xfrm flipH="1">
                <a:off x="3653"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23" name="Line 3936"/>
              <p:cNvSpPr>
                <a:spLocks noChangeShapeType="1"/>
              </p:cNvSpPr>
              <p:nvPr/>
            </p:nvSpPr>
            <p:spPr bwMode="auto">
              <a:xfrm flipV="1">
                <a:off x="3682"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24" name="Rectangle 3937"/>
              <p:cNvSpPr>
                <a:spLocks noChangeArrowheads="1"/>
              </p:cNvSpPr>
              <p:nvPr/>
            </p:nvSpPr>
            <p:spPr bwMode="auto">
              <a:xfrm>
                <a:off x="367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25" name="Line 3938"/>
              <p:cNvSpPr>
                <a:spLocks noChangeShapeType="1"/>
              </p:cNvSpPr>
              <p:nvPr/>
            </p:nvSpPr>
            <p:spPr bwMode="auto">
              <a:xfrm flipH="1" flipV="1">
                <a:off x="3682" y="283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26" name="Line 3939"/>
              <p:cNvSpPr>
                <a:spLocks noChangeShapeType="1"/>
              </p:cNvSpPr>
              <p:nvPr/>
            </p:nvSpPr>
            <p:spPr bwMode="auto">
              <a:xfrm>
                <a:off x="371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27" name="Line 3940"/>
              <p:cNvSpPr>
                <a:spLocks noChangeShapeType="1"/>
              </p:cNvSpPr>
              <p:nvPr/>
            </p:nvSpPr>
            <p:spPr bwMode="auto">
              <a:xfrm flipH="1">
                <a:off x="3682" y="2867"/>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28" name="Line 3941"/>
              <p:cNvSpPr>
                <a:spLocks noChangeShapeType="1"/>
              </p:cNvSpPr>
              <p:nvPr/>
            </p:nvSpPr>
            <p:spPr bwMode="auto">
              <a:xfrm flipV="1">
                <a:off x="371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29" name="Rectangle 3942"/>
              <p:cNvSpPr>
                <a:spLocks noChangeArrowheads="1"/>
              </p:cNvSpPr>
              <p:nvPr/>
            </p:nvSpPr>
            <p:spPr bwMode="auto">
              <a:xfrm>
                <a:off x="370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30" name="Line 3943"/>
              <p:cNvSpPr>
                <a:spLocks noChangeShapeType="1"/>
              </p:cNvSpPr>
              <p:nvPr/>
            </p:nvSpPr>
            <p:spPr bwMode="auto">
              <a:xfrm flipH="1" flipV="1">
                <a:off x="3710"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1" name="Line 3944"/>
              <p:cNvSpPr>
                <a:spLocks noChangeShapeType="1"/>
              </p:cNvSpPr>
              <p:nvPr/>
            </p:nvSpPr>
            <p:spPr bwMode="auto">
              <a:xfrm>
                <a:off x="3739"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2" name="Line 3945"/>
              <p:cNvSpPr>
                <a:spLocks noChangeShapeType="1"/>
              </p:cNvSpPr>
              <p:nvPr/>
            </p:nvSpPr>
            <p:spPr bwMode="auto">
              <a:xfrm flipH="1">
                <a:off x="3710"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3" name="Line 3946"/>
              <p:cNvSpPr>
                <a:spLocks noChangeShapeType="1"/>
              </p:cNvSpPr>
              <p:nvPr/>
            </p:nvSpPr>
            <p:spPr bwMode="auto">
              <a:xfrm flipV="1">
                <a:off x="3739"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4" name="Rectangle 3947"/>
              <p:cNvSpPr>
                <a:spLocks noChangeArrowheads="1"/>
              </p:cNvSpPr>
              <p:nvPr/>
            </p:nvSpPr>
            <p:spPr bwMode="auto">
              <a:xfrm>
                <a:off x="373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35" name="Line 3948"/>
              <p:cNvSpPr>
                <a:spLocks noChangeShapeType="1"/>
              </p:cNvSpPr>
              <p:nvPr/>
            </p:nvSpPr>
            <p:spPr bwMode="auto">
              <a:xfrm flipH="1" flipV="1">
                <a:off x="3748"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6" name="Line 3949"/>
              <p:cNvSpPr>
                <a:spLocks noChangeShapeType="1"/>
              </p:cNvSpPr>
              <p:nvPr/>
            </p:nvSpPr>
            <p:spPr bwMode="auto">
              <a:xfrm>
                <a:off x="3777"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7" name="Line 3950"/>
              <p:cNvSpPr>
                <a:spLocks noChangeShapeType="1"/>
              </p:cNvSpPr>
              <p:nvPr/>
            </p:nvSpPr>
            <p:spPr bwMode="auto">
              <a:xfrm flipH="1">
                <a:off x="3748" y="2867"/>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8" name="Line 3951"/>
              <p:cNvSpPr>
                <a:spLocks noChangeShapeType="1"/>
              </p:cNvSpPr>
              <p:nvPr/>
            </p:nvSpPr>
            <p:spPr bwMode="auto">
              <a:xfrm flipV="1">
                <a:off x="3777" y="283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9" name="Rectangle 3952"/>
              <p:cNvSpPr>
                <a:spLocks noChangeArrowheads="1"/>
              </p:cNvSpPr>
              <p:nvPr/>
            </p:nvSpPr>
            <p:spPr bwMode="auto">
              <a:xfrm>
                <a:off x="118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40" name="Line 3953"/>
              <p:cNvSpPr>
                <a:spLocks noChangeShapeType="1"/>
              </p:cNvSpPr>
              <p:nvPr/>
            </p:nvSpPr>
            <p:spPr bwMode="auto">
              <a:xfrm flipH="1" flipV="1">
                <a:off x="119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41" name="Line 3954"/>
              <p:cNvSpPr>
                <a:spLocks noChangeShapeType="1"/>
              </p:cNvSpPr>
              <p:nvPr/>
            </p:nvSpPr>
            <p:spPr bwMode="auto">
              <a:xfrm>
                <a:off x="1226"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42" name="Line 3955"/>
              <p:cNvSpPr>
                <a:spLocks noChangeShapeType="1"/>
              </p:cNvSpPr>
              <p:nvPr/>
            </p:nvSpPr>
            <p:spPr bwMode="auto">
              <a:xfrm flipH="1">
                <a:off x="119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43" name="Line 3956"/>
              <p:cNvSpPr>
                <a:spLocks noChangeShapeType="1"/>
              </p:cNvSpPr>
              <p:nvPr/>
            </p:nvSpPr>
            <p:spPr bwMode="auto">
              <a:xfrm flipV="1">
                <a:off x="1226"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44" name="Line 3957"/>
              <p:cNvSpPr>
                <a:spLocks noChangeShapeType="1"/>
              </p:cNvSpPr>
              <p:nvPr/>
            </p:nvSpPr>
            <p:spPr bwMode="auto">
              <a:xfrm flipV="1">
                <a:off x="1226"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45" name="Line 3958"/>
              <p:cNvSpPr>
                <a:spLocks noChangeShapeType="1"/>
              </p:cNvSpPr>
              <p:nvPr/>
            </p:nvSpPr>
            <p:spPr bwMode="auto">
              <a:xfrm>
                <a:off x="1226"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46" name="Rectangle 3959"/>
              <p:cNvSpPr>
                <a:spLocks noChangeArrowheads="1"/>
              </p:cNvSpPr>
              <p:nvPr/>
            </p:nvSpPr>
            <p:spPr bwMode="auto">
              <a:xfrm>
                <a:off x="121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47" name="Line 3960"/>
              <p:cNvSpPr>
                <a:spLocks noChangeShapeType="1"/>
              </p:cNvSpPr>
              <p:nvPr/>
            </p:nvSpPr>
            <p:spPr bwMode="auto">
              <a:xfrm flipH="1" flipV="1">
                <a:off x="1226"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48" name="Line 3961"/>
              <p:cNvSpPr>
                <a:spLocks noChangeShapeType="1"/>
              </p:cNvSpPr>
              <p:nvPr/>
            </p:nvSpPr>
            <p:spPr bwMode="auto">
              <a:xfrm>
                <a:off x="1254"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49" name="Line 3962"/>
              <p:cNvSpPr>
                <a:spLocks noChangeShapeType="1"/>
              </p:cNvSpPr>
              <p:nvPr/>
            </p:nvSpPr>
            <p:spPr bwMode="auto">
              <a:xfrm flipH="1">
                <a:off x="1226"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0" name="Line 3963"/>
              <p:cNvSpPr>
                <a:spLocks noChangeShapeType="1"/>
              </p:cNvSpPr>
              <p:nvPr/>
            </p:nvSpPr>
            <p:spPr bwMode="auto">
              <a:xfrm flipV="1">
                <a:off x="1254"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1" name="Line 3964"/>
              <p:cNvSpPr>
                <a:spLocks noChangeShapeType="1"/>
              </p:cNvSpPr>
              <p:nvPr/>
            </p:nvSpPr>
            <p:spPr bwMode="auto">
              <a:xfrm flipV="1">
                <a:off x="1254"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2" name="Line 3965"/>
              <p:cNvSpPr>
                <a:spLocks noChangeShapeType="1"/>
              </p:cNvSpPr>
              <p:nvPr/>
            </p:nvSpPr>
            <p:spPr bwMode="auto">
              <a:xfrm>
                <a:off x="1254"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3" name="Rectangle 3966"/>
              <p:cNvSpPr>
                <a:spLocks noChangeArrowheads="1"/>
              </p:cNvSpPr>
              <p:nvPr/>
            </p:nvSpPr>
            <p:spPr bwMode="auto">
              <a:xfrm>
                <a:off x="125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54" name="Line 3967"/>
              <p:cNvSpPr>
                <a:spLocks noChangeShapeType="1"/>
              </p:cNvSpPr>
              <p:nvPr/>
            </p:nvSpPr>
            <p:spPr bwMode="auto">
              <a:xfrm flipH="1" flipV="1">
                <a:off x="1264"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5" name="Line 3968"/>
              <p:cNvSpPr>
                <a:spLocks noChangeShapeType="1"/>
              </p:cNvSpPr>
              <p:nvPr/>
            </p:nvSpPr>
            <p:spPr bwMode="auto">
              <a:xfrm>
                <a:off x="1292"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6" name="Line 3969"/>
              <p:cNvSpPr>
                <a:spLocks noChangeShapeType="1"/>
              </p:cNvSpPr>
              <p:nvPr/>
            </p:nvSpPr>
            <p:spPr bwMode="auto">
              <a:xfrm flipH="1">
                <a:off x="1264"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7" name="Line 3970"/>
              <p:cNvSpPr>
                <a:spLocks noChangeShapeType="1"/>
              </p:cNvSpPr>
              <p:nvPr/>
            </p:nvSpPr>
            <p:spPr bwMode="auto">
              <a:xfrm flipV="1">
                <a:off x="1292"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8" name="Line 3971"/>
              <p:cNvSpPr>
                <a:spLocks noChangeShapeType="1"/>
              </p:cNvSpPr>
              <p:nvPr/>
            </p:nvSpPr>
            <p:spPr bwMode="auto">
              <a:xfrm flipV="1">
                <a:off x="1292"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9" name="Line 3972"/>
              <p:cNvSpPr>
                <a:spLocks noChangeShapeType="1"/>
              </p:cNvSpPr>
              <p:nvPr/>
            </p:nvSpPr>
            <p:spPr bwMode="auto">
              <a:xfrm>
                <a:off x="1292"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60" name="Rectangle 3973"/>
              <p:cNvSpPr>
                <a:spLocks noChangeArrowheads="1"/>
              </p:cNvSpPr>
              <p:nvPr/>
            </p:nvSpPr>
            <p:spPr bwMode="auto">
              <a:xfrm>
                <a:off x="128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61" name="Line 3974"/>
              <p:cNvSpPr>
                <a:spLocks noChangeShapeType="1"/>
              </p:cNvSpPr>
              <p:nvPr/>
            </p:nvSpPr>
            <p:spPr bwMode="auto">
              <a:xfrm flipH="1" flipV="1">
                <a:off x="1292"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62" name="Line 3975"/>
              <p:cNvSpPr>
                <a:spLocks noChangeShapeType="1"/>
              </p:cNvSpPr>
              <p:nvPr/>
            </p:nvSpPr>
            <p:spPr bwMode="auto">
              <a:xfrm>
                <a:off x="132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63" name="Line 3976"/>
              <p:cNvSpPr>
                <a:spLocks noChangeShapeType="1"/>
              </p:cNvSpPr>
              <p:nvPr/>
            </p:nvSpPr>
            <p:spPr bwMode="auto">
              <a:xfrm flipH="1">
                <a:off x="1292"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64" name="Line 3977"/>
              <p:cNvSpPr>
                <a:spLocks noChangeShapeType="1"/>
              </p:cNvSpPr>
              <p:nvPr/>
            </p:nvSpPr>
            <p:spPr bwMode="auto">
              <a:xfrm flipV="1">
                <a:off x="132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65" name="Line 3978"/>
              <p:cNvSpPr>
                <a:spLocks noChangeShapeType="1"/>
              </p:cNvSpPr>
              <p:nvPr/>
            </p:nvSpPr>
            <p:spPr bwMode="auto">
              <a:xfrm flipV="1">
                <a:off x="1321"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66" name="Line 3979"/>
              <p:cNvSpPr>
                <a:spLocks noChangeShapeType="1"/>
              </p:cNvSpPr>
              <p:nvPr/>
            </p:nvSpPr>
            <p:spPr bwMode="auto">
              <a:xfrm>
                <a:off x="1321"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67" name="Rectangle 3980"/>
              <p:cNvSpPr>
                <a:spLocks noChangeArrowheads="1"/>
              </p:cNvSpPr>
              <p:nvPr/>
            </p:nvSpPr>
            <p:spPr bwMode="auto">
              <a:xfrm>
                <a:off x="131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68" name="Line 3981"/>
              <p:cNvSpPr>
                <a:spLocks noChangeShapeType="1"/>
              </p:cNvSpPr>
              <p:nvPr/>
            </p:nvSpPr>
            <p:spPr bwMode="auto">
              <a:xfrm flipH="1" flipV="1">
                <a:off x="132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69" name="Line 3982"/>
              <p:cNvSpPr>
                <a:spLocks noChangeShapeType="1"/>
              </p:cNvSpPr>
              <p:nvPr/>
            </p:nvSpPr>
            <p:spPr bwMode="auto">
              <a:xfrm>
                <a:off x="135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0" name="Line 3983"/>
              <p:cNvSpPr>
                <a:spLocks noChangeShapeType="1"/>
              </p:cNvSpPr>
              <p:nvPr/>
            </p:nvSpPr>
            <p:spPr bwMode="auto">
              <a:xfrm flipH="1">
                <a:off x="132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1" name="Line 3984"/>
              <p:cNvSpPr>
                <a:spLocks noChangeShapeType="1"/>
              </p:cNvSpPr>
              <p:nvPr/>
            </p:nvSpPr>
            <p:spPr bwMode="auto">
              <a:xfrm flipV="1">
                <a:off x="135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2" name="Line 3985"/>
              <p:cNvSpPr>
                <a:spLocks noChangeShapeType="1"/>
              </p:cNvSpPr>
              <p:nvPr/>
            </p:nvSpPr>
            <p:spPr bwMode="auto">
              <a:xfrm flipV="1">
                <a:off x="1350"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3" name="Line 3986"/>
              <p:cNvSpPr>
                <a:spLocks noChangeShapeType="1"/>
              </p:cNvSpPr>
              <p:nvPr/>
            </p:nvSpPr>
            <p:spPr bwMode="auto">
              <a:xfrm>
                <a:off x="1350"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4" name="Rectangle 3987"/>
              <p:cNvSpPr>
                <a:spLocks noChangeArrowheads="1"/>
              </p:cNvSpPr>
              <p:nvPr/>
            </p:nvSpPr>
            <p:spPr bwMode="auto">
              <a:xfrm>
                <a:off x="135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375" name="Line 3988"/>
              <p:cNvSpPr>
                <a:spLocks noChangeShapeType="1"/>
              </p:cNvSpPr>
              <p:nvPr/>
            </p:nvSpPr>
            <p:spPr bwMode="auto">
              <a:xfrm flipH="1" flipV="1">
                <a:off x="135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6" name="Line 3989"/>
              <p:cNvSpPr>
                <a:spLocks noChangeShapeType="1"/>
              </p:cNvSpPr>
              <p:nvPr/>
            </p:nvSpPr>
            <p:spPr bwMode="auto">
              <a:xfrm>
                <a:off x="138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7" name="Line 3990"/>
              <p:cNvSpPr>
                <a:spLocks noChangeShapeType="1"/>
              </p:cNvSpPr>
              <p:nvPr/>
            </p:nvSpPr>
            <p:spPr bwMode="auto">
              <a:xfrm flipH="1">
                <a:off x="135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8" name="Line 3991"/>
              <p:cNvSpPr>
                <a:spLocks noChangeShapeType="1"/>
              </p:cNvSpPr>
              <p:nvPr/>
            </p:nvSpPr>
            <p:spPr bwMode="auto">
              <a:xfrm flipV="1">
                <a:off x="138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9" name="Line 3992"/>
              <p:cNvSpPr>
                <a:spLocks noChangeShapeType="1"/>
              </p:cNvSpPr>
              <p:nvPr/>
            </p:nvSpPr>
            <p:spPr bwMode="auto">
              <a:xfrm flipV="1">
                <a:off x="1388"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80" name="Line 3993"/>
              <p:cNvSpPr>
                <a:spLocks noChangeShapeType="1"/>
              </p:cNvSpPr>
              <p:nvPr/>
            </p:nvSpPr>
            <p:spPr bwMode="auto">
              <a:xfrm>
                <a:off x="1388"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81" name="Rectangle 3994"/>
              <p:cNvSpPr>
                <a:spLocks noChangeArrowheads="1"/>
              </p:cNvSpPr>
              <p:nvPr/>
            </p:nvSpPr>
            <p:spPr bwMode="auto">
              <a:xfrm>
                <a:off x="137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grpSp>
          <p:nvGrpSpPr>
            <p:cNvPr id="43027" name="Group 4196"/>
            <p:cNvGrpSpPr>
              <a:grpSpLocks/>
            </p:cNvGrpSpPr>
            <p:nvPr/>
          </p:nvGrpSpPr>
          <p:grpSpPr bwMode="auto">
            <a:xfrm>
              <a:off x="1388" y="2819"/>
              <a:ext cx="965" cy="96"/>
              <a:chOff x="1388" y="2819"/>
              <a:chExt cx="965" cy="96"/>
            </a:xfrm>
          </p:grpSpPr>
          <p:sp>
            <p:nvSpPr>
              <p:cNvPr id="43982" name="Line 3996"/>
              <p:cNvSpPr>
                <a:spLocks noChangeShapeType="1"/>
              </p:cNvSpPr>
              <p:nvPr/>
            </p:nvSpPr>
            <p:spPr bwMode="auto">
              <a:xfrm flipH="1" flipV="1">
                <a:off x="138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83" name="Line 3997"/>
              <p:cNvSpPr>
                <a:spLocks noChangeShapeType="1"/>
              </p:cNvSpPr>
              <p:nvPr/>
            </p:nvSpPr>
            <p:spPr bwMode="auto">
              <a:xfrm>
                <a:off x="1417"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84" name="Line 3998"/>
              <p:cNvSpPr>
                <a:spLocks noChangeShapeType="1"/>
              </p:cNvSpPr>
              <p:nvPr/>
            </p:nvSpPr>
            <p:spPr bwMode="auto">
              <a:xfrm flipH="1">
                <a:off x="138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85" name="Line 3999"/>
              <p:cNvSpPr>
                <a:spLocks noChangeShapeType="1"/>
              </p:cNvSpPr>
              <p:nvPr/>
            </p:nvSpPr>
            <p:spPr bwMode="auto">
              <a:xfrm flipV="1">
                <a:off x="1417"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86" name="Line 4000"/>
              <p:cNvSpPr>
                <a:spLocks noChangeShapeType="1"/>
              </p:cNvSpPr>
              <p:nvPr/>
            </p:nvSpPr>
            <p:spPr bwMode="auto">
              <a:xfrm flipV="1">
                <a:off x="1417"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87" name="Line 4001"/>
              <p:cNvSpPr>
                <a:spLocks noChangeShapeType="1"/>
              </p:cNvSpPr>
              <p:nvPr/>
            </p:nvSpPr>
            <p:spPr bwMode="auto">
              <a:xfrm>
                <a:off x="1417"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88" name="Rectangle 4002"/>
              <p:cNvSpPr>
                <a:spLocks noChangeArrowheads="1"/>
              </p:cNvSpPr>
              <p:nvPr/>
            </p:nvSpPr>
            <p:spPr bwMode="auto">
              <a:xfrm>
                <a:off x="140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89" name="Line 4003"/>
              <p:cNvSpPr>
                <a:spLocks noChangeShapeType="1"/>
              </p:cNvSpPr>
              <p:nvPr/>
            </p:nvSpPr>
            <p:spPr bwMode="auto">
              <a:xfrm flipH="1" flipV="1">
                <a:off x="1417"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90" name="Line 4004"/>
              <p:cNvSpPr>
                <a:spLocks noChangeShapeType="1"/>
              </p:cNvSpPr>
              <p:nvPr/>
            </p:nvSpPr>
            <p:spPr bwMode="auto">
              <a:xfrm>
                <a:off x="1445"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91" name="Line 4005"/>
              <p:cNvSpPr>
                <a:spLocks noChangeShapeType="1"/>
              </p:cNvSpPr>
              <p:nvPr/>
            </p:nvSpPr>
            <p:spPr bwMode="auto">
              <a:xfrm flipH="1">
                <a:off x="1417"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92" name="Line 4006"/>
              <p:cNvSpPr>
                <a:spLocks noChangeShapeType="1"/>
              </p:cNvSpPr>
              <p:nvPr/>
            </p:nvSpPr>
            <p:spPr bwMode="auto">
              <a:xfrm flipV="1">
                <a:off x="1445"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93" name="Line 4007"/>
              <p:cNvSpPr>
                <a:spLocks noChangeShapeType="1"/>
              </p:cNvSpPr>
              <p:nvPr/>
            </p:nvSpPr>
            <p:spPr bwMode="auto">
              <a:xfrm flipV="1">
                <a:off x="1445"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94" name="Line 4008"/>
              <p:cNvSpPr>
                <a:spLocks noChangeShapeType="1"/>
              </p:cNvSpPr>
              <p:nvPr/>
            </p:nvSpPr>
            <p:spPr bwMode="auto">
              <a:xfrm>
                <a:off x="1445"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95" name="Rectangle 4009"/>
              <p:cNvSpPr>
                <a:spLocks noChangeArrowheads="1"/>
              </p:cNvSpPr>
              <p:nvPr/>
            </p:nvSpPr>
            <p:spPr bwMode="auto">
              <a:xfrm>
                <a:off x="144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96" name="Line 4010"/>
              <p:cNvSpPr>
                <a:spLocks noChangeShapeType="1"/>
              </p:cNvSpPr>
              <p:nvPr/>
            </p:nvSpPr>
            <p:spPr bwMode="auto">
              <a:xfrm flipH="1" flipV="1">
                <a:off x="1455"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97" name="Line 4011"/>
              <p:cNvSpPr>
                <a:spLocks noChangeShapeType="1"/>
              </p:cNvSpPr>
              <p:nvPr/>
            </p:nvSpPr>
            <p:spPr bwMode="auto">
              <a:xfrm>
                <a:off x="1484"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98" name="Line 4012"/>
              <p:cNvSpPr>
                <a:spLocks noChangeShapeType="1"/>
              </p:cNvSpPr>
              <p:nvPr/>
            </p:nvSpPr>
            <p:spPr bwMode="auto">
              <a:xfrm flipH="1">
                <a:off x="1455"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99" name="Line 4013"/>
              <p:cNvSpPr>
                <a:spLocks noChangeShapeType="1"/>
              </p:cNvSpPr>
              <p:nvPr/>
            </p:nvSpPr>
            <p:spPr bwMode="auto">
              <a:xfrm flipV="1">
                <a:off x="1484"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00" name="Line 4014"/>
              <p:cNvSpPr>
                <a:spLocks noChangeShapeType="1"/>
              </p:cNvSpPr>
              <p:nvPr/>
            </p:nvSpPr>
            <p:spPr bwMode="auto">
              <a:xfrm flipV="1">
                <a:off x="1484"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01" name="Line 4015"/>
              <p:cNvSpPr>
                <a:spLocks noChangeShapeType="1"/>
              </p:cNvSpPr>
              <p:nvPr/>
            </p:nvSpPr>
            <p:spPr bwMode="auto">
              <a:xfrm>
                <a:off x="1484"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02" name="Rectangle 4016"/>
              <p:cNvSpPr>
                <a:spLocks noChangeArrowheads="1"/>
              </p:cNvSpPr>
              <p:nvPr/>
            </p:nvSpPr>
            <p:spPr bwMode="auto">
              <a:xfrm>
                <a:off x="147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03" name="Line 4017"/>
              <p:cNvSpPr>
                <a:spLocks noChangeShapeType="1"/>
              </p:cNvSpPr>
              <p:nvPr/>
            </p:nvSpPr>
            <p:spPr bwMode="auto">
              <a:xfrm flipH="1" flipV="1">
                <a:off x="1484"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04" name="Line 4018"/>
              <p:cNvSpPr>
                <a:spLocks noChangeShapeType="1"/>
              </p:cNvSpPr>
              <p:nvPr/>
            </p:nvSpPr>
            <p:spPr bwMode="auto">
              <a:xfrm>
                <a:off x="1512"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05" name="Line 4019"/>
              <p:cNvSpPr>
                <a:spLocks noChangeShapeType="1"/>
              </p:cNvSpPr>
              <p:nvPr/>
            </p:nvSpPr>
            <p:spPr bwMode="auto">
              <a:xfrm flipH="1">
                <a:off x="1484"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06" name="Line 4020"/>
              <p:cNvSpPr>
                <a:spLocks noChangeShapeType="1"/>
              </p:cNvSpPr>
              <p:nvPr/>
            </p:nvSpPr>
            <p:spPr bwMode="auto">
              <a:xfrm flipV="1">
                <a:off x="1512"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07" name="Line 4021"/>
              <p:cNvSpPr>
                <a:spLocks noChangeShapeType="1"/>
              </p:cNvSpPr>
              <p:nvPr/>
            </p:nvSpPr>
            <p:spPr bwMode="auto">
              <a:xfrm flipV="1">
                <a:off x="1512"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08" name="Line 4022"/>
              <p:cNvSpPr>
                <a:spLocks noChangeShapeType="1"/>
              </p:cNvSpPr>
              <p:nvPr/>
            </p:nvSpPr>
            <p:spPr bwMode="auto">
              <a:xfrm>
                <a:off x="1512"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09" name="Rectangle 4023"/>
              <p:cNvSpPr>
                <a:spLocks noChangeArrowheads="1"/>
              </p:cNvSpPr>
              <p:nvPr/>
            </p:nvSpPr>
            <p:spPr bwMode="auto">
              <a:xfrm>
                <a:off x="150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10" name="Line 4024"/>
              <p:cNvSpPr>
                <a:spLocks noChangeShapeType="1"/>
              </p:cNvSpPr>
              <p:nvPr/>
            </p:nvSpPr>
            <p:spPr bwMode="auto">
              <a:xfrm flipH="1" flipV="1">
                <a:off x="1512"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11" name="Line 4025"/>
              <p:cNvSpPr>
                <a:spLocks noChangeShapeType="1"/>
              </p:cNvSpPr>
              <p:nvPr/>
            </p:nvSpPr>
            <p:spPr bwMode="auto">
              <a:xfrm>
                <a:off x="154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12" name="Line 4026"/>
              <p:cNvSpPr>
                <a:spLocks noChangeShapeType="1"/>
              </p:cNvSpPr>
              <p:nvPr/>
            </p:nvSpPr>
            <p:spPr bwMode="auto">
              <a:xfrm flipH="1">
                <a:off x="1512"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13" name="Line 4027"/>
              <p:cNvSpPr>
                <a:spLocks noChangeShapeType="1"/>
              </p:cNvSpPr>
              <p:nvPr/>
            </p:nvSpPr>
            <p:spPr bwMode="auto">
              <a:xfrm flipV="1">
                <a:off x="154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14" name="Line 4028"/>
              <p:cNvSpPr>
                <a:spLocks noChangeShapeType="1"/>
              </p:cNvSpPr>
              <p:nvPr/>
            </p:nvSpPr>
            <p:spPr bwMode="auto">
              <a:xfrm flipV="1">
                <a:off x="1541"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15" name="Line 4029"/>
              <p:cNvSpPr>
                <a:spLocks noChangeShapeType="1"/>
              </p:cNvSpPr>
              <p:nvPr/>
            </p:nvSpPr>
            <p:spPr bwMode="auto">
              <a:xfrm>
                <a:off x="1541"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16" name="Rectangle 4030"/>
              <p:cNvSpPr>
                <a:spLocks noChangeArrowheads="1"/>
              </p:cNvSpPr>
              <p:nvPr/>
            </p:nvSpPr>
            <p:spPr bwMode="auto">
              <a:xfrm>
                <a:off x="154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17" name="Line 4031"/>
              <p:cNvSpPr>
                <a:spLocks noChangeShapeType="1"/>
              </p:cNvSpPr>
              <p:nvPr/>
            </p:nvSpPr>
            <p:spPr bwMode="auto">
              <a:xfrm flipH="1" flipV="1">
                <a:off x="1551"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18" name="Line 4032"/>
              <p:cNvSpPr>
                <a:spLocks noChangeShapeType="1"/>
              </p:cNvSpPr>
              <p:nvPr/>
            </p:nvSpPr>
            <p:spPr bwMode="auto">
              <a:xfrm>
                <a:off x="157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19" name="Line 4033"/>
              <p:cNvSpPr>
                <a:spLocks noChangeShapeType="1"/>
              </p:cNvSpPr>
              <p:nvPr/>
            </p:nvSpPr>
            <p:spPr bwMode="auto">
              <a:xfrm flipH="1">
                <a:off x="1551"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20" name="Line 4034"/>
              <p:cNvSpPr>
                <a:spLocks noChangeShapeType="1"/>
              </p:cNvSpPr>
              <p:nvPr/>
            </p:nvSpPr>
            <p:spPr bwMode="auto">
              <a:xfrm flipV="1">
                <a:off x="157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21" name="Line 4035"/>
              <p:cNvSpPr>
                <a:spLocks noChangeShapeType="1"/>
              </p:cNvSpPr>
              <p:nvPr/>
            </p:nvSpPr>
            <p:spPr bwMode="auto">
              <a:xfrm flipV="1">
                <a:off x="1579"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22" name="Line 4036"/>
              <p:cNvSpPr>
                <a:spLocks noChangeShapeType="1"/>
              </p:cNvSpPr>
              <p:nvPr/>
            </p:nvSpPr>
            <p:spPr bwMode="auto">
              <a:xfrm>
                <a:off x="1579"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23" name="Rectangle 4037"/>
              <p:cNvSpPr>
                <a:spLocks noChangeArrowheads="1"/>
              </p:cNvSpPr>
              <p:nvPr/>
            </p:nvSpPr>
            <p:spPr bwMode="auto">
              <a:xfrm>
                <a:off x="157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24" name="Line 4038"/>
              <p:cNvSpPr>
                <a:spLocks noChangeShapeType="1"/>
              </p:cNvSpPr>
              <p:nvPr/>
            </p:nvSpPr>
            <p:spPr bwMode="auto">
              <a:xfrm flipH="1" flipV="1">
                <a:off x="157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25" name="Line 4039"/>
              <p:cNvSpPr>
                <a:spLocks noChangeShapeType="1"/>
              </p:cNvSpPr>
              <p:nvPr/>
            </p:nvSpPr>
            <p:spPr bwMode="auto">
              <a:xfrm>
                <a:off x="160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26" name="Line 4040"/>
              <p:cNvSpPr>
                <a:spLocks noChangeShapeType="1"/>
              </p:cNvSpPr>
              <p:nvPr/>
            </p:nvSpPr>
            <p:spPr bwMode="auto">
              <a:xfrm flipH="1">
                <a:off x="157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27" name="Line 4041"/>
              <p:cNvSpPr>
                <a:spLocks noChangeShapeType="1"/>
              </p:cNvSpPr>
              <p:nvPr/>
            </p:nvSpPr>
            <p:spPr bwMode="auto">
              <a:xfrm flipV="1">
                <a:off x="160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28" name="Line 4042"/>
              <p:cNvSpPr>
                <a:spLocks noChangeShapeType="1"/>
              </p:cNvSpPr>
              <p:nvPr/>
            </p:nvSpPr>
            <p:spPr bwMode="auto">
              <a:xfrm flipV="1">
                <a:off x="1608"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29" name="Line 4043"/>
              <p:cNvSpPr>
                <a:spLocks noChangeShapeType="1"/>
              </p:cNvSpPr>
              <p:nvPr/>
            </p:nvSpPr>
            <p:spPr bwMode="auto">
              <a:xfrm>
                <a:off x="1608"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0" name="Rectangle 4044"/>
              <p:cNvSpPr>
                <a:spLocks noChangeArrowheads="1"/>
              </p:cNvSpPr>
              <p:nvPr/>
            </p:nvSpPr>
            <p:spPr bwMode="auto">
              <a:xfrm>
                <a:off x="159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31" name="Line 4045"/>
              <p:cNvSpPr>
                <a:spLocks noChangeShapeType="1"/>
              </p:cNvSpPr>
              <p:nvPr/>
            </p:nvSpPr>
            <p:spPr bwMode="auto">
              <a:xfrm flipH="1" flipV="1">
                <a:off x="160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2" name="Line 4046"/>
              <p:cNvSpPr>
                <a:spLocks noChangeShapeType="1"/>
              </p:cNvSpPr>
              <p:nvPr/>
            </p:nvSpPr>
            <p:spPr bwMode="auto">
              <a:xfrm>
                <a:off x="1637"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3" name="Line 4047"/>
              <p:cNvSpPr>
                <a:spLocks noChangeShapeType="1"/>
              </p:cNvSpPr>
              <p:nvPr/>
            </p:nvSpPr>
            <p:spPr bwMode="auto">
              <a:xfrm flipH="1">
                <a:off x="160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4" name="Line 4048"/>
              <p:cNvSpPr>
                <a:spLocks noChangeShapeType="1"/>
              </p:cNvSpPr>
              <p:nvPr/>
            </p:nvSpPr>
            <p:spPr bwMode="auto">
              <a:xfrm flipV="1">
                <a:off x="1637"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5" name="Line 4049"/>
              <p:cNvSpPr>
                <a:spLocks noChangeShapeType="1"/>
              </p:cNvSpPr>
              <p:nvPr/>
            </p:nvSpPr>
            <p:spPr bwMode="auto">
              <a:xfrm flipV="1">
                <a:off x="1637"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6" name="Line 4050"/>
              <p:cNvSpPr>
                <a:spLocks noChangeShapeType="1"/>
              </p:cNvSpPr>
              <p:nvPr/>
            </p:nvSpPr>
            <p:spPr bwMode="auto">
              <a:xfrm>
                <a:off x="1637"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7" name="Rectangle 4051"/>
              <p:cNvSpPr>
                <a:spLocks noChangeArrowheads="1"/>
              </p:cNvSpPr>
              <p:nvPr/>
            </p:nvSpPr>
            <p:spPr bwMode="auto">
              <a:xfrm>
                <a:off x="163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38" name="Line 4052"/>
              <p:cNvSpPr>
                <a:spLocks noChangeShapeType="1"/>
              </p:cNvSpPr>
              <p:nvPr/>
            </p:nvSpPr>
            <p:spPr bwMode="auto">
              <a:xfrm flipH="1" flipV="1">
                <a:off x="1646"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9" name="Line 4053"/>
              <p:cNvSpPr>
                <a:spLocks noChangeShapeType="1"/>
              </p:cNvSpPr>
              <p:nvPr/>
            </p:nvSpPr>
            <p:spPr bwMode="auto">
              <a:xfrm>
                <a:off x="1675"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0" name="Line 4054"/>
              <p:cNvSpPr>
                <a:spLocks noChangeShapeType="1"/>
              </p:cNvSpPr>
              <p:nvPr/>
            </p:nvSpPr>
            <p:spPr bwMode="auto">
              <a:xfrm flipH="1">
                <a:off x="1646"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1" name="Line 4055"/>
              <p:cNvSpPr>
                <a:spLocks noChangeShapeType="1"/>
              </p:cNvSpPr>
              <p:nvPr/>
            </p:nvSpPr>
            <p:spPr bwMode="auto">
              <a:xfrm flipV="1">
                <a:off x="1675"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2" name="Line 4056"/>
              <p:cNvSpPr>
                <a:spLocks noChangeShapeType="1"/>
              </p:cNvSpPr>
              <p:nvPr/>
            </p:nvSpPr>
            <p:spPr bwMode="auto">
              <a:xfrm flipV="1">
                <a:off x="1675"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3" name="Line 4057"/>
              <p:cNvSpPr>
                <a:spLocks noChangeShapeType="1"/>
              </p:cNvSpPr>
              <p:nvPr/>
            </p:nvSpPr>
            <p:spPr bwMode="auto">
              <a:xfrm>
                <a:off x="1675"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4" name="Rectangle 4058"/>
              <p:cNvSpPr>
                <a:spLocks noChangeArrowheads="1"/>
              </p:cNvSpPr>
              <p:nvPr/>
            </p:nvSpPr>
            <p:spPr bwMode="auto">
              <a:xfrm>
                <a:off x="166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45" name="Line 4059"/>
              <p:cNvSpPr>
                <a:spLocks noChangeShapeType="1"/>
              </p:cNvSpPr>
              <p:nvPr/>
            </p:nvSpPr>
            <p:spPr bwMode="auto">
              <a:xfrm flipH="1" flipV="1">
                <a:off x="1675"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6" name="Line 4060"/>
              <p:cNvSpPr>
                <a:spLocks noChangeShapeType="1"/>
              </p:cNvSpPr>
              <p:nvPr/>
            </p:nvSpPr>
            <p:spPr bwMode="auto">
              <a:xfrm>
                <a:off x="1703"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7" name="Line 4061"/>
              <p:cNvSpPr>
                <a:spLocks noChangeShapeType="1"/>
              </p:cNvSpPr>
              <p:nvPr/>
            </p:nvSpPr>
            <p:spPr bwMode="auto">
              <a:xfrm flipH="1">
                <a:off x="1675"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8" name="Line 4062"/>
              <p:cNvSpPr>
                <a:spLocks noChangeShapeType="1"/>
              </p:cNvSpPr>
              <p:nvPr/>
            </p:nvSpPr>
            <p:spPr bwMode="auto">
              <a:xfrm flipV="1">
                <a:off x="1703"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9" name="Line 4063"/>
              <p:cNvSpPr>
                <a:spLocks noChangeShapeType="1"/>
              </p:cNvSpPr>
              <p:nvPr/>
            </p:nvSpPr>
            <p:spPr bwMode="auto">
              <a:xfrm flipV="1">
                <a:off x="1703"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0" name="Line 4064"/>
              <p:cNvSpPr>
                <a:spLocks noChangeShapeType="1"/>
              </p:cNvSpPr>
              <p:nvPr/>
            </p:nvSpPr>
            <p:spPr bwMode="auto">
              <a:xfrm>
                <a:off x="1703"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1" name="Rectangle 4065"/>
              <p:cNvSpPr>
                <a:spLocks noChangeArrowheads="1"/>
              </p:cNvSpPr>
              <p:nvPr/>
            </p:nvSpPr>
            <p:spPr bwMode="auto">
              <a:xfrm>
                <a:off x="169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52" name="Line 4066"/>
              <p:cNvSpPr>
                <a:spLocks noChangeShapeType="1"/>
              </p:cNvSpPr>
              <p:nvPr/>
            </p:nvSpPr>
            <p:spPr bwMode="auto">
              <a:xfrm flipH="1" flipV="1">
                <a:off x="1703"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3" name="Line 4067"/>
              <p:cNvSpPr>
                <a:spLocks noChangeShapeType="1"/>
              </p:cNvSpPr>
              <p:nvPr/>
            </p:nvSpPr>
            <p:spPr bwMode="auto">
              <a:xfrm>
                <a:off x="1732"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4" name="Line 4068"/>
              <p:cNvSpPr>
                <a:spLocks noChangeShapeType="1"/>
              </p:cNvSpPr>
              <p:nvPr/>
            </p:nvSpPr>
            <p:spPr bwMode="auto">
              <a:xfrm flipH="1">
                <a:off x="1703"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5" name="Line 4069"/>
              <p:cNvSpPr>
                <a:spLocks noChangeShapeType="1"/>
              </p:cNvSpPr>
              <p:nvPr/>
            </p:nvSpPr>
            <p:spPr bwMode="auto">
              <a:xfrm flipV="1">
                <a:off x="1732"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6" name="Line 4070"/>
              <p:cNvSpPr>
                <a:spLocks noChangeShapeType="1"/>
              </p:cNvSpPr>
              <p:nvPr/>
            </p:nvSpPr>
            <p:spPr bwMode="auto">
              <a:xfrm flipV="1">
                <a:off x="1732"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7" name="Line 4071"/>
              <p:cNvSpPr>
                <a:spLocks noChangeShapeType="1"/>
              </p:cNvSpPr>
              <p:nvPr/>
            </p:nvSpPr>
            <p:spPr bwMode="auto">
              <a:xfrm>
                <a:off x="1732"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8" name="Rectangle 4072"/>
              <p:cNvSpPr>
                <a:spLocks noChangeArrowheads="1"/>
              </p:cNvSpPr>
              <p:nvPr/>
            </p:nvSpPr>
            <p:spPr bwMode="auto">
              <a:xfrm>
                <a:off x="173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59" name="Line 4073"/>
              <p:cNvSpPr>
                <a:spLocks noChangeShapeType="1"/>
              </p:cNvSpPr>
              <p:nvPr/>
            </p:nvSpPr>
            <p:spPr bwMode="auto">
              <a:xfrm flipH="1" flipV="1">
                <a:off x="1742"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0" name="Line 4074"/>
              <p:cNvSpPr>
                <a:spLocks noChangeShapeType="1"/>
              </p:cNvSpPr>
              <p:nvPr/>
            </p:nvSpPr>
            <p:spPr bwMode="auto">
              <a:xfrm>
                <a:off x="177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1" name="Line 4075"/>
              <p:cNvSpPr>
                <a:spLocks noChangeShapeType="1"/>
              </p:cNvSpPr>
              <p:nvPr/>
            </p:nvSpPr>
            <p:spPr bwMode="auto">
              <a:xfrm flipH="1">
                <a:off x="1742"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2" name="Line 4076"/>
              <p:cNvSpPr>
                <a:spLocks noChangeShapeType="1"/>
              </p:cNvSpPr>
              <p:nvPr/>
            </p:nvSpPr>
            <p:spPr bwMode="auto">
              <a:xfrm flipV="1">
                <a:off x="177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3" name="Line 4077"/>
              <p:cNvSpPr>
                <a:spLocks noChangeShapeType="1"/>
              </p:cNvSpPr>
              <p:nvPr/>
            </p:nvSpPr>
            <p:spPr bwMode="auto">
              <a:xfrm flipV="1">
                <a:off x="1770"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4" name="Line 4078"/>
              <p:cNvSpPr>
                <a:spLocks noChangeShapeType="1"/>
              </p:cNvSpPr>
              <p:nvPr/>
            </p:nvSpPr>
            <p:spPr bwMode="auto">
              <a:xfrm>
                <a:off x="1770"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5" name="Rectangle 4079"/>
              <p:cNvSpPr>
                <a:spLocks noChangeArrowheads="1"/>
              </p:cNvSpPr>
              <p:nvPr/>
            </p:nvSpPr>
            <p:spPr bwMode="auto">
              <a:xfrm>
                <a:off x="176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66" name="Line 4080"/>
              <p:cNvSpPr>
                <a:spLocks noChangeShapeType="1"/>
              </p:cNvSpPr>
              <p:nvPr/>
            </p:nvSpPr>
            <p:spPr bwMode="auto">
              <a:xfrm flipH="1" flipV="1">
                <a:off x="177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7" name="Line 4081"/>
              <p:cNvSpPr>
                <a:spLocks noChangeShapeType="1"/>
              </p:cNvSpPr>
              <p:nvPr/>
            </p:nvSpPr>
            <p:spPr bwMode="auto">
              <a:xfrm>
                <a:off x="179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8" name="Line 4082"/>
              <p:cNvSpPr>
                <a:spLocks noChangeShapeType="1"/>
              </p:cNvSpPr>
              <p:nvPr/>
            </p:nvSpPr>
            <p:spPr bwMode="auto">
              <a:xfrm flipH="1">
                <a:off x="177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9" name="Line 4083"/>
              <p:cNvSpPr>
                <a:spLocks noChangeShapeType="1"/>
              </p:cNvSpPr>
              <p:nvPr/>
            </p:nvSpPr>
            <p:spPr bwMode="auto">
              <a:xfrm flipV="1">
                <a:off x="179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0" name="Line 4084"/>
              <p:cNvSpPr>
                <a:spLocks noChangeShapeType="1"/>
              </p:cNvSpPr>
              <p:nvPr/>
            </p:nvSpPr>
            <p:spPr bwMode="auto">
              <a:xfrm flipV="1">
                <a:off x="1799"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1" name="Line 4085"/>
              <p:cNvSpPr>
                <a:spLocks noChangeShapeType="1"/>
              </p:cNvSpPr>
              <p:nvPr/>
            </p:nvSpPr>
            <p:spPr bwMode="auto">
              <a:xfrm>
                <a:off x="1799"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2" name="Rectangle 4086"/>
              <p:cNvSpPr>
                <a:spLocks noChangeArrowheads="1"/>
              </p:cNvSpPr>
              <p:nvPr/>
            </p:nvSpPr>
            <p:spPr bwMode="auto">
              <a:xfrm>
                <a:off x="178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73" name="Line 4087"/>
              <p:cNvSpPr>
                <a:spLocks noChangeShapeType="1"/>
              </p:cNvSpPr>
              <p:nvPr/>
            </p:nvSpPr>
            <p:spPr bwMode="auto">
              <a:xfrm flipH="1" flipV="1">
                <a:off x="179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4" name="Line 4088"/>
              <p:cNvSpPr>
                <a:spLocks noChangeShapeType="1"/>
              </p:cNvSpPr>
              <p:nvPr/>
            </p:nvSpPr>
            <p:spPr bwMode="auto">
              <a:xfrm>
                <a:off x="1828"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5" name="Line 4089"/>
              <p:cNvSpPr>
                <a:spLocks noChangeShapeType="1"/>
              </p:cNvSpPr>
              <p:nvPr/>
            </p:nvSpPr>
            <p:spPr bwMode="auto">
              <a:xfrm flipH="1">
                <a:off x="179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6" name="Line 4090"/>
              <p:cNvSpPr>
                <a:spLocks noChangeShapeType="1"/>
              </p:cNvSpPr>
              <p:nvPr/>
            </p:nvSpPr>
            <p:spPr bwMode="auto">
              <a:xfrm flipV="1">
                <a:off x="1828"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7" name="Line 4091"/>
              <p:cNvSpPr>
                <a:spLocks noChangeShapeType="1"/>
              </p:cNvSpPr>
              <p:nvPr/>
            </p:nvSpPr>
            <p:spPr bwMode="auto">
              <a:xfrm flipV="1">
                <a:off x="1828"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8" name="Line 4092"/>
              <p:cNvSpPr>
                <a:spLocks noChangeShapeType="1"/>
              </p:cNvSpPr>
              <p:nvPr/>
            </p:nvSpPr>
            <p:spPr bwMode="auto">
              <a:xfrm>
                <a:off x="1828"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9" name="Rectangle 4093"/>
              <p:cNvSpPr>
                <a:spLocks noChangeArrowheads="1"/>
              </p:cNvSpPr>
              <p:nvPr/>
            </p:nvSpPr>
            <p:spPr bwMode="auto">
              <a:xfrm>
                <a:off x="182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80" name="Line 4094"/>
              <p:cNvSpPr>
                <a:spLocks noChangeShapeType="1"/>
              </p:cNvSpPr>
              <p:nvPr/>
            </p:nvSpPr>
            <p:spPr bwMode="auto">
              <a:xfrm flipH="1" flipV="1">
                <a:off x="183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1" name="Line 4095"/>
              <p:cNvSpPr>
                <a:spLocks noChangeShapeType="1"/>
              </p:cNvSpPr>
              <p:nvPr/>
            </p:nvSpPr>
            <p:spPr bwMode="auto">
              <a:xfrm>
                <a:off x="1866"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2" name="Line 4096"/>
              <p:cNvSpPr>
                <a:spLocks noChangeShapeType="1"/>
              </p:cNvSpPr>
              <p:nvPr/>
            </p:nvSpPr>
            <p:spPr bwMode="auto">
              <a:xfrm flipH="1">
                <a:off x="183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3" name="Line 4097"/>
              <p:cNvSpPr>
                <a:spLocks noChangeShapeType="1"/>
              </p:cNvSpPr>
              <p:nvPr/>
            </p:nvSpPr>
            <p:spPr bwMode="auto">
              <a:xfrm flipV="1">
                <a:off x="1866"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4" name="Line 4098"/>
              <p:cNvSpPr>
                <a:spLocks noChangeShapeType="1"/>
              </p:cNvSpPr>
              <p:nvPr/>
            </p:nvSpPr>
            <p:spPr bwMode="auto">
              <a:xfrm flipV="1">
                <a:off x="1866"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5" name="Line 4099"/>
              <p:cNvSpPr>
                <a:spLocks noChangeShapeType="1"/>
              </p:cNvSpPr>
              <p:nvPr/>
            </p:nvSpPr>
            <p:spPr bwMode="auto">
              <a:xfrm>
                <a:off x="1866"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6" name="Rectangle 4100"/>
              <p:cNvSpPr>
                <a:spLocks noChangeArrowheads="1"/>
              </p:cNvSpPr>
              <p:nvPr/>
            </p:nvSpPr>
            <p:spPr bwMode="auto">
              <a:xfrm>
                <a:off x="185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87" name="Line 4101"/>
              <p:cNvSpPr>
                <a:spLocks noChangeShapeType="1"/>
              </p:cNvSpPr>
              <p:nvPr/>
            </p:nvSpPr>
            <p:spPr bwMode="auto">
              <a:xfrm flipH="1" flipV="1">
                <a:off x="1866"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8" name="Line 4102"/>
              <p:cNvSpPr>
                <a:spLocks noChangeShapeType="1"/>
              </p:cNvSpPr>
              <p:nvPr/>
            </p:nvSpPr>
            <p:spPr bwMode="auto">
              <a:xfrm>
                <a:off x="1895"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89" name="Line 4103"/>
              <p:cNvSpPr>
                <a:spLocks noChangeShapeType="1"/>
              </p:cNvSpPr>
              <p:nvPr/>
            </p:nvSpPr>
            <p:spPr bwMode="auto">
              <a:xfrm flipH="1">
                <a:off x="1866"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0" name="Line 4104"/>
              <p:cNvSpPr>
                <a:spLocks noChangeShapeType="1"/>
              </p:cNvSpPr>
              <p:nvPr/>
            </p:nvSpPr>
            <p:spPr bwMode="auto">
              <a:xfrm flipV="1">
                <a:off x="1895"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1" name="Line 4105"/>
              <p:cNvSpPr>
                <a:spLocks noChangeShapeType="1"/>
              </p:cNvSpPr>
              <p:nvPr/>
            </p:nvSpPr>
            <p:spPr bwMode="auto">
              <a:xfrm flipV="1">
                <a:off x="1895"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2" name="Line 4106"/>
              <p:cNvSpPr>
                <a:spLocks noChangeShapeType="1"/>
              </p:cNvSpPr>
              <p:nvPr/>
            </p:nvSpPr>
            <p:spPr bwMode="auto">
              <a:xfrm>
                <a:off x="1895"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3" name="Rectangle 4107"/>
              <p:cNvSpPr>
                <a:spLocks noChangeArrowheads="1"/>
              </p:cNvSpPr>
              <p:nvPr/>
            </p:nvSpPr>
            <p:spPr bwMode="auto">
              <a:xfrm>
                <a:off x="188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094" name="Line 4108"/>
              <p:cNvSpPr>
                <a:spLocks noChangeShapeType="1"/>
              </p:cNvSpPr>
              <p:nvPr/>
            </p:nvSpPr>
            <p:spPr bwMode="auto">
              <a:xfrm flipH="1" flipV="1">
                <a:off x="1895"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5" name="Line 4109"/>
              <p:cNvSpPr>
                <a:spLocks noChangeShapeType="1"/>
              </p:cNvSpPr>
              <p:nvPr/>
            </p:nvSpPr>
            <p:spPr bwMode="auto">
              <a:xfrm>
                <a:off x="1923"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6" name="Line 4110"/>
              <p:cNvSpPr>
                <a:spLocks noChangeShapeType="1"/>
              </p:cNvSpPr>
              <p:nvPr/>
            </p:nvSpPr>
            <p:spPr bwMode="auto">
              <a:xfrm flipH="1">
                <a:off x="1895"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7" name="Line 4111"/>
              <p:cNvSpPr>
                <a:spLocks noChangeShapeType="1"/>
              </p:cNvSpPr>
              <p:nvPr/>
            </p:nvSpPr>
            <p:spPr bwMode="auto">
              <a:xfrm flipV="1">
                <a:off x="1923"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8" name="Line 4112"/>
              <p:cNvSpPr>
                <a:spLocks noChangeShapeType="1"/>
              </p:cNvSpPr>
              <p:nvPr/>
            </p:nvSpPr>
            <p:spPr bwMode="auto">
              <a:xfrm flipV="1">
                <a:off x="1923"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99" name="Line 4113"/>
              <p:cNvSpPr>
                <a:spLocks noChangeShapeType="1"/>
              </p:cNvSpPr>
              <p:nvPr/>
            </p:nvSpPr>
            <p:spPr bwMode="auto">
              <a:xfrm>
                <a:off x="1923"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0" name="Rectangle 4114"/>
              <p:cNvSpPr>
                <a:spLocks noChangeArrowheads="1"/>
              </p:cNvSpPr>
              <p:nvPr/>
            </p:nvSpPr>
            <p:spPr bwMode="auto">
              <a:xfrm>
                <a:off x="192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01" name="Line 4115"/>
              <p:cNvSpPr>
                <a:spLocks noChangeShapeType="1"/>
              </p:cNvSpPr>
              <p:nvPr/>
            </p:nvSpPr>
            <p:spPr bwMode="auto">
              <a:xfrm flipH="1" flipV="1">
                <a:off x="1933"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2" name="Line 4116"/>
              <p:cNvSpPr>
                <a:spLocks noChangeShapeType="1"/>
              </p:cNvSpPr>
              <p:nvPr/>
            </p:nvSpPr>
            <p:spPr bwMode="auto">
              <a:xfrm>
                <a:off x="196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3" name="Line 4117"/>
              <p:cNvSpPr>
                <a:spLocks noChangeShapeType="1"/>
              </p:cNvSpPr>
              <p:nvPr/>
            </p:nvSpPr>
            <p:spPr bwMode="auto">
              <a:xfrm flipH="1">
                <a:off x="1933"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4" name="Line 4118"/>
              <p:cNvSpPr>
                <a:spLocks noChangeShapeType="1"/>
              </p:cNvSpPr>
              <p:nvPr/>
            </p:nvSpPr>
            <p:spPr bwMode="auto">
              <a:xfrm flipV="1">
                <a:off x="196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5" name="Line 4119"/>
              <p:cNvSpPr>
                <a:spLocks noChangeShapeType="1"/>
              </p:cNvSpPr>
              <p:nvPr/>
            </p:nvSpPr>
            <p:spPr bwMode="auto">
              <a:xfrm flipV="1">
                <a:off x="1961"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6" name="Line 4120"/>
              <p:cNvSpPr>
                <a:spLocks noChangeShapeType="1"/>
              </p:cNvSpPr>
              <p:nvPr/>
            </p:nvSpPr>
            <p:spPr bwMode="auto">
              <a:xfrm>
                <a:off x="1961"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7" name="Rectangle 4121"/>
              <p:cNvSpPr>
                <a:spLocks noChangeArrowheads="1"/>
              </p:cNvSpPr>
              <p:nvPr/>
            </p:nvSpPr>
            <p:spPr bwMode="auto">
              <a:xfrm>
                <a:off x="195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08" name="Line 4122"/>
              <p:cNvSpPr>
                <a:spLocks noChangeShapeType="1"/>
              </p:cNvSpPr>
              <p:nvPr/>
            </p:nvSpPr>
            <p:spPr bwMode="auto">
              <a:xfrm flipH="1" flipV="1">
                <a:off x="196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9" name="Line 4123"/>
              <p:cNvSpPr>
                <a:spLocks noChangeShapeType="1"/>
              </p:cNvSpPr>
              <p:nvPr/>
            </p:nvSpPr>
            <p:spPr bwMode="auto">
              <a:xfrm>
                <a:off x="199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0" name="Line 4124"/>
              <p:cNvSpPr>
                <a:spLocks noChangeShapeType="1"/>
              </p:cNvSpPr>
              <p:nvPr/>
            </p:nvSpPr>
            <p:spPr bwMode="auto">
              <a:xfrm flipH="1">
                <a:off x="196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1" name="Line 4125"/>
              <p:cNvSpPr>
                <a:spLocks noChangeShapeType="1"/>
              </p:cNvSpPr>
              <p:nvPr/>
            </p:nvSpPr>
            <p:spPr bwMode="auto">
              <a:xfrm flipV="1">
                <a:off x="199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2" name="Line 4126"/>
              <p:cNvSpPr>
                <a:spLocks noChangeShapeType="1"/>
              </p:cNvSpPr>
              <p:nvPr/>
            </p:nvSpPr>
            <p:spPr bwMode="auto">
              <a:xfrm flipV="1">
                <a:off x="1990"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3" name="Line 4127"/>
              <p:cNvSpPr>
                <a:spLocks noChangeShapeType="1"/>
              </p:cNvSpPr>
              <p:nvPr/>
            </p:nvSpPr>
            <p:spPr bwMode="auto">
              <a:xfrm>
                <a:off x="1990"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4" name="Rectangle 4128"/>
              <p:cNvSpPr>
                <a:spLocks noChangeArrowheads="1"/>
              </p:cNvSpPr>
              <p:nvPr/>
            </p:nvSpPr>
            <p:spPr bwMode="auto">
              <a:xfrm>
                <a:off x="198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15" name="Line 4129"/>
              <p:cNvSpPr>
                <a:spLocks noChangeShapeType="1"/>
              </p:cNvSpPr>
              <p:nvPr/>
            </p:nvSpPr>
            <p:spPr bwMode="auto">
              <a:xfrm flipH="1" flipV="1">
                <a:off x="199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6" name="Line 4130"/>
              <p:cNvSpPr>
                <a:spLocks noChangeShapeType="1"/>
              </p:cNvSpPr>
              <p:nvPr/>
            </p:nvSpPr>
            <p:spPr bwMode="auto">
              <a:xfrm>
                <a:off x="2019"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7" name="Line 4131"/>
              <p:cNvSpPr>
                <a:spLocks noChangeShapeType="1"/>
              </p:cNvSpPr>
              <p:nvPr/>
            </p:nvSpPr>
            <p:spPr bwMode="auto">
              <a:xfrm flipH="1">
                <a:off x="199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8" name="Line 4132"/>
              <p:cNvSpPr>
                <a:spLocks noChangeShapeType="1"/>
              </p:cNvSpPr>
              <p:nvPr/>
            </p:nvSpPr>
            <p:spPr bwMode="auto">
              <a:xfrm flipV="1">
                <a:off x="2019"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19" name="Line 4133"/>
              <p:cNvSpPr>
                <a:spLocks noChangeShapeType="1"/>
              </p:cNvSpPr>
              <p:nvPr/>
            </p:nvSpPr>
            <p:spPr bwMode="auto">
              <a:xfrm flipV="1">
                <a:off x="2019"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0" name="Line 4134"/>
              <p:cNvSpPr>
                <a:spLocks noChangeShapeType="1"/>
              </p:cNvSpPr>
              <p:nvPr/>
            </p:nvSpPr>
            <p:spPr bwMode="auto">
              <a:xfrm>
                <a:off x="2019"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1" name="Rectangle 4135"/>
              <p:cNvSpPr>
                <a:spLocks noChangeArrowheads="1"/>
              </p:cNvSpPr>
              <p:nvPr/>
            </p:nvSpPr>
            <p:spPr bwMode="auto">
              <a:xfrm>
                <a:off x="201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22" name="Line 4136"/>
              <p:cNvSpPr>
                <a:spLocks noChangeShapeType="1"/>
              </p:cNvSpPr>
              <p:nvPr/>
            </p:nvSpPr>
            <p:spPr bwMode="auto">
              <a:xfrm flipH="1" flipV="1">
                <a:off x="202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3" name="Line 4137"/>
              <p:cNvSpPr>
                <a:spLocks noChangeShapeType="1"/>
              </p:cNvSpPr>
              <p:nvPr/>
            </p:nvSpPr>
            <p:spPr bwMode="auto">
              <a:xfrm>
                <a:off x="205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4" name="Line 4138"/>
              <p:cNvSpPr>
                <a:spLocks noChangeShapeType="1"/>
              </p:cNvSpPr>
              <p:nvPr/>
            </p:nvSpPr>
            <p:spPr bwMode="auto">
              <a:xfrm flipH="1">
                <a:off x="202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5" name="Line 4139"/>
              <p:cNvSpPr>
                <a:spLocks noChangeShapeType="1"/>
              </p:cNvSpPr>
              <p:nvPr/>
            </p:nvSpPr>
            <p:spPr bwMode="auto">
              <a:xfrm flipV="1">
                <a:off x="205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6" name="Line 4140"/>
              <p:cNvSpPr>
                <a:spLocks noChangeShapeType="1"/>
              </p:cNvSpPr>
              <p:nvPr/>
            </p:nvSpPr>
            <p:spPr bwMode="auto">
              <a:xfrm flipV="1">
                <a:off x="2057"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7" name="Line 4141"/>
              <p:cNvSpPr>
                <a:spLocks noChangeShapeType="1"/>
              </p:cNvSpPr>
              <p:nvPr/>
            </p:nvSpPr>
            <p:spPr bwMode="auto">
              <a:xfrm>
                <a:off x="2057"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28" name="Rectangle 4142"/>
              <p:cNvSpPr>
                <a:spLocks noChangeArrowheads="1"/>
              </p:cNvSpPr>
              <p:nvPr/>
            </p:nvSpPr>
            <p:spPr bwMode="auto">
              <a:xfrm>
                <a:off x="204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29" name="Line 4143"/>
              <p:cNvSpPr>
                <a:spLocks noChangeShapeType="1"/>
              </p:cNvSpPr>
              <p:nvPr/>
            </p:nvSpPr>
            <p:spPr bwMode="auto">
              <a:xfrm flipH="1" flipV="1">
                <a:off x="205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0" name="Line 4144"/>
              <p:cNvSpPr>
                <a:spLocks noChangeShapeType="1"/>
              </p:cNvSpPr>
              <p:nvPr/>
            </p:nvSpPr>
            <p:spPr bwMode="auto">
              <a:xfrm>
                <a:off x="2086"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1" name="Line 4145"/>
              <p:cNvSpPr>
                <a:spLocks noChangeShapeType="1"/>
              </p:cNvSpPr>
              <p:nvPr/>
            </p:nvSpPr>
            <p:spPr bwMode="auto">
              <a:xfrm flipH="1">
                <a:off x="205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2" name="Line 4146"/>
              <p:cNvSpPr>
                <a:spLocks noChangeShapeType="1"/>
              </p:cNvSpPr>
              <p:nvPr/>
            </p:nvSpPr>
            <p:spPr bwMode="auto">
              <a:xfrm flipV="1">
                <a:off x="2086"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3" name="Line 4147"/>
              <p:cNvSpPr>
                <a:spLocks noChangeShapeType="1"/>
              </p:cNvSpPr>
              <p:nvPr/>
            </p:nvSpPr>
            <p:spPr bwMode="auto">
              <a:xfrm flipV="1">
                <a:off x="2086"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4" name="Line 4148"/>
              <p:cNvSpPr>
                <a:spLocks noChangeShapeType="1"/>
              </p:cNvSpPr>
              <p:nvPr/>
            </p:nvSpPr>
            <p:spPr bwMode="auto">
              <a:xfrm>
                <a:off x="2086"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5" name="Rectangle 4149"/>
              <p:cNvSpPr>
                <a:spLocks noChangeArrowheads="1"/>
              </p:cNvSpPr>
              <p:nvPr/>
            </p:nvSpPr>
            <p:spPr bwMode="auto">
              <a:xfrm>
                <a:off x="207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36" name="Line 4150"/>
              <p:cNvSpPr>
                <a:spLocks noChangeShapeType="1"/>
              </p:cNvSpPr>
              <p:nvPr/>
            </p:nvSpPr>
            <p:spPr bwMode="auto">
              <a:xfrm flipH="1" flipV="1">
                <a:off x="2086"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7" name="Line 4151"/>
              <p:cNvSpPr>
                <a:spLocks noChangeShapeType="1"/>
              </p:cNvSpPr>
              <p:nvPr/>
            </p:nvSpPr>
            <p:spPr bwMode="auto">
              <a:xfrm>
                <a:off x="2114"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8" name="Line 4152"/>
              <p:cNvSpPr>
                <a:spLocks noChangeShapeType="1"/>
              </p:cNvSpPr>
              <p:nvPr/>
            </p:nvSpPr>
            <p:spPr bwMode="auto">
              <a:xfrm flipH="1">
                <a:off x="2086"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39" name="Line 4153"/>
              <p:cNvSpPr>
                <a:spLocks noChangeShapeType="1"/>
              </p:cNvSpPr>
              <p:nvPr/>
            </p:nvSpPr>
            <p:spPr bwMode="auto">
              <a:xfrm flipV="1">
                <a:off x="2114"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0" name="Line 4154"/>
              <p:cNvSpPr>
                <a:spLocks noChangeShapeType="1"/>
              </p:cNvSpPr>
              <p:nvPr/>
            </p:nvSpPr>
            <p:spPr bwMode="auto">
              <a:xfrm flipV="1">
                <a:off x="2114"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1" name="Line 4155"/>
              <p:cNvSpPr>
                <a:spLocks noChangeShapeType="1"/>
              </p:cNvSpPr>
              <p:nvPr/>
            </p:nvSpPr>
            <p:spPr bwMode="auto">
              <a:xfrm>
                <a:off x="2114"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2" name="Rectangle 4156"/>
              <p:cNvSpPr>
                <a:spLocks noChangeArrowheads="1"/>
              </p:cNvSpPr>
              <p:nvPr/>
            </p:nvSpPr>
            <p:spPr bwMode="auto">
              <a:xfrm>
                <a:off x="211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43" name="Line 4157"/>
              <p:cNvSpPr>
                <a:spLocks noChangeShapeType="1"/>
              </p:cNvSpPr>
              <p:nvPr/>
            </p:nvSpPr>
            <p:spPr bwMode="auto">
              <a:xfrm flipH="1" flipV="1">
                <a:off x="2124"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4" name="Line 4158"/>
              <p:cNvSpPr>
                <a:spLocks noChangeShapeType="1"/>
              </p:cNvSpPr>
              <p:nvPr/>
            </p:nvSpPr>
            <p:spPr bwMode="auto">
              <a:xfrm>
                <a:off x="2153"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5" name="Line 4159"/>
              <p:cNvSpPr>
                <a:spLocks noChangeShapeType="1"/>
              </p:cNvSpPr>
              <p:nvPr/>
            </p:nvSpPr>
            <p:spPr bwMode="auto">
              <a:xfrm flipH="1">
                <a:off x="2124"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6" name="Line 4160"/>
              <p:cNvSpPr>
                <a:spLocks noChangeShapeType="1"/>
              </p:cNvSpPr>
              <p:nvPr/>
            </p:nvSpPr>
            <p:spPr bwMode="auto">
              <a:xfrm flipV="1">
                <a:off x="2153"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7" name="Line 4161"/>
              <p:cNvSpPr>
                <a:spLocks noChangeShapeType="1"/>
              </p:cNvSpPr>
              <p:nvPr/>
            </p:nvSpPr>
            <p:spPr bwMode="auto">
              <a:xfrm flipV="1">
                <a:off x="2153"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8" name="Line 4162"/>
              <p:cNvSpPr>
                <a:spLocks noChangeShapeType="1"/>
              </p:cNvSpPr>
              <p:nvPr/>
            </p:nvSpPr>
            <p:spPr bwMode="auto">
              <a:xfrm>
                <a:off x="2153"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49" name="Rectangle 4163"/>
              <p:cNvSpPr>
                <a:spLocks noChangeArrowheads="1"/>
              </p:cNvSpPr>
              <p:nvPr/>
            </p:nvSpPr>
            <p:spPr bwMode="auto">
              <a:xfrm>
                <a:off x="214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50" name="Line 4164"/>
              <p:cNvSpPr>
                <a:spLocks noChangeShapeType="1"/>
              </p:cNvSpPr>
              <p:nvPr/>
            </p:nvSpPr>
            <p:spPr bwMode="auto">
              <a:xfrm flipH="1" flipV="1">
                <a:off x="2153"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1" name="Line 4165"/>
              <p:cNvSpPr>
                <a:spLocks noChangeShapeType="1"/>
              </p:cNvSpPr>
              <p:nvPr/>
            </p:nvSpPr>
            <p:spPr bwMode="auto">
              <a:xfrm>
                <a:off x="218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2" name="Line 4166"/>
              <p:cNvSpPr>
                <a:spLocks noChangeShapeType="1"/>
              </p:cNvSpPr>
              <p:nvPr/>
            </p:nvSpPr>
            <p:spPr bwMode="auto">
              <a:xfrm flipH="1">
                <a:off x="2153"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3" name="Line 4167"/>
              <p:cNvSpPr>
                <a:spLocks noChangeShapeType="1"/>
              </p:cNvSpPr>
              <p:nvPr/>
            </p:nvSpPr>
            <p:spPr bwMode="auto">
              <a:xfrm flipV="1">
                <a:off x="218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4" name="Line 4168"/>
              <p:cNvSpPr>
                <a:spLocks noChangeShapeType="1"/>
              </p:cNvSpPr>
              <p:nvPr/>
            </p:nvSpPr>
            <p:spPr bwMode="auto">
              <a:xfrm flipV="1">
                <a:off x="2181"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5" name="Line 4169"/>
              <p:cNvSpPr>
                <a:spLocks noChangeShapeType="1"/>
              </p:cNvSpPr>
              <p:nvPr/>
            </p:nvSpPr>
            <p:spPr bwMode="auto">
              <a:xfrm>
                <a:off x="2181"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6" name="Rectangle 4170"/>
              <p:cNvSpPr>
                <a:spLocks noChangeArrowheads="1"/>
              </p:cNvSpPr>
              <p:nvPr/>
            </p:nvSpPr>
            <p:spPr bwMode="auto">
              <a:xfrm>
                <a:off x="217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57" name="Line 4171"/>
              <p:cNvSpPr>
                <a:spLocks noChangeShapeType="1"/>
              </p:cNvSpPr>
              <p:nvPr/>
            </p:nvSpPr>
            <p:spPr bwMode="auto">
              <a:xfrm flipH="1" flipV="1">
                <a:off x="218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8" name="Line 4172"/>
              <p:cNvSpPr>
                <a:spLocks noChangeShapeType="1"/>
              </p:cNvSpPr>
              <p:nvPr/>
            </p:nvSpPr>
            <p:spPr bwMode="auto">
              <a:xfrm>
                <a:off x="221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59" name="Line 4173"/>
              <p:cNvSpPr>
                <a:spLocks noChangeShapeType="1"/>
              </p:cNvSpPr>
              <p:nvPr/>
            </p:nvSpPr>
            <p:spPr bwMode="auto">
              <a:xfrm flipH="1">
                <a:off x="218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0" name="Line 4174"/>
              <p:cNvSpPr>
                <a:spLocks noChangeShapeType="1"/>
              </p:cNvSpPr>
              <p:nvPr/>
            </p:nvSpPr>
            <p:spPr bwMode="auto">
              <a:xfrm flipV="1">
                <a:off x="221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1" name="Line 4175"/>
              <p:cNvSpPr>
                <a:spLocks noChangeShapeType="1"/>
              </p:cNvSpPr>
              <p:nvPr/>
            </p:nvSpPr>
            <p:spPr bwMode="auto">
              <a:xfrm flipV="1">
                <a:off x="2210"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2" name="Line 4176"/>
              <p:cNvSpPr>
                <a:spLocks noChangeShapeType="1"/>
              </p:cNvSpPr>
              <p:nvPr/>
            </p:nvSpPr>
            <p:spPr bwMode="auto">
              <a:xfrm>
                <a:off x="2210"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3" name="Rectangle 4177"/>
              <p:cNvSpPr>
                <a:spLocks noChangeArrowheads="1"/>
              </p:cNvSpPr>
              <p:nvPr/>
            </p:nvSpPr>
            <p:spPr bwMode="auto">
              <a:xfrm>
                <a:off x="2210" y="281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64" name="Line 4178"/>
              <p:cNvSpPr>
                <a:spLocks noChangeShapeType="1"/>
              </p:cNvSpPr>
              <p:nvPr/>
            </p:nvSpPr>
            <p:spPr bwMode="auto">
              <a:xfrm flipH="1" flipV="1">
                <a:off x="2219" y="2829"/>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5" name="Line 4179"/>
              <p:cNvSpPr>
                <a:spLocks noChangeShapeType="1"/>
              </p:cNvSpPr>
              <p:nvPr/>
            </p:nvSpPr>
            <p:spPr bwMode="auto">
              <a:xfrm>
                <a:off x="2248" y="2858"/>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6" name="Line 4180"/>
              <p:cNvSpPr>
                <a:spLocks noChangeShapeType="1"/>
              </p:cNvSpPr>
              <p:nvPr/>
            </p:nvSpPr>
            <p:spPr bwMode="auto">
              <a:xfrm flipH="1">
                <a:off x="2219" y="2858"/>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7" name="Line 4181"/>
              <p:cNvSpPr>
                <a:spLocks noChangeShapeType="1"/>
              </p:cNvSpPr>
              <p:nvPr/>
            </p:nvSpPr>
            <p:spPr bwMode="auto">
              <a:xfrm flipV="1">
                <a:off x="2248" y="2829"/>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8" name="Line 4182"/>
              <p:cNvSpPr>
                <a:spLocks noChangeShapeType="1"/>
              </p:cNvSpPr>
              <p:nvPr/>
            </p:nvSpPr>
            <p:spPr bwMode="auto">
              <a:xfrm flipV="1">
                <a:off x="2248" y="2829"/>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69" name="Line 4183"/>
              <p:cNvSpPr>
                <a:spLocks noChangeShapeType="1"/>
              </p:cNvSpPr>
              <p:nvPr/>
            </p:nvSpPr>
            <p:spPr bwMode="auto">
              <a:xfrm>
                <a:off x="2248" y="2858"/>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0" name="Rectangle 4184"/>
              <p:cNvSpPr>
                <a:spLocks noChangeArrowheads="1"/>
              </p:cNvSpPr>
              <p:nvPr/>
            </p:nvSpPr>
            <p:spPr bwMode="auto">
              <a:xfrm>
                <a:off x="2239" y="281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71" name="Line 4185"/>
              <p:cNvSpPr>
                <a:spLocks noChangeShapeType="1"/>
              </p:cNvSpPr>
              <p:nvPr/>
            </p:nvSpPr>
            <p:spPr bwMode="auto">
              <a:xfrm flipH="1" flipV="1">
                <a:off x="2248" y="2829"/>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2" name="Line 4186"/>
              <p:cNvSpPr>
                <a:spLocks noChangeShapeType="1"/>
              </p:cNvSpPr>
              <p:nvPr/>
            </p:nvSpPr>
            <p:spPr bwMode="auto">
              <a:xfrm>
                <a:off x="2277" y="2858"/>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3" name="Line 4187"/>
              <p:cNvSpPr>
                <a:spLocks noChangeShapeType="1"/>
              </p:cNvSpPr>
              <p:nvPr/>
            </p:nvSpPr>
            <p:spPr bwMode="auto">
              <a:xfrm flipH="1">
                <a:off x="2248" y="2858"/>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4" name="Line 4188"/>
              <p:cNvSpPr>
                <a:spLocks noChangeShapeType="1"/>
              </p:cNvSpPr>
              <p:nvPr/>
            </p:nvSpPr>
            <p:spPr bwMode="auto">
              <a:xfrm flipV="1">
                <a:off x="2277" y="2829"/>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5" name="Line 4189"/>
              <p:cNvSpPr>
                <a:spLocks noChangeShapeType="1"/>
              </p:cNvSpPr>
              <p:nvPr/>
            </p:nvSpPr>
            <p:spPr bwMode="auto">
              <a:xfrm flipV="1">
                <a:off x="2277" y="2829"/>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6" name="Line 4190"/>
              <p:cNvSpPr>
                <a:spLocks noChangeShapeType="1"/>
              </p:cNvSpPr>
              <p:nvPr/>
            </p:nvSpPr>
            <p:spPr bwMode="auto">
              <a:xfrm>
                <a:off x="2277" y="2858"/>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7" name="Rectangle 4191"/>
              <p:cNvSpPr>
                <a:spLocks noChangeArrowheads="1"/>
              </p:cNvSpPr>
              <p:nvPr/>
            </p:nvSpPr>
            <p:spPr bwMode="auto">
              <a:xfrm>
                <a:off x="2267" y="281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4178" name="Line 4192"/>
              <p:cNvSpPr>
                <a:spLocks noChangeShapeType="1"/>
              </p:cNvSpPr>
              <p:nvPr/>
            </p:nvSpPr>
            <p:spPr bwMode="auto">
              <a:xfrm flipH="1" flipV="1">
                <a:off x="2277" y="2829"/>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79" name="Line 4193"/>
              <p:cNvSpPr>
                <a:spLocks noChangeShapeType="1"/>
              </p:cNvSpPr>
              <p:nvPr/>
            </p:nvSpPr>
            <p:spPr bwMode="auto">
              <a:xfrm>
                <a:off x="2305" y="2858"/>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0" name="Line 4194"/>
              <p:cNvSpPr>
                <a:spLocks noChangeShapeType="1"/>
              </p:cNvSpPr>
              <p:nvPr/>
            </p:nvSpPr>
            <p:spPr bwMode="auto">
              <a:xfrm flipH="1">
                <a:off x="2277" y="2858"/>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81" name="Line 4195"/>
              <p:cNvSpPr>
                <a:spLocks noChangeShapeType="1"/>
              </p:cNvSpPr>
              <p:nvPr/>
            </p:nvSpPr>
            <p:spPr bwMode="auto">
              <a:xfrm flipV="1">
                <a:off x="2305" y="2829"/>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28" name="Group 4397"/>
            <p:cNvGrpSpPr>
              <a:grpSpLocks/>
            </p:cNvGrpSpPr>
            <p:nvPr/>
          </p:nvGrpSpPr>
          <p:grpSpPr bwMode="auto">
            <a:xfrm>
              <a:off x="2305" y="1270"/>
              <a:ext cx="975" cy="1645"/>
              <a:chOff x="2305" y="1270"/>
              <a:chExt cx="975" cy="1645"/>
            </a:xfrm>
          </p:grpSpPr>
          <p:sp>
            <p:nvSpPr>
              <p:cNvPr id="43782" name="Line 4197"/>
              <p:cNvSpPr>
                <a:spLocks noChangeShapeType="1"/>
              </p:cNvSpPr>
              <p:nvPr/>
            </p:nvSpPr>
            <p:spPr bwMode="auto">
              <a:xfrm flipV="1">
                <a:off x="2305" y="2829"/>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83" name="Line 4198"/>
              <p:cNvSpPr>
                <a:spLocks noChangeShapeType="1"/>
              </p:cNvSpPr>
              <p:nvPr/>
            </p:nvSpPr>
            <p:spPr bwMode="auto">
              <a:xfrm>
                <a:off x="2305" y="2858"/>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84" name="Rectangle 4199"/>
              <p:cNvSpPr>
                <a:spLocks noChangeArrowheads="1"/>
              </p:cNvSpPr>
              <p:nvPr/>
            </p:nvSpPr>
            <p:spPr bwMode="auto">
              <a:xfrm>
                <a:off x="2305" y="281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85" name="Line 4200"/>
              <p:cNvSpPr>
                <a:spLocks noChangeShapeType="1"/>
              </p:cNvSpPr>
              <p:nvPr/>
            </p:nvSpPr>
            <p:spPr bwMode="auto">
              <a:xfrm flipH="1" flipV="1">
                <a:off x="2315" y="2819"/>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86" name="Line 4201"/>
              <p:cNvSpPr>
                <a:spLocks noChangeShapeType="1"/>
              </p:cNvSpPr>
              <p:nvPr/>
            </p:nvSpPr>
            <p:spPr bwMode="auto">
              <a:xfrm>
                <a:off x="2344" y="284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87" name="Line 4202"/>
              <p:cNvSpPr>
                <a:spLocks noChangeShapeType="1"/>
              </p:cNvSpPr>
              <p:nvPr/>
            </p:nvSpPr>
            <p:spPr bwMode="auto">
              <a:xfrm flipH="1">
                <a:off x="2315" y="284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88" name="Line 4203"/>
              <p:cNvSpPr>
                <a:spLocks noChangeShapeType="1"/>
              </p:cNvSpPr>
              <p:nvPr/>
            </p:nvSpPr>
            <p:spPr bwMode="auto">
              <a:xfrm flipV="1">
                <a:off x="2344" y="2819"/>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89" name="Line 4204"/>
              <p:cNvSpPr>
                <a:spLocks noChangeShapeType="1"/>
              </p:cNvSpPr>
              <p:nvPr/>
            </p:nvSpPr>
            <p:spPr bwMode="auto">
              <a:xfrm flipV="1">
                <a:off x="2344" y="2819"/>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90" name="Line 4205"/>
              <p:cNvSpPr>
                <a:spLocks noChangeShapeType="1"/>
              </p:cNvSpPr>
              <p:nvPr/>
            </p:nvSpPr>
            <p:spPr bwMode="auto">
              <a:xfrm>
                <a:off x="2344" y="284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91" name="Rectangle 4206"/>
              <p:cNvSpPr>
                <a:spLocks noChangeArrowheads="1"/>
              </p:cNvSpPr>
              <p:nvPr/>
            </p:nvSpPr>
            <p:spPr bwMode="auto">
              <a:xfrm>
                <a:off x="2334" y="280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92" name="Line 4207"/>
              <p:cNvSpPr>
                <a:spLocks noChangeShapeType="1"/>
              </p:cNvSpPr>
              <p:nvPr/>
            </p:nvSpPr>
            <p:spPr bwMode="auto">
              <a:xfrm flipH="1" flipV="1">
                <a:off x="2344" y="2810"/>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93" name="Line 4208"/>
              <p:cNvSpPr>
                <a:spLocks noChangeShapeType="1"/>
              </p:cNvSpPr>
              <p:nvPr/>
            </p:nvSpPr>
            <p:spPr bwMode="auto">
              <a:xfrm>
                <a:off x="2372"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94" name="Line 4209"/>
              <p:cNvSpPr>
                <a:spLocks noChangeShapeType="1"/>
              </p:cNvSpPr>
              <p:nvPr/>
            </p:nvSpPr>
            <p:spPr bwMode="auto">
              <a:xfrm flipH="1">
                <a:off x="2344"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95" name="Line 4210"/>
              <p:cNvSpPr>
                <a:spLocks noChangeShapeType="1"/>
              </p:cNvSpPr>
              <p:nvPr/>
            </p:nvSpPr>
            <p:spPr bwMode="auto">
              <a:xfrm flipV="1">
                <a:off x="2372" y="2810"/>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96" name="Line 4211"/>
              <p:cNvSpPr>
                <a:spLocks noChangeShapeType="1"/>
              </p:cNvSpPr>
              <p:nvPr/>
            </p:nvSpPr>
            <p:spPr bwMode="auto">
              <a:xfrm flipV="1">
                <a:off x="2372" y="2810"/>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97" name="Line 4212"/>
              <p:cNvSpPr>
                <a:spLocks noChangeShapeType="1"/>
              </p:cNvSpPr>
              <p:nvPr/>
            </p:nvSpPr>
            <p:spPr bwMode="auto">
              <a:xfrm>
                <a:off x="2372"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98" name="Rectangle 4213"/>
              <p:cNvSpPr>
                <a:spLocks noChangeArrowheads="1"/>
              </p:cNvSpPr>
              <p:nvPr/>
            </p:nvSpPr>
            <p:spPr bwMode="auto">
              <a:xfrm>
                <a:off x="2363" y="2771"/>
                <a:ext cx="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99" name="Line 4214"/>
              <p:cNvSpPr>
                <a:spLocks noChangeShapeType="1"/>
              </p:cNvSpPr>
              <p:nvPr/>
            </p:nvSpPr>
            <p:spPr bwMode="auto">
              <a:xfrm flipH="1" flipV="1">
                <a:off x="2372" y="2781"/>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00" name="Line 4215"/>
              <p:cNvSpPr>
                <a:spLocks noChangeShapeType="1"/>
              </p:cNvSpPr>
              <p:nvPr/>
            </p:nvSpPr>
            <p:spPr bwMode="auto">
              <a:xfrm>
                <a:off x="2401" y="2810"/>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01" name="Line 4216"/>
              <p:cNvSpPr>
                <a:spLocks noChangeShapeType="1"/>
              </p:cNvSpPr>
              <p:nvPr/>
            </p:nvSpPr>
            <p:spPr bwMode="auto">
              <a:xfrm flipH="1">
                <a:off x="2372" y="2810"/>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02" name="Line 4217"/>
              <p:cNvSpPr>
                <a:spLocks noChangeShapeType="1"/>
              </p:cNvSpPr>
              <p:nvPr/>
            </p:nvSpPr>
            <p:spPr bwMode="auto">
              <a:xfrm flipV="1">
                <a:off x="2401" y="2781"/>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03" name="Line 4218"/>
              <p:cNvSpPr>
                <a:spLocks noChangeShapeType="1"/>
              </p:cNvSpPr>
              <p:nvPr/>
            </p:nvSpPr>
            <p:spPr bwMode="auto">
              <a:xfrm flipV="1">
                <a:off x="2401" y="2781"/>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04" name="Line 4219"/>
              <p:cNvSpPr>
                <a:spLocks noChangeShapeType="1"/>
              </p:cNvSpPr>
              <p:nvPr/>
            </p:nvSpPr>
            <p:spPr bwMode="auto">
              <a:xfrm>
                <a:off x="2401" y="2810"/>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05" name="Rectangle 4220"/>
              <p:cNvSpPr>
                <a:spLocks noChangeArrowheads="1"/>
              </p:cNvSpPr>
              <p:nvPr/>
            </p:nvSpPr>
            <p:spPr bwMode="auto">
              <a:xfrm>
                <a:off x="2401" y="273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06" name="Line 4221"/>
              <p:cNvSpPr>
                <a:spLocks noChangeShapeType="1"/>
              </p:cNvSpPr>
              <p:nvPr/>
            </p:nvSpPr>
            <p:spPr bwMode="auto">
              <a:xfrm flipH="1" flipV="1">
                <a:off x="2411" y="2743"/>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07" name="Line 4222"/>
              <p:cNvSpPr>
                <a:spLocks noChangeShapeType="1"/>
              </p:cNvSpPr>
              <p:nvPr/>
            </p:nvSpPr>
            <p:spPr bwMode="auto">
              <a:xfrm>
                <a:off x="2439" y="2771"/>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08" name="Line 4223"/>
              <p:cNvSpPr>
                <a:spLocks noChangeShapeType="1"/>
              </p:cNvSpPr>
              <p:nvPr/>
            </p:nvSpPr>
            <p:spPr bwMode="auto">
              <a:xfrm flipH="1">
                <a:off x="2411" y="2771"/>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09" name="Line 4224"/>
              <p:cNvSpPr>
                <a:spLocks noChangeShapeType="1"/>
              </p:cNvSpPr>
              <p:nvPr/>
            </p:nvSpPr>
            <p:spPr bwMode="auto">
              <a:xfrm flipV="1">
                <a:off x="2439" y="2743"/>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10" name="Line 4225"/>
              <p:cNvSpPr>
                <a:spLocks noChangeShapeType="1"/>
              </p:cNvSpPr>
              <p:nvPr/>
            </p:nvSpPr>
            <p:spPr bwMode="auto">
              <a:xfrm flipV="1">
                <a:off x="2439" y="2743"/>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11" name="Line 4226"/>
              <p:cNvSpPr>
                <a:spLocks noChangeShapeType="1"/>
              </p:cNvSpPr>
              <p:nvPr/>
            </p:nvSpPr>
            <p:spPr bwMode="auto">
              <a:xfrm>
                <a:off x="2439" y="2771"/>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12" name="Rectangle 4227"/>
              <p:cNvSpPr>
                <a:spLocks noChangeArrowheads="1"/>
              </p:cNvSpPr>
              <p:nvPr/>
            </p:nvSpPr>
            <p:spPr bwMode="auto">
              <a:xfrm>
                <a:off x="2430" y="2647"/>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13" name="Line 4228"/>
              <p:cNvSpPr>
                <a:spLocks noChangeShapeType="1"/>
              </p:cNvSpPr>
              <p:nvPr/>
            </p:nvSpPr>
            <p:spPr bwMode="auto">
              <a:xfrm flipH="1" flipV="1">
                <a:off x="2439" y="2657"/>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14" name="Line 4229"/>
              <p:cNvSpPr>
                <a:spLocks noChangeShapeType="1"/>
              </p:cNvSpPr>
              <p:nvPr/>
            </p:nvSpPr>
            <p:spPr bwMode="auto">
              <a:xfrm>
                <a:off x="2468" y="2685"/>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15" name="Line 4230"/>
              <p:cNvSpPr>
                <a:spLocks noChangeShapeType="1"/>
              </p:cNvSpPr>
              <p:nvPr/>
            </p:nvSpPr>
            <p:spPr bwMode="auto">
              <a:xfrm flipH="1">
                <a:off x="2439" y="2685"/>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16" name="Line 4231"/>
              <p:cNvSpPr>
                <a:spLocks noChangeShapeType="1"/>
              </p:cNvSpPr>
              <p:nvPr/>
            </p:nvSpPr>
            <p:spPr bwMode="auto">
              <a:xfrm flipV="1">
                <a:off x="2468" y="2657"/>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17" name="Line 4232"/>
              <p:cNvSpPr>
                <a:spLocks noChangeShapeType="1"/>
              </p:cNvSpPr>
              <p:nvPr/>
            </p:nvSpPr>
            <p:spPr bwMode="auto">
              <a:xfrm flipV="1">
                <a:off x="2468" y="2657"/>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18" name="Line 4233"/>
              <p:cNvSpPr>
                <a:spLocks noChangeShapeType="1"/>
              </p:cNvSpPr>
              <p:nvPr/>
            </p:nvSpPr>
            <p:spPr bwMode="auto">
              <a:xfrm>
                <a:off x="2468" y="2685"/>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19" name="Rectangle 4234"/>
              <p:cNvSpPr>
                <a:spLocks noChangeArrowheads="1"/>
              </p:cNvSpPr>
              <p:nvPr/>
            </p:nvSpPr>
            <p:spPr bwMode="auto">
              <a:xfrm>
                <a:off x="2458" y="2465"/>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20" name="Line 4235"/>
              <p:cNvSpPr>
                <a:spLocks noChangeShapeType="1"/>
              </p:cNvSpPr>
              <p:nvPr/>
            </p:nvSpPr>
            <p:spPr bwMode="auto">
              <a:xfrm flipH="1" flipV="1">
                <a:off x="2468" y="2475"/>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21" name="Line 4236"/>
              <p:cNvSpPr>
                <a:spLocks noChangeShapeType="1"/>
              </p:cNvSpPr>
              <p:nvPr/>
            </p:nvSpPr>
            <p:spPr bwMode="auto">
              <a:xfrm>
                <a:off x="2497" y="2504"/>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22" name="Line 4237"/>
              <p:cNvSpPr>
                <a:spLocks noChangeShapeType="1"/>
              </p:cNvSpPr>
              <p:nvPr/>
            </p:nvSpPr>
            <p:spPr bwMode="auto">
              <a:xfrm flipH="1">
                <a:off x="2468" y="2504"/>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23" name="Line 4238"/>
              <p:cNvSpPr>
                <a:spLocks noChangeShapeType="1"/>
              </p:cNvSpPr>
              <p:nvPr/>
            </p:nvSpPr>
            <p:spPr bwMode="auto">
              <a:xfrm flipV="1">
                <a:off x="2497" y="2475"/>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24" name="Line 4239"/>
              <p:cNvSpPr>
                <a:spLocks noChangeShapeType="1"/>
              </p:cNvSpPr>
              <p:nvPr/>
            </p:nvSpPr>
            <p:spPr bwMode="auto">
              <a:xfrm flipV="1">
                <a:off x="2497" y="2475"/>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25" name="Line 4240"/>
              <p:cNvSpPr>
                <a:spLocks noChangeShapeType="1"/>
              </p:cNvSpPr>
              <p:nvPr/>
            </p:nvSpPr>
            <p:spPr bwMode="auto">
              <a:xfrm>
                <a:off x="2497" y="2504"/>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26" name="Rectangle 4241"/>
              <p:cNvSpPr>
                <a:spLocks noChangeArrowheads="1"/>
              </p:cNvSpPr>
              <p:nvPr/>
            </p:nvSpPr>
            <p:spPr bwMode="auto">
              <a:xfrm>
                <a:off x="2497" y="2035"/>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27" name="Line 4242"/>
              <p:cNvSpPr>
                <a:spLocks noChangeShapeType="1"/>
              </p:cNvSpPr>
              <p:nvPr/>
            </p:nvSpPr>
            <p:spPr bwMode="auto">
              <a:xfrm flipH="1" flipV="1">
                <a:off x="2506" y="2044"/>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28" name="Line 4243"/>
              <p:cNvSpPr>
                <a:spLocks noChangeShapeType="1"/>
              </p:cNvSpPr>
              <p:nvPr/>
            </p:nvSpPr>
            <p:spPr bwMode="auto">
              <a:xfrm>
                <a:off x="2535" y="2073"/>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29" name="Line 4244"/>
              <p:cNvSpPr>
                <a:spLocks noChangeShapeType="1"/>
              </p:cNvSpPr>
              <p:nvPr/>
            </p:nvSpPr>
            <p:spPr bwMode="auto">
              <a:xfrm flipH="1">
                <a:off x="2506" y="2073"/>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30" name="Line 4245"/>
              <p:cNvSpPr>
                <a:spLocks noChangeShapeType="1"/>
              </p:cNvSpPr>
              <p:nvPr/>
            </p:nvSpPr>
            <p:spPr bwMode="auto">
              <a:xfrm flipV="1">
                <a:off x="2535" y="2044"/>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31" name="Line 4246"/>
              <p:cNvSpPr>
                <a:spLocks noChangeShapeType="1"/>
              </p:cNvSpPr>
              <p:nvPr/>
            </p:nvSpPr>
            <p:spPr bwMode="auto">
              <a:xfrm flipV="1">
                <a:off x="2535" y="2044"/>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32" name="Line 4247"/>
              <p:cNvSpPr>
                <a:spLocks noChangeShapeType="1"/>
              </p:cNvSpPr>
              <p:nvPr/>
            </p:nvSpPr>
            <p:spPr bwMode="auto">
              <a:xfrm>
                <a:off x="2535" y="2073"/>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33" name="Rectangle 4248"/>
              <p:cNvSpPr>
                <a:spLocks noChangeArrowheads="1"/>
              </p:cNvSpPr>
              <p:nvPr/>
            </p:nvSpPr>
            <p:spPr bwMode="auto">
              <a:xfrm>
                <a:off x="2525" y="1604"/>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34" name="Line 4249"/>
              <p:cNvSpPr>
                <a:spLocks noChangeShapeType="1"/>
              </p:cNvSpPr>
              <p:nvPr/>
            </p:nvSpPr>
            <p:spPr bwMode="auto">
              <a:xfrm flipH="1" flipV="1">
                <a:off x="2535" y="1614"/>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35" name="Line 4250"/>
              <p:cNvSpPr>
                <a:spLocks noChangeShapeType="1"/>
              </p:cNvSpPr>
              <p:nvPr/>
            </p:nvSpPr>
            <p:spPr bwMode="auto">
              <a:xfrm>
                <a:off x="2563" y="1643"/>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36" name="Line 4251"/>
              <p:cNvSpPr>
                <a:spLocks noChangeShapeType="1"/>
              </p:cNvSpPr>
              <p:nvPr/>
            </p:nvSpPr>
            <p:spPr bwMode="auto">
              <a:xfrm flipH="1">
                <a:off x="2535" y="1643"/>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37" name="Line 4252"/>
              <p:cNvSpPr>
                <a:spLocks noChangeShapeType="1"/>
              </p:cNvSpPr>
              <p:nvPr/>
            </p:nvSpPr>
            <p:spPr bwMode="auto">
              <a:xfrm flipV="1">
                <a:off x="2563" y="1614"/>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38" name="Line 4253"/>
              <p:cNvSpPr>
                <a:spLocks noChangeShapeType="1"/>
              </p:cNvSpPr>
              <p:nvPr/>
            </p:nvSpPr>
            <p:spPr bwMode="auto">
              <a:xfrm flipV="1">
                <a:off x="2563" y="1614"/>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39" name="Line 4254"/>
              <p:cNvSpPr>
                <a:spLocks noChangeShapeType="1"/>
              </p:cNvSpPr>
              <p:nvPr/>
            </p:nvSpPr>
            <p:spPr bwMode="auto">
              <a:xfrm>
                <a:off x="2563" y="1643"/>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40" name="Rectangle 4255"/>
              <p:cNvSpPr>
                <a:spLocks noChangeArrowheads="1"/>
              </p:cNvSpPr>
              <p:nvPr/>
            </p:nvSpPr>
            <p:spPr bwMode="auto">
              <a:xfrm>
                <a:off x="2554" y="1356"/>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41" name="Line 4256"/>
              <p:cNvSpPr>
                <a:spLocks noChangeShapeType="1"/>
              </p:cNvSpPr>
              <p:nvPr/>
            </p:nvSpPr>
            <p:spPr bwMode="auto">
              <a:xfrm flipH="1" flipV="1">
                <a:off x="2563" y="1365"/>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42" name="Line 4257"/>
              <p:cNvSpPr>
                <a:spLocks noChangeShapeType="1"/>
              </p:cNvSpPr>
              <p:nvPr/>
            </p:nvSpPr>
            <p:spPr bwMode="auto">
              <a:xfrm>
                <a:off x="2592" y="1394"/>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43" name="Line 4258"/>
              <p:cNvSpPr>
                <a:spLocks noChangeShapeType="1"/>
              </p:cNvSpPr>
              <p:nvPr/>
            </p:nvSpPr>
            <p:spPr bwMode="auto">
              <a:xfrm flipH="1">
                <a:off x="2563" y="1394"/>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44" name="Line 4259"/>
              <p:cNvSpPr>
                <a:spLocks noChangeShapeType="1"/>
              </p:cNvSpPr>
              <p:nvPr/>
            </p:nvSpPr>
            <p:spPr bwMode="auto">
              <a:xfrm flipV="1">
                <a:off x="2592" y="1365"/>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45" name="Line 4260"/>
              <p:cNvSpPr>
                <a:spLocks noChangeShapeType="1"/>
              </p:cNvSpPr>
              <p:nvPr/>
            </p:nvSpPr>
            <p:spPr bwMode="auto">
              <a:xfrm flipV="1">
                <a:off x="2592" y="1365"/>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46" name="Line 4261"/>
              <p:cNvSpPr>
                <a:spLocks noChangeShapeType="1"/>
              </p:cNvSpPr>
              <p:nvPr/>
            </p:nvSpPr>
            <p:spPr bwMode="auto">
              <a:xfrm>
                <a:off x="2592" y="1394"/>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47" name="Rectangle 4262"/>
              <p:cNvSpPr>
                <a:spLocks noChangeArrowheads="1"/>
              </p:cNvSpPr>
              <p:nvPr/>
            </p:nvSpPr>
            <p:spPr bwMode="auto">
              <a:xfrm>
                <a:off x="2592" y="127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48" name="Line 4263"/>
              <p:cNvSpPr>
                <a:spLocks noChangeShapeType="1"/>
              </p:cNvSpPr>
              <p:nvPr/>
            </p:nvSpPr>
            <p:spPr bwMode="auto">
              <a:xfrm flipH="1" flipV="1">
                <a:off x="2602" y="1279"/>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49" name="Line 4264"/>
              <p:cNvSpPr>
                <a:spLocks noChangeShapeType="1"/>
              </p:cNvSpPr>
              <p:nvPr/>
            </p:nvSpPr>
            <p:spPr bwMode="auto">
              <a:xfrm>
                <a:off x="2630" y="130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50" name="Line 4265"/>
              <p:cNvSpPr>
                <a:spLocks noChangeShapeType="1"/>
              </p:cNvSpPr>
              <p:nvPr/>
            </p:nvSpPr>
            <p:spPr bwMode="auto">
              <a:xfrm flipH="1">
                <a:off x="2602" y="130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51" name="Line 4266"/>
              <p:cNvSpPr>
                <a:spLocks noChangeShapeType="1"/>
              </p:cNvSpPr>
              <p:nvPr/>
            </p:nvSpPr>
            <p:spPr bwMode="auto">
              <a:xfrm flipV="1">
                <a:off x="2630" y="1279"/>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52" name="Line 4267"/>
              <p:cNvSpPr>
                <a:spLocks noChangeShapeType="1"/>
              </p:cNvSpPr>
              <p:nvPr/>
            </p:nvSpPr>
            <p:spPr bwMode="auto">
              <a:xfrm flipV="1">
                <a:off x="2630" y="1279"/>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53" name="Line 4268"/>
              <p:cNvSpPr>
                <a:spLocks noChangeShapeType="1"/>
              </p:cNvSpPr>
              <p:nvPr/>
            </p:nvSpPr>
            <p:spPr bwMode="auto">
              <a:xfrm>
                <a:off x="2630" y="130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54" name="Rectangle 4269"/>
              <p:cNvSpPr>
                <a:spLocks noChangeArrowheads="1"/>
              </p:cNvSpPr>
              <p:nvPr/>
            </p:nvSpPr>
            <p:spPr bwMode="auto">
              <a:xfrm>
                <a:off x="2621" y="1576"/>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55" name="Line 4270"/>
              <p:cNvSpPr>
                <a:spLocks noChangeShapeType="1"/>
              </p:cNvSpPr>
              <p:nvPr/>
            </p:nvSpPr>
            <p:spPr bwMode="auto">
              <a:xfrm flipH="1" flipV="1">
                <a:off x="2630" y="1585"/>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56" name="Line 4271"/>
              <p:cNvSpPr>
                <a:spLocks noChangeShapeType="1"/>
              </p:cNvSpPr>
              <p:nvPr/>
            </p:nvSpPr>
            <p:spPr bwMode="auto">
              <a:xfrm>
                <a:off x="2659" y="1614"/>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57" name="Line 4272"/>
              <p:cNvSpPr>
                <a:spLocks noChangeShapeType="1"/>
              </p:cNvSpPr>
              <p:nvPr/>
            </p:nvSpPr>
            <p:spPr bwMode="auto">
              <a:xfrm flipH="1">
                <a:off x="2630" y="1614"/>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58" name="Line 4273"/>
              <p:cNvSpPr>
                <a:spLocks noChangeShapeType="1"/>
              </p:cNvSpPr>
              <p:nvPr/>
            </p:nvSpPr>
            <p:spPr bwMode="auto">
              <a:xfrm flipV="1">
                <a:off x="2659" y="1585"/>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59" name="Line 4274"/>
              <p:cNvSpPr>
                <a:spLocks noChangeShapeType="1"/>
              </p:cNvSpPr>
              <p:nvPr/>
            </p:nvSpPr>
            <p:spPr bwMode="auto">
              <a:xfrm flipV="1">
                <a:off x="2659" y="1585"/>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60" name="Line 4275"/>
              <p:cNvSpPr>
                <a:spLocks noChangeShapeType="1"/>
              </p:cNvSpPr>
              <p:nvPr/>
            </p:nvSpPr>
            <p:spPr bwMode="auto">
              <a:xfrm>
                <a:off x="2659" y="1614"/>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61" name="Rectangle 4276"/>
              <p:cNvSpPr>
                <a:spLocks noChangeArrowheads="1"/>
              </p:cNvSpPr>
              <p:nvPr/>
            </p:nvSpPr>
            <p:spPr bwMode="auto">
              <a:xfrm>
                <a:off x="2649" y="186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62" name="Line 4277"/>
              <p:cNvSpPr>
                <a:spLocks noChangeShapeType="1"/>
              </p:cNvSpPr>
              <p:nvPr/>
            </p:nvSpPr>
            <p:spPr bwMode="auto">
              <a:xfrm flipH="1" flipV="1">
                <a:off x="2659" y="1872"/>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63" name="Line 4278"/>
              <p:cNvSpPr>
                <a:spLocks noChangeShapeType="1"/>
              </p:cNvSpPr>
              <p:nvPr/>
            </p:nvSpPr>
            <p:spPr bwMode="auto">
              <a:xfrm>
                <a:off x="2688" y="1901"/>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64" name="Line 4279"/>
              <p:cNvSpPr>
                <a:spLocks noChangeShapeType="1"/>
              </p:cNvSpPr>
              <p:nvPr/>
            </p:nvSpPr>
            <p:spPr bwMode="auto">
              <a:xfrm flipH="1">
                <a:off x="2659" y="1901"/>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65" name="Line 4280"/>
              <p:cNvSpPr>
                <a:spLocks noChangeShapeType="1"/>
              </p:cNvSpPr>
              <p:nvPr/>
            </p:nvSpPr>
            <p:spPr bwMode="auto">
              <a:xfrm flipV="1">
                <a:off x="2688" y="1872"/>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66" name="Line 4281"/>
              <p:cNvSpPr>
                <a:spLocks noChangeShapeType="1"/>
              </p:cNvSpPr>
              <p:nvPr/>
            </p:nvSpPr>
            <p:spPr bwMode="auto">
              <a:xfrm flipV="1">
                <a:off x="2688" y="1872"/>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67" name="Line 4282"/>
              <p:cNvSpPr>
                <a:spLocks noChangeShapeType="1"/>
              </p:cNvSpPr>
              <p:nvPr/>
            </p:nvSpPr>
            <p:spPr bwMode="auto">
              <a:xfrm>
                <a:off x="2688" y="1901"/>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68" name="Rectangle 4283"/>
              <p:cNvSpPr>
                <a:spLocks noChangeArrowheads="1"/>
              </p:cNvSpPr>
              <p:nvPr/>
            </p:nvSpPr>
            <p:spPr bwMode="auto">
              <a:xfrm>
                <a:off x="2688" y="207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69" name="Line 4284"/>
              <p:cNvSpPr>
                <a:spLocks noChangeShapeType="1"/>
              </p:cNvSpPr>
              <p:nvPr/>
            </p:nvSpPr>
            <p:spPr bwMode="auto">
              <a:xfrm flipH="1" flipV="1">
                <a:off x="2697" y="2083"/>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70" name="Line 4285"/>
              <p:cNvSpPr>
                <a:spLocks noChangeShapeType="1"/>
              </p:cNvSpPr>
              <p:nvPr/>
            </p:nvSpPr>
            <p:spPr bwMode="auto">
              <a:xfrm>
                <a:off x="2726" y="2111"/>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71" name="Line 4286"/>
              <p:cNvSpPr>
                <a:spLocks noChangeShapeType="1"/>
              </p:cNvSpPr>
              <p:nvPr/>
            </p:nvSpPr>
            <p:spPr bwMode="auto">
              <a:xfrm flipH="1">
                <a:off x="2697" y="2111"/>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72" name="Line 4287"/>
              <p:cNvSpPr>
                <a:spLocks noChangeShapeType="1"/>
              </p:cNvSpPr>
              <p:nvPr/>
            </p:nvSpPr>
            <p:spPr bwMode="auto">
              <a:xfrm flipV="1">
                <a:off x="2726" y="2083"/>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73" name="Line 4288"/>
              <p:cNvSpPr>
                <a:spLocks noChangeShapeType="1"/>
              </p:cNvSpPr>
              <p:nvPr/>
            </p:nvSpPr>
            <p:spPr bwMode="auto">
              <a:xfrm flipV="1">
                <a:off x="2726" y="2083"/>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74" name="Line 4289"/>
              <p:cNvSpPr>
                <a:spLocks noChangeShapeType="1"/>
              </p:cNvSpPr>
              <p:nvPr/>
            </p:nvSpPr>
            <p:spPr bwMode="auto">
              <a:xfrm>
                <a:off x="2726" y="2111"/>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75" name="Rectangle 4290"/>
              <p:cNvSpPr>
                <a:spLocks noChangeArrowheads="1"/>
              </p:cNvSpPr>
              <p:nvPr/>
            </p:nvSpPr>
            <p:spPr bwMode="auto">
              <a:xfrm>
                <a:off x="2716" y="2274"/>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76" name="Line 4291"/>
              <p:cNvSpPr>
                <a:spLocks noChangeShapeType="1"/>
              </p:cNvSpPr>
              <p:nvPr/>
            </p:nvSpPr>
            <p:spPr bwMode="auto">
              <a:xfrm flipH="1" flipV="1">
                <a:off x="2726" y="2284"/>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77" name="Line 4292"/>
              <p:cNvSpPr>
                <a:spLocks noChangeShapeType="1"/>
              </p:cNvSpPr>
              <p:nvPr/>
            </p:nvSpPr>
            <p:spPr bwMode="auto">
              <a:xfrm>
                <a:off x="2755" y="2312"/>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78" name="Line 4293"/>
              <p:cNvSpPr>
                <a:spLocks noChangeShapeType="1"/>
              </p:cNvSpPr>
              <p:nvPr/>
            </p:nvSpPr>
            <p:spPr bwMode="auto">
              <a:xfrm flipH="1">
                <a:off x="2726" y="2312"/>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79" name="Line 4294"/>
              <p:cNvSpPr>
                <a:spLocks noChangeShapeType="1"/>
              </p:cNvSpPr>
              <p:nvPr/>
            </p:nvSpPr>
            <p:spPr bwMode="auto">
              <a:xfrm flipV="1">
                <a:off x="2755" y="2284"/>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80" name="Line 4295"/>
              <p:cNvSpPr>
                <a:spLocks noChangeShapeType="1"/>
              </p:cNvSpPr>
              <p:nvPr/>
            </p:nvSpPr>
            <p:spPr bwMode="auto">
              <a:xfrm flipV="1">
                <a:off x="2755" y="2284"/>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81" name="Line 4296"/>
              <p:cNvSpPr>
                <a:spLocks noChangeShapeType="1"/>
              </p:cNvSpPr>
              <p:nvPr/>
            </p:nvSpPr>
            <p:spPr bwMode="auto">
              <a:xfrm>
                <a:off x="2755" y="2312"/>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82" name="Rectangle 4297"/>
              <p:cNvSpPr>
                <a:spLocks noChangeArrowheads="1"/>
              </p:cNvSpPr>
              <p:nvPr/>
            </p:nvSpPr>
            <p:spPr bwMode="auto">
              <a:xfrm>
                <a:off x="2745" y="2408"/>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83" name="Line 4298"/>
              <p:cNvSpPr>
                <a:spLocks noChangeShapeType="1"/>
              </p:cNvSpPr>
              <p:nvPr/>
            </p:nvSpPr>
            <p:spPr bwMode="auto">
              <a:xfrm flipH="1" flipV="1">
                <a:off x="2755" y="2418"/>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84" name="Line 4299"/>
              <p:cNvSpPr>
                <a:spLocks noChangeShapeType="1"/>
              </p:cNvSpPr>
              <p:nvPr/>
            </p:nvSpPr>
            <p:spPr bwMode="auto">
              <a:xfrm>
                <a:off x="2783" y="2446"/>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85" name="Line 4300"/>
              <p:cNvSpPr>
                <a:spLocks noChangeShapeType="1"/>
              </p:cNvSpPr>
              <p:nvPr/>
            </p:nvSpPr>
            <p:spPr bwMode="auto">
              <a:xfrm flipH="1">
                <a:off x="2755" y="2446"/>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86" name="Line 4301"/>
              <p:cNvSpPr>
                <a:spLocks noChangeShapeType="1"/>
              </p:cNvSpPr>
              <p:nvPr/>
            </p:nvSpPr>
            <p:spPr bwMode="auto">
              <a:xfrm flipV="1">
                <a:off x="2783" y="2418"/>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87" name="Line 4302"/>
              <p:cNvSpPr>
                <a:spLocks noChangeShapeType="1"/>
              </p:cNvSpPr>
              <p:nvPr/>
            </p:nvSpPr>
            <p:spPr bwMode="auto">
              <a:xfrm flipV="1">
                <a:off x="2783" y="2418"/>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88" name="Line 4303"/>
              <p:cNvSpPr>
                <a:spLocks noChangeShapeType="1"/>
              </p:cNvSpPr>
              <p:nvPr/>
            </p:nvSpPr>
            <p:spPr bwMode="auto">
              <a:xfrm>
                <a:off x="2783" y="2446"/>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89" name="Rectangle 4304"/>
              <p:cNvSpPr>
                <a:spLocks noChangeArrowheads="1"/>
              </p:cNvSpPr>
              <p:nvPr/>
            </p:nvSpPr>
            <p:spPr bwMode="auto">
              <a:xfrm>
                <a:off x="2783" y="251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90" name="Line 4305"/>
              <p:cNvSpPr>
                <a:spLocks noChangeShapeType="1"/>
              </p:cNvSpPr>
              <p:nvPr/>
            </p:nvSpPr>
            <p:spPr bwMode="auto">
              <a:xfrm flipH="1" flipV="1">
                <a:off x="2793" y="2523"/>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91" name="Line 4306"/>
              <p:cNvSpPr>
                <a:spLocks noChangeShapeType="1"/>
              </p:cNvSpPr>
              <p:nvPr/>
            </p:nvSpPr>
            <p:spPr bwMode="auto">
              <a:xfrm>
                <a:off x="2821" y="2551"/>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92" name="Line 4307"/>
              <p:cNvSpPr>
                <a:spLocks noChangeShapeType="1"/>
              </p:cNvSpPr>
              <p:nvPr/>
            </p:nvSpPr>
            <p:spPr bwMode="auto">
              <a:xfrm flipH="1">
                <a:off x="2793" y="2551"/>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93" name="Line 4308"/>
              <p:cNvSpPr>
                <a:spLocks noChangeShapeType="1"/>
              </p:cNvSpPr>
              <p:nvPr/>
            </p:nvSpPr>
            <p:spPr bwMode="auto">
              <a:xfrm flipV="1">
                <a:off x="2821" y="2523"/>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94" name="Line 4309"/>
              <p:cNvSpPr>
                <a:spLocks noChangeShapeType="1"/>
              </p:cNvSpPr>
              <p:nvPr/>
            </p:nvSpPr>
            <p:spPr bwMode="auto">
              <a:xfrm flipV="1">
                <a:off x="2821" y="2523"/>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95" name="Line 4310"/>
              <p:cNvSpPr>
                <a:spLocks noChangeShapeType="1"/>
              </p:cNvSpPr>
              <p:nvPr/>
            </p:nvSpPr>
            <p:spPr bwMode="auto">
              <a:xfrm>
                <a:off x="2821" y="2551"/>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96" name="Rectangle 4311"/>
              <p:cNvSpPr>
                <a:spLocks noChangeArrowheads="1"/>
              </p:cNvSpPr>
              <p:nvPr/>
            </p:nvSpPr>
            <p:spPr bwMode="auto">
              <a:xfrm>
                <a:off x="281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897" name="Line 4312"/>
              <p:cNvSpPr>
                <a:spLocks noChangeShapeType="1"/>
              </p:cNvSpPr>
              <p:nvPr/>
            </p:nvSpPr>
            <p:spPr bwMode="auto">
              <a:xfrm flipH="1" flipV="1">
                <a:off x="282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98" name="Line 4313"/>
              <p:cNvSpPr>
                <a:spLocks noChangeShapeType="1"/>
              </p:cNvSpPr>
              <p:nvPr/>
            </p:nvSpPr>
            <p:spPr bwMode="auto">
              <a:xfrm>
                <a:off x="285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899" name="Line 4314"/>
              <p:cNvSpPr>
                <a:spLocks noChangeShapeType="1"/>
              </p:cNvSpPr>
              <p:nvPr/>
            </p:nvSpPr>
            <p:spPr bwMode="auto">
              <a:xfrm flipH="1">
                <a:off x="282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00" name="Line 4315"/>
              <p:cNvSpPr>
                <a:spLocks noChangeShapeType="1"/>
              </p:cNvSpPr>
              <p:nvPr/>
            </p:nvSpPr>
            <p:spPr bwMode="auto">
              <a:xfrm flipV="1">
                <a:off x="285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01" name="Line 4316"/>
              <p:cNvSpPr>
                <a:spLocks noChangeShapeType="1"/>
              </p:cNvSpPr>
              <p:nvPr/>
            </p:nvSpPr>
            <p:spPr bwMode="auto">
              <a:xfrm flipV="1">
                <a:off x="2850"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02" name="Line 4317"/>
              <p:cNvSpPr>
                <a:spLocks noChangeShapeType="1"/>
              </p:cNvSpPr>
              <p:nvPr/>
            </p:nvSpPr>
            <p:spPr bwMode="auto">
              <a:xfrm>
                <a:off x="2850"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03" name="Rectangle 4318"/>
              <p:cNvSpPr>
                <a:spLocks noChangeArrowheads="1"/>
              </p:cNvSpPr>
              <p:nvPr/>
            </p:nvSpPr>
            <p:spPr bwMode="auto">
              <a:xfrm>
                <a:off x="284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04" name="Line 4319"/>
              <p:cNvSpPr>
                <a:spLocks noChangeShapeType="1"/>
              </p:cNvSpPr>
              <p:nvPr/>
            </p:nvSpPr>
            <p:spPr bwMode="auto">
              <a:xfrm flipH="1" flipV="1">
                <a:off x="285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05" name="Line 4320"/>
              <p:cNvSpPr>
                <a:spLocks noChangeShapeType="1"/>
              </p:cNvSpPr>
              <p:nvPr/>
            </p:nvSpPr>
            <p:spPr bwMode="auto">
              <a:xfrm>
                <a:off x="2879"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06" name="Line 4321"/>
              <p:cNvSpPr>
                <a:spLocks noChangeShapeType="1"/>
              </p:cNvSpPr>
              <p:nvPr/>
            </p:nvSpPr>
            <p:spPr bwMode="auto">
              <a:xfrm flipH="1">
                <a:off x="285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07" name="Line 4322"/>
              <p:cNvSpPr>
                <a:spLocks noChangeShapeType="1"/>
              </p:cNvSpPr>
              <p:nvPr/>
            </p:nvSpPr>
            <p:spPr bwMode="auto">
              <a:xfrm flipV="1">
                <a:off x="2879"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08" name="Line 4323"/>
              <p:cNvSpPr>
                <a:spLocks noChangeShapeType="1"/>
              </p:cNvSpPr>
              <p:nvPr/>
            </p:nvSpPr>
            <p:spPr bwMode="auto">
              <a:xfrm flipV="1">
                <a:off x="2879"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09" name="Line 4324"/>
              <p:cNvSpPr>
                <a:spLocks noChangeShapeType="1"/>
              </p:cNvSpPr>
              <p:nvPr/>
            </p:nvSpPr>
            <p:spPr bwMode="auto">
              <a:xfrm>
                <a:off x="2879"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10" name="Rectangle 4325"/>
              <p:cNvSpPr>
                <a:spLocks noChangeArrowheads="1"/>
              </p:cNvSpPr>
              <p:nvPr/>
            </p:nvSpPr>
            <p:spPr bwMode="auto">
              <a:xfrm>
                <a:off x="287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11" name="Line 4326"/>
              <p:cNvSpPr>
                <a:spLocks noChangeShapeType="1"/>
              </p:cNvSpPr>
              <p:nvPr/>
            </p:nvSpPr>
            <p:spPr bwMode="auto">
              <a:xfrm flipH="1" flipV="1">
                <a:off x="288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12" name="Line 4327"/>
              <p:cNvSpPr>
                <a:spLocks noChangeShapeType="1"/>
              </p:cNvSpPr>
              <p:nvPr/>
            </p:nvSpPr>
            <p:spPr bwMode="auto">
              <a:xfrm>
                <a:off x="291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13" name="Line 4328"/>
              <p:cNvSpPr>
                <a:spLocks noChangeShapeType="1"/>
              </p:cNvSpPr>
              <p:nvPr/>
            </p:nvSpPr>
            <p:spPr bwMode="auto">
              <a:xfrm flipH="1">
                <a:off x="288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14" name="Line 4329"/>
              <p:cNvSpPr>
                <a:spLocks noChangeShapeType="1"/>
              </p:cNvSpPr>
              <p:nvPr/>
            </p:nvSpPr>
            <p:spPr bwMode="auto">
              <a:xfrm flipV="1">
                <a:off x="291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15" name="Line 4330"/>
              <p:cNvSpPr>
                <a:spLocks noChangeShapeType="1"/>
              </p:cNvSpPr>
              <p:nvPr/>
            </p:nvSpPr>
            <p:spPr bwMode="auto">
              <a:xfrm flipV="1">
                <a:off x="2917"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16" name="Line 4331"/>
              <p:cNvSpPr>
                <a:spLocks noChangeShapeType="1"/>
              </p:cNvSpPr>
              <p:nvPr/>
            </p:nvSpPr>
            <p:spPr bwMode="auto">
              <a:xfrm>
                <a:off x="2917"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17" name="Rectangle 4332"/>
              <p:cNvSpPr>
                <a:spLocks noChangeArrowheads="1"/>
              </p:cNvSpPr>
              <p:nvPr/>
            </p:nvSpPr>
            <p:spPr bwMode="auto">
              <a:xfrm>
                <a:off x="2907" y="2829"/>
                <a:ext cx="8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18" name="Line 4333"/>
              <p:cNvSpPr>
                <a:spLocks noChangeShapeType="1"/>
              </p:cNvSpPr>
              <p:nvPr/>
            </p:nvSpPr>
            <p:spPr bwMode="auto">
              <a:xfrm flipH="1" flipV="1">
                <a:off x="291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19" name="Line 4334"/>
              <p:cNvSpPr>
                <a:spLocks noChangeShapeType="1"/>
              </p:cNvSpPr>
              <p:nvPr/>
            </p:nvSpPr>
            <p:spPr bwMode="auto">
              <a:xfrm>
                <a:off x="2946"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20" name="Line 4335"/>
              <p:cNvSpPr>
                <a:spLocks noChangeShapeType="1"/>
              </p:cNvSpPr>
              <p:nvPr/>
            </p:nvSpPr>
            <p:spPr bwMode="auto">
              <a:xfrm flipH="1">
                <a:off x="291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21" name="Line 4336"/>
              <p:cNvSpPr>
                <a:spLocks noChangeShapeType="1"/>
              </p:cNvSpPr>
              <p:nvPr/>
            </p:nvSpPr>
            <p:spPr bwMode="auto">
              <a:xfrm flipV="1">
                <a:off x="2946"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22" name="Line 4337"/>
              <p:cNvSpPr>
                <a:spLocks noChangeShapeType="1"/>
              </p:cNvSpPr>
              <p:nvPr/>
            </p:nvSpPr>
            <p:spPr bwMode="auto">
              <a:xfrm flipV="1">
                <a:off x="2946"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23" name="Line 4338"/>
              <p:cNvSpPr>
                <a:spLocks noChangeShapeType="1"/>
              </p:cNvSpPr>
              <p:nvPr/>
            </p:nvSpPr>
            <p:spPr bwMode="auto">
              <a:xfrm>
                <a:off x="2946"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24" name="Rectangle 4339"/>
              <p:cNvSpPr>
                <a:spLocks noChangeArrowheads="1"/>
              </p:cNvSpPr>
              <p:nvPr/>
            </p:nvSpPr>
            <p:spPr bwMode="auto">
              <a:xfrm>
                <a:off x="293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25" name="Line 4340"/>
              <p:cNvSpPr>
                <a:spLocks noChangeShapeType="1"/>
              </p:cNvSpPr>
              <p:nvPr/>
            </p:nvSpPr>
            <p:spPr bwMode="auto">
              <a:xfrm flipH="1" flipV="1">
                <a:off x="2946"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26" name="Line 4341"/>
              <p:cNvSpPr>
                <a:spLocks noChangeShapeType="1"/>
              </p:cNvSpPr>
              <p:nvPr/>
            </p:nvSpPr>
            <p:spPr bwMode="auto">
              <a:xfrm>
                <a:off x="2974"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27" name="Line 4342"/>
              <p:cNvSpPr>
                <a:spLocks noChangeShapeType="1"/>
              </p:cNvSpPr>
              <p:nvPr/>
            </p:nvSpPr>
            <p:spPr bwMode="auto">
              <a:xfrm flipH="1">
                <a:off x="2946"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28" name="Line 4343"/>
              <p:cNvSpPr>
                <a:spLocks noChangeShapeType="1"/>
              </p:cNvSpPr>
              <p:nvPr/>
            </p:nvSpPr>
            <p:spPr bwMode="auto">
              <a:xfrm flipV="1">
                <a:off x="2974"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29" name="Line 4344"/>
              <p:cNvSpPr>
                <a:spLocks noChangeShapeType="1"/>
              </p:cNvSpPr>
              <p:nvPr/>
            </p:nvSpPr>
            <p:spPr bwMode="auto">
              <a:xfrm flipV="1">
                <a:off x="2974"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30" name="Line 4345"/>
              <p:cNvSpPr>
                <a:spLocks noChangeShapeType="1"/>
              </p:cNvSpPr>
              <p:nvPr/>
            </p:nvSpPr>
            <p:spPr bwMode="auto">
              <a:xfrm>
                <a:off x="2974"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31" name="Rectangle 4346"/>
              <p:cNvSpPr>
                <a:spLocks noChangeArrowheads="1"/>
              </p:cNvSpPr>
              <p:nvPr/>
            </p:nvSpPr>
            <p:spPr bwMode="auto">
              <a:xfrm>
                <a:off x="297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32" name="Line 4347"/>
              <p:cNvSpPr>
                <a:spLocks noChangeShapeType="1"/>
              </p:cNvSpPr>
              <p:nvPr/>
            </p:nvSpPr>
            <p:spPr bwMode="auto">
              <a:xfrm flipH="1" flipV="1">
                <a:off x="2984"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33" name="Line 4348"/>
              <p:cNvSpPr>
                <a:spLocks noChangeShapeType="1"/>
              </p:cNvSpPr>
              <p:nvPr/>
            </p:nvSpPr>
            <p:spPr bwMode="auto">
              <a:xfrm>
                <a:off x="3013"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34" name="Line 4349"/>
              <p:cNvSpPr>
                <a:spLocks noChangeShapeType="1"/>
              </p:cNvSpPr>
              <p:nvPr/>
            </p:nvSpPr>
            <p:spPr bwMode="auto">
              <a:xfrm flipH="1">
                <a:off x="2984"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35" name="Line 4350"/>
              <p:cNvSpPr>
                <a:spLocks noChangeShapeType="1"/>
              </p:cNvSpPr>
              <p:nvPr/>
            </p:nvSpPr>
            <p:spPr bwMode="auto">
              <a:xfrm flipV="1">
                <a:off x="3013"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36" name="Line 4351"/>
              <p:cNvSpPr>
                <a:spLocks noChangeShapeType="1"/>
              </p:cNvSpPr>
              <p:nvPr/>
            </p:nvSpPr>
            <p:spPr bwMode="auto">
              <a:xfrm flipV="1">
                <a:off x="3013"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37" name="Line 4352"/>
              <p:cNvSpPr>
                <a:spLocks noChangeShapeType="1"/>
              </p:cNvSpPr>
              <p:nvPr/>
            </p:nvSpPr>
            <p:spPr bwMode="auto">
              <a:xfrm>
                <a:off x="3013"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38" name="Rectangle 4353"/>
              <p:cNvSpPr>
                <a:spLocks noChangeArrowheads="1"/>
              </p:cNvSpPr>
              <p:nvPr/>
            </p:nvSpPr>
            <p:spPr bwMode="auto">
              <a:xfrm>
                <a:off x="300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39" name="Line 4354"/>
              <p:cNvSpPr>
                <a:spLocks noChangeShapeType="1"/>
              </p:cNvSpPr>
              <p:nvPr/>
            </p:nvSpPr>
            <p:spPr bwMode="auto">
              <a:xfrm flipH="1" flipV="1">
                <a:off x="3013"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40" name="Line 4355"/>
              <p:cNvSpPr>
                <a:spLocks noChangeShapeType="1"/>
              </p:cNvSpPr>
              <p:nvPr/>
            </p:nvSpPr>
            <p:spPr bwMode="auto">
              <a:xfrm>
                <a:off x="304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41" name="Line 4356"/>
              <p:cNvSpPr>
                <a:spLocks noChangeShapeType="1"/>
              </p:cNvSpPr>
              <p:nvPr/>
            </p:nvSpPr>
            <p:spPr bwMode="auto">
              <a:xfrm flipH="1">
                <a:off x="3013"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42" name="Line 4357"/>
              <p:cNvSpPr>
                <a:spLocks noChangeShapeType="1"/>
              </p:cNvSpPr>
              <p:nvPr/>
            </p:nvSpPr>
            <p:spPr bwMode="auto">
              <a:xfrm flipV="1">
                <a:off x="304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43" name="Line 4358"/>
              <p:cNvSpPr>
                <a:spLocks noChangeShapeType="1"/>
              </p:cNvSpPr>
              <p:nvPr/>
            </p:nvSpPr>
            <p:spPr bwMode="auto">
              <a:xfrm flipV="1">
                <a:off x="3041"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44" name="Line 4359"/>
              <p:cNvSpPr>
                <a:spLocks noChangeShapeType="1"/>
              </p:cNvSpPr>
              <p:nvPr/>
            </p:nvSpPr>
            <p:spPr bwMode="auto">
              <a:xfrm>
                <a:off x="3041"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45" name="Rectangle 4360"/>
              <p:cNvSpPr>
                <a:spLocks noChangeArrowheads="1"/>
              </p:cNvSpPr>
              <p:nvPr/>
            </p:nvSpPr>
            <p:spPr bwMode="auto">
              <a:xfrm>
                <a:off x="303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46" name="Line 4361"/>
              <p:cNvSpPr>
                <a:spLocks noChangeShapeType="1"/>
              </p:cNvSpPr>
              <p:nvPr/>
            </p:nvSpPr>
            <p:spPr bwMode="auto">
              <a:xfrm flipH="1" flipV="1">
                <a:off x="304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47" name="Line 4362"/>
              <p:cNvSpPr>
                <a:spLocks noChangeShapeType="1"/>
              </p:cNvSpPr>
              <p:nvPr/>
            </p:nvSpPr>
            <p:spPr bwMode="auto">
              <a:xfrm>
                <a:off x="307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48" name="Line 4363"/>
              <p:cNvSpPr>
                <a:spLocks noChangeShapeType="1"/>
              </p:cNvSpPr>
              <p:nvPr/>
            </p:nvSpPr>
            <p:spPr bwMode="auto">
              <a:xfrm flipH="1">
                <a:off x="304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49" name="Line 4364"/>
              <p:cNvSpPr>
                <a:spLocks noChangeShapeType="1"/>
              </p:cNvSpPr>
              <p:nvPr/>
            </p:nvSpPr>
            <p:spPr bwMode="auto">
              <a:xfrm flipV="1">
                <a:off x="307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50" name="Line 4365"/>
              <p:cNvSpPr>
                <a:spLocks noChangeShapeType="1"/>
              </p:cNvSpPr>
              <p:nvPr/>
            </p:nvSpPr>
            <p:spPr bwMode="auto">
              <a:xfrm flipV="1">
                <a:off x="3070"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51" name="Line 4366"/>
              <p:cNvSpPr>
                <a:spLocks noChangeShapeType="1"/>
              </p:cNvSpPr>
              <p:nvPr/>
            </p:nvSpPr>
            <p:spPr bwMode="auto">
              <a:xfrm>
                <a:off x="3070"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52" name="Rectangle 4367"/>
              <p:cNvSpPr>
                <a:spLocks noChangeArrowheads="1"/>
              </p:cNvSpPr>
              <p:nvPr/>
            </p:nvSpPr>
            <p:spPr bwMode="auto">
              <a:xfrm>
                <a:off x="307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53" name="Line 4368"/>
              <p:cNvSpPr>
                <a:spLocks noChangeShapeType="1"/>
              </p:cNvSpPr>
              <p:nvPr/>
            </p:nvSpPr>
            <p:spPr bwMode="auto">
              <a:xfrm flipH="1" flipV="1">
                <a:off x="3080"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54" name="Line 4369"/>
              <p:cNvSpPr>
                <a:spLocks noChangeShapeType="1"/>
              </p:cNvSpPr>
              <p:nvPr/>
            </p:nvSpPr>
            <p:spPr bwMode="auto">
              <a:xfrm>
                <a:off x="310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55" name="Line 4370"/>
              <p:cNvSpPr>
                <a:spLocks noChangeShapeType="1"/>
              </p:cNvSpPr>
              <p:nvPr/>
            </p:nvSpPr>
            <p:spPr bwMode="auto">
              <a:xfrm flipH="1">
                <a:off x="3080"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56" name="Line 4371"/>
              <p:cNvSpPr>
                <a:spLocks noChangeShapeType="1"/>
              </p:cNvSpPr>
              <p:nvPr/>
            </p:nvSpPr>
            <p:spPr bwMode="auto">
              <a:xfrm flipV="1">
                <a:off x="310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57" name="Line 4372"/>
              <p:cNvSpPr>
                <a:spLocks noChangeShapeType="1"/>
              </p:cNvSpPr>
              <p:nvPr/>
            </p:nvSpPr>
            <p:spPr bwMode="auto">
              <a:xfrm flipV="1">
                <a:off x="3108"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58" name="Line 4373"/>
              <p:cNvSpPr>
                <a:spLocks noChangeShapeType="1"/>
              </p:cNvSpPr>
              <p:nvPr/>
            </p:nvSpPr>
            <p:spPr bwMode="auto">
              <a:xfrm>
                <a:off x="3108"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59" name="Rectangle 4374"/>
              <p:cNvSpPr>
                <a:spLocks noChangeArrowheads="1"/>
              </p:cNvSpPr>
              <p:nvPr/>
            </p:nvSpPr>
            <p:spPr bwMode="auto">
              <a:xfrm>
                <a:off x="309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60" name="Line 4375"/>
              <p:cNvSpPr>
                <a:spLocks noChangeShapeType="1"/>
              </p:cNvSpPr>
              <p:nvPr/>
            </p:nvSpPr>
            <p:spPr bwMode="auto">
              <a:xfrm flipH="1" flipV="1">
                <a:off x="310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61" name="Line 4376"/>
              <p:cNvSpPr>
                <a:spLocks noChangeShapeType="1"/>
              </p:cNvSpPr>
              <p:nvPr/>
            </p:nvSpPr>
            <p:spPr bwMode="auto">
              <a:xfrm>
                <a:off x="313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62" name="Line 4377"/>
              <p:cNvSpPr>
                <a:spLocks noChangeShapeType="1"/>
              </p:cNvSpPr>
              <p:nvPr/>
            </p:nvSpPr>
            <p:spPr bwMode="auto">
              <a:xfrm flipH="1">
                <a:off x="310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63" name="Line 4378"/>
              <p:cNvSpPr>
                <a:spLocks noChangeShapeType="1"/>
              </p:cNvSpPr>
              <p:nvPr/>
            </p:nvSpPr>
            <p:spPr bwMode="auto">
              <a:xfrm flipV="1">
                <a:off x="313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64" name="Line 4379"/>
              <p:cNvSpPr>
                <a:spLocks noChangeShapeType="1"/>
              </p:cNvSpPr>
              <p:nvPr/>
            </p:nvSpPr>
            <p:spPr bwMode="auto">
              <a:xfrm flipV="1">
                <a:off x="3137"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65" name="Line 4380"/>
              <p:cNvSpPr>
                <a:spLocks noChangeShapeType="1"/>
              </p:cNvSpPr>
              <p:nvPr/>
            </p:nvSpPr>
            <p:spPr bwMode="auto">
              <a:xfrm>
                <a:off x="3137"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66" name="Rectangle 4381"/>
              <p:cNvSpPr>
                <a:spLocks noChangeArrowheads="1"/>
              </p:cNvSpPr>
              <p:nvPr/>
            </p:nvSpPr>
            <p:spPr bwMode="auto">
              <a:xfrm>
                <a:off x="312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67" name="Line 4382"/>
              <p:cNvSpPr>
                <a:spLocks noChangeShapeType="1"/>
              </p:cNvSpPr>
              <p:nvPr/>
            </p:nvSpPr>
            <p:spPr bwMode="auto">
              <a:xfrm flipH="1" flipV="1">
                <a:off x="313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68" name="Line 4383"/>
              <p:cNvSpPr>
                <a:spLocks noChangeShapeType="1"/>
              </p:cNvSpPr>
              <p:nvPr/>
            </p:nvSpPr>
            <p:spPr bwMode="auto">
              <a:xfrm>
                <a:off x="3166"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69" name="Line 4384"/>
              <p:cNvSpPr>
                <a:spLocks noChangeShapeType="1"/>
              </p:cNvSpPr>
              <p:nvPr/>
            </p:nvSpPr>
            <p:spPr bwMode="auto">
              <a:xfrm flipH="1">
                <a:off x="313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70" name="Line 4385"/>
              <p:cNvSpPr>
                <a:spLocks noChangeShapeType="1"/>
              </p:cNvSpPr>
              <p:nvPr/>
            </p:nvSpPr>
            <p:spPr bwMode="auto">
              <a:xfrm flipV="1">
                <a:off x="3166"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71" name="Line 4386"/>
              <p:cNvSpPr>
                <a:spLocks noChangeShapeType="1"/>
              </p:cNvSpPr>
              <p:nvPr/>
            </p:nvSpPr>
            <p:spPr bwMode="auto">
              <a:xfrm flipV="1">
                <a:off x="3166"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72" name="Line 4387"/>
              <p:cNvSpPr>
                <a:spLocks noChangeShapeType="1"/>
              </p:cNvSpPr>
              <p:nvPr/>
            </p:nvSpPr>
            <p:spPr bwMode="auto">
              <a:xfrm>
                <a:off x="3166"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73" name="Rectangle 4388"/>
              <p:cNvSpPr>
                <a:spLocks noChangeArrowheads="1"/>
              </p:cNvSpPr>
              <p:nvPr/>
            </p:nvSpPr>
            <p:spPr bwMode="auto">
              <a:xfrm>
                <a:off x="316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74" name="Line 4389"/>
              <p:cNvSpPr>
                <a:spLocks noChangeShapeType="1"/>
              </p:cNvSpPr>
              <p:nvPr/>
            </p:nvSpPr>
            <p:spPr bwMode="auto">
              <a:xfrm flipH="1" flipV="1">
                <a:off x="3175"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75" name="Line 4390"/>
              <p:cNvSpPr>
                <a:spLocks noChangeShapeType="1"/>
              </p:cNvSpPr>
              <p:nvPr/>
            </p:nvSpPr>
            <p:spPr bwMode="auto">
              <a:xfrm>
                <a:off x="3204"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76" name="Line 4391"/>
              <p:cNvSpPr>
                <a:spLocks noChangeShapeType="1"/>
              </p:cNvSpPr>
              <p:nvPr/>
            </p:nvSpPr>
            <p:spPr bwMode="auto">
              <a:xfrm flipH="1">
                <a:off x="3175"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77" name="Line 4392"/>
              <p:cNvSpPr>
                <a:spLocks noChangeShapeType="1"/>
              </p:cNvSpPr>
              <p:nvPr/>
            </p:nvSpPr>
            <p:spPr bwMode="auto">
              <a:xfrm flipV="1">
                <a:off x="3204"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78" name="Line 4393"/>
              <p:cNvSpPr>
                <a:spLocks noChangeShapeType="1"/>
              </p:cNvSpPr>
              <p:nvPr/>
            </p:nvSpPr>
            <p:spPr bwMode="auto">
              <a:xfrm flipV="1">
                <a:off x="3204"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79" name="Line 4394"/>
              <p:cNvSpPr>
                <a:spLocks noChangeShapeType="1"/>
              </p:cNvSpPr>
              <p:nvPr/>
            </p:nvSpPr>
            <p:spPr bwMode="auto">
              <a:xfrm>
                <a:off x="3204"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980" name="Rectangle 4395"/>
              <p:cNvSpPr>
                <a:spLocks noChangeArrowheads="1"/>
              </p:cNvSpPr>
              <p:nvPr/>
            </p:nvSpPr>
            <p:spPr bwMode="auto">
              <a:xfrm>
                <a:off x="319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981" name="Line 4396"/>
              <p:cNvSpPr>
                <a:spLocks noChangeShapeType="1"/>
              </p:cNvSpPr>
              <p:nvPr/>
            </p:nvSpPr>
            <p:spPr bwMode="auto">
              <a:xfrm flipH="1" flipV="1">
                <a:off x="3204"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29" name="Group 4598"/>
            <p:cNvGrpSpPr>
              <a:grpSpLocks/>
            </p:cNvGrpSpPr>
            <p:nvPr/>
          </p:nvGrpSpPr>
          <p:grpSpPr bwMode="auto">
            <a:xfrm>
              <a:off x="1197" y="1279"/>
              <a:ext cx="2628" cy="1636"/>
              <a:chOff x="1197" y="1279"/>
              <a:chExt cx="2628" cy="1636"/>
            </a:xfrm>
          </p:grpSpPr>
          <p:sp>
            <p:nvSpPr>
              <p:cNvPr id="43582" name="Line 4398"/>
              <p:cNvSpPr>
                <a:spLocks noChangeShapeType="1"/>
              </p:cNvSpPr>
              <p:nvPr/>
            </p:nvSpPr>
            <p:spPr bwMode="auto">
              <a:xfrm>
                <a:off x="3232"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83" name="Line 4399"/>
              <p:cNvSpPr>
                <a:spLocks noChangeShapeType="1"/>
              </p:cNvSpPr>
              <p:nvPr/>
            </p:nvSpPr>
            <p:spPr bwMode="auto">
              <a:xfrm flipH="1">
                <a:off x="3204"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84" name="Line 4400"/>
              <p:cNvSpPr>
                <a:spLocks noChangeShapeType="1"/>
              </p:cNvSpPr>
              <p:nvPr/>
            </p:nvSpPr>
            <p:spPr bwMode="auto">
              <a:xfrm flipV="1">
                <a:off x="3232"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85" name="Line 4401"/>
              <p:cNvSpPr>
                <a:spLocks noChangeShapeType="1"/>
              </p:cNvSpPr>
              <p:nvPr/>
            </p:nvSpPr>
            <p:spPr bwMode="auto">
              <a:xfrm flipV="1">
                <a:off x="3232"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86" name="Line 4402"/>
              <p:cNvSpPr>
                <a:spLocks noChangeShapeType="1"/>
              </p:cNvSpPr>
              <p:nvPr/>
            </p:nvSpPr>
            <p:spPr bwMode="auto">
              <a:xfrm>
                <a:off x="3232"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87" name="Rectangle 4403"/>
              <p:cNvSpPr>
                <a:spLocks noChangeArrowheads="1"/>
              </p:cNvSpPr>
              <p:nvPr/>
            </p:nvSpPr>
            <p:spPr bwMode="auto">
              <a:xfrm>
                <a:off x="322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88" name="Line 4404"/>
              <p:cNvSpPr>
                <a:spLocks noChangeShapeType="1"/>
              </p:cNvSpPr>
              <p:nvPr/>
            </p:nvSpPr>
            <p:spPr bwMode="auto">
              <a:xfrm flipH="1" flipV="1">
                <a:off x="3232"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89" name="Line 4405"/>
              <p:cNvSpPr>
                <a:spLocks noChangeShapeType="1"/>
              </p:cNvSpPr>
              <p:nvPr/>
            </p:nvSpPr>
            <p:spPr bwMode="auto">
              <a:xfrm>
                <a:off x="3261"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90" name="Line 4406"/>
              <p:cNvSpPr>
                <a:spLocks noChangeShapeType="1"/>
              </p:cNvSpPr>
              <p:nvPr/>
            </p:nvSpPr>
            <p:spPr bwMode="auto">
              <a:xfrm flipH="1">
                <a:off x="3232"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91" name="Line 4407"/>
              <p:cNvSpPr>
                <a:spLocks noChangeShapeType="1"/>
              </p:cNvSpPr>
              <p:nvPr/>
            </p:nvSpPr>
            <p:spPr bwMode="auto">
              <a:xfrm flipV="1">
                <a:off x="3261"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92" name="Line 4408"/>
              <p:cNvSpPr>
                <a:spLocks noChangeShapeType="1"/>
              </p:cNvSpPr>
              <p:nvPr/>
            </p:nvSpPr>
            <p:spPr bwMode="auto">
              <a:xfrm flipV="1">
                <a:off x="3261"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93" name="Line 4409"/>
              <p:cNvSpPr>
                <a:spLocks noChangeShapeType="1"/>
              </p:cNvSpPr>
              <p:nvPr/>
            </p:nvSpPr>
            <p:spPr bwMode="auto">
              <a:xfrm>
                <a:off x="3261"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94" name="Rectangle 4410"/>
              <p:cNvSpPr>
                <a:spLocks noChangeArrowheads="1"/>
              </p:cNvSpPr>
              <p:nvPr/>
            </p:nvSpPr>
            <p:spPr bwMode="auto">
              <a:xfrm>
                <a:off x="326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95" name="Line 4411"/>
              <p:cNvSpPr>
                <a:spLocks noChangeShapeType="1"/>
              </p:cNvSpPr>
              <p:nvPr/>
            </p:nvSpPr>
            <p:spPr bwMode="auto">
              <a:xfrm flipH="1" flipV="1">
                <a:off x="3271"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96" name="Line 4412"/>
              <p:cNvSpPr>
                <a:spLocks noChangeShapeType="1"/>
              </p:cNvSpPr>
              <p:nvPr/>
            </p:nvSpPr>
            <p:spPr bwMode="auto">
              <a:xfrm>
                <a:off x="329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97" name="Line 4413"/>
              <p:cNvSpPr>
                <a:spLocks noChangeShapeType="1"/>
              </p:cNvSpPr>
              <p:nvPr/>
            </p:nvSpPr>
            <p:spPr bwMode="auto">
              <a:xfrm flipH="1">
                <a:off x="3271"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98" name="Line 4414"/>
              <p:cNvSpPr>
                <a:spLocks noChangeShapeType="1"/>
              </p:cNvSpPr>
              <p:nvPr/>
            </p:nvSpPr>
            <p:spPr bwMode="auto">
              <a:xfrm flipV="1">
                <a:off x="329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99" name="Line 4415"/>
              <p:cNvSpPr>
                <a:spLocks noChangeShapeType="1"/>
              </p:cNvSpPr>
              <p:nvPr/>
            </p:nvSpPr>
            <p:spPr bwMode="auto">
              <a:xfrm flipV="1">
                <a:off x="3299"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00" name="Line 4416"/>
              <p:cNvSpPr>
                <a:spLocks noChangeShapeType="1"/>
              </p:cNvSpPr>
              <p:nvPr/>
            </p:nvSpPr>
            <p:spPr bwMode="auto">
              <a:xfrm>
                <a:off x="3299"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01" name="Rectangle 4417"/>
              <p:cNvSpPr>
                <a:spLocks noChangeArrowheads="1"/>
              </p:cNvSpPr>
              <p:nvPr/>
            </p:nvSpPr>
            <p:spPr bwMode="auto">
              <a:xfrm>
                <a:off x="329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02" name="Line 4418"/>
              <p:cNvSpPr>
                <a:spLocks noChangeShapeType="1"/>
              </p:cNvSpPr>
              <p:nvPr/>
            </p:nvSpPr>
            <p:spPr bwMode="auto">
              <a:xfrm flipH="1" flipV="1">
                <a:off x="329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03" name="Line 4419"/>
              <p:cNvSpPr>
                <a:spLocks noChangeShapeType="1"/>
              </p:cNvSpPr>
              <p:nvPr/>
            </p:nvSpPr>
            <p:spPr bwMode="auto">
              <a:xfrm>
                <a:off x="332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04" name="Line 4420"/>
              <p:cNvSpPr>
                <a:spLocks noChangeShapeType="1"/>
              </p:cNvSpPr>
              <p:nvPr/>
            </p:nvSpPr>
            <p:spPr bwMode="auto">
              <a:xfrm flipH="1">
                <a:off x="329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05" name="Line 4421"/>
              <p:cNvSpPr>
                <a:spLocks noChangeShapeType="1"/>
              </p:cNvSpPr>
              <p:nvPr/>
            </p:nvSpPr>
            <p:spPr bwMode="auto">
              <a:xfrm flipV="1">
                <a:off x="332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06" name="Line 4422"/>
              <p:cNvSpPr>
                <a:spLocks noChangeShapeType="1"/>
              </p:cNvSpPr>
              <p:nvPr/>
            </p:nvSpPr>
            <p:spPr bwMode="auto">
              <a:xfrm flipV="1">
                <a:off x="3328"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07" name="Line 4423"/>
              <p:cNvSpPr>
                <a:spLocks noChangeShapeType="1"/>
              </p:cNvSpPr>
              <p:nvPr/>
            </p:nvSpPr>
            <p:spPr bwMode="auto">
              <a:xfrm>
                <a:off x="3328"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08" name="Rectangle 4424"/>
              <p:cNvSpPr>
                <a:spLocks noChangeArrowheads="1"/>
              </p:cNvSpPr>
              <p:nvPr/>
            </p:nvSpPr>
            <p:spPr bwMode="auto">
              <a:xfrm>
                <a:off x="331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09" name="Line 4425"/>
              <p:cNvSpPr>
                <a:spLocks noChangeShapeType="1"/>
              </p:cNvSpPr>
              <p:nvPr/>
            </p:nvSpPr>
            <p:spPr bwMode="auto">
              <a:xfrm flipH="1" flipV="1">
                <a:off x="332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10" name="Line 4426"/>
              <p:cNvSpPr>
                <a:spLocks noChangeShapeType="1"/>
              </p:cNvSpPr>
              <p:nvPr/>
            </p:nvSpPr>
            <p:spPr bwMode="auto">
              <a:xfrm>
                <a:off x="3357"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11" name="Line 4427"/>
              <p:cNvSpPr>
                <a:spLocks noChangeShapeType="1"/>
              </p:cNvSpPr>
              <p:nvPr/>
            </p:nvSpPr>
            <p:spPr bwMode="auto">
              <a:xfrm flipH="1">
                <a:off x="332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12" name="Line 4428"/>
              <p:cNvSpPr>
                <a:spLocks noChangeShapeType="1"/>
              </p:cNvSpPr>
              <p:nvPr/>
            </p:nvSpPr>
            <p:spPr bwMode="auto">
              <a:xfrm flipV="1">
                <a:off x="3357"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13" name="Line 4429"/>
              <p:cNvSpPr>
                <a:spLocks noChangeShapeType="1"/>
              </p:cNvSpPr>
              <p:nvPr/>
            </p:nvSpPr>
            <p:spPr bwMode="auto">
              <a:xfrm flipV="1">
                <a:off x="3357"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14" name="Line 4430"/>
              <p:cNvSpPr>
                <a:spLocks noChangeShapeType="1"/>
              </p:cNvSpPr>
              <p:nvPr/>
            </p:nvSpPr>
            <p:spPr bwMode="auto">
              <a:xfrm>
                <a:off x="3357"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15" name="Rectangle 4431"/>
              <p:cNvSpPr>
                <a:spLocks noChangeArrowheads="1"/>
              </p:cNvSpPr>
              <p:nvPr/>
            </p:nvSpPr>
            <p:spPr bwMode="auto">
              <a:xfrm>
                <a:off x="335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16" name="Line 4432"/>
              <p:cNvSpPr>
                <a:spLocks noChangeShapeType="1"/>
              </p:cNvSpPr>
              <p:nvPr/>
            </p:nvSpPr>
            <p:spPr bwMode="auto">
              <a:xfrm flipH="1" flipV="1">
                <a:off x="3366"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17" name="Line 4433"/>
              <p:cNvSpPr>
                <a:spLocks noChangeShapeType="1"/>
              </p:cNvSpPr>
              <p:nvPr/>
            </p:nvSpPr>
            <p:spPr bwMode="auto">
              <a:xfrm>
                <a:off x="3395"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18" name="Line 4434"/>
              <p:cNvSpPr>
                <a:spLocks noChangeShapeType="1"/>
              </p:cNvSpPr>
              <p:nvPr/>
            </p:nvSpPr>
            <p:spPr bwMode="auto">
              <a:xfrm flipH="1">
                <a:off x="3366"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19" name="Line 4435"/>
              <p:cNvSpPr>
                <a:spLocks noChangeShapeType="1"/>
              </p:cNvSpPr>
              <p:nvPr/>
            </p:nvSpPr>
            <p:spPr bwMode="auto">
              <a:xfrm flipV="1">
                <a:off x="3395"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20" name="Line 4436"/>
              <p:cNvSpPr>
                <a:spLocks noChangeShapeType="1"/>
              </p:cNvSpPr>
              <p:nvPr/>
            </p:nvSpPr>
            <p:spPr bwMode="auto">
              <a:xfrm flipV="1">
                <a:off x="3395"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21" name="Line 4437"/>
              <p:cNvSpPr>
                <a:spLocks noChangeShapeType="1"/>
              </p:cNvSpPr>
              <p:nvPr/>
            </p:nvSpPr>
            <p:spPr bwMode="auto">
              <a:xfrm>
                <a:off x="3395"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22" name="Rectangle 4438"/>
              <p:cNvSpPr>
                <a:spLocks noChangeArrowheads="1"/>
              </p:cNvSpPr>
              <p:nvPr/>
            </p:nvSpPr>
            <p:spPr bwMode="auto">
              <a:xfrm>
                <a:off x="338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23" name="Line 4439"/>
              <p:cNvSpPr>
                <a:spLocks noChangeShapeType="1"/>
              </p:cNvSpPr>
              <p:nvPr/>
            </p:nvSpPr>
            <p:spPr bwMode="auto">
              <a:xfrm flipH="1" flipV="1">
                <a:off x="3395"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24" name="Line 4440"/>
              <p:cNvSpPr>
                <a:spLocks noChangeShapeType="1"/>
              </p:cNvSpPr>
              <p:nvPr/>
            </p:nvSpPr>
            <p:spPr bwMode="auto">
              <a:xfrm>
                <a:off x="3424"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25" name="Line 4441"/>
              <p:cNvSpPr>
                <a:spLocks noChangeShapeType="1"/>
              </p:cNvSpPr>
              <p:nvPr/>
            </p:nvSpPr>
            <p:spPr bwMode="auto">
              <a:xfrm flipH="1">
                <a:off x="3395"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26" name="Line 4442"/>
              <p:cNvSpPr>
                <a:spLocks noChangeShapeType="1"/>
              </p:cNvSpPr>
              <p:nvPr/>
            </p:nvSpPr>
            <p:spPr bwMode="auto">
              <a:xfrm flipV="1">
                <a:off x="3424"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27" name="Line 4443"/>
              <p:cNvSpPr>
                <a:spLocks noChangeShapeType="1"/>
              </p:cNvSpPr>
              <p:nvPr/>
            </p:nvSpPr>
            <p:spPr bwMode="auto">
              <a:xfrm flipV="1">
                <a:off x="3424"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28" name="Line 4444"/>
              <p:cNvSpPr>
                <a:spLocks noChangeShapeType="1"/>
              </p:cNvSpPr>
              <p:nvPr/>
            </p:nvSpPr>
            <p:spPr bwMode="auto">
              <a:xfrm>
                <a:off x="3424"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29" name="Rectangle 4445"/>
              <p:cNvSpPr>
                <a:spLocks noChangeArrowheads="1"/>
              </p:cNvSpPr>
              <p:nvPr/>
            </p:nvSpPr>
            <p:spPr bwMode="auto">
              <a:xfrm>
                <a:off x="341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30" name="Line 4446"/>
              <p:cNvSpPr>
                <a:spLocks noChangeShapeType="1"/>
              </p:cNvSpPr>
              <p:nvPr/>
            </p:nvSpPr>
            <p:spPr bwMode="auto">
              <a:xfrm flipH="1" flipV="1">
                <a:off x="3424"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31" name="Line 4447"/>
              <p:cNvSpPr>
                <a:spLocks noChangeShapeType="1"/>
              </p:cNvSpPr>
              <p:nvPr/>
            </p:nvSpPr>
            <p:spPr bwMode="auto">
              <a:xfrm>
                <a:off x="3452"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32" name="Line 4448"/>
              <p:cNvSpPr>
                <a:spLocks noChangeShapeType="1"/>
              </p:cNvSpPr>
              <p:nvPr/>
            </p:nvSpPr>
            <p:spPr bwMode="auto">
              <a:xfrm flipH="1">
                <a:off x="3424"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33" name="Line 4449"/>
              <p:cNvSpPr>
                <a:spLocks noChangeShapeType="1"/>
              </p:cNvSpPr>
              <p:nvPr/>
            </p:nvSpPr>
            <p:spPr bwMode="auto">
              <a:xfrm flipV="1">
                <a:off x="3452"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34" name="Line 4450"/>
              <p:cNvSpPr>
                <a:spLocks noChangeShapeType="1"/>
              </p:cNvSpPr>
              <p:nvPr/>
            </p:nvSpPr>
            <p:spPr bwMode="auto">
              <a:xfrm flipV="1">
                <a:off x="3452"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35" name="Line 4451"/>
              <p:cNvSpPr>
                <a:spLocks noChangeShapeType="1"/>
              </p:cNvSpPr>
              <p:nvPr/>
            </p:nvSpPr>
            <p:spPr bwMode="auto">
              <a:xfrm>
                <a:off x="3452"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36" name="Rectangle 4452"/>
              <p:cNvSpPr>
                <a:spLocks noChangeArrowheads="1"/>
              </p:cNvSpPr>
              <p:nvPr/>
            </p:nvSpPr>
            <p:spPr bwMode="auto">
              <a:xfrm>
                <a:off x="345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37" name="Line 4453"/>
              <p:cNvSpPr>
                <a:spLocks noChangeShapeType="1"/>
              </p:cNvSpPr>
              <p:nvPr/>
            </p:nvSpPr>
            <p:spPr bwMode="auto">
              <a:xfrm flipH="1" flipV="1">
                <a:off x="3462"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38" name="Line 4454"/>
              <p:cNvSpPr>
                <a:spLocks noChangeShapeType="1"/>
              </p:cNvSpPr>
              <p:nvPr/>
            </p:nvSpPr>
            <p:spPr bwMode="auto">
              <a:xfrm>
                <a:off x="349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39" name="Line 4455"/>
              <p:cNvSpPr>
                <a:spLocks noChangeShapeType="1"/>
              </p:cNvSpPr>
              <p:nvPr/>
            </p:nvSpPr>
            <p:spPr bwMode="auto">
              <a:xfrm flipH="1">
                <a:off x="3462"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40" name="Line 4456"/>
              <p:cNvSpPr>
                <a:spLocks noChangeShapeType="1"/>
              </p:cNvSpPr>
              <p:nvPr/>
            </p:nvSpPr>
            <p:spPr bwMode="auto">
              <a:xfrm flipV="1">
                <a:off x="349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41" name="Line 4457"/>
              <p:cNvSpPr>
                <a:spLocks noChangeShapeType="1"/>
              </p:cNvSpPr>
              <p:nvPr/>
            </p:nvSpPr>
            <p:spPr bwMode="auto">
              <a:xfrm flipV="1">
                <a:off x="3490"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42" name="Line 4458"/>
              <p:cNvSpPr>
                <a:spLocks noChangeShapeType="1"/>
              </p:cNvSpPr>
              <p:nvPr/>
            </p:nvSpPr>
            <p:spPr bwMode="auto">
              <a:xfrm>
                <a:off x="3490"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43" name="Rectangle 4459"/>
              <p:cNvSpPr>
                <a:spLocks noChangeArrowheads="1"/>
              </p:cNvSpPr>
              <p:nvPr/>
            </p:nvSpPr>
            <p:spPr bwMode="auto">
              <a:xfrm>
                <a:off x="348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44" name="Line 4460"/>
              <p:cNvSpPr>
                <a:spLocks noChangeShapeType="1"/>
              </p:cNvSpPr>
              <p:nvPr/>
            </p:nvSpPr>
            <p:spPr bwMode="auto">
              <a:xfrm flipH="1" flipV="1">
                <a:off x="349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45" name="Line 4461"/>
              <p:cNvSpPr>
                <a:spLocks noChangeShapeType="1"/>
              </p:cNvSpPr>
              <p:nvPr/>
            </p:nvSpPr>
            <p:spPr bwMode="auto">
              <a:xfrm>
                <a:off x="351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46" name="Line 4462"/>
              <p:cNvSpPr>
                <a:spLocks noChangeShapeType="1"/>
              </p:cNvSpPr>
              <p:nvPr/>
            </p:nvSpPr>
            <p:spPr bwMode="auto">
              <a:xfrm flipH="1">
                <a:off x="349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47" name="Line 4463"/>
              <p:cNvSpPr>
                <a:spLocks noChangeShapeType="1"/>
              </p:cNvSpPr>
              <p:nvPr/>
            </p:nvSpPr>
            <p:spPr bwMode="auto">
              <a:xfrm flipV="1">
                <a:off x="351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48" name="Line 4464"/>
              <p:cNvSpPr>
                <a:spLocks noChangeShapeType="1"/>
              </p:cNvSpPr>
              <p:nvPr/>
            </p:nvSpPr>
            <p:spPr bwMode="auto">
              <a:xfrm flipV="1">
                <a:off x="3519"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49" name="Line 4465"/>
              <p:cNvSpPr>
                <a:spLocks noChangeShapeType="1"/>
              </p:cNvSpPr>
              <p:nvPr/>
            </p:nvSpPr>
            <p:spPr bwMode="auto">
              <a:xfrm>
                <a:off x="3519"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50" name="Rectangle 4466"/>
              <p:cNvSpPr>
                <a:spLocks noChangeArrowheads="1"/>
              </p:cNvSpPr>
              <p:nvPr/>
            </p:nvSpPr>
            <p:spPr bwMode="auto">
              <a:xfrm>
                <a:off x="351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51" name="Line 4467"/>
              <p:cNvSpPr>
                <a:spLocks noChangeShapeType="1"/>
              </p:cNvSpPr>
              <p:nvPr/>
            </p:nvSpPr>
            <p:spPr bwMode="auto">
              <a:xfrm flipH="1" flipV="1">
                <a:off x="351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52" name="Line 4468"/>
              <p:cNvSpPr>
                <a:spLocks noChangeShapeType="1"/>
              </p:cNvSpPr>
              <p:nvPr/>
            </p:nvSpPr>
            <p:spPr bwMode="auto">
              <a:xfrm>
                <a:off x="3548"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53" name="Line 4469"/>
              <p:cNvSpPr>
                <a:spLocks noChangeShapeType="1"/>
              </p:cNvSpPr>
              <p:nvPr/>
            </p:nvSpPr>
            <p:spPr bwMode="auto">
              <a:xfrm flipH="1">
                <a:off x="351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54" name="Line 4470"/>
              <p:cNvSpPr>
                <a:spLocks noChangeShapeType="1"/>
              </p:cNvSpPr>
              <p:nvPr/>
            </p:nvSpPr>
            <p:spPr bwMode="auto">
              <a:xfrm flipV="1">
                <a:off x="3548"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55" name="Line 4471"/>
              <p:cNvSpPr>
                <a:spLocks noChangeShapeType="1"/>
              </p:cNvSpPr>
              <p:nvPr/>
            </p:nvSpPr>
            <p:spPr bwMode="auto">
              <a:xfrm flipV="1">
                <a:off x="3548"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56" name="Line 4472"/>
              <p:cNvSpPr>
                <a:spLocks noChangeShapeType="1"/>
              </p:cNvSpPr>
              <p:nvPr/>
            </p:nvSpPr>
            <p:spPr bwMode="auto">
              <a:xfrm>
                <a:off x="3548"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57" name="Rectangle 4473"/>
              <p:cNvSpPr>
                <a:spLocks noChangeArrowheads="1"/>
              </p:cNvSpPr>
              <p:nvPr/>
            </p:nvSpPr>
            <p:spPr bwMode="auto">
              <a:xfrm>
                <a:off x="354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58" name="Line 4474"/>
              <p:cNvSpPr>
                <a:spLocks noChangeShapeType="1"/>
              </p:cNvSpPr>
              <p:nvPr/>
            </p:nvSpPr>
            <p:spPr bwMode="auto">
              <a:xfrm flipH="1" flipV="1">
                <a:off x="355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59" name="Line 4475"/>
              <p:cNvSpPr>
                <a:spLocks noChangeShapeType="1"/>
              </p:cNvSpPr>
              <p:nvPr/>
            </p:nvSpPr>
            <p:spPr bwMode="auto">
              <a:xfrm>
                <a:off x="3586"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60" name="Line 4476"/>
              <p:cNvSpPr>
                <a:spLocks noChangeShapeType="1"/>
              </p:cNvSpPr>
              <p:nvPr/>
            </p:nvSpPr>
            <p:spPr bwMode="auto">
              <a:xfrm flipH="1">
                <a:off x="355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61" name="Line 4477"/>
              <p:cNvSpPr>
                <a:spLocks noChangeShapeType="1"/>
              </p:cNvSpPr>
              <p:nvPr/>
            </p:nvSpPr>
            <p:spPr bwMode="auto">
              <a:xfrm flipV="1">
                <a:off x="3586"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62" name="Line 4478"/>
              <p:cNvSpPr>
                <a:spLocks noChangeShapeType="1"/>
              </p:cNvSpPr>
              <p:nvPr/>
            </p:nvSpPr>
            <p:spPr bwMode="auto">
              <a:xfrm flipV="1">
                <a:off x="3586"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63" name="Line 4479"/>
              <p:cNvSpPr>
                <a:spLocks noChangeShapeType="1"/>
              </p:cNvSpPr>
              <p:nvPr/>
            </p:nvSpPr>
            <p:spPr bwMode="auto">
              <a:xfrm>
                <a:off x="3586"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64" name="Rectangle 4480"/>
              <p:cNvSpPr>
                <a:spLocks noChangeArrowheads="1"/>
              </p:cNvSpPr>
              <p:nvPr/>
            </p:nvSpPr>
            <p:spPr bwMode="auto">
              <a:xfrm>
                <a:off x="357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65" name="Line 4481"/>
              <p:cNvSpPr>
                <a:spLocks noChangeShapeType="1"/>
              </p:cNvSpPr>
              <p:nvPr/>
            </p:nvSpPr>
            <p:spPr bwMode="auto">
              <a:xfrm flipH="1" flipV="1">
                <a:off x="3586"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66" name="Line 4482"/>
              <p:cNvSpPr>
                <a:spLocks noChangeShapeType="1"/>
              </p:cNvSpPr>
              <p:nvPr/>
            </p:nvSpPr>
            <p:spPr bwMode="auto">
              <a:xfrm>
                <a:off x="3615"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67" name="Line 4483"/>
              <p:cNvSpPr>
                <a:spLocks noChangeShapeType="1"/>
              </p:cNvSpPr>
              <p:nvPr/>
            </p:nvSpPr>
            <p:spPr bwMode="auto">
              <a:xfrm flipH="1">
                <a:off x="3586"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68" name="Line 4484"/>
              <p:cNvSpPr>
                <a:spLocks noChangeShapeType="1"/>
              </p:cNvSpPr>
              <p:nvPr/>
            </p:nvSpPr>
            <p:spPr bwMode="auto">
              <a:xfrm flipV="1">
                <a:off x="3615"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69" name="Line 4485"/>
              <p:cNvSpPr>
                <a:spLocks noChangeShapeType="1"/>
              </p:cNvSpPr>
              <p:nvPr/>
            </p:nvSpPr>
            <p:spPr bwMode="auto">
              <a:xfrm flipV="1">
                <a:off x="3615"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70" name="Line 4486"/>
              <p:cNvSpPr>
                <a:spLocks noChangeShapeType="1"/>
              </p:cNvSpPr>
              <p:nvPr/>
            </p:nvSpPr>
            <p:spPr bwMode="auto">
              <a:xfrm>
                <a:off x="3615"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71" name="Rectangle 4487"/>
              <p:cNvSpPr>
                <a:spLocks noChangeArrowheads="1"/>
              </p:cNvSpPr>
              <p:nvPr/>
            </p:nvSpPr>
            <p:spPr bwMode="auto">
              <a:xfrm>
                <a:off x="360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72" name="Line 4488"/>
              <p:cNvSpPr>
                <a:spLocks noChangeShapeType="1"/>
              </p:cNvSpPr>
              <p:nvPr/>
            </p:nvSpPr>
            <p:spPr bwMode="auto">
              <a:xfrm flipH="1" flipV="1">
                <a:off x="3615"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73" name="Line 4489"/>
              <p:cNvSpPr>
                <a:spLocks noChangeShapeType="1"/>
              </p:cNvSpPr>
              <p:nvPr/>
            </p:nvSpPr>
            <p:spPr bwMode="auto">
              <a:xfrm>
                <a:off x="3643"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74" name="Line 4490"/>
              <p:cNvSpPr>
                <a:spLocks noChangeShapeType="1"/>
              </p:cNvSpPr>
              <p:nvPr/>
            </p:nvSpPr>
            <p:spPr bwMode="auto">
              <a:xfrm flipH="1">
                <a:off x="3615"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75" name="Line 4491"/>
              <p:cNvSpPr>
                <a:spLocks noChangeShapeType="1"/>
              </p:cNvSpPr>
              <p:nvPr/>
            </p:nvSpPr>
            <p:spPr bwMode="auto">
              <a:xfrm flipV="1">
                <a:off x="3643"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76" name="Line 4492"/>
              <p:cNvSpPr>
                <a:spLocks noChangeShapeType="1"/>
              </p:cNvSpPr>
              <p:nvPr/>
            </p:nvSpPr>
            <p:spPr bwMode="auto">
              <a:xfrm flipV="1">
                <a:off x="3643"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77" name="Line 4493"/>
              <p:cNvSpPr>
                <a:spLocks noChangeShapeType="1"/>
              </p:cNvSpPr>
              <p:nvPr/>
            </p:nvSpPr>
            <p:spPr bwMode="auto">
              <a:xfrm>
                <a:off x="3643"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78" name="Rectangle 4494"/>
              <p:cNvSpPr>
                <a:spLocks noChangeArrowheads="1"/>
              </p:cNvSpPr>
              <p:nvPr/>
            </p:nvSpPr>
            <p:spPr bwMode="auto">
              <a:xfrm>
                <a:off x="364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79" name="Line 4495"/>
              <p:cNvSpPr>
                <a:spLocks noChangeShapeType="1"/>
              </p:cNvSpPr>
              <p:nvPr/>
            </p:nvSpPr>
            <p:spPr bwMode="auto">
              <a:xfrm flipH="1" flipV="1">
                <a:off x="3653"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80" name="Line 4496"/>
              <p:cNvSpPr>
                <a:spLocks noChangeShapeType="1"/>
              </p:cNvSpPr>
              <p:nvPr/>
            </p:nvSpPr>
            <p:spPr bwMode="auto">
              <a:xfrm>
                <a:off x="3682"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81" name="Line 4497"/>
              <p:cNvSpPr>
                <a:spLocks noChangeShapeType="1"/>
              </p:cNvSpPr>
              <p:nvPr/>
            </p:nvSpPr>
            <p:spPr bwMode="auto">
              <a:xfrm flipH="1">
                <a:off x="3653"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82" name="Line 4498"/>
              <p:cNvSpPr>
                <a:spLocks noChangeShapeType="1"/>
              </p:cNvSpPr>
              <p:nvPr/>
            </p:nvSpPr>
            <p:spPr bwMode="auto">
              <a:xfrm flipV="1">
                <a:off x="3682"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83" name="Line 4499"/>
              <p:cNvSpPr>
                <a:spLocks noChangeShapeType="1"/>
              </p:cNvSpPr>
              <p:nvPr/>
            </p:nvSpPr>
            <p:spPr bwMode="auto">
              <a:xfrm flipV="1">
                <a:off x="3682"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84" name="Line 4500"/>
              <p:cNvSpPr>
                <a:spLocks noChangeShapeType="1"/>
              </p:cNvSpPr>
              <p:nvPr/>
            </p:nvSpPr>
            <p:spPr bwMode="auto">
              <a:xfrm>
                <a:off x="3682"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85" name="Rectangle 4501"/>
              <p:cNvSpPr>
                <a:spLocks noChangeArrowheads="1"/>
              </p:cNvSpPr>
              <p:nvPr/>
            </p:nvSpPr>
            <p:spPr bwMode="auto">
              <a:xfrm>
                <a:off x="367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86" name="Line 4502"/>
              <p:cNvSpPr>
                <a:spLocks noChangeShapeType="1"/>
              </p:cNvSpPr>
              <p:nvPr/>
            </p:nvSpPr>
            <p:spPr bwMode="auto">
              <a:xfrm flipH="1" flipV="1">
                <a:off x="3682" y="2838"/>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87" name="Line 4503"/>
              <p:cNvSpPr>
                <a:spLocks noChangeShapeType="1"/>
              </p:cNvSpPr>
              <p:nvPr/>
            </p:nvSpPr>
            <p:spPr bwMode="auto">
              <a:xfrm>
                <a:off x="371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88" name="Line 4504"/>
              <p:cNvSpPr>
                <a:spLocks noChangeShapeType="1"/>
              </p:cNvSpPr>
              <p:nvPr/>
            </p:nvSpPr>
            <p:spPr bwMode="auto">
              <a:xfrm flipH="1">
                <a:off x="3682" y="2867"/>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89" name="Line 4505"/>
              <p:cNvSpPr>
                <a:spLocks noChangeShapeType="1"/>
              </p:cNvSpPr>
              <p:nvPr/>
            </p:nvSpPr>
            <p:spPr bwMode="auto">
              <a:xfrm flipV="1">
                <a:off x="371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90" name="Line 4506"/>
              <p:cNvSpPr>
                <a:spLocks noChangeShapeType="1"/>
              </p:cNvSpPr>
              <p:nvPr/>
            </p:nvSpPr>
            <p:spPr bwMode="auto">
              <a:xfrm flipV="1">
                <a:off x="3710"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91" name="Line 4507"/>
              <p:cNvSpPr>
                <a:spLocks noChangeShapeType="1"/>
              </p:cNvSpPr>
              <p:nvPr/>
            </p:nvSpPr>
            <p:spPr bwMode="auto">
              <a:xfrm>
                <a:off x="3710"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92" name="Rectangle 4508"/>
              <p:cNvSpPr>
                <a:spLocks noChangeArrowheads="1"/>
              </p:cNvSpPr>
              <p:nvPr/>
            </p:nvSpPr>
            <p:spPr bwMode="auto">
              <a:xfrm>
                <a:off x="370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693" name="Line 4509"/>
              <p:cNvSpPr>
                <a:spLocks noChangeShapeType="1"/>
              </p:cNvSpPr>
              <p:nvPr/>
            </p:nvSpPr>
            <p:spPr bwMode="auto">
              <a:xfrm flipH="1" flipV="1">
                <a:off x="3710"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94" name="Line 4510"/>
              <p:cNvSpPr>
                <a:spLocks noChangeShapeType="1"/>
              </p:cNvSpPr>
              <p:nvPr/>
            </p:nvSpPr>
            <p:spPr bwMode="auto">
              <a:xfrm>
                <a:off x="3739"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95" name="Line 4511"/>
              <p:cNvSpPr>
                <a:spLocks noChangeShapeType="1"/>
              </p:cNvSpPr>
              <p:nvPr/>
            </p:nvSpPr>
            <p:spPr bwMode="auto">
              <a:xfrm flipH="1">
                <a:off x="3710"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96" name="Line 4512"/>
              <p:cNvSpPr>
                <a:spLocks noChangeShapeType="1"/>
              </p:cNvSpPr>
              <p:nvPr/>
            </p:nvSpPr>
            <p:spPr bwMode="auto">
              <a:xfrm flipV="1">
                <a:off x="3739"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97" name="Line 4513"/>
              <p:cNvSpPr>
                <a:spLocks noChangeShapeType="1"/>
              </p:cNvSpPr>
              <p:nvPr/>
            </p:nvSpPr>
            <p:spPr bwMode="auto">
              <a:xfrm flipV="1">
                <a:off x="3739"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98" name="Line 4514"/>
              <p:cNvSpPr>
                <a:spLocks noChangeShapeType="1"/>
              </p:cNvSpPr>
              <p:nvPr/>
            </p:nvSpPr>
            <p:spPr bwMode="auto">
              <a:xfrm>
                <a:off x="3739"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699" name="Rectangle 4515"/>
              <p:cNvSpPr>
                <a:spLocks noChangeArrowheads="1"/>
              </p:cNvSpPr>
              <p:nvPr/>
            </p:nvSpPr>
            <p:spPr bwMode="auto">
              <a:xfrm>
                <a:off x="373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00" name="Line 4516"/>
              <p:cNvSpPr>
                <a:spLocks noChangeShapeType="1"/>
              </p:cNvSpPr>
              <p:nvPr/>
            </p:nvSpPr>
            <p:spPr bwMode="auto">
              <a:xfrm flipH="1" flipV="1">
                <a:off x="3748"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01" name="Line 4517"/>
              <p:cNvSpPr>
                <a:spLocks noChangeShapeType="1"/>
              </p:cNvSpPr>
              <p:nvPr/>
            </p:nvSpPr>
            <p:spPr bwMode="auto">
              <a:xfrm>
                <a:off x="3777"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02" name="Line 4518"/>
              <p:cNvSpPr>
                <a:spLocks noChangeShapeType="1"/>
              </p:cNvSpPr>
              <p:nvPr/>
            </p:nvSpPr>
            <p:spPr bwMode="auto">
              <a:xfrm flipH="1">
                <a:off x="3748" y="2867"/>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03" name="Line 4519"/>
              <p:cNvSpPr>
                <a:spLocks noChangeShapeType="1"/>
              </p:cNvSpPr>
              <p:nvPr/>
            </p:nvSpPr>
            <p:spPr bwMode="auto">
              <a:xfrm flipV="1">
                <a:off x="3777" y="2838"/>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04" name="Line 4520"/>
              <p:cNvSpPr>
                <a:spLocks noChangeShapeType="1"/>
              </p:cNvSpPr>
              <p:nvPr/>
            </p:nvSpPr>
            <p:spPr bwMode="auto">
              <a:xfrm flipV="1">
                <a:off x="3777" y="2838"/>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05" name="Line 4521"/>
              <p:cNvSpPr>
                <a:spLocks noChangeShapeType="1"/>
              </p:cNvSpPr>
              <p:nvPr/>
            </p:nvSpPr>
            <p:spPr bwMode="auto">
              <a:xfrm>
                <a:off x="3777" y="2867"/>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706" name="Oval 4522"/>
              <p:cNvSpPr>
                <a:spLocks noChangeArrowheads="1"/>
              </p:cNvSpPr>
              <p:nvPr/>
            </p:nvSpPr>
            <p:spPr bwMode="auto">
              <a:xfrm>
                <a:off x="1197"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07" name="Oval 4523"/>
              <p:cNvSpPr>
                <a:spLocks noChangeArrowheads="1"/>
              </p:cNvSpPr>
              <p:nvPr/>
            </p:nvSpPr>
            <p:spPr bwMode="auto">
              <a:xfrm>
                <a:off x="1226"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08" name="Oval 4524"/>
              <p:cNvSpPr>
                <a:spLocks noChangeArrowheads="1"/>
              </p:cNvSpPr>
              <p:nvPr/>
            </p:nvSpPr>
            <p:spPr bwMode="auto">
              <a:xfrm>
                <a:off x="1264"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09" name="Oval 4525"/>
              <p:cNvSpPr>
                <a:spLocks noChangeArrowheads="1"/>
              </p:cNvSpPr>
              <p:nvPr/>
            </p:nvSpPr>
            <p:spPr bwMode="auto">
              <a:xfrm>
                <a:off x="1292"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0" name="Oval 4526"/>
              <p:cNvSpPr>
                <a:spLocks noChangeArrowheads="1"/>
              </p:cNvSpPr>
              <p:nvPr/>
            </p:nvSpPr>
            <p:spPr bwMode="auto">
              <a:xfrm>
                <a:off x="1321"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1" name="Oval 4527"/>
              <p:cNvSpPr>
                <a:spLocks noChangeArrowheads="1"/>
              </p:cNvSpPr>
              <p:nvPr/>
            </p:nvSpPr>
            <p:spPr bwMode="auto">
              <a:xfrm>
                <a:off x="1359"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2" name="Oval 4528"/>
              <p:cNvSpPr>
                <a:spLocks noChangeArrowheads="1"/>
              </p:cNvSpPr>
              <p:nvPr/>
            </p:nvSpPr>
            <p:spPr bwMode="auto">
              <a:xfrm>
                <a:off x="1388"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3" name="Oval 4529"/>
              <p:cNvSpPr>
                <a:spLocks noChangeArrowheads="1"/>
              </p:cNvSpPr>
              <p:nvPr/>
            </p:nvSpPr>
            <p:spPr bwMode="auto">
              <a:xfrm>
                <a:off x="1417"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4" name="Oval 4530"/>
              <p:cNvSpPr>
                <a:spLocks noChangeArrowheads="1"/>
              </p:cNvSpPr>
              <p:nvPr/>
            </p:nvSpPr>
            <p:spPr bwMode="auto">
              <a:xfrm>
                <a:off x="1455"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5" name="Oval 4531"/>
              <p:cNvSpPr>
                <a:spLocks noChangeArrowheads="1"/>
              </p:cNvSpPr>
              <p:nvPr/>
            </p:nvSpPr>
            <p:spPr bwMode="auto">
              <a:xfrm>
                <a:off x="1484"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6" name="Oval 4532"/>
              <p:cNvSpPr>
                <a:spLocks noChangeArrowheads="1"/>
              </p:cNvSpPr>
              <p:nvPr/>
            </p:nvSpPr>
            <p:spPr bwMode="auto">
              <a:xfrm>
                <a:off x="1512"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7" name="Oval 4533"/>
              <p:cNvSpPr>
                <a:spLocks noChangeArrowheads="1"/>
              </p:cNvSpPr>
              <p:nvPr/>
            </p:nvSpPr>
            <p:spPr bwMode="auto">
              <a:xfrm>
                <a:off x="1551"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8" name="Oval 4534"/>
              <p:cNvSpPr>
                <a:spLocks noChangeArrowheads="1"/>
              </p:cNvSpPr>
              <p:nvPr/>
            </p:nvSpPr>
            <p:spPr bwMode="auto">
              <a:xfrm>
                <a:off x="1579"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19" name="Oval 4535"/>
              <p:cNvSpPr>
                <a:spLocks noChangeArrowheads="1"/>
              </p:cNvSpPr>
              <p:nvPr/>
            </p:nvSpPr>
            <p:spPr bwMode="auto">
              <a:xfrm>
                <a:off x="1608"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0" name="Oval 4536"/>
              <p:cNvSpPr>
                <a:spLocks noChangeArrowheads="1"/>
              </p:cNvSpPr>
              <p:nvPr/>
            </p:nvSpPr>
            <p:spPr bwMode="auto">
              <a:xfrm>
                <a:off x="1646"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1" name="Oval 4537"/>
              <p:cNvSpPr>
                <a:spLocks noChangeArrowheads="1"/>
              </p:cNvSpPr>
              <p:nvPr/>
            </p:nvSpPr>
            <p:spPr bwMode="auto">
              <a:xfrm>
                <a:off x="1675"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2" name="Oval 4538"/>
              <p:cNvSpPr>
                <a:spLocks noChangeArrowheads="1"/>
              </p:cNvSpPr>
              <p:nvPr/>
            </p:nvSpPr>
            <p:spPr bwMode="auto">
              <a:xfrm>
                <a:off x="1703"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3" name="Oval 4539"/>
              <p:cNvSpPr>
                <a:spLocks noChangeArrowheads="1"/>
              </p:cNvSpPr>
              <p:nvPr/>
            </p:nvSpPr>
            <p:spPr bwMode="auto">
              <a:xfrm>
                <a:off x="1742"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4" name="Oval 4540"/>
              <p:cNvSpPr>
                <a:spLocks noChangeArrowheads="1"/>
              </p:cNvSpPr>
              <p:nvPr/>
            </p:nvSpPr>
            <p:spPr bwMode="auto">
              <a:xfrm>
                <a:off x="1770"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5" name="Oval 4541"/>
              <p:cNvSpPr>
                <a:spLocks noChangeArrowheads="1"/>
              </p:cNvSpPr>
              <p:nvPr/>
            </p:nvSpPr>
            <p:spPr bwMode="auto">
              <a:xfrm>
                <a:off x="1799"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6" name="Oval 4542"/>
              <p:cNvSpPr>
                <a:spLocks noChangeArrowheads="1"/>
              </p:cNvSpPr>
              <p:nvPr/>
            </p:nvSpPr>
            <p:spPr bwMode="auto">
              <a:xfrm>
                <a:off x="1837"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7" name="Oval 4543"/>
              <p:cNvSpPr>
                <a:spLocks noChangeArrowheads="1"/>
              </p:cNvSpPr>
              <p:nvPr/>
            </p:nvSpPr>
            <p:spPr bwMode="auto">
              <a:xfrm>
                <a:off x="1866"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8" name="Oval 4544"/>
              <p:cNvSpPr>
                <a:spLocks noChangeArrowheads="1"/>
              </p:cNvSpPr>
              <p:nvPr/>
            </p:nvSpPr>
            <p:spPr bwMode="auto">
              <a:xfrm>
                <a:off x="1895"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29" name="Oval 4545"/>
              <p:cNvSpPr>
                <a:spLocks noChangeArrowheads="1"/>
              </p:cNvSpPr>
              <p:nvPr/>
            </p:nvSpPr>
            <p:spPr bwMode="auto">
              <a:xfrm>
                <a:off x="1933"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0" name="Oval 4546"/>
              <p:cNvSpPr>
                <a:spLocks noChangeArrowheads="1"/>
              </p:cNvSpPr>
              <p:nvPr/>
            </p:nvSpPr>
            <p:spPr bwMode="auto">
              <a:xfrm>
                <a:off x="1961"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1" name="Oval 4547"/>
              <p:cNvSpPr>
                <a:spLocks noChangeArrowheads="1"/>
              </p:cNvSpPr>
              <p:nvPr/>
            </p:nvSpPr>
            <p:spPr bwMode="auto">
              <a:xfrm>
                <a:off x="1990"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2" name="Oval 4548"/>
              <p:cNvSpPr>
                <a:spLocks noChangeArrowheads="1"/>
              </p:cNvSpPr>
              <p:nvPr/>
            </p:nvSpPr>
            <p:spPr bwMode="auto">
              <a:xfrm>
                <a:off x="2028"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3" name="Oval 4549"/>
              <p:cNvSpPr>
                <a:spLocks noChangeArrowheads="1"/>
              </p:cNvSpPr>
              <p:nvPr/>
            </p:nvSpPr>
            <p:spPr bwMode="auto">
              <a:xfrm>
                <a:off x="2057"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4" name="Oval 4550"/>
              <p:cNvSpPr>
                <a:spLocks noChangeArrowheads="1"/>
              </p:cNvSpPr>
              <p:nvPr/>
            </p:nvSpPr>
            <p:spPr bwMode="auto">
              <a:xfrm>
                <a:off x="2086"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5" name="Oval 4551"/>
              <p:cNvSpPr>
                <a:spLocks noChangeArrowheads="1"/>
              </p:cNvSpPr>
              <p:nvPr/>
            </p:nvSpPr>
            <p:spPr bwMode="auto">
              <a:xfrm>
                <a:off x="2124"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6" name="Oval 4552"/>
              <p:cNvSpPr>
                <a:spLocks noChangeArrowheads="1"/>
              </p:cNvSpPr>
              <p:nvPr/>
            </p:nvSpPr>
            <p:spPr bwMode="auto">
              <a:xfrm>
                <a:off x="2153"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7" name="Oval 4553"/>
              <p:cNvSpPr>
                <a:spLocks noChangeArrowheads="1"/>
              </p:cNvSpPr>
              <p:nvPr/>
            </p:nvSpPr>
            <p:spPr bwMode="auto">
              <a:xfrm>
                <a:off x="2181"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8" name="Oval 4554"/>
              <p:cNvSpPr>
                <a:spLocks noChangeArrowheads="1"/>
              </p:cNvSpPr>
              <p:nvPr/>
            </p:nvSpPr>
            <p:spPr bwMode="auto">
              <a:xfrm>
                <a:off x="2219"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39" name="Oval 4555"/>
              <p:cNvSpPr>
                <a:spLocks noChangeArrowheads="1"/>
              </p:cNvSpPr>
              <p:nvPr/>
            </p:nvSpPr>
            <p:spPr bwMode="auto">
              <a:xfrm>
                <a:off x="2248"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0" name="Oval 4556"/>
              <p:cNvSpPr>
                <a:spLocks noChangeArrowheads="1"/>
              </p:cNvSpPr>
              <p:nvPr/>
            </p:nvSpPr>
            <p:spPr bwMode="auto">
              <a:xfrm>
                <a:off x="2277"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1" name="Oval 4557"/>
              <p:cNvSpPr>
                <a:spLocks noChangeArrowheads="1"/>
              </p:cNvSpPr>
              <p:nvPr/>
            </p:nvSpPr>
            <p:spPr bwMode="auto">
              <a:xfrm>
                <a:off x="2315"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2" name="Oval 4558"/>
              <p:cNvSpPr>
                <a:spLocks noChangeArrowheads="1"/>
              </p:cNvSpPr>
              <p:nvPr/>
            </p:nvSpPr>
            <p:spPr bwMode="auto">
              <a:xfrm>
                <a:off x="2344"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3" name="Oval 4559"/>
              <p:cNvSpPr>
                <a:spLocks noChangeArrowheads="1"/>
              </p:cNvSpPr>
              <p:nvPr/>
            </p:nvSpPr>
            <p:spPr bwMode="auto">
              <a:xfrm>
                <a:off x="2372"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4" name="Oval 4560"/>
              <p:cNvSpPr>
                <a:spLocks noChangeArrowheads="1"/>
              </p:cNvSpPr>
              <p:nvPr/>
            </p:nvSpPr>
            <p:spPr bwMode="auto">
              <a:xfrm>
                <a:off x="2411"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5" name="Oval 4561"/>
              <p:cNvSpPr>
                <a:spLocks noChangeArrowheads="1"/>
              </p:cNvSpPr>
              <p:nvPr/>
            </p:nvSpPr>
            <p:spPr bwMode="auto">
              <a:xfrm>
                <a:off x="2439" y="2829"/>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6" name="Oval 4562"/>
              <p:cNvSpPr>
                <a:spLocks noChangeArrowheads="1"/>
              </p:cNvSpPr>
              <p:nvPr/>
            </p:nvSpPr>
            <p:spPr bwMode="auto">
              <a:xfrm>
                <a:off x="2468" y="2829"/>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7" name="Oval 4563"/>
              <p:cNvSpPr>
                <a:spLocks noChangeArrowheads="1"/>
              </p:cNvSpPr>
              <p:nvPr/>
            </p:nvSpPr>
            <p:spPr bwMode="auto">
              <a:xfrm>
                <a:off x="2506" y="2819"/>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8" name="Oval 4564"/>
              <p:cNvSpPr>
                <a:spLocks noChangeArrowheads="1"/>
              </p:cNvSpPr>
              <p:nvPr/>
            </p:nvSpPr>
            <p:spPr bwMode="auto">
              <a:xfrm>
                <a:off x="2535" y="2810"/>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49" name="Oval 4565"/>
              <p:cNvSpPr>
                <a:spLocks noChangeArrowheads="1"/>
              </p:cNvSpPr>
              <p:nvPr/>
            </p:nvSpPr>
            <p:spPr bwMode="auto">
              <a:xfrm>
                <a:off x="2563" y="2781"/>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0" name="Oval 4566"/>
              <p:cNvSpPr>
                <a:spLocks noChangeArrowheads="1"/>
              </p:cNvSpPr>
              <p:nvPr/>
            </p:nvSpPr>
            <p:spPr bwMode="auto">
              <a:xfrm>
                <a:off x="2602" y="2733"/>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1" name="Oval 4567"/>
              <p:cNvSpPr>
                <a:spLocks noChangeArrowheads="1"/>
              </p:cNvSpPr>
              <p:nvPr/>
            </p:nvSpPr>
            <p:spPr bwMode="auto">
              <a:xfrm>
                <a:off x="2630" y="2657"/>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2" name="Oval 4568"/>
              <p:cNvSpPr>
                <a:spLocks noChangeArrowheads="1"/>
              </p:cNvSpPr>
              <p:nvPr/>
            </p:nvSpPr>
            <p:spPr bwMode="auto">
              <a:xfrm>
                <a:off x="2659" y="2542"/>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3" name="Oval 4569"/>
              <p:cNvSpPr>
                <a:spLocks noChangeArrowheads="1"/>
              </p:cNvSpPr>
              <p:nvPr/>
            </p:nvSpPr>
            <p:spPr bwMode="auto">
              <a:xfrm>
                <a:off x="2697" y="2341"/>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4" name="Oval 4570"/>
              <p:cNvSpPr>
                <a:spLocks noChangeArrowheads="1"/>
              </p:cNvSpPr>
              <p:nvPr/>
            </p:nvSpPr>
            <p:spPr bwMode="auto">
              <a:xfrm>
                <a:off x="2726" y="1911"/>
                <a:ext cx="48" cy="47"/>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5" name="Oval 4571"/>
              <p:cNvSpPr>
                <a:spLocks noChangeArrowheads="1"/>
              </p:cNvSpPr>
              <p:nvPr/>
            </p:nvSpPr>
            <p:spPr bwMode="auto">
              <a:xfrm>
                <a:off x="2755" y="1289"/>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6" name="Oval 4572"/>
              <p:cNvSpPr>
                <a:spLocks noChangeArrowheads="1"/>
              </p:cNvSpPr>
              <p:nvPr/>
            </p:nvSpPr>
            <p:spPr bwMode="auto">
              <a:xfrm>
                <a:off x="2793" y="1279"/>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7" name="Oval 4573"/>
              <p:cNvSpPr>
                <a:spLocks noChangeArrowheads="1"/>
              </p:cNvSpPr>
              <p:nvPr/>
            </p:nvSpPr>
            <p:spPr bwMode="auto">
              <a:xfrm>
                <a:off x="2821" y="2111"/>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8" name="Oval 4574"/>
              <p:cNvSpPr>
                <a:spLocks noChangeArrowheads="1"/>
              </p:cNvSpPr>
              <p:nvPr/>
            </p:nvSpPr>
            <p:spPr bwMode="auto">
              <a:xfrm>
                <a:off x="2850" y="2599"/>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59" name="Oval 4575"/>
              <p:cNvSpPr>
                <a:spLocks noChangeArrowheads="1"/>
              </p:cNvSpPr>
              <p:nvPr/>
            </p:nvSpPr>
            <p:spPr bwMode="auto">
              <a:xfrm>
                <a:off x="2888" y="2762"/>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0" name="Oval 4576"/>
              <p:cNvSpPr>
                <a:spLocks noChangeArrowheads="1"/>
              </p:cNvSpPr>
              <p:nvPr/>
            </p:nvSpPr>
            <p:spPr bwMode="auto">
              <a:xfrm>
                <a:off x="2917" y="2810"/>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1" name="Oval 4577"/>
              <p:cNvSpPr>
                <a:spLocks noChangeArrowheads="1"/>
              </p:cNvSpPr>
              <p:nvPr/>
            </p:nvSpPr>
            <p:spPr bwMode="auto">
              <a:xfrm>
                <a:off x="2946" y="2829"/>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2" name="Oval 4578"/>
              <p:cNvSpPr>
                <a:spLocks noChangeArrowheads="1"/>
              </p:cNvSpPr>
              <p:nvPr/>
            </p:nvSpPr>
            <p:spPr bwMode="auto">
              <a:xfrm>
                <a:off x="2984" y="2829"/>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3" name="Oval 4579"/>
              <p:cNvSpPr>
                <a:spLocks noChangeArrowheads="1"/>
              </p:cNvSpPr>
              <p:nvPr/>
            </p:nvSpPr>
            <p:spPr bwMode="auto">
              <a:xfrm>
                <a:off x="3013"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4" name="Oval 4580"/>
              <p:cNvSpPr>
                <a:spLocks noChangeArrowheads="1"/>
              </p:cNvSpPr>
              <p:nvPr/>
            </p:nvSpPr>
            <p:spPr bwMode="auto">
              <a:xfrm>
                <a:off x="3041"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5" name="Oval 4581"/>
              <p:cNvSpPr>
                <a:spLocks noChangeArrowheads="1"/>
              </p:cNvSpPr>
              <p:nvPr/>
            </p:nvSpPr>
            <p:spPr bwMode="auto">
              <a:xfrm>
                <a:off x="3080"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6" name="Oval 4582"/>
              <p:cNvSpPr>
                <a:spLocks noChangeArrowheads="1"/>
              </p:cNvSpPr>
              <p:nvPr/>
            </p:nvSpPr>
            <p:spPr bwMode="auto">
              <a:xfrm>
                <a:off x="3108"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7" name="Oval 4583"/>
              <p:cNvSpPr>
                <a:spLocks noChangeArrowheads="1"/>
              </p:cNvSpPr>
              <p:nvPr/>
            </p:nvSpPr>
            <p:spPr bwMode="auto">
              <a:xfrm>
                <a:off x="3137"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8" name="Oval 4584"/>
              <p:cNvSpPr>
                <a:spLocks noChangeArrowheads="1"/>
              </p:cNvSpPr>
              <p:nvPr/>
            </p:nvSpPr>
            <p:spPr bwMode="auto">
              <a:xfrm>
                <a:off x="3175"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69" name="Oval 4585"/>
              <p:cNvSpPr>
                <a:spLocks noChangeArrowheads="1"/>
              </p:cNvSpPr>
              <p:nvPr/>
            </p:nvSpPr>
            <p:spPr bwMode="auto">
              <a:xfrm>
                <a:off x="3204"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0" name="Oval 4586"/>
              <p:cNvSpPr>
                <a:spLocks noChangeArrowheads="1"/>
              </p:cNvSpPr>
              <p:nvPr/>
            </p:nvSpPr>
            <p:spPr bwMode="auto">
              <a:xfrm>
                <a:off x="3232"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1" name="Oval 4587"/>
              <p:cNvSpPr>
                <a:spLocks noChangeArrowheads="1"/>
              </p:cNvSpPr>
              <p:nvPr/>
            </p:nvSpPr>
            <p:spPr bwMode="auto">
              <a:xfrm>
                <a:off x="3271"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2" name="Oval 4588"/>
              <p:cNvSpPr>
                <a:spLocks noChangeArrowheads="1"/>
              </p:cNvSpPr>
              <p:nvPr/>
            </p:nvSpPr>
            <p:spPr bwMode="auto">
              <a:xfrm>
                <a:off x="3299"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3" name="Oval 4589"/>
              <p:cNvSpPr>
                <a:spLocks noChangeArrowheads="1"/>
              </p:cNvSpPr>
              <p:nvPr/>
            </p:nvSpPr>
            <p:spPr bwMode="auto">
              <a:xfrm>
                <a:off x="3328"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4" name="Oval 4590"/>
              <p:cNvSpPr>
                <a:spLocks noChangeArrowheads="1"/>
              </p:cNvSpPr>
              <p:nvPr/>
            </p:nvSpPr>
            <p:spPr bwMode="auto">
              <a:xfrm>
                <a:off x="3366"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5" name="Oval 4591"/>
              <p:cNvSpPr>
                <a:spLocks noChangeArrowheads="1"/>
              </p:cNvSpPr>
              <p:nvPr/>
            </p:nvSpPr>
            <p:spPr bwMode="auto">
              <a:xfrm>
                <a:off x="3395"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6" name="Oval 4592"/>
              <p:cNvSpPr>
                <a:spLocks noChangeArrowheads="1"/>
              </p:cNvSpPr>
              <p:nvPr/>
            </p:nvSpPr>
            <p:spPr bwMode="auto">
              <a:xfrm>
                <a:off x="3424"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7" name="Oval 4593"/>
              <p:cNvSpPr>
                <a:spLocks noChangeArrowheads="1"/>
              </p:cNvSpPr>
              <p:nvPr/>
            </p:nvSpPr>
            <p:spPr bwMode="auto">
              <a:xfrm>
                <a:off x="3462"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8" name="Oval 4594"/>
              <p:cNvSpPr>
                <a:spLocks noChangeArrowheads="1"/>
              </p:cNvSpPr>
              <p:nvPr/>
            </p:nvSpPr>
            <p:spPr bwMode="auto">
              <a:xfrm>
                <a:off x="3490"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79" name="Oval 4595"/>
              <p:cNvSpPr>
                <a:spLocks noChangeArrowheads="1"/>
              </p:cNvSpPr>
              <p:nvPr/>
            </p:nvSpPr>
            <p:spPr bwMode="auto">
              <a:xfrm>
                <a:off x="3519"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80" name="Oval 4596"/>
              <p:cNvSpPr>
                <a:spLocks noChangeArrowheads="1"/>
              </p:cNvSpPr>
              <p:nvPr/>
            </p:nvSpPr>
            <p:spPr bwMode="auto">
              <a:xfrm>
                <a:off x="3557"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781" name="Oval 4597"/>
              <p:cNvSpPr>
                <a:spLocks noChangeArrowheads="1"/>
              </p:cNvSpPr>
              <p:nvPr/>
            </p:nvSpPr>
            <p:spPr bwMode="auto">
              <a:xfrm>
                <a:off x="3586"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grpSp>
          <p:nvGrpSpPr>
            <p:cNvPr id="43030" name="Group 4799"/>
            <p:cNvGrpSpPr>
              <a:grpSpLocks/>
            </p:cNvGrpSpPr>
            <p:nvPr/>
          </p:nvGrpSpPr>
          <p:grpSpPr bwMode="auto">
            <a:xfrm>
              <a:off x="1187" y="2829"/>
              <a:ext cx="2609" cy="86"/>
              <a:chOff x="1187" y="2829"/>
              <a:chExt cx="2609" cy="86"/>
            </a:xfrm>
          </p:grpSpPr>
          <p:sp>
            <p:nvSpPr>
              <p:cNvPr id="43382" name="Oval 4599"/>
              <p:cNvSpPr>
                <a:spLocks noChangeArrowheads="1"/>
              </p:cNvSpPr>
              <p:nvPr/>
            </p:nvSpPr>
            <p:spPr bwMode="auto">
              <a:xfrm>
                <a:off x="3615"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83" name="Oval 4600"/>
              <p:cNvSpPr>
                <a:spLocks noChangeArrowheads="1"/>
              </p:cNvSpPr>
              <p:nvPr/>
            </p:nvSpPr>
            <p:spPr bwMode="auto">
              <a:xfrm>
                <a:off x="3653"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84" name="Oval 4601"/>
              <p:cNvSpPr>
                <a:spLocks noChangeArrowheads="1"/>
              </p:cNvSpPr>
              <p:nvPr/>
            </p:nvSpPr>
            <p:spPr bwMode="auto">
              <a:xfrm>
                <a:off x="3682" y="2838"/>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85" name="Oval 4602"/>
              <p:cNvSpPr>
                <a:spLocks noChangeArrowheads="1"/>
              </p:cNvSpPr>
              <p:nvPr/>
            </p:nvSpPr>
            <p:spPr bwMode="auto">
              <a:xfrm>
                <a:off x="3710"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86" name="Oval 4603"/>
              <p:cNvSpPr>
                <a:spLocks noChangeArrowheads="1"/>
              </p:cNvSpPr>
              <p:nvPr/>
            </p:nvSpPr>
            <p:spPr bwMode="auto">
              <a:xfrm>
                <a:off x="3748" y="2838"/>
                <a:ext cx="48"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87" name="Rectangle 4604"/>
              <p:cNvSpPr>
                <a:spLocks noChangeArrowheads="1"/>
              </p:cNvSpPr>
              <p:nvPr/>
            </p:nvSpPr>
            <p:spPr bwMode="auto">
              <a:xfrm>
                <a:off x="118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88" name="Line 4605"/>
              <p:cNvSpPr>
                <a:spLocks noChangeShapeType="1"/>
              </p:cNvSpPr>
              <p:nvPr/>
            </p:nvSpPr>
            <p:spPr bwMode="auto">
              <a:xfrm flipV="1">
                <a:off x="1226"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9" name="Line 4606"/>
              <p:cNvSpPr>
                <a:spLocks noChangeShapeType="1"/>
              </p:cNvSpPr>
              <p:nvPr/>
            </p:nvSpPr>
            <p:spPr bwMode="auto">
              <a:xfrm>
                <a:off x="1226"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0" name="Line 4607"/>
              <p:cNvSpPr>
                <a:spLocks noChangeShapeType="1"/>
              </p:cNvSpPr>
              <p:nvPr/>
            </p:nvSpPr>
            <p:spPr bwMode="auto">
              <a:xfrm flipH="1">
                <a:off x="1197"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1" name="Line 4608"/>
              <p:cNvSpPr>
                <a:spLocks noChangeShapeType="1"/>
              </p:cNvSpPr>
              <p:nvPr/>
            </p:nvSpPr>
            <p:spPr bwMode="auto">
              <a:xfrm>
                <a:off x="1226"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2" name="Rectangle 4609"/>
              <p:cNvSpPr>
                <a:spLocks noChangeArrowheads="1"/>
              </p:cNvSpPr>
              <p:nvPr/>
            </p:nvSpPr>
            <p:spPr bwMode="auto">
              <a:xfrm>
                <a:off x="121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93" name="Line 4610"/>
              <p:cNvSpPr>
                <a:spLocks noChangeShapeType="1"/>
              </p:cNvSpPr>
              <p:nvPr/>
            </p:nvSpPr>
            <p:spPr bwMode="auto">
              <a:xfrm flipV="1">
                <a:off x="1254"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4" name="Line 4611"/>
              <p:cNvSpPr>
                <a:spLocks noChangeShapeType="1"/>
              </p:cNvSpPr>
              <p:nvPr/>
            </p:nvSpPr>
            <p:spPr bwMode="auto">
              <a:xfrm>
                <a:off x="1254"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5" name="Line 4612"/>
              <p:cNvSpPr>
                <a:spLocks noChangeShapeType="1"/>
              </p:cNvSpPr>
              <p:nvPr/>
            </p:nvSpPr>
            <p:spPr bwMode="auto">
              <a:xfrm flipH="1">
                <a:off x="1226"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6" name="Line 4613"/>
              <p:cNvSpPr>
                <a:spLocks noChangeShapeType="1"/>
              </p:cNvSpPr>
              <p:nvPr/>
            </p:nvSpPr>
            <p:spPr bwMode="auto">
              <a:xfrm>
                <a:off x="1254"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7" name="Rectangle 4614"/>
              <p:cNvSpPr>
                <a:spLocks noChangeArrowheads="1"/>
              </p:cNvSpPr>
              <p:nvPr/>
            </p:nvSpPr>
            <p:spPr bwMode="auto">
              <a:xfrm>
                <a:off x="125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98" name="Line 4615"/>
              <p:cNvSpPr>
                <a:spLocks noChangeShapeType="1"/>
              </p:cNvSpPr>
              <p:nvPr/>
            </p:nvSpPr>
            <p:spPr bwMode="auto">
              <a:xfrm flipV="1">
                <a:off x="1292"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9" name="Line 4616"/>
              <p:cNvSpPr>
                <a:spLocks noChangeShapeType="1"/>
              </p:cNvSpPr>
              <p:nvPr/>
            </p:nvSpPr>
            <p:spPr bwMode="auto">
              <a:xfrm>
                <a:off x="1292"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0" name="Line 4617"/>
              <p:cNvSpPr>
                <a:spLocks noChangeShapeType="1"/>
              </p:cNvSpPr>
              <p:nvPr/>
            </p:nvSpPr>
            <p:spPr bwMode="auto">
              <a:xfrm flipH="1">
                <a:off x="1264"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1" name="Line 4618"/>
              <p:cNvSpPr>
                <a:spLocks noChangeShapeType="1"/>
              </p:cNvSpPr>
              <p:nvPr/>
            </p:nvSpPr>
            <p:spPr bwMode="auto">
              <a:xfrm>
                <a:off x="129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2" name="Rectangle 4619"/>
              <p:cNvSpPr>
                <a:spLocks noChangeArrowheads="1"/>
              </p:cNvSpPr>
              <p:nvPr/>
            </p:nvSpPr>
            <p:spPr bwMode="auto">
              <a:xfrm>
                <a:off x="128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03" name="Line 4620"/>
              <p:cNvSpPr>
                <a:spLocks noChangeShapeType="1"/>
              </p:cNvSpPr>
              <p:nvPr/>
            </p:nvSpPr>
            <p:spPr bwMode="auto">
              <a:xfrm flipV="1">
                <a:off x="1321"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4" name="Line 4621"/>
              <p:cNvSpPr>
                <a:spLocks noChangeShapeType="1"/>
              </p:cNvSpPr>
              <p:nvPr/>
            </p:nvSpPr>
            <p:spPr bwMode="auto">
              <a:xfrm>
                <a:off x="1321"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5" name="Line 4622"/>
              <p:cNvSpPr>
                <a:spLocks noChangeShapeType="1"/>
              </p:cNvSpPr>
              <p:nvPr/>
            </p:nvSpPr>
            <p:spPr bwMode="auto">
              <a:xfrm flipH="1">
                <a:off x="129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6" name="Line 4623"/>
              <p:cNvSpPr>
                <a:spLocks noChangeShapeType="1"/>
              </p:cNvSpPr>
              <p:nvPr/>
            </p:nvSpPr>
            <p:spPr bwMode="auto">
              <a:xfrm>
                <a:off x="132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7" name="Rectangle 4624"/>
              <p:cNvSpPr>
                <a:spLocks noChangeArrowheads="1"/>
              </p:cNvSpPr>
              <p:nvPr/>
            </p:nvSpPr>
            <p:spPr bwMode="auto">
              <a:xfrm>
                <a:off x="131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08" name="Line 4625"/>
              <p:cNvSpPr>
                <a:spLocks noChangeShapeType="1"/>
              </p:cNvSpPr>
              <p:nvPr/>
            </p:nvSpPr>
            <p:spPr bwMode="auto">
              <a:xfrm flipV="1">
                <a:off x="1350"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9" name="Line 4626"/>
              <p:cNvSpPr>
                <a:spLocks noChangeShapeType="1"/>
              </p:cNvSpPr>
              <p:nvPr/>
            </p:nvSpPr>
            <p:spPr bwMode="auto">
              <a:xfrm>
                <a:off x="1350"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0" name="Line 4627"/>
              <p:cNvSpPr>
                <a:spLocks noChangeShapeType="1"/>
              </p:cNvSpPr>
              <p:nvPr/>
            </p:nvSpPr>
            <p:spPr bwMode="auto">
              <a:xfrm flipH="1">
                <a:off x="132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1" name="Line 4628"/>
              <p:cNvSpPr>
                <a:spLocks noChangeShapeType="1"/>
              </p:cNvSpPr>
              <p:nvPr/>
            </p:nvSpPr>
            <p:spPr bwMode="auto">
              <a:xfrm>
                <a:off x="135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2" name="Rectangle 4629"/>
              <p:cNvSpPr>
                <a:spLocks noChangeArrowheads="1"/>
              </p:cNvSpPr>
              <p:nvPr/>
            </p:nvSpPr>
            <p:spPr bwMode="auto">
              <a:xfrm>
                <a:off x="135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13" name="Line 4630"/>
              <p:cNvSpPr>
                <a:spLocks noChangeShapeType="1"/>
              </p:cNvSpPr>
              <p:nvPr/>
            </p:nvSpPr>
            <p:spPr bwMode="auto">
              <a:xfrm flipV="1">
                <a:off x="1388"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4" name="Line 4631"/>
              <p:cNvSpPr>
                <a:spLocks noChangeShapeType="1"/>
              </p:cNvSpPr>
              <p:nvPr/>
            </p:nvSpPr>
            <p:spPr bwMode="auto">
              <a:xfrm>
                <a:off x="1388"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5" name="Line 4632"/>
              <p:cNvSpPr>
                <a:spLocks noChangeShapeType="1"/>
              </p:cNvSpPr>
              <p:nvPr/>
            </p:nvSpPr>
            <p:spPr bwMode="auto">
              <a:xfrm flipH="1">
                <a:off x="135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6" name="Line 4633"/>
              <p:cNvSpPr>
                <a:spLocks noChangeShapeType="1"/>
              </p:cNvSpPr>
              <p:nvPr/>
            </p:nvSpPr>
            <p:spPr bwMode="auto">
              <a:xfrm>
                <a:off x="138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7" name="Rectangle 4634"/>
              <p:cNvSpPr>
                <a:spLocks noChangeArrowheads="1"/>
              </p:cNvSpPr>
              <p:nvPr/>
            </p:nvSpPr>
            <p:spPr bwMode="auto">
              <a:xfrm>
                <a:off x="137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18" name="Line 4635"/>
              <p:cNvSpPr>
                <a:spLocks noChangeShapeType="1"/>
              </p:cNvSpPr>
              <p:nvPr/>
            </p:nvSpPr>
            <p:spPr bwMode="auto">
              <a:xfrm flipV="1">
                <a:off x="1417"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9" name="Line 4636"/>
              <p:cNvSpPr>
                <a:spLocks noChangeShapeType="1"/>
              </p:cNvSpPr>
              <p:nvPr/>
            </p:nvSpPr>
            <p:spPr bwMode="auto">
              <a:xfrm>
                <a:off x="1417"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0" name="Line 4637"/>
              <p:cNvSpPr>
                <a:spLocks noChangeShapeType="1"/>
              </p:cNvSpPr>
              <p:nvPr/>
            </p:nvSpPr>
            <p:spPr bwMode="auto">
              <a:xfrm flipH="1">
                <a:off x="138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1" name="Line 4638"/>
              <p:cNvSpPr>
                <a:spLocks noChangeShapeType="1"/>
              </p:cNvSpPr>
              <p:nvPr/>
            </p:nvSpPr>
            <p:spPr bwMode="auto">
              <a:xfrm>
                <a:off x="1417"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2" name="Rectangle 4639"/>
              <p:cNvSpPr>
                <a:spLocks noChangeArrowheads="1"/>
              </p:cNvSpPr>
              <p:nvPr/>
            </p:nvSpPr>
            <p:spPr bwMode="auto">
              <a:xfrm>
                <a:off x="140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23" name="Line 4640"/>
              <p:cNvSpPr>
                <a:spLocks noChangeShapeType="1"/>
              </p:cNvSpPr>
              <p:nvPr/>
            </p:nvSpPr>
            <p:spPr bwMode="auto">
              <a:xfrm flipV="1">
                <a:off x="1445"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4" name="Line 4641"/>
              <p:cNvSpPr>
                <a:spLocks noChangeShapeType="1"/>
              </p:cNvSpPr>
              <p:nvPr/>
            </p:nvSpPr>
            <p:spPr bwMode="auto">
              <a:xfrm>
                <a:off x="1445"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5" name="Line 4642"/>
              <p:cNvSpPr>
                <a:spLocks noChangeShapeType="1"/>
              </p:cNvSpPr>
              <p:nvPr/>
            </p:nvSpPr>
            <p:spPr bwMode="auto">
              <a:xfrm flipH="1">
                <a:off x="1417"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6" name="Line 4643"/>
              <p:cNvSpPr>
                <a:spLocks noChangeShapeType="1"/>
              </p:cNvSpPr>
              <p:nvPr/>
            </p:nvSpPr>
            <p:spPr bwMode="auto">
              <a:xfrm>
                <a:off x="1445"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7" name="Rectangle 4644"/>
              <p:cNvSpPr>
                <a:spLocks noChangeArrowheads="1"/>
              </p:cNvSpPr>
              <p:nvPr/>
            </p:nvSpPr>
            <p:spPr bwMode="auto">
              <a:xfrm>
                <a:off x="144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28" name="Line 4645"/>
              <p:cNvSpPr>
                <a:spLocks noChangeShapeType="1"/>
              </p:cNvSpPr>
              <p:nvPr/>
            </p:nvSpPr>
            <p:spPr bwMode="auto">
              <a:xfrm flipV="1">
                <a:off x="1484"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9" name="Line 4646"/>
              <p:cNvSpPr>
                <a:spLocks noChangeShapeType="1"/>
              </p:cNvSpPr>
              <p:nvPr/>
            </p:nvSpPr>
            <p:spPr bwMode="auto">
              <a:xfrm>
                <a:off x="1484"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0" name="Line 4647"/>
              <p:cNvSpPr>
                <a:spLocks noChangeShapeType="1"/>
              </p:cNvSpPr>
              <p:nvPr/>
            </p:nvSpPr>
            <p:spPr bwMode="auto">
              <a:xfrm flipH="1">
                <a:off x="1455"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1" name="Line 4648"/>
              <p:cNvSpPr>
                <a:spLocks noChangeShapeType="1"/>
              </p:cNvSpPr>
              <p:nvPr/>
            </p:nvSpPr>
            <p:spPr bwMode="auto">
              <a:xfrm>
                <a:off x="1484"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2" name="Rectangle 4649"/>
              <p:cNvSpPr>
                <a:spLocks noChangeArrowheads="1"/>
              </p:cNvSpPr>
              <p:nvPr/>
            </p:nvSpPr>
            <p:spPr bwMode="auto">
              <a:xfrm>
                <a:off x="147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33" name="Line 4650"/>
              <p:cNvSpPr>
                <a:spLocks noChangeShapeType="1"/>
              </p:cNvSpPr>
              <p:nvPr/>
            </p:nvSpPr>
            <p:spPr bwMode="auto">
              <a:xfrm flipV="1">
                <a:off x="1512"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4" name="Line 4651"/>
              <p:cNvSpPr>
                <a:spLocks noChangeShapeType="1"/>
              </p:cNvSpPr>
              <p:nvPr/>
            </p:nvSpPr>
            <p:spPr bwMode="auto">
              <a:xfrm>
                <a:off x="1512"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5" name="Line 4652"/>
              <p:cNvSpPr>
                <a:spLocks noChangeShapeType="1"/>
              </p:cNvSpPr>
              <p:nvPr/>
            </p:nvSpPr>
            <p:spPr bwMode="auto">
              <a:xfrm flipH="1">
                <a:off x="1484"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6" name="Line 4653"/>
              <p:cNvSpPr>
                <a:spLocks noChangeShapeType="1"/>
              </p:cNvSpPr>
              <p:nvPr/>
            </p:nvSpPr>
            <p:spPr bwMode="auto">
              <a:xfrm>
                <a:off x="151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7" name="Rectangle 4654"/>
              <p:cNvSpPr>
                <a:spLocks noChangeArrowheads="1"/>
              </p:cNvSpPr>
              <p:nvPr/>
            </p:nvSpPr>
            <p:spPr bwMode="auto">
              <a:xfrm>
                <a:off x="150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38" name="Line 4655"/>
              <p:cNvSpPr>
                <a:spLocks noChangeShapeType="1"/>
              </p:cNvSpPr>
              <p:nvPr/>
            </p:nvSpPr>
            <p:spPr bwMode="auto">
              <a:xfrm flipV="1">
                <a:off x="1541"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9" name="Line 4656"/>
              <p:cNvSpPr>
                <a:spLocks noChangeShapeType="1"/>
              </p:cNvSpPr>
              <p:nvPr/>
            </p:nvSpPr>
            <p:spPr bwMode="auto">
              <a:xfrm>
                <a:off x="1541"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0" name="Line 4657"/>
              <p:cNvSpPr>
                <a:spLocks noChangeShapeType="1"/>
              </p:cNvSpPr>
              <p:nvPr/>
            </p:nvSpPr>
            <p:spPr bwMode="auto">
              <a:xfrm flipH="1">
                <a:off x="151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1" name="Line 4658"/>
              <p:cNvSpPr>
                <a:spLocks noChangeShapeType="1"/>
              </p:cNvSpPr>
              <p:nvPr/>
            </p:nvSpPr>
            <p:spPr bwMode="auto">
              <a:xfrm>
                <a:off x="154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2" name="Rectangle 4659"/>
              <p:cNvSpPr>
                <a:spLocks noChangeArrowheads="1"/>
              </p:cNvSpPr>
              <p:nvPr/>
            </p:nvSpPr>
            <p:spPr bwMode="auto">
              <a:xfrm>
                <a:off x="154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43" name="Line 4660"/>
              <p:cNvSpPr>
                <a:spLocks noChangeShapeType="1"/>
              </p:cNvSpPr>
              <p:nvPr/>
            </p:nvSpPr>
            <p:spPr bwMode="auto">
              <a:xfrm flipV="1">
                <a:off x="1579"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4" name="Line 4661"/>
              <p:cNvSpPr>
                <a:spLocks noChangeShapeType="1"/>
              </p:cNvSpPr>
              <p:nvPr/>
            </p:nvSpPr>
            <p:spPr bwMode="auto">
              <a:xfrm>
                <a:off x="1579"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5" name="Line 4662"/>
              <p:cNvSpPr>
                <a:spLocks noChangeShapeType="1"/>
              </p:cNvSpPr>
              <p:nvPr/>
            </p:nvSpPr>
            <p:spPr bwMode="auto">
              <a:xfrm flipH="1">
                <a:off x="1551"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6" name="Line 4663"/>
              <p:cNvSpPr>
                <a:spLocks noChangeShapeType="1"/>
              </p:cNvSpPr>
              <p:nvPr/>
            </p:nvSpPr>
            <p:spPr bwMode="auto">
              <a:xfrm>
                <a:off x="157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7" name="Rectangle 4664"/>
              <p:cNvSpPr>
                <a:spLocks noChangeArrowheads="1"/>
              </p:cNvSpPr>
              <p:nvPr/>
            </p:nvSpPr>
            <p:spPr bwMode="auto">
              <a:xfrm>
                <a:off x="157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48" name="Line 4665"/>
              <p:cNvSpPr>
                <a:spLocks noChangeShapeType="1"/>
              </p:cNvSpPr>
              <p:nvPr/>
            </p:nvSpPr>
            <p:spPr bwMode="auto">
              <a:xfrm flipV="1">
                <a:off x="1608"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9" name="Line 4666"/>
              <p:cNvSpPr>
                <a:spLocks noChangeShapeType="1"/>
              </p:cNvSpPr>
              <p:nvPr/>
            </p:nvSpPr>
            <p:spPr bwMode="auto">
              <a:xfrm>
                <a:off x="1608"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0" name="Line 4667"/>
              <p:cNvSpPr>
                <a:spLocks noChangeShapeType="1"/>
              </p:cNvSpPr>
              <p:nvPr/>
            </p:nvSpPr>
            <p:spPr bwMode="auto">
              <a:xfrm flipH="1">
                <a:off x="157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1" name="Line 4668"/>
              <p:cNvSpPr>
                <a:spLocks noChangeShapeType="1"/>
              </p:cNvSpPr>
              <p:nvPr/>
            </p:nvSpPr>
            <p:spPr bwMode="auto">
              <a:xfrm>
                <a:off x="160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2" name="Rectangle 4669"/>
              <p:cNvSpPr>
                <a:spLocks noChangeArrowheads="1"/>
              </p:cNvSpPr>
              <p:nvPr/>
            </p:nvSpPr>
            <p:spPr bwMode="auto">
              <a:xfrm>
                <a:off x="159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53" name="Line 4670"/>
              <p:cNvSpPr>
                <a:spLocks noChangeShapeType="1"/>
              </p:cNvSpPr>
              <p:nvPr/>
            </p:nvSpPr>
            <p:spPr bwMode="auto">
              <a:xfrm flipV="1">
                <a:off x="1637"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4" name="Line 4671"/>
              <p:cNvSpPr>
                <a:spLocks noChangeShapeType="1"/>
              </p:cNvSpPr>
              <p:nvPr/>
            </p:nvSpPr>
            <p:spPr bwMode="auto">
              <a:xfrm>
                <a:off x="1637"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5" name="Line 4672"/>
              <p:cNvSpPr>
                <a:spLocks noChangeShapeType="1"/>
              </p:cNvSpPr>
              <p:nvPr/>
            </p:nvSpPr>
            <p:spPr bwMode="auto">
              <a:xfrm flipH="1">
                <a:off x="160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6" name="Line 4673"/>
              <p:cNvSpPr>
                <a:spLocks noChangeShapeType="1"/>
              </p:cNvSpPr>
              <p:nvPr/>
            </p:nvSpPr>
            <p:spPr bwMode="auto">
              <a:xfrm>
                <a:off x="1637"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7" name="Rectangle 4674"/>
              <p:cNvSpPr>
                <a:spLocks noChangeArrowheads="1"/>
              </p:cNvSpPr>
              <p:nvPr/>
            </p:nvSpPr>
            <p:spPr bwMode="auto">
              <a:xfrm>
                <a:off x="163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58" name="Line 4675"/>
              <p:cNvSpPr>
                <a:spLocks noChangeShapeType="1"/>
              </p:cNvSpPr>
              <p:nvPr/>
            </p:nvSpPr>
            <p:spPr bwMode="auto">
              <a:xfrm flipV="1">
                <a:off x="1675"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9" name="Line 4676"/>
              <p:cNvSpPr>
                <a:spLocks noChangeShapeType="1"/>
              </p:cNvSpPr>
              <p:nvPr/>
            </p:nvSpPr>
            <p:spPr bwMode="auto">
              <a:xfrm>
                <a:off x="1675"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0" name="Line 4677"/>
              <p:cNvSpPr>
                <a:spLocks noChangeShapeType="1"/>
              </p:cNvSpPr>
              <p:nvPr/>
            </p:nvSpPr>
            <p:spPr bwMode="auto">
              <a:xfrm flipH="1">
                <a:off x="1646"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1" name="Line 4678"/>
              <p:cNvSpPr>
                <a:spLocks noChangeShapeType="1"/>
              </p:cNvSpPr>
              <p:nvPr/>
            </p:nvSpPr>
            <p:spPr bwMode="auto">
              <a:xfrm>
                <a:off x="167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2" name="Rectangle 4679"/>
              <p:cNvSpPr>
                <a:spLocks noChangeArrowheads="1"/>
              </p:cNvSpPr>
              <p:nvPr/>
            </p:nvSpPr>
            <p:spPr bwMode="auto">
              <a:xfrm>
                <a:off x="166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63" name="Line 4680"/>
              <p:cNvSpPr>
                <a:spLocks noChangeShapeType="1"/>
              </p:cNvSpPr>
              <p:nvPr/>
            </p:nvSpPr>
            <p:spPr bwMode="auto">
              <a:xfrm flipV="1">
                <a:off x="1703"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4" name="Line 4681"/>
              <p:cNvSpPr>
                <a:spLocks noChangeShapeType="1"/>
              </p:cNvSpPr>
              <p:nvPr/>
            </p:nvSpPr>
            <p:spPr bwMode="auto">
              <a:xfrm>
                <a:off x="1703"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5" name="Line 4682"/>
              <p:cNvSpPr>
                <a:spLocks noChangeShapeType="1"/>
              </p:cNvSpPr>
              <p:nvPr/>
            </p:nvSpPr>
            <p:spPr bwMode="auto">
              <a:xfrm flipH="1">
                <a:off x="167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6" name="Line 4683"/>
              <p:cNvSpPr>
                <a:spLocks noChangeShapeType="1"/>
              </p:cNvSpPr>
              <p:nvPr/>
            </p:nvSpPr>
            <p:spPr bwMode="auto">
              <a:xfrm>
                <a:off x="1703"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7" name="Rectangle 4684"/>
              <p:cNvSpPr>
                <a:spLocks noChangeArrowheads="1"/>
              </p:cNvSpPr>
              <p:nvPr/>
            </p:nvSpPr>
            <p:spPr bwMode="auto">
              <a:xfrm>
                <a:off x="169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68" name="Line 4685"/>
              <p:cNvSpPr>
                <a:spLocks noChangeShapeType="1"/>
              </p:cNvSpPr>
              <p:nvPr/>
            </p:nvSpPr>
            <p:spPr bwMode="auto">
              <a:xfrm flipV="1">
                <a:off x="1732"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9" name="Line 4686"/>
              <p:cNvSpPr>
                <a:spLocks noChangeShapeType="1"/>
              </p:cNvSpPr>
              <p:nvPr/>
            </p:nvSpPr>
            <p:spPr bwMode="auto">
              <a:xfrm>
                <a:off x="1732"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0" name="Line 4687"/>
              <p:cNvSpPr>
                <a:spLocks noChangeShapeType="1"/>
              </p:cNvSpPr>
              <p:nvPr/>
            </p:nvSpPr>
            <p:spPr bwMode="auto">
              <a:xfrm flipH="1">
                <a:off x="1703"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1" name="Line 4688"/>
              <p:cNvSpPr>
                <a:spLocks noChangeShapeType="1"/>
              </p:cNvSpPr>
              <p:nvPr/>
            </p:nvSpPr>
            <p:spPr bwMode="auto">
              <a:xfrm>
                <a:off x="173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2" name="Rectangle 4689"/>
              <p:cNvSpPr>
                <a:spLocks noChangeArrowheads="1"/>
              </p:cNvSpPr>
              <p:nvPr/>
            </p:nvSpPr>
            <p:spPr bwMode="auto">
              <a:xfrm>
                <a:off x="173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73" name="Line 4690"/>
              <p:cNvSpPr>
                <a:spLocks noChangeShapeType="1"/>
              </p:cNvSpPr>
              <p:nvPr/>
            </p:nvSpPr>
            <p:spPr bwMode="auto">
              <a:xfrm flipV="1">
                <a:off x="1770"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4" name="Line 4691"/>
              <p:cNvSpPr>
                <a:spLocks noChangeShapeType="1"/>
              </p:cNvSpPr>
              <p:nvPr/>
            </p:nvSpPr>
            <p:spPr bwMode="auto">
              <a:xfrm>
                <a:off x="1770"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5" name="Line 4692"/>
              <p:cNvSpPr>
                <a:spLocks noChangeShapeType="1"/>
              </p:cNvSpPr>
              <p:nvPr/>
            </p:nvSpPr>
            <p:spPr bwMode="auto">
              <a:xfrm flipH="1">
                <a:off x="1742"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6" name="Line 4693"/>
              <p:cNvSpPr>
                <a:spLocks noChangeShapeType="1"/>
              </p:cNvSpPr>
              <p:nvPr/>
            </p:nvSpPr>
            <p:spPr bwMode="auto">
              <a:xfrm>
                <a:off x="177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7" name="Rectangle 4694"/>
              <p:cNvSpPr>
                <a:spLocks noChangeArrowheads="1"/>
              </p:cNvSpPr>
              <p:nvPr/>
            </p:nvSpPr>
            <p:spPr bwMode="auto">
              <a:xfrm>
                <a:off x="176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78" name="Line 4695"/>
              <p:cNvSpPr>
                <a:spLocks noChangeShapeType="1"/>
              </p:cNvSpPr>
              <p:nvPr/>
            </p:nvSpPr>
            <p:spPr bwMode="auto">
              <a:xfrm flipV="1">
                <a:off x="1799"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9" name="Line 4696"/>
              <p:cNvSpPr>
                <a:spLocks noChangeShapeType="1"/>
              </p:cNvSpPr>
              <p:nvPr/>
            </p:nvSpPr>
            <p:spPr bwMode="auto">
              <a:xfrm>
                <a:off x="1799"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80" name="Line 4697"/>
              <p:cNvSpPr>
                <a:spLocks noChangeShapeType="1"/>
              </p:cNvSpPr>
              <p:nvPr/>
            </p:nvSpPr>
            <p:spPr bwMode="auto">
              <a:xfrm flipH="1">
                <a:off x="177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81" name="Line 4698"/>
              <p:cNvSpPr>
                <a:spLocks noChangeShapeType="1"/>
              </p:cNvSpPr>
              <p:nvPr/>
            </p:nvSpPr>
            <p:spPr bwMode="auto">
              <a:xfrm>
                <a:off x="179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82" name="Rectangle 4699"/>
              <p:cNvSpPr>
                <a:spLocks noChangeArrowheads="1"/>
              </p:cNvSpPr>
              <p:nvPr/>
            </p:nvSpPr>
            <p:spPr bwMode="auto">
              <a:xfrm>
                <a:off x="178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83" name="Line 4700"/>
              <p:cNvSpPr>
                <a:spLocks noChangeShapeType="1"/>
              </p:cNvSpPr>
              <p:nvPr/>
            </p:nvSpPr>
            <p:spPr bwMode="auto">
              <a:xfrm flipV="1">
                <a:off x="1828"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84" name="Line 4701"/>
              <p:cNvSpPr>
                <a:spLocks noChangeShapeType="1"/>
              </p:cNvSpPr>
              <p:nvPr/>
            </p:nvSpPr>
            <p:spPr bwMode="auto">
              <a:xfrm>
                <a:off x="1828"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85" name="Line 4702"/>
              <p:cNvSpPr>
                <a:spLocks noChangeShapeType="1"/>
              </p:cNvSpPr>
              <p:nvPr/>
            </p:nvSpPr>
            <p:spPr bwMode="auto">
              <a:xfrm flipH="1">
                <a:off x="179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86" name="Line 4703"/>
              <p:cNvSpPr>
                <a:spLocks noChangeShapeType="1"/>
              </p:cNvSpPr>
              <p:nvPr/>
            </p:nvSpPr>
            <p:spPr bwMode="auto">
              <a:xfrm>
                <a:off x="1828"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87" name="Rectangle 4704"/>
              <p:cNvSpPr>
                <a:spLocks noChangeArrowheads="1"/>
              </p:cNvSpPr>
              <p:nvPr/>
            </p:nvSpPr>
            <p:spPr bwMode="auto">
              <a:xfrm>
                <a:off x="182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88" name="Line 4705"/>
              <p:cNvSpPr>
                <a:spLocks noChangeShapeType="1"/>
              </p:cNvSpPr>
              <p:nvPr/>
            </p:nvSpPr>
            <p:spPr bwMode="auto">
              <a:xfrm flipV="1">
                <a:off x="1866"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89" name="Line 4706"/>
              <p:cNvSpPr>
                <a:spLocks noChangeShapeType="1"/>
              </p:cNvSpPr>
              <p:nvPr/>
            </p:nvSpPr>
            <p:spPr bwMode="auto">
              <a:xfrm>
                <a:off x="1866"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90" name="Line 4707"/>
              <p:cNvSpPr>
                <a:spLocks noChangeShapeType="1"/>
              </p:cNvSpPr>
              <p:nvPr/>
            </p:nvSpPr>
            <p:spPr bwMode="auto">
              <a:xfrm flipH="1">
                <a:off x="1837"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91" name="Line 4708"/>
              <p:cNvSpPr>
                <a:spLocks noChangeShapeType="1"/>
              </p:cNvSpPr>
              <p:nvPr/>
            </p:nvSpPr>
            <p:spPr bwMode="auto">
              <a:xfrm>
                <a:off x="1866"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92" name="Rectangle 4709"/>
              <p:cNvSpPr>
                <a:spLocks noChangeArrowheads="1"/>
              </p:cNvSpPr>
              <p:nvPr/>
            </p:nvSpPr>
            <p:spPr bwMode="auto">
              <a:xfrm>
                <a:off x="185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93" name="Line 4710"/>
              <p:cNvSpPr>
                <a:spLocks noChangeShapeType="1"/>
              </p:cNvSpPr>
              <p:nvPr/>
            </p:nvSpPr>
            <p:spPr bwMode="auto">
              <a:xfrm flipV="1">
                <a:off x="1895"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94" name="Line 4711"/>
              <p:cNvSpPr>
                <a:spLocks noChangeShapeType="1"/>
              </p:cNvSpPr>
              <p:nvPr/>
            </p:nvSpPr>
            <p:spPr bwMode="auto">
              <a:xfrm>
                <a:off x="1895"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95" name="Line 4712"/>
              <p:cNvSpPr>
                <a:spLocks noChangeShapeType="1"/>
              </p:cNvSpPr>
              <p:nvPr/>
            </p:nvSpPr>
            <p:spPr bwMode="auto">
              <a:xfrm flipH="1">
                <a:off x="1866"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96" name="Line 4713"/>
              <p:cNvSpPr>
                <a:spLocks noChangeShapeType="1"/>
              </p:cNvSpPr>
              <p:nvPr/>
            </p:nvSpPr>
            <p:spPr bwMode="auto">
              <a:xfrm>
                <a:off x="189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97" name="Rectangle 4714"/>
              <p:cNvSpPr>
                <a:spLocks noChangeArrowheads="1"/>
              </p:cNvSpPr>
              <p:nvPr/>
            </p:nvSpPr>
            <p:spPr bwMode="auto">
              <a:xfrm>
                <a:off x="188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498" name="Line 4715"/>
              <p:cNvSpPr>
                <a:spLocks noChangeShapeType="1"/>
              </p:cNvSpPr>
              <p:nvPr/>
            </p:nvSpPr>
            <p:spPr bwMode="auto">
              <a:xfrm flipV="1">
                <a:off x="1923"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99" name="Line 4716"/>
              <p:cNvSpPr>
                <a:spLocks noChangeShapeType="1"/>
              </p:cNvSpPr>
              <p:nvPr/>
            </p:nvSpPr>
            <p:spPr bwMode="auto">
              <a:xfrm>
                <a:off x="1923"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0" name="Line 4717"/>
              <p:cNvSpPr>
                <a:spLocks noChangeShapeType="1"/>
              </p:cNvSpPr>
              <p:nvPr/>
            </p:nvSpPr>
            <p:spPr bwMode="auto">
              <a:xfrm flipH="1">
                <a:off x="189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1" name="Line 4718"/>
              <p:cNvSpPr>
                <a:spLocks noChangeShapeType="1"/>
              </p:cNvSpPr>
              <p:nvPr/>
            </p:nvSpPr>
            <p:spPr bwMode="auto">
              <a:xfrm>
                <a:off x="1923"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2" name="Rectangle 4719"/>
              <p:cNvSpPr>
                <a:spLocks noChangeArrowheads="1"/>
              </p:cNvSpPr>
              <p:nvPr/>
            </p:nvSpPr>
            <p:spPr bwMode="auto">
              <a:xfrm>
                <a:off x="192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03" name="Line 4720"/>
              <p:cNvSpPr>
                <a:spLocks noChangeShapeType="1"/>
              </p:cNvSpPr>
              <p:nvPr/>
            </p:nvSpPr>
            <p:spPr bwMode="auto">
              <a:xfrm flipV="1">
                <a:off x="1961"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4" name="Line 4721"/>
              <p:cNvSpPr>
                <a:spLocks noChangeShapeType="1"/>
              </p:cNvSpPr>
              <p:nvPr/>
            </p:nvSpPr>
            <p:spPr bwMode="auto">
              <a:xfrm>
                <a:off x="1961"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5" name="Line 4722"/>
              <p:cNvSpPr>
                <a:spLocks noChangeShapeType="1"/>
              </p:cNvSpPr>
              <p:nvPr/>
            </p:nvSpPr>
            <p:spPr bwMode="auto">
              <a:xfrm flipH="1">
                <a:off x="1933"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6" name="Line 4723"/>
              <p:cNvSpPr>
                <a:spLocks noChangeShapeType="1"/>
              </p:cNvSpPr>
              <p:nvPr/>
            </p:nvSpPr>
            <p:spPr bwMode="auto">
              <a:xfrm>
                <a:off x="196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7" name="Rectangle 4724"/>
              <p:cNvSpPr>
                <a:spLocks noChangeArrowheads="1"/>
              </p:cNvSpPr>
              <p:nvPr/>
            </p:nvSpPr>
            <p:spPr bwMode="auto">
              <a:xfrm>
                <a:off x="195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08" name="Line 4725"/>
              <p:cNvSpPr>
                <a:spLocks noChangeShapeType="1"/>
              </p:cNvSpPr>
              <p:nvPr/>
            </p:nvSpPr>
            <p:spPr bwMode="auto">
              <a:xfrm flipV="1">
                <a:off x="1990"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9" name="Line 4726"/>
              <p:cNvSpPr>
                <a:spLocks noChangeShapeType="1"/>
              </p:cNvSpPr>
              <p:nvPr/>
            </p:nvSpPr>
            <p:spPr bwMode="auto">
              <a:xfrm>
                <a:off x="1990"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0" name="Line 4727"/>
              <p:cNvSpPr>
                <a:spLocks noChangeShapeType="1"/>
              </p:cNvSpPr>
              <p:nvPr/>
            </p:nvSpPr>
            <p:spPr bwMode="auto">
              <a:xfrm flipH="1">
                <a:off x="196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1" name="Line 4728"/>
              <p:cNvSpPr>
                <a:spLocks noChangeShapeType="1"/>
              </p:cNvSpPr>
              <p:nvPr/>
            </p:nvSpPr>
            <p:spPr bwMode="auto">
              <a:xfrm>
                <a:off x="199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2" name="Rectangle 4729"/>
              <p:cNvSpPr>
                <a:spLocks noChangeArrowheads="1"/>
              </p:cNvSpPr>
              <p:nvPr/>
            </p:nvSpPr>
            <p:spPr bwMode="auto">
              <a:xfrm>
                <a:off x="198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13" name="Line 4730"/>
              <p:cNvSpPr>
                <a:spLocks noChangeShapeType="1"/>
              </p:cNvSpPr>
              <p:nvPr/>
            </p:nvSpPr>
            <p:spPr bwMode="auto">
              <a:xfrm flipV="1">
                <a:off x="2019"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4" name="Line 4731"/>
              <p:cNvSpPr>
                <a:spLocks noChangeShapeType="1"/>
              </p:cNvSpPr>
              <p:nvPr/>
            </p:nvSpPr>
            <p:spPr bwMode="auto">
              <a:xfrm>
                <a:off x="2019"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5" name="Line 4732"/>
              <p:cNvSpPr>
                <a:spLocks noChangeShapeType="1"/>
              </p:cNvSpPr>
              <p:nvPr/>
            </p:nvSpPr>
            <p:spPr bwMode="auto">
              <a:xfrm flipH="1">
                <a:off x="199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6" name="Line 4733"/>
              <p:cNvSpPr>
                <a:spLocks noChangeShapeType="1"/>
              </p:cNvSpPr>
              <p:nvPr/>
            </p:nvSpPr>
            <p:spPr bwMode="auto">
              <a:xfrm>
                <a:off x="2019"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7" name="Rectangle 4734"/>
              <p:cNvSpPr>
                <a:spLocks noChangeArrowheads="1"/>
              </p:cNvSpPr>
              <p:nvPr/>
            </p:nvSpPr>
            <p:spPr bwMode="auto">
              <a:xfrm>
                <a:off x="201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18" name="Line 4735"/>
              <p:cNvSpPr>
                <a:spLocks noChangeShapeType="1"/>
              </p:cNvSpPr>
              <p:nvPr/>
            </p:nvSpPr>
            <p:spPr bwMode="auto">
              <a:xfrm flipV="1">
                <a:off x="2057"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9" name="Line 4736"/>
              <p:cNvSpPr>
                <a:spLocks noChangeShapeType="1"/>
              </p:cNvSpPr>
              <p:nvPr/>
            </p:nvSpPr>
            <p:spPr bwMode="auto">
              <a:xfrm>
                <a:off x="2057"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0" name="Line 4737"/>
              <p:cNvSpPr>
                <a:spLocks noChangeShapeType="1"/>
              </p:cNvSpPr>
              <p:nvPr/>
            </p:nvSpPr>
            <p:spPr bwMode="auto">
              <a:xfrm flipH="1">
                <a:off x="202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1" name="Line 4738"/>
              <p:cNvSpPr>
                <a:spLocks noChangeShapeType="1"/>
              </p:cNvSpPr>
              <p:nvPr/>
            </p:nvSpPr>
            <p:spPr bwMode="auto">
              <a:xfrm>
                <a:off x="2057"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2" name="Rectangle 4739"/>
              <p:cNvSpPr>
                <a:spLocks noChangeArrowheads="1"/>
              </p:cNvSpPr>
              <p:nvPr/>
            </p:nvSpPr>
            <p:spPr bwMode="auto">
              <a:xfrm>
                <a:off x="204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23" name="Line 4740"/>
              <p:cNvSpPr>
                <a:spLocks noChangeShapeType="1"/>
              </p:cNvSpPr>
              <p:nvPr/>
            </p:nvSpPr>
            <p:spPr bwMode="auto">
              <a:xfrm flipV="1">
                <a:off x="2086"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4" name="Line 4741"/>
              <p:cNvSpPr>
                <a:spLocks noChangeShapeType="1"/>
              </p:cNvSpPr>
              <p:nvPr/>
            </p:nvSpPr>
            <p:spPr bwMode="auto">
              <a:xfrm>
                <a:off x="2086"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5" name="Line 4742"/>
              <p:cNvSpPr>
                <a:spLocks noChangeShapeType="1"/>
              </p:cNvSpPr>
              <p:nvPr/>
            </p:nvSpPr>
            <p:spPr bwMode="auto">
              <a:xfrm flipH="1">
                <a:off x="2057"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6" name="Line 4743"/>
              <p:cNvSpPr>
                <a:spLocks noChangeShapeType="1"/>
              </p:cNvSpPr>
              <p:nvPr/>
            </p:nvSpPr>
            <p:spPr bwMode="auto">
              <a:xfrm>
                <a:off x="2086"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7" name="Rectangle 4744"/>
              <p:cNvSpPr>
                <a:spLocks noChangeArrowheads="1"/>
              </p:cNvSpPr>
              <p:nvPr/>
            </p:nvSpPr>
            <p:spPr bwMode="auto">
              <a:xfrm>
                <a:off x="207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28" name="Line 4745"/>
              <p:cNvSpPr>
                <a:spLocks noChangeShapeType="1"/>
              </p:cNvSpPr>
              <p:nvPr/>
            </p:nvSpPr>
            <p:spPr bwMode="auto">
              <a:xfrm flipV="1">
                <a:off x="2114"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9" name="Line 4746"/>
              <p:cNvSpPr>
                <a:spLocks noChangeShapeType="1"/>
              </p:cNvSpPr>
              <p:nvPr/>
            </p:nvSpPr>
            <p:spPr bwMode="auto">
              <a:xfrm>
                <a:off x="2114"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30" name="Line 4747"/>
              <p:cNvSpPr>
                <a:spLocks noChangeShapeType="1"/>
              </p:cNvSpPr>
              <p:nvPr/>
            </p:nvSpPr>
            <p:spPr bwMode="auto">
              <a:xfrm flipH="1">
                <a:off x="2086"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31" name="Line 4748"/>
              <p:cNvSpPr>
                <a:spLocks noChangeShapeType="1"/>
              </p:cNvSpPr>
              <p:nvPr/>
            </p:nvSpPr>
            <p:spPr bwMode="auto">
              <a:xfrm>
                <a:off x="2114"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32" name="Rectangle 4749"/>
              <p:cNvSpPr>
                <a:spLocks noChangeArrowheads="1"/>
              </p:cNvSpPr>
              <p:nvPr/>
            </p:nvSpPr>
            <p:spPr bwMode="auto">
              <a:xfrm>
                <a:off x="211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33" name="Line 4750"/>
              <p:cNvSpPr>
                <a:spLocks noChangeShapeType="1"/>
              </p:cNvSpPr>
              <p:nvPr/>
            </p:nvSpPr>
            <p:spPr bwMode="auto">
              <a:xfrm flipV="1">
                <a:off x="2153"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34" name="Line 4751"/>
              <p:cNvSpPr>
                <a:spLocks noChangeShapeType="1"/>
              </p:cNvSpPr>
              <p:nvPr/>
            </p:nvSpPr>
            <p:spPr bwMode="auto">
              <a:xfrm>
                <a:off x="2153"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35" name="Line 4752"/>
              <p:cNvSpPr>
                <a:spLocks noChangeShapeType="1"/>
              </p:cNvSpPr>
              <p:nvPr/>
            </p:nvSpPr>
            <p:spPr bwMode="auto">
              <a:xfrm flipH="1">
                <a:off x="2124"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36" name="Line 4753"/>
              <p:cNvSpPr>
                <a:spLocks noChangeShapeType="1"/>
              </p:cNvSpPr>
              <p:nvPr/>
            </p:nvSpPr>
            <p:spPr bwMode="auto">
              <a:xfrm>
                <a:off x="2153"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37" name="Rectangle 4754"/>
              <p:cNvSpPr>
                <a:spLocks noChangeArrowheads="1"/>
              </p:cNvSpPr>
              <p:nvPr/>
            </p:nvSpPr>
            <p:spPr bwMode="auto">
              <a:xfrm>
                <a:off x="214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38" name="Line 4755"/>
              <p:cNvSpPr>
                <a:spLocks noChangeShapeType="1"/>
              </p:cNvSpPr>
              <p:nvPr/>
            </p:nvSpPr>
            <p:spPr bwMode="auto">
              <a:xfrm flipV="1">
                <a:off x="2181"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39" name="Line 4756"/>
              <p:cNvSpPr>
                <a:spLocks noChangeShapeType="1"/>
              </p:cNvSpPr>
              <p:nvPr/>
            </p:nvSpPr>
            <p:spPr bwMode="auto">
              <a:xfrm>
                <a:off x="2181"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40" name="Line 4757"/>
              <p:cNvSpPr>
                <a:spLocks noChangeShapeType="1"/>
              </p:cNvSpPr>
              <p:nvPr/>
            </p:nvSpPr>
            <p:spPr bwMode="auto">
              <a:xfrm flipH="1">
                <a:off x="2153"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41" name="Line 4758"/>
              <p:cNvSpPr>
                <a:spLocks noChangeShapeType="1"/>
              </p:cNvSpPr>
              <p:nvPr/>
            </p:nvSpPr>
            <p:spPr bwMode="auto">
              <a:xfrm>
                <a:off x="218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42" name="Rectangle 4759"/>
              <p:cNvSpPr>
                <a:spLocks noChangeArrowheads="1"/>
              </p:cNvSpPr>
              <p:nvPr/>
            </p:nvSpPr>
            <p:spPr bwMode="auto">
              <a:xfrm>
                <a:off x="217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43" name="Line 4760"/>
              <p:cNvSpPr>
                <a:spLocks noChangeShapeType="1"/>
              </p:cNvSpPr>
              <p:nvPr/>
            </p:nvSpPr>
            <p:spPr bwMode="auto">
              <a:xfrm flipV="1">
                <a:off x="2210"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44" name="Line 4761"/>
              <p:cNvSpPr>
                <a:spLocks noChangeShapeType="1"/>
              </p:cNvSpPr>
              <p:nvPr/>
            </p:nvSpPr>
            <p:spPr bwMode="auto">
              <a:xfrm>
                <a:off x="2210"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45" name="Line 4762"/>
              <p:cNvSpPr>
                <a:spLocks noChangeShapeType="1"/>
              </p:cNvSpPr>
              <p:nvPr/>
            </p:nvSpPr>
            <p:spPr bwMode="auto">
              <a:xfrm flipH="1">
                <a:off x="218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46" name="Line 4763"/>
              <p:cNvSpPr>
                <a:spLocks noChangeShapeType="1"/>
              </p:cNvSpPr>
              <p:nvPr/>
            </p:nvSpPr>
            <p:spPr bwMode="auto">
              <a:xfrm>
                <a:off x="221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47" name="Rectangle 4764"/>
              <p:cNvSpPr>
                <a:spLocks noChangeArrowheads="1"/>
              </p:cNvSpPr>
              <p:nvPr/>
            </p:nvSpPr>
            <p:spPr bwMode="auto">
              <a:xfrm>
                <a:off x="221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48" name="Line 4765"/>
              <p:cNvSpPr>
                <a:spLocks noChangeShapeType="1"/>
              </p:cNvSpPr>
              <p:nvPr/>
            </p:nvSpPr>
            <p:spPr bwMode="auto">
              <a:xfrm flipV="1">
                <a:off x="2248"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49" name="Line 4766"/>
              <p:cNvSpPr>
                <a:spLocks noChangeShapeType="1"/>
              </p:cNvSpPr>
              <p:nvPr/>
            </p:nvSpPr>
            <p:spPr bwMode="auto">
              <a:xfrm>
                <a:off x="2248"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50" name="Line 4767"/>
              <p:cNvSpPr>
                <a:spLocks noChangeShapeType="1"/>
              </p:cNvSpPr>
              <p:nvPr/>
            </p:nvSpPr>
            <p:spPr bwMode="auto">
              <a:xfrm flipH="1">
                <a:off x="221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51" name="Line 4768"/>
              <p:cNvSpPr>
                <a:spLocks noChangeShapeType="1"/>
              </p:cNvSpPr>
              <p:nvPr/>
            </p:nvSpPr>
            <p:spPr bwMode="auto">
              <a:xfrm>
                <a:off x="224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52" name="Rectangle 4769"/>
              <p:cNvSpPr>
                <a:spLocks noChangeArrowheads="1"/>
              </p:cNvSpPr>
              <p:nvPr/>
            </p:nvSpPr>
            <p:spPr bwMode="auto">
              <a:xfrm>
                <a:off x="223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53" name="Line 4770"/>
              <p:cNvSpPr>
                <a:spLocks noChangeShapeType="1"/>
              </p:cNvSpPr>
              <p:nvPr/>
            </p:nvSpPr>
            <p:spPr bwMode="auto">
              <a:xfrm flipV="1">
                <a:off x="2277"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54" name="Line 4771"/>
              <p:cNvSpPr>
                <a:spLocks noChangeShapeType="1"/>
              </p:cNvSpPr>
              <p:nvPr/>
            </p:nvSpPr>
            <p:spPr bwMode="auto">
              <a:xfrm>
                <a:off x="2277"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55" name="Line 4772"/>
              <p:cNvSpPr>
                <a:spLocks noChangeShapeType="1"/>
              </p:cNvSpPr>
              <p:nvPr/>
            </p:nvSpPr>
            <p:spPr bwMode="auto">
              <a:xfrm flipH="1">
                <a:off x="224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56" name="Line 4773"/>
              <p:cNvSpPr>
                <a:spLocks noChangeShapeType="1"/>
              </p:cNvSpPr>
              <p:nvPr/>
            </p:nvSpPr>
            <p:spPr bwMode="auto">
              <a:xfrm>
                <a:off x="2277"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57" name="Rectangle 4774"/>
              <p:cNvSpPr>
                <a:spLocks noChangeArrowheads="1"/>
              </p:cNvSpPr>
              <p:nvPr/>
            </p:nvSpPr>
            <p:spPr bwMode="auto">
              <a:xfrm>
                <a:off x="226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58" name="Line 4775"/>
              <p:cNvSpPr>
                <a:spLocks noChangeShapeType="1"/>
              </p:cNvSpPr>
              <p:nvPr/>
            </p:nvSpPr>
            <p:spPr bwMode="auto">
              <a:xfrm flipV="1">
                <a:off x="2305"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59" name="Line 4776"/>
              <p:cNvSpPr>
                <a:spLocks noChangeShapeType="1"/>
              </p:cNvSpPr>
              <p:nvPr/>
            </p:nvSpPr>
            <p:spPr bwMode="auto">
              <a:xfrm>
                <a:off x="2305"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60" name="Line 4777"/>
              <p:cNvSpPr>
                <a:spLocks noChangeShapeType="1"/>
              </p:cNvSpPr>
              <p:nvPr/>
            </p:nvSpPr>
            <p:spPr bwMode="auto">
              <a:xfrm flipH="1">
                <a:off x="2277"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61" name="Line 4778"/>
              <p:cNvSpPr>
                <a:spLocks noChangeShapeType="1"/>
              </p:cNvSpPr>
              <p:nvPr/>
            </p:nvSpPr>
            <p:spPr bwMode="auto">
              <a:xfrm>
                <a:off x="2305"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62" name="Rectangle 4779"/>
              <p:cNvSpPr>
                <a:spLocks noChangeArrowheads="1"/>
              </p:cNvSpPr>
              <p:nvPr/>
            </p:nvSpPr>
            <p:spPr bwMode="auto">
              <a:xfrm>
                <a:off x="230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63" name="Line 4780"/>
              <p:cNvSpPr>
                <a:spLocks noChangeShapeType="1"/>
              </p:cNvSpPr>
              <p:nvPr/>
            </p:nvSpPr>
            <p:spPr bwMode="auto">
              <a:xfrm flipV="1">
                <a:off x="2344"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64" name="Line 4781"/>
              <p:cNvSpPr>
                <a:spLocks noChangeShapeType="1"/>
              </p:cNvSpPr>
              <p:nvPr/>
            </p:nvSpPr>
            <p:spPr bwMode="auto">
              <a:xfrm>
                <a:off x="2344"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65" name="Line 4782"/>
              <p:cNvSpPr>
                <a:spLocks noChangeShapeType="1"/>
              </p:cNvSpPr>
              <p:nvPr/>
            </p:nvSpPr>
            <p:spPr bwMode="auto">
              <a:xfrm flipH="1">
                <a:off x="2315"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66" name="Line 4783"/>
              <p:cNvSpPr>
                <a:spLocks noChangeShapeType="1"/>
              </p:cNvSpPr>
              <p:nvPr/>
            </p:nvSpPr>
            <p:spPr bwMode="auto">
              <a:xfrm>
                <a:off x="2344"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67" name="Rectangle 4784"/>
              <p:cNvSpPr>
                <a:spLocks noChangeArrowheads="1"/>
              </p:cNvSpPr>
              <p:nvPr/>
            </p:nvSpPr>
            <p:spPr bwMode="auto">
              <a:xfrm>
                <a:off x="233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68" name="Line 4785"/>
              <p:cNvSpPr>
                <a:spLocks noChangeShapeType="1"/>
              </p:cNvSpPr>
              <p:nvPr/>
            </p:nvSpPr>
            <p:spPr bwMode="auto">
              <a:xfrm flipV="1">
                <a:off x="2372"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69" name="Line 4786"/>
              <p:cNvSpPr>
                <a:spLocks noChangeShapeType="1"/>
              </p:cNvSpPr>
              <p:nvPr/>
            </p:nvSpPr>
            <p:spPr bwMode="auto">
              <a:xfrm>
                <a:off x="2372"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70" name="Line 4787"/>
              <p:cNvSpPr>
                <a:spLocks noChangeShapeType="1"/>
              </p:cNvSpPr>
              <p:nvPr/>
            </p:nvSpPr>
            <p:spPr bwMode="auto">
              <a:xfrm flipH="1">
                <a:off x="2344"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71" name="Line 4788"/>
              <p:cNvSpPr>
                <a:spLocks noChangeShapeType="1"/>
              </p:cNvSpPr>
              <p:nvPr/>
            </p:nvSpPr>
            <p:spPr bwMode="auto">
              <a:xfrm>
                <a:off x="237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72" name="Rectangle 4789"/>
              <p:cNvSpPr>
                <a:spLocks noChangeArrowheads="1"/>
              </p:cNvSpPr>
              <p:nvPr/>
            </p:nvSpPr>
            <p:spPr bwMode="auto">
              <a:xfrm>
                <a:off x="236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73" name="Line 4790"/>
              <p:cNvSpPr>
                <a:spLocks noChangeShapeType="1"/>
              </p:cNvSpPr>
              <p:nvPr/>
            </p:nvSpPr>
            <p:spPr bwMode="auto">
              <a:xfrm flipV="1">
                <a:off x="2401"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74" name="Line 4791"/>
              <p:cNvSpPr>
                <a:spLocks noChangeShapeType="1"/>
              </p:cNvSpPr>
              <p:nvPr/>
            </p:nvSpPr>
            <p:spPr bwMode="auto">
              <a:xfrm>
                <a:off x="2401"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75" name="Line 4792"/>
              <p:cNvSpPr>
                <a:spLocks noChangeShapeType="1"/>
              </p:cNvSpPr>
              <p:nvPr/>
            </p:nvSpPr>
            <p:spPr bwMode="auto">
              <a:xfrm flipH="1">
                <a:off x="237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76" name="Line 4793"/>
              <p:cNvSpPr>
                <a:spLocks noChangeShapeType="1"/>
              </p:cNvSpPr>
              <p:nvPr/>
            </p:nvSpPr>
            <p:spPr bwMode="auto">
              <a:xfrm>
                <a:off x="2401"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77" name="Rectangle 4794"/>
              <p:cNvSpPr>
                <a:spLocks noChangeArrowheads="1"/>
              </p:cNvSpPr>
              <p:nvPr/>
            </p:nvSpPr>
            <p:spPr bwMode="auto">
              <a:xfrm>
                <a:off x="240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578" name="Line 4795"/>
              <p:cNvSpPr>
                <a:spLocks noChangeShapeType="1"/>
              </p:cNvSpPr>
              <p:nvPr/>
            </p:nvSpPr>
            <p:spPr bwMode="auto">
              <a:xfrm flipV="1">
                <a:off x="2439"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79" name="Line 4796"/>
              <p:cNvSpPr>
                <a:spLocks noChangeShapeType="1"/>
              </p:cNvSpPr>
              <p:nvPr/>
            </p:nvSpPr>
            <p:spPr bwMode="auto">
              <a:xfrm>
                <a:off x="2439"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80" name="Line 4797"/>
              <p:cNvSpPr>
                <a:spLocks noChangeShapeType="1"/>
              </p:cNvSpPr>
              <p:nvPr/>
            </p:nvSpPr>
            <p:spPr bwMode="auto">
              <a:xfrm flipH="1">
                <a:off x="2411"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81" name="Line 4798"/>
              <p:cNvSpPr>
                <a:spLocks noChangeShapeType="1"/>
              </p:cNvSpPr>
              <p:nvPr/>
            </p:nvSpPr>
            <p:spPr bwMode="auto">
              <a:xfrm>
                <a:off x="243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31" name="Group 5000"/>
            <p:cNvGrpSpPr>
              <a:grpSpLocks/>
            </p:cNvGrpSpPr>
            <p:nvPr/>
          </p:nvGrpSpPr>
          <p:grpSpPr bwMode="auto">
            <a:xfrm>
              <a:off x="2430" y="1270"/>
              <a:ext cx="1328" cy="1645"/>
              <a:chOff x="2430" y="1270"/>
              <a:chExt cx="1328" cy="1645"/>
            </a:xfrm>
          </p:grpSpPr>
          <p:sp>
            <p:nvSpPr>
              <p:cNvPr id="43182" name="Rectangle 4800"/>
              <p:cNvSpPr>
                <a:spLocks noChangeArrowheads="1"/>
              </p:cNvSpPr>
              <p:nvPr/>
            </p:nvSpPr>
            <p:spPr bwMode="auto">
              <a:xfrm>
                <a:off x="243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83" name="Line 4801"/>
              <p:cNvSpPr>
                <a:spLocks noChangeShapeType="1"/>
              </p:cNvSpPr>
              <p:nvPr/>
            </p:nvSpPr>
            <p:spPr bwMode="auto">
              <a:xfrm flipV="1">
                <a:off x="2468"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84" name="Line 4802"/>
              <p:cNvSpPr>
                <a:spLocks noChangeShapeType="1"/>
              </p:cNvSpPr>
              <p:nvPr/>
            </p:nvSpPr>
            <p:spPr bwMode="auto">
              <a:xfrm>
                <a:off x="2468"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85" name="Line 4803"/>
              <p:cNvSpPr>
                <a:spLocks noChangeShapeType="1"/>
              </p:cNvSpPr>
              <p:nvPr/>
            </p:nvSpPr>
            <p:spPr bwMode="auto">
              <a:xfrm flipH="1">
                <a:off x="243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86" name="Line 4804"/>
              <p:cNvSpPr>
                <a:spLocks noChangeShapeType="1"/>
              </p:cNvSpPr>
              <p:nvPr/>
            </p:nvSpPr>
            <p:spPr bwMode="auto">
              <a:xfrm>
                <a:off x="246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87" name="Rectangle 4805"/>
              <p:cNvSpPr>
                <a:spLocks noChangeArrowheads="1"/>
              </p:cNvSpPr>
              <p:nvPr/>
            </p:nvSpPr>
            <p:spPr bwMode="auto">
              <a:xfrm>
                <a:off x="245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88" name="Line 4806"/>
              <p:cNvSpPr>
                <a:spLocks noChangeShapeType="1"/>
              </p:cNvSpPr>
              <p:nvPr/>
            </p:nvSpPr>
            <p:spPr bwMode="auto">
              <a:xfrm flipV="1">
                <a:off x="2497"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89" name="Line 4807"/>
              <p:cNvSpPr>
                <a:spLocks noChangeShapeType="1"/>
              </p:cNvSpPr>
              <p:nvPr/>
            </p:nvSpPr>
            <p:spPr bwMode="auto">
              <a:xfrm>
                <a:off x="2497"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0" name="Line 4808"/>
              <p:cNvSpPr>
                <a:spLocks noChangeShapeType="1"/>
              </p:cNvSpPr>
              <p:nvPr/>
            </p:nvSpPr>
            <p:spPr bwMode="auto">
              <a:xfrm flipH="1">
                <a:off x="246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1" name="Line 4809"/>
              <p:cNvSpPr>
                <a:spLocks noChangeShapeType="1"/>
              </p:cNvSpPr>
              <p:nvPr/>
            </p:nvSpPr>
            <p:spPr bwMode="auto">
              <a:xfrm>
                <a:off x="2497"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2" name="Rectangle 4810"/>
              <p:cNvSpPr>
                <a:spLocks noChangeArrowheads="1"/>
              </p:cNvSpPr>
              <p:nvPr/>
            </p:nvSpPr>
            <p:spPr bwMode="auto">
              <a:xfrm>
                <a:off x="2497"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93" name="Line 4811"/>
              <p:cNvSpPr>
                <a:spLocks noChangeShapeType="1"/>
              </p:cNvSpPr>
              <p:nvPr/>
            </p:nvSpPr>
            <p:spPr bwMode="auto">
              <a:xfrm flipV="1">
                <a:off x="2535"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4" name="Line 4812"/>
              <p:cNvSpPr>
                <a:spLocks noChangeShapeType="1"/>
              </p:cNvSpPr>
              <p:nvPr/>
            </p:nvSpPr>
            <p:spPr bwMode="auto">
              <a:xfrm>
                <a:off x="2535"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5" name="Line 4813"/>
              <p:cNvSpPr>
                <a:spLocks noChangeShapeType="1"/>
              </p:cNvSpPr>
              <p:nvPr/>
            </p:nvSpPr>
            <p:spPr bwMode="auto">
              <a:xfrm flipH="1">
                <a:off x="2506"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6" name="Line 4814"/>
              <p:cNvSpPr>
                <a:spLocks noChangeShapeType="1"/>
              </p:cNvSpPr>
              <p:nvPr/>
            </p:nvSpPr>
            <p:spPr bwMode="auto">
              <a:xfrm>
                <a:off x="253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7" name="Rectangle 4815"/>
              <p:cNvSpPr>
                <a:spLocks noChangeArrowheads="1"/>
              </p:cNvSpPr>
              <p:nvPr/>
            </p:nvSpPr>
            <p:spPr bwMode="auto">
              <a:xfrm>
                <a:off x="252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98" name="Line 4816"/>
              <p:cNvSpPr>
                <a:spLocks noChangeShapeType="1"/>
              </p:cNvSpPr>
              <p:nvPr/>
            </p:nvSpPr>
            <p:spPr bwMode="auto">
              <a:xfrm flipV="1">
                <a:off x="2563"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9" name="Line 4817"/>
              <p:cNvSpPr>
                <a:spLocks noChangeShapeType="1"/>
              </p:cNvSpPr>
              <p:nvPr/>
            </p:nvSpPr>
            <p:spPr bwMode="auto">
              <a:xfrm>
                <a:off x="2563"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0" name="Line 4818"/>
              <p:cNvSpPr>
                <a:spLocks noChangeShapeType="1"/>
              </p:cNvSpPr>
              <p:nvPr/>
            </p:nvSpPr>
            <p:spPr bwMode="auto">
              <a:xfrm flipH="1">
                <a:off x="253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1" name="Line 4819"/>
              <p:cNvSpPr>
                <a:spLocks noChangeShapeType="1"/>
              </p:cNvSpPr>
              <p:nvPr/>
            </p:nvSpPr>
            <p:spPr bwMode="auto">
              <a:xfrm>
                <a:off x="2563"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2" name="Rectangle 4820"/>
              <p:cNvSpPr>
                <a:spLocks noChangeArrowheads="1"/>
              </p:cNvSpPr>
              <p:nvPr/>
            </p:nvSpPr>
            <p:spPr bwMode="auto">
              <a:xfrm>
                <a:off x="2554"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03" name="Line 4821"/>
              <p:cNvSpPr>
                <a:spLocks noChangeShapeType="1"/>
              </p:cNvSpPr>
              <p:nvPr/>
            </p:nvSpPr>
            <p:spPr bwMode="auto">
              <a:xfrm flipV="1">
                <a:off x="2592"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4" name="Line 4822"/>
              <p:cNvSpPr>
                <a:spLocks noChangeShapeType="1"/>
              </p:cNvSpPr>
              <p:nvPr/>
            </p:nvSpPr>
            <p:spPr bwMode="auto">
              <a:xfrm>
                <a:off x="2592"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5" name="Line 4823"/>
              <p:cNvSpPr>
                <a:spLocks noChangeShapeType="1"/>
              </p:cNvSpPr>
              <p:nvPr/>
            </p:nvSpPr>
            <p:spPr bwMode="auto">
              <a:xfrm flipH="1">
                <a:off x="2563"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6" name="Line 4824"/>
              <p:cNvSpPr>
                <a:spLocks noChangeShapeType="1"/>
              </p:cNvSpPr>
              <p:nvPr/>
            </p:nvSpPr>
            <p:spPr bwMode="auto">
              <a:xfrm>
                <a:off x="2592"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7" name="Rectangle 4825"/>
              <p:cNvSpPr>
                <a:spLocks noChangeArrowheads="1"/>
              </p:cNvSpPr>
              <p:nvPr/>
            </p:nvSpPr>
            <p:spPr bwMode="auto">
              <a:xfrm>
                <a:off x="259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08" name="Line 4826"/>
              <p:cNvSpPr>
                <a:spLocks noChangeShapeType="1"/>
              </p:cNvSpPr>
              <p:nvPr/>
            </p:nvSpPr>
            <p:spPr bwMode="auto">
              <a:xfrm flipV="1">
                <a:off x="2630"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9" name="Line 4827"/>
              <p:cNvSpPr>
                <a:spLocks noChangeShapeType="1"/>
              </p:cNvSpPr>
              <p:nvPr/>
            </p:nvSpPr>
            <p:spPr bwMode="auto">
              <a:xfrm>
                <a:off x="2630"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0" name="Line 4828"/>
              <p:cNvSpPr>
                <a:spLocks noChangeShapeType="1"/>
              </p:cNvSpPr>
              <p:nvPr/>
            </p:nvSpPr>
            <p:spPr bwMode="auto">
              <a:xfrm flipH="1">
                <a:off x="2602"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1" name="Line 4829"/>
              <p:cNvSpPr>
                <a:spLocks noChangeShapeType="1"/>
              </p:cNvSpPr>
              <p:nvPr/>
            </p:nvSpPr>
            <p:spPr bwMode="auto">
              <a:xfrm>
                <a:off x="263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2" name="Rectangle 4830"/>
              <p:cNvSpPr>
                <a:spLocks noChangeArrowheads="1"/>
              </p:cNvSpPr>
              <p:nvPr/>
            </p:nvSpPr>
            <p:spPr bwMode="auto">
              <a:xfrm>
                <a:off x="262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13" name="Line 4831"/>
              <p:cNvSpPr>
                <a:spLocks noChangeShapeType="1"/>
              </p:cNvSpPr>
              <p:nvPr/>
            </p:nvSpPr>
            <p:spPr bwMode="auto">
              <a:xfrm flipV="1">
                <a:off x="2659"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4" name="Line 4832"/>
              <p:cNvSpPr>
                <a:spLocks noChangeShapeType="1"/>
              </p:cNvSpPr>
              <p:nvPr/>
            </p:nvSpPr>
            <p:spPr bwMode="auto">
              <a:xfrm>
                <a:off x="2659"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5" name="Line 4833"/>
              <p:cNvSpPr>
                <a:spLocks noChangeShapeType="1"/>
              </p:cNvSpPr>
              <p:nvPr/>
            </p:nvSpPr>
            <p:spPr bwMode="auto">
              <a:xfrm flipH="1">
                <a:off x="263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6" name="Line 4834"/>
              <p:cNvSpPr>
                <a:spLocks noChangeShapeType="1"/>
              </p:cNvSpPr>
              <p:nvPr/>
            </p:nvSpPr>
            <p:spPr bwMode="auto">
              <a:xfrm>
                <a:off x="265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7" name="Rectangle 4835"/>
              <p:cNvSpPr>
                <a:spLocks noChangeArrowheads="1"/>
              </p:cNvSpPr>
              <p:nvPr/>
            </p:nvSpPr>
            <p:spPr bwMode="auto">
              <a:xfrm>
                <a:off x="264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18" name="Line 4836"/>
              <p:cNvSpPr>
                <a:spLocks noChangeShapeType="1"/>
              </p:cNvSpPr>
              <p:nvPr/>
            </p:nvSpPr>
            <p:spPr bwMode="auto">
              <a:xfrm flipV="1">
                <a:off x="2688"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9" name="Line 4837"/>
              <p:cNvSpPr>
                <a:spLocks noChangeShapeType="1"/>
              </p:cNvSpPr>
              <p:nvPr/>
            </p:nvSpPr>
            <p:spPr bwMode="auto">
              <a:xfrm>
                <a:off x="2688"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0" name="Line 4838"/>
              <p:cNvSpPr>
                <a:spLocks noChangeShapeType="1"/>
              </p:cNvSpPr>
              <p:nvPr/>
            </p:nvSpPr>
            <p:spPr bwMode="auto">
              <a:xfrm flipH="1">
                <a:off x="265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1" name="Line 4839"/>
              <p:cNvSpPr>
                <a:spLocks noChangeShapeType="1"/>
              </p:cNvSpPr>
              <p:nvPr/>
            </p:nvSpPr>
            <p:spPr bwMode="auto">
              <a:xfrm>
                <a:off x="2688"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2" name="Rectangle 4840"/>
              <p:cNvSpPr>
                <a:spLocks noChangeArrowheads="1"/>
              </p:cNvSpPr>
              <p:nvPr/>
            </p:nvSpPr>
            <p:spPr bwMode="auto">
              <a:xfrm>
                <a:off x="268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23" name="Line 4841"/>
              <p:cNvSpPr>
                <a:spLocks noChangeShapeType="1"/>
              </p:cNvSpPr>
              <p:nvPr/>
            </p:nvSpPr>
            <p:spPr bwMode="auto">
              <a:xfrm flipV="1">
                <a:off x="2726"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4" name="Line 4842"/>
              <p:cNvSpPr>
                <a:spLocks noChangeShapeType="1"/>
              </p:cNvSpPr>
              <p:nvPr/>
            </p:nvSpPr>
            <p:spPr bwMode="auto">
              <a:xfrm>
                <a:off x="2726"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5" name="Line 4843"/>
              <p:cNvSpPr>
                <a:spLocks noChangeShapeType="1"/>
              </p:cNvSpPr>
              <p:nvPr/>
            </p:nvSpPr>
            <p:spPr bwMode="auto">
              <a:xfrm flipH="1">
                <a:off x="2697"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6" name="Line 4844"/>
              <p:cNvSpPr>
                <a:spLocks noChangeShapeType="1"/>
              </p:cNvSpPr>
              <p:nvPr/>
            </p:nvSpPr>
            <p:spPr bwMode="auto">
              <a:xfrm>
                <a:off x="2726"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7" name="Rectangle 4845"/>
              <p:cNvSpPr>
                <a:spLocks noChangeArrowheads="1"/>
              </p:cNvSpPr>
              <p:nvPr/>
            </p:nvSpPr>
            <p:spPr bwMode="auto">
              <a:xfrm>
                <a:off x="2716" y="280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28" name="Line 4846"/>
              <p:cNvSpPr>
                <a:spLocks noChangeShapeType="1"/>
              </p:cNvSpPr>
              <p:nvPr/>
            </p:nvSpPr>
            <p:spPr bwMode="auto">
              <a:xfrm flipV="1">
                <a:off x="2755" y="2810"/>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9" name="Line 4847"/>
              <p:cNvSpPr>
                <a:spLocks noChangeShapeType="1"/>
              </p:cNvSpPr>
              <p:nvPr/>
            </p:nvSpPr>
            <p:spPr bwMode="auto">
              <a:xfrm>
                <a:off x="2755"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0" name="Line 4848"/>
              <p:cNvSpPr>
                <a:spLocks noChangeShapeType="1"/>
              </p:cNvSpPr>
              <p:nvPr/>
            </p:nvSpPr>
            <p:spPr bwMode="auto">
              <a:xfrm flipH="1">
                <a:off x="2726" y="2838"/>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1" name="Line 4849"/>
              <p:cNvSpPr>
                <a:spLocks noChangeShapeType="1"/>
              </p:cNvSpPr>
              <p:nvPr/>
            </p:nvSpPr>
            <p:spPr bwMode="auto">
              <a:xfrm>
                <a:off x="2755" y="2838"/>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2" name="Rectangle 4850"/>
              <p:cNvSpPr>
                <a:spLocks noChangeArrowheads="1"/>
              </p:cNvSpPr>
              <p:nvPr/>
            </p:nvSpPr>
            <p:spPr bwMode="auto">
              <a:xfrm>
                <a:off x="2745" y="2752"/>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33" name="Line 4851"/>
              <p:cNvSpPr>
                <a:spLocks noChangeShapeType="1"/>
              </p:cNvSpPr>
              <p:nvPr/>
            </p:nvSpPr>
            <p:spPr bwMode="auto">
              <a:xfrm flipV="1">
                <a:off x="2783" y="2762"/>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4" name="Line 4852"/>
              <p:cNvSpPr>
                <a:spLocks noChangeShapeType="1"/>
              </p:cNvSpPr>
              <p:nvPr/>
            </p:nvSpPr>
            <p:spPr bwMode="auto">
              <a:xfrm>
                <a:off x="2783" y="2791"/>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5" name="Line 4853"/>
              <p:cNvSpPr>
                <a:spLocks noChangeShapeType="1"/>
              </p:cNvSpPr>
              <p:nvPr/>
            </p:nvSpPr>
            <p:spPr bwMode="auto">
              <a:xfrm flipH="1">
                <a:off x="2755" y="2791"/>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6" name="Line 4854"/>
              <p:cNvSpPr>
                <a:spLocks noChangeShapeType="1"/>
              </p:cNvSpPr>
              <p:nvPr/>
            </p:nvSpPr>
            <p:spPr bwMode="auto">
              <a:xfrm>
                <a:off x="2783" y="2791"/>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7" name="Rectangle 4855"/>
              <p:cNvSpPr>
                <a:spLocks noChangeArrowheads="1"/>
              </p:cNvSpPr>
              <p:nvPr/>
            </p:nvSpPr>
            <p:spPr bwMode="auto">
              <a:xfrm>
                <a:off x="2783" y="2666"/>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38" name="Line 4856"/>
              <p:cNvSpPr>
                <a:spLocks noChangeShapeType="1"/>
              </p:cNvSpPr>
              <p:nvPr/>
            </p:nvSpPr>
            <p:spPr bwMode="auto">
              <a:xfrm flipV="1">
                <a:off x="2821" y="2676"/>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9" name="Line 4857"/>
              <p:cNvSpPr>
                <a:spLocks noChangeShapeType="1"/>
              </p:cNvSpPr>
              <p:nvPr/>
            </p:nvSpPr>
            <p:spPr bwMode="auto">
              <a:xfrm>
                <a:off x="2821" y="2705"/>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0" name="Line 4858"/>
              <p:cNvSpPr>
                <a:spLocks noChangeShapeType="1"/>
              </p:cNvSpPr>
              <p:nvPr/>
            </p:nvSpPr>
            <p:spPr bwMode="auto">
              <a:xfrm flipH="1">
                <a:off x="2793" y="2705"/>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1" name="Line 4859"/>
              <p:cNvSpPr>
                <a:spLocks noChangeShapeType="1"/>
              </p:cNvSpPr>
              <p:nvPr/>
            </p:nvSpPr>
            <p:spPr bwMode="auto">
              <a:xfrm>
                <a:off x="2821" y="2705"/>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2" name="Rectangle 4860"/>
              <p:cNvSpPr>
                <a:spLocks noChangeArrowheads="1"/>
              </p:cNvSpPr>
              <p:nvPr/>
            </p:nvSpPr>
            <p:spPr bwMode="auto">
              <a:xfrm>
                <a:off x="2812" y="252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43" name="Line 4861"/>
              <p:cNvSpPr>
                <a:spLocks noChangeShapeType="1"/>
              </p:cNvSpPr>
              <p:nvPr/>
            </p:nvSpPr>
            <p:spPr bwMode="auto">
              <a:xfrm flipV="1">
                <a:off x="2850" y="2532"/>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4" name="Line 4862"/>
              <p:cNvSpPr>
                <a:spLocks noChangeShapeType="1"/>
              </p:cNvSpPr>
              <p:nvPr/>
            </p:nvSpPr>
            <p:spPr bwMode="auto">
              <a:xfrm>
                <a:off x="2850" y="2561"/>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5" name="Line 4863"/>
              <p:cNvSpPr>
                <a:spLocks noChangeShapeType="1"/>
              </p:cNvSpPr>
              <p:nvPr/>
            </p:nvSpPr>
            <p:spPr bwMode="auto">
              <a:xfrm flipH="1">
                <a:off x="2821" y="2561"/>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6" name="Line 4864"/>
              <p:cNvSpPr>
                <a:spLocks noChangeShapeType="1"/>
              </p:cNvSpPr>
              <p:nvPr/>
            </p:nvSpPr>
            <p:spPr bwMode="auto">
              <a:xfrm>
                <a:off x="2850" y="2561"/>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7" name="Rectangle 4865"/>
              <p:cNvSpPr>
                <a:spLocks noChangeArrowheads="1"/>
              </p:cNvSpPr>
              <p:nvPr/>
            </p:nvSpPr>
            <p:spPr bwMode="auto">
              <a:xfrm>
                <a:off x="2841" y="229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48" name="Line 4866"/>
              <p:cNvSpPr>
                <a:spLocks noChangeShapeType="1"/>
              </p:cNvSpPr>
              <p:nvPr/>
            </p:nvSpPr>
            <p:spPr bwMode="auto">
              <a:xfrm flipV="1">
                <a:off x="2879" y="2303"/>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9" name="Line 4867"/>
              <p:cNvSpPr>
                <a:spLocks noChangeShapeType="1"/>
              </p:cNvSpPr>
              <p:nvPr/>
            </p:nvSpPr>
            <p:spPr bwMode="auto">
              <a:xfrm>
                <a:off x="2879" y="2331"/>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0" name="Line 4868"/>
              <p:cNvSpPr>
                <a:spLocks noChangeShapeType="1"/>
              </p:cNvSpPr>
              <p:nvPr/>
            </p:nvSpPr>
            <p:spPr bwMode="auto">
              <a:xfrm flipH="1">
                <a:off x="2850" y="2331"/>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1" name="Line 4869"/>
              <p:cNvSpPr>
                <a:spLocks noChangeShapeType="1"/>
              </p:cNvSpPr>
              <p:nvPr/>
            </p:nvSpPr>
            <p:spPr bwMode="auto">
              <a:xfrm>
                <a:off x="2879" y="2331"/>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2" name="Rectangle 4870"/>
              <p:cNvSpPr>
                <a:spLocks noChangeArrowheads="1"/>
              </p:cNvSpPr>
              <p:nvPr/>
            </p:nvSpPr>
            <p:spPr bwMode="auto">
              <a:xfrm>
                <a:off x="2879" y="1997"/>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53" name="Line 4871"/>
              <p:cNvSpPr>
                <a:spLocks noChangeShapeType="1"/>
              </p:cNvSpPr>
              <p:nvPr/>
            </p:nvSpPr>
            <p:spPr bwMode="auto">
              <a:xfrm flipV="1">
                <a:off x="2917" y="2006"/>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4" name="Line 4872"/>
              <p:cNvSpPr>
                <a:spLocks noChangeShapeType="1"/>
              </p:cNvSpPr>
              <p:nvPr/>
            </p:nvSpPr>
            <p:spPr bwMode="auto">
              <a:xfrm>
                <a:off x="2917" y="2035"/>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5" name="Line 4873"/>
              <p:cNvSpPr>
                <a:spLocks noChangeShapeType="1"/>
              </p:cNvSpPr>
              <p:nvPr/>
            </p:nvSpPr>
            <p:spPr bwMode="auto">
              <a:xfrm flipH="1">
                <a:off x="2888" y="2035"/>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6" name="Line 4874"/>
              <p:cNvSpPr>
                <a:spLocks noChangeShapeType="1"/>
              </p:cNvSpPr>
              <p:nvPr/>
            </p:nvSpPr>
            <p:spPr bwMode="auto">
              <a:xfrm>
                <a:off x="2917" y="2035"/>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7" name="Rectangle 4875"/>
              <p:cNvSpPr>
                <a:spLocks noChangeArrowheads="1"/>
              </p:cNvSpPr>
              <p:nvPr/>
            </p:nvSpPr>
            <p:spPr bwMode="auto">
              <a:xfrm>
                <a:off x="2907" y="1671"/>
                <a:ext cx="87"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58" name="Line 4876"/>
              <p:cNvSpPr>
                <a:spLocks noChangeShapeType="1"/>
              </p:cNvSpPr>
              <p:nvPr/>
            </p:nvSpPr>
            <p:spPr bwMode="auto">
              <a:xfrm flipV="1">
                <a:off x="2946" y="1681"/>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9" name="Line 4877"/>
              <p:cNvSpPr>
                <a:spLocks noChangeShapeType="1"/>
              </p:cNvSpPr>
              <p:nvPr/>
            </p:nvSpPr>
            <p:spPr bwMode="auto">
              <a:xfrm>
                <a:off x="2946" y="1710"/>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0" name="Line 4878"/>
              <p:cNvSpPr>
                <a:spLocks noChangeShapeType="1"/>
              </p:cNvSpPr>
              <p:nvPr/>
            </p:nvSpPr>
            <p:spPr bwMode="auto">
              <a:xfrm flipH="1">
                <a:off x="2917" y="1710"/>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1" name="Line 4879"/>
              <p:cNvSpPr>
                <a:spLocks noChangeShapeType="1"/>
              </p:cNvSpPr>
              <p:nvPr/>
            </p:nvSpPr>
            <p:spPr bwMode="auto">
              <a:xfrm>
                <a:off x="2946" y="1710"/>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2" name="Rectangle 4880"/>
              <p:cNvSpPr>
                <a:spLocks noChangeArrowheads="1"/>
              </p:cNvSpPr>
              <p:nvPr/>
            </p:nvSpPr>
            <p:spPr bwMode="auto">
              <a:xfrm>
                <a:off x="2936" y="1404"/>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63" name="Line 4881"/>
              <p:cNvSpPr>
                <a:spLocks noChangeShapeType="1"/>
              </p:cNvSpPr>
              <p:nvPr/>
            </p:nvSpPr>
            <p:spPr bwMode="auto">
              <a:xfrm flipV="1">
                <a:off x="2974" y="1413"/>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4" name="Line 4882"/>
              <p:cNvSpPr>
                <a:spLocks noChangeShapeType="1"/>
              </p:cNvSpPr>
              <p:nvPr/>
            </p:nvSpPr>
            <p:spPr bwMode="auto">
              <a:xfrm>
                <a:off x="2974" y="1442"/>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5" name="Line 4883"/>
              <p:cNvSpPr>
                <a:spLocks noChangeShapeType="1"/>
              </p:cNvSpPr>
              <p:nvPr/>
            </p:nvSpPr>
            <p:spPr bwMode="auto">
              <a:xfrm flipH="1">
                <a:off x="2946" y="1442"/>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6" name="Line 4884"/>
              <p:cNvSpPr>
                <a:spLocks noChangeShapeType="1"/>
              </p:cNvSpPr>
              <p:nvPr/>
            </p:nvSpPr>
            <p:spPr bwMode="auto">
              <a:xfrm>
                <a:off x="2974" y="1442"/>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7" name="Rectangle 4885"/>
              <p:cNvSpPr>
                <a:spLocks noChangeArrowheads="1"/>
              </p:cNvSpPr>
              <p:nvPr/>
            </p:nvSpPr>
            <p:spPr bwMode="auto">
              <a:xfrm>
                <a:off x="2974" y="127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68" name="Line 4886"/>
              <p:cNvSpPr>
                <a:spLocks noChangeShapeType="1"/>
              </p:cNvSpPr>
              <p:nvPr/>
            </p:nvSpPr>
            <p:spPr bwMode="auto">
              <a:xfrm flipV="1">
                <a:off x="3013" y="1279"/>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9" name="Line 4887"/>
              <p:cNvSpPr>
                <a:spLocks noChangeShapeType="1"/>
              </p:cNvSpPr>
              <p:nvPr/>
            </p:nvSpPr>
            <p:spPr bwMode="auto">
              <a:xfrm>
                <a:off x="3013" y="130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0" name="Line 4888"/>
              <p:cNvSpPr>
                <a:spLocks noChangeShapeType="1"/>
              </p:cNvSpPr>
              <p:nvPr/>
            </p:nvSpPr>
            <p:spPr bwMode="auto">
              <a:xfrm flipH="1">
                <a:off x="2984" y="1308"/>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1" name="Line 4889"/>
              <p:cNvSpPr>
                <a:spLocks noChangeShapeType="1"/>
              </p:cNvSpPr>
              <p:nvPr/>
            </p:nvSpPr>
            <p:spPr bwMode="auto">
              <a:xfrm>
                <a:off x="3013" y="1308"/>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2" name="Rectangle 4890"/>
              <p:cNvSpPr>
                <a:spLocks noChangeArrowheads="1"/>
              </p:cNvSpPr>
              <p:nvPr/>
            </p:nvSpPr>
            <p:spPr bwMode="auto">
              <a:xfrm>
                <a:off x="3003" y="1298"/>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73" name="Line 4891"/>
              <p:cNvSpPr>
                <a:spLocks noChangeShapeType="1"/>
              </p:cNvSpPr>
              <p:nvPr/>
            </p:nvSpPr>
            <p:spPr bwMode="auto">
              <a:xfrm flipV="1">
                <a:off x="3041" y="130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4" name="Line 4892"/>
              <p:cNvSpPr>
                <a:spLocks noChangeShapeType="1"/>
              </p:cNvSpPr>
              <p:nvPr/>
            </p:nvSpPr>
            <p:spPr bwMode="auto">
              <a:xfrm>
                <a:off x="3041" y="1337"/>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5" name="Line 4893"/>
              <p:cNvSpPr>
                <a:spLocks noChangeShapeType="1"/>
              </p:cNvSpPr>
              <p:nvPr/>
            </p:nvSpPr>
            <p:spPr bwMode="auto">
              <a:xfrm flipH="1">
                <a:off x="3013" y="133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6" name="Line 4894"/>
              <p:cNvSpPr>
                <a:spLocks noChangeShapeType="1"/>
              </p:cNvSpPr>
              <p:nvPr/>
            </p:nvSpPr>
            <p:spPr bwMode="auto">
              <a:xfrm>
                <a:off x="3041" y="133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7" name="Rectangle 4895"/>
              <p:cNvSpPr>
                <a:spLocks noChangeArrowheads="1"/>
              </p:cNvSpPr>
              <p:nvPr/>
            </p:nvSpPr>
            <p:spPr bwMode="auto">
              <a:xfrm>
                <a:off x="3032" y="1432"/>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78" name="Line 4896"/>
              <p:cNvSpPr>
                <a:spLocks noChangeShapeType="1"/>
              </p:cNvSpPr>
              <p:nvPr/>
            </p:nvSpPr>
            <p:spPr bwMode="auto">
              <a:xfrm flipV="1">
                <a:off x="3070" y="1442"/>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9" name="Line 4897"/>
              <p:cNvSpPr>
                <a:spLocks noChangeShapeType="1"/>
              </p:cNvSpPr>
              <p:nvPr/>
            </p:nvSpPr>
            <p:spPr bwMode="auto">
              <a:xfrm>
                <a:off x="3070" y="1470"/>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0" name="Line 4898"/>
              <p:cNvSpPr>
                <a:spLocks noChangeShapeType="1"/>
              </p:cNvSpPr>
              <p:nvPr/>
            </p:nvSpPr>
            <p:spPr bwMode="auto">
              <a:xfrm flipH="1">
                <a:off x="3041" y="1470"/>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1" name="Line 4899"/>
              <p:cNvSpPr>
                <a:spLocks noChangeShapeType="1"/>
              </p:cNvSpPr>
              <p:nvPr/>
            </p:nvSpPr>
            <p:spPr bwMode="auto">
              <a:xfrm>
                <a:off x="3070" y="1470"/>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2" name="Rectangle 4900"/>
              <p:cNvSpPr>
                <a:spLocks noChangeArrowheads="1"/>
              </p:cNvSpPr>
              <p:nvPr/>
            </p:nvSpPr>
            <p:spPr bwMode="auto">
              <a:xfrm>
                <a:off x="3070" y="164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83" name="Line 4901"/>
              <p:cNvSpPr>
                <a:spLocks noChangeShapeType="1"/>
              </p:cNvSpPr>
              <p:nvPr/>
            </p:nvSpPr>
            <p:spPr bwMode="auto">
              <a:xfrm flipV="1">
                <a:off x="3108" y="1652"/>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4" name="Line 4902"/>
              <p:cNvSpPr>
                <a:spLocks noChangeShapeType="1"/>
              </p:cNvSpPr>
              <p:nvPr/>
            </p:nvSpPr>
            <p:spPr bwMode="auto">
              <a:xfrm>
                <a:off x="3108" y="1681"/>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5" name="Line 4903"/>
              <p:cNvSpPr>
                <a:spLocks noChangeShapeType="1"/>
              </p:cNvSpPr>
              <p:nvPr/>
            </p:nvSpPr>
            <p:spPr bwMode="auto">
              <a:xfrm flipH="1">
                <a:off x="3080" y="1681"/>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6" name="Line 4904"/>
              <p:cNvSpPr>
                <a:spLocks noChangeShapeType="1"/>
              </p:cNvSpPr>
              <p:nvPr/>
            </p:nvSpPr>
            <p:spPr bwMode="auto">
              <a:xfrm>
                <a:off x="3108" y="1681"/>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7" name="Rectangle 4905"/>
              <p:cNvSpPr>
                <a:spLocks noChangeArrowheads="1"/>
              </p:cNvSpPr>
              <p:nvPr/>
            </p:nvSpPr>
            <p:spPr bwMode="auto">
              <a:xfrm>
                <a:off x="3099" y="186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88" name="Line 4906"/>
              <p:cNvSpPr>
                <a:spLocks noChangeShapeType="1"/>
              </p:cNvSpPr>
              <p:nvPr/>
            </p:nvSpPr>
            <p:spPr bwMode="auto">
              <a:xfrm flipV="1">
                <a:off x="3137" y="1872"/>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9" name="Line 4907"/>
              <p:cNvSpPr>
                <a:spLocks noChangeShapeType="1"/>
              </p:cNvSpPr>
              <p:nvPr/>
            </p:nvSpPr>
            <p:spPr bwMode="auto">
              <a:xfrm>
                <a:off x="3137" y="1901"/>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90" name="Line 4908"/>
              <p:cNvSpPr>
                <a:spLocks noChangeShapeType="1"/>
              </p:cNvSpPr>
              <p:nvPr/>
            </p:nvSpPr>
            <p:spPr bwMode="auto">
              <a:xfrm flipH="1">
                <a:off x="3108" y="1901"/>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91" name="Line 4909"/>
              <p:cNvSpPr>
                <a:spLocks noChangeShapeType="1"/>
              </p:cNvSpPr>
              <p:nvPr/>
            </p:nvSpPr>
            <p:spPr bwMode="auto">
              <a:xfrm>
                <a:off x="3137" y="1901"/>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92" name="Rectangle 4910"/>
              <p:cNvSpPr>
                <a:spLocks noChangeArrowheads="1"/>
              </p:cNvSpPr>
              <p:nvPr/>
            </p:nvSpPr>
            <p:spPr bwMode="auto">
              <a:xfrm>
                <a:off x="3127" y="2054"/>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93" name="Line 4911"/>
              <p:cNvSpPr>
                <a:spLocks noChangeShapeType="1"/>
              </p:cNvSpPr>
              <p:nvPr/>
            </p:nvSpPr>
            <p:spPr bwMode="auto">
              <a:xfrm flipV="1">
                <a:off x="3166" y="2064"/>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94" name="Line 4912"/>
              <p:cNvSpPr>
                <a:spLocks noChangeShapeType="1"/>
              </p:cNvSpPr>
              <p:nvPr/>
            </p:nvSpPr>
            <p:spPr bwMode="auto">
              <a:xfrm>
                <a:off x="3166" y="2092"/>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95" name="Line 4913"/>
              <p:cNvSpPr>
                <a:spLocks noChangeShapeType="1"/>
              </p:cNvSpPr>
              <p:nvPr/>
            </p:nvSpPr>
            <p:spPr bwMode="auto">
              <a:xfrm flipH="1">
                <a:off x="3137" y="2092"/>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96" name="Line 4914"/>
              <p:cNvSpPr>
                <a:spLocks noChangeShapeType="1"/>
              </p:cNvSpPr>
              <p:nvPr/>
            </p:nvSpPr>
            <p:spPr bwMode="auto">
              <a:xfrm>
                <a:off x="3166" y="2092"/>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97" name="Rectangle 4915"/>
              <p:cNvSpPr>
                <a:spLocks noChangeArrowheads="1"/>
              </p:cNvSpPr>
              <p:nvPr/>
            </p:nvSpPr>
            <p:spPr bwMode="auto">
              <a:xfrm>
                <a:off x="3166" y="2236"/>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298" name="Line 4916"/>
              <p:cNvSpPr>
                <a:spLocks noChangeShapeType="1"/>
              </p:cNvSpPr>
              <p:nvPr/>
            </p:nvSpPr>
            <p:spPr bwMode="auto">
              <a:xfrm flipV="1">
                <a:off x="3204" y="2245"/>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99" name="Line 4917"/>
              <p:cNvSpPr>
                <a:spLocks noChangeShapeType="1"/>
              </p:cNvSpPr>
              <p:nvPr/>
            </p:nvSpPr>
            <p:spPr bwMode="auto">
              <a:xfrm>
                <a:off x="3204" y="2274"/>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0" name="Line 4918"/>
              <p:cNvSpPr>
                <a:spLocks noChangeShapeType="1"/>
              </p:cNvSpPr>
              <p:nvPr/>
            </p:nvSpPr>
            <p:spPr bwMode="auto">
              <a:xfrm flipH="1">
                <a:off x="3175" y="2274"/>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1" name="Line 4919"/>
              <p:cNvSpPr>
                <a:spLocks noChangeShapeType="1"/>
              </p:cNvSpPr>
              <p:nvPr/>
            </p:nvSpPr>
            <p:spPr bwMode="auto">
              <a:xfrm>
                <a:off x="3204" y="2274"/>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2" name="Rectangle 4920"/>
              <p:cNvSpPr>
                <a:spLocks noChangeArrowheads="1"/>
              </p:cNvSpPr>
              <p:nvPr/>
            </p:nvSpPr>
            <p:spPr bwMode="auto">
              <a:xfrm>
                <a:off x="3194" y="2370"/>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03" name="Line 4921"/>
              <p:cNvSpPr>
                <a:spLocks noChangeShapeType="1"/>
              </p:cNvSpPr>
              <p:nvPr/>
            </p:nvSpPr>
            <p:spPr bwMode="auto">
              <a:xfrm flipV="1">
                <a:off x="3232" y="2379"/>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4" name="Line 4922"/>
              <p:cNvSpPr>
                <a:spLocks noChangeShapeType="1"/>
              </p:cNvSpPr>
              <p:nvPr/>
            </p:nvSpPr>
            <p:spPr bwMode="auto">
              <a:xfrm>
                <a:off x="3232" y="240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5" name="Line 4923"/>
              <p:cNvSpPr>
                <a:spLocks noChangeShapeType="1"/>
              </p:cNvSpPr>
              <p:nvPr/>
            </p:nvSpPr>
            <p:spPr bwMode="auto">
              <a:xfrm flipH="1">
                <a:off x="3204" y="2408"/>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6" name="Line 4924"/>
              <p:cNvSpPr>
                <a:spLocks noChangeShapeType="1"/>
              </p:cNvSpPr>
              <p:nvPr/>
            </p:nvSpPr>
            <p:spPr bwMode="auto">
              <a:xfrm>
                <a:off x="3232" y="2408"/>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7" name="Rectangle 4925"/>
              <p:cNvSpPr>
                <a:spLocks noChangeArrowheads="1"/>
              </p:cNvSpPr>
              <p:nvPr/>
            </p:nvSpPr>
            <p:spPr bwMode="auto">
              <a:xfrm>
                <a:off x="3223" y="2484"/>
                <a:ext cx="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08" name="Line 4926"/>
              <p:cNvSpPr>
                <a:spLocks noChangeShapeType="1"/>
              </p:cNvSpPr>
              <p:nvPr/>
            </p:nvSpPr>
            <p:spPr bwMode="auto">
              <a:xfrm flipV="1">
                <a:off x="3261" y="2494"/>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9" name="Line 4927"/>
              <p:cNvSpPr>
                <a:spLocks noChangeShapeType="1"/>
              </p:cNvSpPr>
              <p:nvPr/>
            </p:nvSpPr>
            <p:spPr bwMode="auto">
              <a:xfrm>
                <a:off x="3261" y="2523"/>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0" name="Line 4928"/>
              <p:cNvSpPr>
                <a:spLocks noChangeShapeType="1"/>
              </p:cNvSpPr>
              <p:nvPr/>
            </p:nvSpPr>
            <p:spPr bwMode="auto">
              <a:xfrm flipH="1">
                <a:off x="3232" y="2523"/>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1" name="Line 4929"/>
              <p:cNvSpPr>
                <a:spLocks noChangeShapeType="1"/>
              </p:cNvSpPr>
              <p:nvPr/>
            </p:nvSpPr>
            <p:spPr bwMode="auto">
              <a:xfrm>
                <a:off x="3261" y="2523"/>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2" name="Rectangle 4930"/>
              <p:cNvSpPr>
                <a:spLocks noChangeArrowheads="1"/>
              </p:cNvSpPr>
              <p:nvPr/>
            </p:nvSpPr>
            <p:spPr bwMode="auto">
              <a:xfrm>
                <a:off x="3261" y="2571"/>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13" name="Line 4931"/>
              <p:cNvSpPr>
                <a:spLocks noChangeShapeType="1"/>
              </p:cNvSpPr>
              <p:nvPr/>
            </p:nvSpPr>
            <p:spPr bwMode="auto">
              <a:xfrm flipV="1">
                <a:off x="3299" y="2580"/>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4" name="Line 4932"/>
              <p:cNvSpPr>
                <a:spLocks noChangeShapeType="1"/>
              </p:cNvSpPr>
              <p:nvPr/>
            </p:nvSpPr>
            <p:spPr bwMode="auto">
              <a:xfrm>
                <a:off x="3299" y="2609"/>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5" name="Line 4933"/>
              <p:cNvSpPr>
                <a:spLocks noChangeShapeType="1"/>
              </p:cNvSpPr>
              <p:nvPr/>
            </p:nvSpPr>
            <p:spPr bwMode="auto">
              <a:xfrm flipH="1">
                <a:off x="3271" y="2609"/>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 name="Line 4934"/>
              <p:cNvSpPr>
                <a:spLocks noChangeShapeType="1"/>
              </p:cNvSpPr>
              <p:nvPr/>
            </p:nvSpPr>
            <p:spPr bwMode="auto">
              <a:xfrm>
                <a:off x="3299" y="2609"/>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 name="Rectangle 4935"/>
              <p:cNvSpPr>
                <a:spLocks noChangeArrowheads="1"/>
              </p:cNvSpPr>
              <p:nvPr/>
            </p:nvSpPr>
            <p:spPr bwMode="auto">
              <a:xfrm>
                <a:off x="3290" y="2628"/>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18" name="Line 4936"/>
              <p:cNvSpPr>
                <a:spLocks noChangeShapeType="1"/>
              </p:cNvSpPr>
              <p:nvPr/>
            </p:nvSpPr>
            <p:spPr bwMode="auto">
              <a:xfrm flipV="1">
                <a:off x="3328" y="2638"/>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 name="Line 4937"/>
              <p:cNvSpPr>
                <a:spLocks noChangeShapeType="1"/>
              </p:cNvSpPr>
              <p:nvPr/>
            </p:nvSpPr>
            <p:spPr bwMode="auto">
              <a:xfrm>
                <a:off x="3328" y="2666"/>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 name="Line 4938"/>
              <p:cNvSpPr>
                <a:spLocks noChangeShapeType="1"/>
              </p:cNvSpPr>
              <p:nvPr/>
            </p:nvSpPr>
            <p:spPr bwMode="auto">
              <a:xfrm flipH="1">
                <a:off x="3299" y="2666"/>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 name="Line 4939"/>
              <p:cNvSpPr>
                <a:spLocks noChangeShapeType="1"/>
              </p:cNvSpPr>
              <p:nvPr/>
            </p:nvSpPr>
            <p:spPr bwMode="auto">
              <a:xfrm>
                <a:off x="3328" y="2666"/>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 name="Rectangle 4940"/>
              <p:cNvSpPr>
                <a:spLocks noChangeArrowheads="1"/>
              </p:cNvSpPr>
              <p:nvPr/>
            </p:nvSpPr>
            <p:spPr bwMode="auto">
              <a:xfrm>
                <a:off x="3318" y="2676"/>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23" name="Line 4941"/>
              <p:cNvSpPr>
                <a:spLocks noChangeShapeType="1"/>
              </p:cNvSpPr>
              <p:nvPr/>
            </p:nvSpPr>
            <p:spPr bwMode="auto">
              <a:xfrm flipV="1">
                <a:off x="3357" y="2685"/>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 name="Line 4942"/>
              <p:cNvSpPr>
                <a:spLocks noChangeShapeType="1"/>
              </p:cNvSpPr>
              <p:nvPr/>
            </p:nvSpPr>
            <p:spPr bwMode="auto">
              <a:xfrm>
                <a:off x="3357" y="2714"/>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 name="Line 4943"/>
              <p:cNvSpPr>
                <a:spLocks noChangeShapeType="1"/>
              </p:cNvSpPr>
              <p:nvPr/>
            </p:nvSpPr>
            <p:spPr bwMode="auto">
              <a:xfrm flipH="1">
                <a:off x="3328" y="2714"/>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 name="Line 4944"/>
              <p:cNvSpPr>
                <a:spLocks noChangeShapeType="1"/>
              </p:cNvSpPr>
              <p:nvPr/>
            </p:nvSpPr>
            <p:spPr bwMode="auto">
              <a:xfrm>
                <a:off x="3357" y="2714"/>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 name="Rectangle 4945"/>
              <p:cNvSpPr>
                <a:spLocks noChangeArrowheads="1"/>
              </p:cNvSpPr>
              <p:nvPr/>
            </p:nvSpPr>
            <p:spPr bwMode="auto">
              <a:xfrm>
                <a:off x="3357" y="2705"/>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28" name="Line 4946"/>
              <p:cNvSpPr>
                <a:spLocks noChangeShapeType="1"/>
              </p:cNvSpPr>
              <p:nvPr/>
            </p:nvSpPr>
            <p:spPr bwMode="auto">
              <a:xfrm flipV="1">
                <a:off x="3395" y="2714"/>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 name="Line 4947"/>
              <p:cNvSpPr>
                <a:spLocks noChangeShapeType="1"/>
              </p:cNvSpPr>
              <p:nvPr/>
            </p:nvSpPr>
            <p:spPr bwMode="auto">
              <a:xfrm>
                <a:off x="3395" y="2743"/>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 name="Line 4948"/>
              <p:cNvSpPr>
                <a:spLocks noChangeShapeType="1"/>
              </p:cNvSpPr>
              <p:nvPr/>
            </p:nvSpPr>
            <p:spPr bwMode="auto">
              <a:xfrm flipH="1">
                <a:off x="3366" y="2743"/>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 name="Line 4949"/>
              <p:cNvSpPr>
                <a:spLocks noChangeShapeType="1"/>
              </p:cNvSpPr>
              <p:nvPr/>
            </p:nvSpPr>
            <p:spPr bwMode="auto">
              <a:xfrm>
                <a:off x="3395" y="2743"/>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 name="Rectangle 4950"/>
              <p:cNvSpPr>
                <a:spLocks noChangeArrowheads="1"/>
              </p:cNvSpPr>
              <p:nvPr/>
            </p:nvSpPr>
            <p:spPr bwMode="auto">
              <a:xfrm>
                <a:off x="3385" y="2724"/>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33" name="Line 4951"/>
              <p:cNvSpPr>
                <a:spLocks noChangeShapeType="1"/>
              </p:cNvSpPr>
              <p:nvPr/>
            </p:nvSpPr>
            <p:spPr bwMode="auto">
              <a:xfrm flipV="1">
                <a:off x="3424" y="2733"/>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4" name="Line 4952"/>
              <p:cNvSpPr>
                <a:spLocks noChangeShapeType="1"/>
              </p:cNvSpPr>
              <p:nvPr/>
            </p:nvSpPr>
            <p:spPr bwMode="auto">
              <a:xfrm>
                <a:off x="3424" y="2762"/>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 name="Line 4953"/>
              <p:cNvSpPr>
                <a:spLocks noChangeShapeType="1"/>
              </p:cNvSpPr>
              <p:nvPr/>
            </p:nvSpPr>
            <p:spPr bwMode="auto">
              <a:xfrm flipH="1">
                <a:off x="3395" y="2762"/>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 name="Line 4954"/>
              <p:cNvSpPr>
                <a:spLocks noChangeShapeType="1"/>
              </p:cNvSpPr>
              <p:nvPr/>
            </p:nvSpPr>
            <p:spPr bwMode="auto">
              <a:xfrm>
                <a:off x="3424" y="2762"/>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 name="Rectangle 4955"/>
              <p:cNvSpPr>
                <a:spLocks noChangeArrowheads="1"/>
              </p:cNvSpPr>
              <p:nvPr/>
            </p:nvSpPr>
            <p:spPr bwMode="auto">
              <a:xfrm>
                <a:off x="3414" y="2733"/>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38" name="Line 4956"/>
              <p:cNvSpPr>
                <a:spLocks noChangeShapeType="1"/>
              </p:cNvSpPr>
              <p:nvPr/>
            </p:nvSpPr>
            <p:spPr bwMode="auto">
              <a:xfrm flipV="1">
                <a:off x="3452" y="2743"/>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 name="Line 4957"/>
              <p:cNvSpPr>
                <a:spLocks noChangeShapeType="1"/>
              </p:cNvSpPr>
              <p:nvPr/>
            </p:nvSpPr>
            <p:spPr bwMode="auto">
              <a:xfrm>
                <a:off x="3452" y="2771"/>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0" name="Line 4958"/>
              <p:cNvSpPr>
                <a:spLocks noChangeShapeType="1"/>
              </p:cNvSpPr>
              <p:nvPr/>
            </p:nvSpPr>
            <p:spPr bwMode="auto">
              <a:xfrm flipH="1">
                <a:off x="3424" y="2771"/>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1" name="Line 4959"/>
              <p:cNvSpPr>
                <a:spLocks noChangeShapeType="1"/>
              </p:cNvSpPr>
              <p:nvPr/>
            </p:nvSpPr>
            <p:spPr bwMode="auto">
              <a:xfrm>
                <a:off x="3452" y="2771"/>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2" name="Rectangle 4960"/>
              <p:cNvSpPr>
                <a:spLocks noChangeArrowheads="1"/>
              </p:cNvSpPr>
              <p:nvPr/>
            </p:nvSpPr>
            <p:spPr bwMode="auto">
              <a:xfrm>
                <a:off x="345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43" name="Line 4961"/>
              <p:cNvSpPr>
                <a:spLocks noChangeShapeType="1"/>
              </p:cNvSpPr>
              <p:nvPr/>
            </p:nvSpPr>
            <p:spPr bwMode="auto">
              <a:xfrm flipV="1">
                <a:off x="3490"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4" name="Line 4962"/>
              <p:cNvSpPr>
                <a:spLocks noChangeShapeType="1"/>
              </p:cNvSpPr>
              <p:nvPr/>
            </p:nvSpPr>
            <p:spPr bwMode="auto">
              <a:xfrm>
                <a:off x="3490"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5" name="Line 4963"/>
              <p:cNvSpPr>
                <a:spLocks noChangeShapeType="1"/>
              </p:cNvSpPr>
              <p:nvPr/>
            </p:nvSpPr>
            <p:spPr bwMode="auto">
              <a:xfrm flipH="1">
                <a:off x="3462"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6" name="Line 4964"/>
              <p:cNvSpPr>
                <a:spLocks noChangeShapeType="1"/>
              </p:cNvSpPr>
              <p:nvPr/>
            </p:nvSpPr>
            <p:spPr bwMode="auto">
              <a:xfrm>
                <a:off x="349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7" name="Rectangle 4965"/>
              <p:cNvSpPr>
                <a:spLocks noChangeArrowheads="1"/>
              </p:cNvSpPr>
              <p:nvPr/>
            </p:nvSpPr>
            <p:spPr bwMode="auto">
              <a:xfrm>
                <a:off x="348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48" name="Line 4966"/>
              <p:cNvSpPr>
                <a:spLocks noChangeShapeType="1"/>
              </p:cNvSpPr>
              <p:nvPr/>
            </p:nvSpPr>
            <p:spPr bwMode="auto">
              <a:xfrm flipV="1">
                <a:off x="3519"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9" name="Line 4967"/>
              <p:cNvSpPr>
                <a:spLocks noChangeShapeType="1"/>
              </p:cNvSpPr>
              <p:nvPr/>
            </p:nvSpPr>
            <p:spPr bwMode="auto">
              <a:xfrm>
                <a:off x="3519"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50" name="Line 4968"/>
              <p:cNvSpPr>
                <a:spLocks noChangeShapeType="1"/>
              </p:cNvSpPr>
              <p:nvPr/>
            </p:nvSpPr>
            <p:spPr bwMode="auto">
              <a:xfrm flipH="1">
                <a:off x="349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51" name="Line 4969"/>
              <p:cNvSpPr>
                <a:spLocks noChangeShapeType="1"/>
              </p:cNvSpPr>
              <p:nvPr/>
            </p:nvSpPr>
            <p:spPr bwMode="auto">
              <a:xfrm>
                <a:off x="351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52" name="Rectangle 4970"/>
              <p:cNvSpPr>
                <a:spLocks noChangeArrowheads="1"/>
              </p:cNvSpPr>
              <p:nvPr/>
            </p:nvSpPr>
            <p:spPr bwMode="auto">
              <a:xfrm>
                <a:off x="3510"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53" name="Line 4971"/>
              <p:cNvSpPr>
                <a:spLocks noChangeShapeType="1"/>
              </p:cNvSpPr>
              <p:nvPr/>
            </p:nvSpPr>
            <p:spPr bwMode="auto">
              <a:xfrm flipV="1">
                <a:off x="3548"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54" name="Line 4972"/>
              <p:cNvSpPr>
                <a:spLocks noChangeShapeType="1"/>
              </p:cNvSpPr>
              <p:nvPr/>
            </p:nvSpPr>
            <p:spPr bwMode="auto">
              <a:xfrm>
                <a:off x="3548"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55" name="Line 4973"/>
              <p:cNvSpPr>
                <a:spLocks noChangeShapeType="1"/>
              </p:cNvSpPr>
              <p:nvPr/>
            </p:nvSpPr>
            <p:spPr bwMode="auto">
              <a:xfrm flipH="1">
                <a:off x="351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56" name="Line 4974"/>
              <p:cNvSpPr>
                <a:spLocks noChangeShapeType="1"/>
              </p:cNvSpPr>
              <p:nvPr/>
            </p:nvSpPr>
            <p:spPr bwMode="auto">
              <a:xfrm>
                <a:off x="3548"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57" name="Rectangle 4975"/>
              <p:cNvSpPr>
                <a:spLocks noChangeArrowheads="1"/>
              </p:cNvSpPr>
              <p:nvPr/>
            </p:nvSpPr>
            <p:spPr bwMode="auto">
              <a:xfrm>
                <a:off x="3548"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58" name="Line 4976"/>
              <p:cNvSpPr>
                <a:spLocks noChangeShapeType="1"/>
              </p:cNvSpPr>
              <p:nvPr/>
            </p:nvSpPr>
            <p:spPr bwMode="auto">
              <a:xfrm flipV="1">
                <a:off x="3586"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59" name="Line 4977"/>
              <p:cNvSpPr>
                <a:spLocks noChangeShapeType="1"/>
              </p:cNvSpPr>
              <p:nvPr/>
            </p:nvSpPr>
            <p:spPr bwMode="auto">
              <a:xfrm>
                <a:off x="3586"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0" name="Line 4978"/>
              <p:cNvSpPr>
                <a:spLocks noChangeShapeType="1"/>
              </p:cNvSpPr>
              <p:nvPr/>
            </p:nvSpPr>
            <p:spPr bwMode="auto">
              <a:xfrm flipH="1">
                <a:off x="3557"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1" name="Line 4979"/>
              <p:cNvSpPr>
                <a:spLocks noChangeShapeType="1"/>
              </p:cNvSpPr>
              <p:nvPr/>
            </p:nvSpPr>
            <p:spPr bwMode="auto">
              <a:xfrm>
                <a:off x="3586"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2" name="Rectangle 4980"/>
              <p:cNvSpPr>
                <a:spLocks noChangeArrowheads="1"/>
              </p:cNvSpPr>
              <p:nvPr/>
            </p:nvSpPr>
            <p:spPr bwMode="auto">
              <a:xfrm>
                <a:off x="3576"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63" name="Line 4981"/>
              <p:cNvSpPr>
                <a:spLocks noChangeShapeType="1"/>
              </p:cNvSpPr>
              <p:nvPr/>
            </p:nvSpPr>
            <p:spPr bwMode="auto">
              <a:xfrm flipV="1">
                <a:off x="3615"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4" name="Line 4982"/>
              <p:cNvSpPr>
                <a:spLocks noChangeShapeType="1"/>
              </p:cNvSpPr>
              <p:nvPr/>
            </p:nvSpPr>
            <p:spPr bwMode="auto">
              <a:xfrm>
                <a:off x="3615"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5" name="Line 4983"/>
              <p:cNvSpPr>
                <a:spLocks noChangeShapeType="1"/>
              </p:cNvSpPr>
              <p:nvPr/>
            </p:nvSpPr>
            <p:spPr bwMode="auto">
              <a:xfrm flipH="1">
                <a:off x="3586"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6" name="Line 4984"/>
              <p:cNvSpPr>
                <a:spLocks noChangeShapeType="1"/>
              </p:cNvSpPr>
              <p:nvPr/>
            </p:nvSpPr>
            <p:spPr bwMode="auto">
              <a:xfrm>
                <a:off x="361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7" name="Rectangle 4985"/>
              <p:cNvSpPr>
                <a:spLocks noChangeArrowheads="1"/>
              </p:cNvSpPr>
              <p:nvPr/>
            </p:nvSpPr>
            <p:spPr bwMode="auto">
              <a:xfrm>
                <a:off x="3605"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68" name="Line 4986"/>
              <p:cNvSpPr>
                <a:spLocks noChangeShapeType="1"/>
              </p:cNvSpPr>
              <p:nvPr/>
            </p:nvSpPr>
            <p:spPr bwMode="auto">
              <a:xfrm flipV="1">
                <a:off x="3643"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9" name="Line 4987"/>
              <p:cNvSpPr>
                <a:spLocks noChangeShapeType="1"/>
              </p:cNvSpPr>
              <p:nvPr/>
            </p:nvSpPr>
            <p:spPr bwMode="auto">
              <a:xfrm>
                <a:off x="3643"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0" name="Line 4988"/>
              <p:cNvSpPr>
                <a:spLocks noChangeShapeType="1"/>
              </p:cNvSpPr>
              <p:nvPr/>
            </p:nvSpPr>
            <p:spPr bwMode="auto">
              <a:xfrm flipH="1">
                <a:off x="3615"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1" name="Line 4989"/>
              <p:cNvSpPr>
                <a:spLocks noChangeShapeType="1"/>
              </p:cNvSpPr>
              <p:nvPr/>
            </p:nvSpPr>
            <p:spPr bwMode="auto">
              <a:xfrm>
                <a:off x="3643"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2" name="Rectangle 4990"/>
              <p:cNvSpPr>
                <a:spLocks noChangeArrowheads="1"/>
              </p:cNvSpPr>
              <p:nvPr/>
            </p:nvSpPr>
            <p:spPr bwMode="auto">
              <a:xfrm>
                <a:off x="3643"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73" name="Line 4991"/>
              <p:cNvSpPr>
                <a:spLocks noChangeShapeType="1"/>
              </p:cNvSpPr>
              <p:nvPr/>
            </p:nvSpPr>
            <p:spPr bwMode="auto">
              <a:xfrm flipV="1">
                <a:off x="3682"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4" name="Line 4992"/>
              <p:cNvSpPr>
                <a:spLocks noChangeShapeType="1"/>
              </p:cNvSpPr>
              <p:nvPr/>
            </p:nvSpPr>
            <p:spPr bwMode="auto">
              <a:xfrm>
                <a:off x="3682"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5" name="Line 4993"/>
              <p:cNvSpPr>
                <a:spLocks noChangeShapeType="1"/>
              </p:cNvSpPr>
              <p:nvPr/>
            </p:nvSpPr>
            <p:spPr bwMode="auto">
              <a:xfrm flipH="1">
                <a:off x="3653"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6" name="Line 4994"/>
              <p:cNvSpPr>
                <a:spLocks noChangeShapeType="1"/>
              </p:cNvSpPr>
              <p:nvPr/>
            </p:nvSpPr>
            <p:spPr bwMode="auto">
              <a:xfrm>
                <a:off x="3682"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7" name="Rectangle 4995"/>
              <p:cNvSpPr>
                <a:spLocks noChangeArrowheads="1"/>
              </p:cNvSpPr>
              <p:nvPr/>
            </p:nvSpPr>
            <p:spPr bwMode="auto">
              <a:xfrm>
                <a:off x="3672"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378" name="Line 4996"/>
              <p:cNvSpPr>
                <a:spLocks noChangeShapeType="1"/>
              </p:cNvSpPr>
              <p:nvPr/>
            </p:nvSpPr>
            <p:spPr bwMode="auto">
              <a:xfrm flipV="1">
                <a:off x="3710"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9" name="Line 4997"/>
              <p:cNvSpPr>
                <a:spLocks noChangeShapeType="1"/>
              </p:cNvSpPr>
              <p:nvPr/>
            </p:nvSpPr>
            <p:spPr bwMode="auto">
              <a:xfrm>
                <a:off x="3710"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0" name="Line 4998"/>
              <p:cNvSpPr>
                <a:spLocks noChangeShapeType="1"/>
              </p:cNvSpPr>
              <p:nvPr/>
            </p:nvSpPr>
            <p:spPr bwMode="auto">
              <a:xfrm flipH="1">
                <a:off x="3682" y="2867"/>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1" name="Line 4999"/>
              <p:cNvSpPr>
                <a:spLocks noChangeShapeType="1"/>
              </p:cNvSpPr>
              <p:nvPr/>
            </p:nvSpPr>
            <p:spPr bwMode="auto">
              <a:xfrm>
                <a:off x="371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3032" name="Rectangle 5001"/>
            <p:cNvSpPr>
              <a:spLocks noChangeArrowheads="1"/>
            </p:cNvSpPr>
            <p:nvPr/>
          </p:nvSpPr>
          <p:spPr bwMode="auto">
            <a:xfrm>
              <a:off x="3701"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33" name="Line 5002"/>
            <p:cNvSpPr>
              <a:spLocks noChangeShapeType="1"/>
            </p:cNvSpPr>
            <p:nvPr/>
          </p:nvSpPr>
          <p:spPr bwMode="auto">
            <a:xfrm flipV="1">
              <a:off x="3739"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34" name="Line 5003"/>
            <p:cNvSpPr>
              <a:spLocks noChangeShapeType="1"/>
            </p:cNvSpPr>
            <p:nvPr/>
          </p:nvSpPr>
          <p:spPr bwMode="auto">
            <a:xfrm>
              <a:off x="3739"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35" name="Line 5004"/>
            <p:cNvSpPr>
              <a:spLocks noChangeShapeType="1"/>
            </p:cNvSpPr>
            <p:nvPr/>
          </p:nvSpPr>
          <p:spPr bwMode="auto">
            <a:xfrm flipH="1">
              <a:off x="3710"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36" name="Line 5005"/>
            <p:cNvSpPr>
              <a:spLocks noChangeShapeType="1"/>
            </p:cNvSpPr>
            <p:nvPr/>
          </p:nvSpPr>
          <p:spPr bwMode="auto">
            <a:xfrm>
              <a:off x="3739"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37" name="Rectangle 5006"/>
            <p:cNvSpPr>
              <a:spLocks noChangeArrowheads="1"/>
            </p:cNvSpPr>
            <p:nvPr/>
          </p:nvSpPr>
          <p:spPr bwMode="auto">
            <a:xfrm>
              <a:off x="3739" y="282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38" name="Line 5007"/>
            <p:cNvSpPr>
              <a:spLocks noChangeShapeType="1"/>
            </p:cNvSpPr>
            <p:nvPr/>
          </p:nvSpPr>
          <p:spPr bwMode="auto">
            <a:xfrm flipV="1">
              <a:off x="3777" y="2838"/>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39" name="Line 5008"/>
            <p:cNvSpPr>
              <a:spLocks noChangeShapeType="1"/>
            </p:cNvSpPr>
            <p:nvPr/>
          </p:nvSpPr>
          <p:spPr bwMode="auto">
            <a:xfrm>
              <a:off x="3777" y="2867"/>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0" name="Line 5009"/>
            <p:cNvSpPr>
              <a:spLocks noChangeShapeType="1"/>
            </p:cNvSpPr>
            <p:nvPr/>
          </p:nvSpPr>
          <p:spPr bwMode="auto">
            <a:xfrm flipH="1">
              <a:off x="3748"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1" name="Line 5010"/>
            <p:cNvSpPr>
              <a:spLocks noChangeShapeType="1"/>
            </p:cNvSpPr>
            <p:nvPr/>
          </p:nvSpPr>
          <p:spPr bwMode="auto">
            <a:xfrm>
              <a:off x="3777" y="2867"/>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2" name="Rectangle 5011"/>
            <p:cNvSpPr>
              <a:spLocks noChangeArrowheads="1"/>
            </p:cNvSpPr>
            <p:nvPr/>
          </p:nvSpPr>
          <p:spPr bwMode="auto">
            <a:xfrm>
              <a:off x="1226"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43" name="Rectangle 5012"/>
            <p:cNvSpPr>
              <a:spLocks noChangeArrowheads="1"/>
            </p:cNvSpPr>
            <p:nvPr/>
          </p:nvSpPr>
          <p:spPr bwMode="auto">
            <a:xfrm>
              <a:off x="1254"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44" name="Rectangle 5013"/>
            <p:cNvSpPr>
              <a:spLocks noChangeArrowheads="1"/>
            </p:cNvSpPr>
            <p:nvPr/>
          </p:nvSpPr>
          <p:spPr bwMode="auto">
            <a:xfrm>
              <a:off x="1292"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45" name="Rectangle 5014"/>
            <p:cNvSpPr>
              <a:spLocks noChangeArrowheads="1"/>
            </p:cNvSpPr>
            <p:nvPr/>
          </p:nvSpPr>
          <p:spPr bwMode="auto">
            <a:xfrm>
              <a:off x="1321"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46" name="Rectangle 5015"/>
            <p:cNvSpPr>
              <a:spLocks noChangeArrowheads="1"/>
            </p:cNvSpPr>
            <p:nvPr/>
          </p:nvSpPr>
          <p:spPr bwMode="auto">
            <a:xfrm>
              <a:off x="1350"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47" name="Rectangle 5016"/>
            <p:cNvSpPr>
              <a:spLocks noChangeArrowheads="1"/>
            </p:cNvSpPr>
            <p:nvPr/>
          </p:nvSpPr>
          <p:spPr bwMode="auto">
            <a:xfrm>
              <a:off x="1388"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48" name="Rectangle 5017"/>
            <p:cNvSpPr>
              <a:spLocks noChangeArrowheads="1"/>
            </p:cNvSpPr>
            <p:nvPr/>
          </p:nvSpPr>
          <p:spPr bwMode="auto">
            <a:xfrm>
              <a:off x="1417"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49" name="Rectangle 5018"/>
            <p:cNvSpPr>
              <a:spLocks noChangeArrowheads="1"/>
            </p:cNvSpPr>
            <p:nvPr/>
          </p:nvSpPr>
          <p:spPr bwMode="auto">
            <a:xfrm>
              <a:off x="1445"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0" name="Rectangle 5019"/>
            <p:cNvSpPr>
              <a:spLocks noChangeArrowheads="1"/>
            </p:cNvSpPr>
            <p:nvPr/>
          </p:nvSpPr>
          <p:spPr bwMode="auto">
            <a:xfrm>
              <a:off x="1484"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1" name="Rectangle 5020"/>
            <p:cNvSpPr>
              <a:spLocks noChangeArrowheads="1"/>
            </p:cNvSpPr>
            <p:nvPr/>
          </p:nvSpPr>
          <p:spPr bwMode="auto">
            <a:xfrm>
              <a:off x="1512"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2" name="Rectangle 5021"/>
            <p:cNvSpPr>
              <a:spLocks noChangeArrowheads="1"/>
            </p:cNvSpPr>
            <p:nvPr/>
          </p:nvSpPr>
          <p:spPr bwMode="auto">
            <a:xfrm>
              <a:off x="1541"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3" name="Rectangle 5022"/>
            <p:cNvSpPr>
              <a:spLocks noChangeArrowheads="1"/>
            </p:cNvSpPr>
            <p:nvPr/>
          </p:nvSpPr>
          <p:spPr bwMode="auto">
            <a:xfrm>
              <a:off x="1579"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4" name="Rectangle 5023"/>
            <p:cNvSpPr>
              <a:spLocks noChangeArrowheads="1"/>
            </p:cNvSpPr>
            <p:nvPr/>
          </p:nvSpPr>
          <p:spPr bwMode="auto">
            <a:xfrm>
              <a:off x="1608"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5" name="Rectangle 5024"/>
            <p:cNvSpPr>
              <a:spLocks noChangeArrowheads="1"/>
            </p:cNvSpPr>
            <p:nvPr/>
          </p:nvSpPr>
          <p:spPr bwMode="auto">
            <a:xfrm>
              <a:off x="1637"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6" name="Rectangle 5025"/>
            <p:cNvSpPr>
              <a:spLocks noChangeArrowheads="1"/>
            </p:cNvSpPr>
            <p:nvPr/>
          </p:nvSpPr>
          <p:spPr bwMode="auto">
            <a:xfrm>
              <a:off x="1675"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7" name="Rectangle 5026"/>
            <p:cNvSpPr>
              <a:spLocks noChangeArrowheads="1"/>
            </p:cNvSpPr>
            <p:nvPr/>
          </p:nvSpPr>
          <p:spPr bwMode="auto">
            <a:xfrm>
              <a:off x="1703"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8" name="Rectangle 5027"/>
            <p:cNvSpPr>
              <a:spLocks noChangeArrowheads="1"/>
            </p:cNvSpPr>
            <p:nvPr/>
          </p:nvSpPr>
          <p:spPr bwMode="auto">
            <a:xfrm>
              <a:off x="1732"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59" name="Rectangle 5028"/>
            <p:cNvSpPr>
              <a:spLocks noChangeArrowheads="1"/>
            </p:cNvSpPr>
            <p:nvPr/>
          </p:nvSpPr>
          <p:spPr bwMode="auto">
            <a:xfrm>
              <a:off x="1770"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0" name="Rectangle 5029"/>
            <p:cNvSpPr>
              <a:spLocks noChangeArrowheads="1"/>
            </p:cNvSpPr>
            <p:nvPr/>
          </p:nvSpPr>
          <p:spPr bwMode="auto">
            <a:xfrm>
              <a:off x="1799"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1" name="Rectangle 5030"/>
            <p:cNvSpPr>
              <a:spLocks noChangeArrowheads="1"/>
            </p:cNvSpPr>
            <p:nvPr/>
          </p:nvSpPr>
          <p:spPr bwMode="auto">
            <a:xfrm>
              <a:off x="1828"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2" name="Rectangle 5031"/>
            <p:cNvSpPr>
              <a:spLocks noChangeArrowheads="1"/>
            </p:cNvSpPr>
            <p:nvPr/>
          </p:nvSpPr>
          <p:spPr bwMode="auto">
            <a:xfrm>
              <a:off x="1866"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3" name="Rectangle 5032"/>
            <p:cNvSpPr>
              <a:spLocks noChangeArrowheads="1"/>
            </p:cNvSpPr>
            <p:nvPr/>
          </p:nvSpPr>
          <p:spPr bwMode="auto">
            <a:xfrm>
              <a:off x="1895"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4" name="Rectangle 5033"/>
            <p:cNvSpPr>
              <a:spLocks noChangeArrowheads="1"/>
            </p:cNvSpPr>
            <p:nvPr/>
          </p:nvSpPr>
          <p:spPr bwMode="auto">
            <a:xfrm>
              <a:off x="1923"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5" name="Rectangle 5034"/>
            <p:cNvSpPr>
              <a:spLocks noChangeArrowheads="1"/>
            </p:cNvSpPr>
            <p:nvPr/>
          </p:nvSpPr>
          <p:spPr bwMode="auto">
            <a:xfrm>
              <a:off x="1961"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6" name="Rectangle 5035"/>
            <p:cNvSpPr>
              <a:spLocks noChangeArrowheads="1"/>
            </p:cNvSpPr>
            <p:nvPr/>
          </p:nvSpPr>
          <p:spPr bwMode="auto">
            <a:xfrm>
              <a:off x="1990"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7" name="Rectangle 5036"/>
            <p:cNvSpPr>
              <a:spLocks noChangeArrowheads="1"/>
            </p:cNvSpPr>
            <p:nvPr/>
          </p:nvSpPr>
          <p:spPr bwMode="auto">
            <a:xfrm>
              <a:off x="2019"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8" name="Rectangle 5037"/>
            <p:cNvSpPr>
              <a:spLocks noChangeArrowheads="1"/>
            </p:cNvSpPr>
            <p:nvPr/>
          </p:nvSpPr>
          <p:spPr bwMode="auto">
            <a:xfrm>
              <a:off x="2057"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69" name="Rectangle 5038"/>
            <p:cNvSpPr>
              <a:spLocks noChangeArrowheads="1"/>
            </p:cNvSpPr>
            <p:nvPr/>
          </p:nvSpPr>
          <p:spPr bwMode="auto">
            <a:xfrm>
              <a:off x="2086"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0" name="Rectangle 5039"/>
            <p:cNvSpPr>
              <a:spLocks noChangeArrowheads="1"/>
            </p:cNvSpPr>
            <p:nvPr/>
          </p:nvSpPr>
          <p:spPr bwMode="auto">
            <a:xfrm>
              <a:off x="2114"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1" name="Rectangle 5040"/>
            <p:cNvSpPr>
              <a:spLocks noChangeArrowheads="1"/>
            </p:cNvSpPr>
            <p:nvPr/>
          </p:nvSpPr>
          <p:spPr bwMode="auto">
            <a:xfrm>
              <a:off x="2153"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2" name="Rectangle 5041"/>
            <p:cNvSpPr>
              <a:spLocks noChangeArrowheads="1"/>
            </p:cNvSpPr>
            <p:nvPr/>
          </p:nvSpPr>
          <p:spPr bwMode="auto">
            <a:xfrm>
              <a:off x="2181"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3" name="Rectangle 5042"/>
            <p:cNvSpPr>
              <a:spLocks noChangeArrowheads="1"/>
            </p:cNvSpPr>
            <p:nvPr/>
          </p:nvSpPr>
          <p:spPr bwMode="auto">
            <a:xfrm>
              <a:off x="2210"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4" name="Rectangle 5043"/>
            <p:cNvSpPr>
              <a:spLocks noChangeArrowheads="1"/>
            </p:cNvSpPr>
            <p:nvPr/>
          </p:nvSpPr>
          <p:spPr bwMode="auto">
            <a:xfrm>
              <a:off x="2248"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5" name="Rectangle 5044"/>
            <p:cNvSpPr>
              <a:spLocks noChangeArrowheads="1"/>
            </p:cNvSpPr>
            <p:nvPr/>
          </p:nvSpPr>
          <p:spPr bwMode="auto">
            <a:xfrm>
              <a:off x="2277"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6" name="Rectangle 5045"/>
            <p:cNvSpPr>
              <a:spLocks noChangeArrowheads="1"/>
            </p:cNvSpPr>
            <p:nvPr/>
          </p:nvSpPr>
          <p:spPr bwMode="auto">
            <a:xfrm>
              <a:off x="2305"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7" name="Rectangle 5046"/>
            <p:cNvSpPr>
              <a:spLocks noChangeArrowheads="1"/>
            </p:cNvSpPr>
            <p:nvPr/>
          </p:nvSpPr>
          <p:spPr bwMode="auto">
            <a:xfrm>
              <a:off x="2344"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8" name="Rectangle 5047"/>
            <p:cNvSpPr>
              <a:spLocks noChangeArrowheads="1"/>
            </p:cNvSpPr>
            <p:nvPr/>
          </p:nvSpPr>
          <p:spPr bwMode="auto">
            <a:xfrm>
              <a:off x="2372"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79" name="Rectangle 5048"/>
            <p:cNvSpPr>
              <a:spLocks noChangeArrowheads="1"/>
            </p:cNvSpPr>
            <p:nvPr/>
          </p:nvSpPr>
          <p:spPr bwMode="auto">
            <a:xfrm>
              <a:off x="2401"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0" name="Rectangle 5049"/>
            <p:cNvSpPr>
              <a:spLocks noChangeArrowheads="1"/>
            </p:cNvSpPr>
            <p:nvPr/>
          </p:nvSpPr>
          <p:spPr bwMode="auto">
            <a:xfrm>
              <a:off x="2439"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1" name="Rectangle 5050"/>
            <p:cNvSpPr>
              <a:spLocks noChangeArrowheads="1"/>
            </p:cNvSpPr>
            <p:nvPr/>
          </p:nvSpPr>
          <p:spPr bwMode="auto">
            <a:xfrm>
              <a:off x="2468"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2" name="Rectangle 5051"/>
            <p:cNvSpPr>
              <a:spLocks noChangeArrowheads="1"/>
            </p:cNvSpPr>
            <p:nvPr/>
          </p:nvSpPr>
          <p:spPr bwMode="auto">
            <a:xfrm>
              <a:off x="2497"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3" name="Rectangle 5052"/>
            <p:cNvSpPr>
              <a:spLocks noChangeArrowheads="1"/>
            </p:cNvSpPr>
            <p:nvPr/>
          </p:nvSpPr>
          <p:spPr bwMode="auto">
            <a:xfrm>
              <a:off x="2535"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4" name="Rectangle 5053"/>
            <p:cNvSpPr>
              <a:spLocks noChangeArrowheads="1"/>
            </p:cNvSpPr>
            <p:nvPr/>
          </p:nvSpPr>
          <p:spPr bwMode="auto">
            <a:xfrm>
              <a:off x="2563"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5" name="Rectangle 5054"/>
            <p:cNvSpPr>
              <a:spLocks noChangeArrowheads="1"/>
            </p:cNvSpPr>
            <p:nvPr/>
          </p:nvSpPr>
          <p:spPr bwMode="auto">
            <a:xfrm>
              <a:off x="2592"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6" name="Rectangle 5055"/>
            <p:cNvSpPr>
              <a:spLocks noChangeArrowheads="1"/>
            </p:cNvSpPr>
            <p:nvPr/>
          </p:nvSpPr>
          <p:spPr bwMode="auto">
            <a:xfrm>
              <a:off x="2630"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7" name="Rectangle 5056"/>
            <p:cNvSpPr>
              <a:spLocks noChangeArrowheads="1"/>
            </p:cNvSpPr>
            <p:nvPr/>
          </p:nvSpPr>
          <p:spPr bwMode="auto">
            <a:xfrm>
              <a:off x="2659"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8" name="Rectangle 5057"/>
            <p:cNvSpPr>
              <a:spLocks noChangeArrowheads="1"/>
            </p:cNvSpPr>
            <p:nvPr/>
          </p:nvSpPr>
          <p:spPr bwMode="auto">
            <a:xfrm>
              <a:off x="2688"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89" name="Rectangle 5058"/>
            <p:cNvSpPr>
              <a:spLocks noChangeArrowheads="1"/>
            </p:cNvSpPr>
            <p:nvPr/>
          </p:nvSpPr>
          <p:spPr bwMode="auto">
            <a:xfrm>
              <a:off x="2726"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0" name="Rectangle 5059"/>
            <p:cNvSpPr>
              <a:spLocks noChangeArrowheads="1"/>
            </p:cNvSpPr>
            <p:nvPr/>
          </p:nvSpPr>
          <p:spPr bwMode="auto">
            <a:xfrm>
              <a:off x="2755"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1" name="Rectangle 5060"/>
            <p:cNvSpPr>
              <a:spLocks noChangeArrowheads="1"/>
            </p:cNvSpPr>
            <p:nvPr/>
          </p:nvSpPr>
          <p:spPr bwMode="auto">
            <a:xfrm>
              <a:off x="2783"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2" name="Rectangle 5061"/>
            <p:cNvSpPr>
              <a:spLocks noChangeArrowheads="1"/>
            </p:cNvSpPr>
            <p:nvPr/>
          </p:nvSpPr>
          <p:spPr bwMode="auto">
            <a:xfrm>
              <a:off x="2821"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3" name="Rectangle 5062"/>
            <p:cNvSpPr>
              <a:spLocks noChangeArrowheads="1"/>
            </p:cNvSpPr>
            <p:nvPr/>
          </p:nvSpPr>
          <p:spPr bwMode="auto">
            <a:xfrm>
              <a:off x="2850"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4" name="Rectangle 5063"/>
            <p:cNvSpPr>
              <a:spLocks noChangeArrowheads="1"/>
            </p:cNvSpPr>
            <p:nvPr/>
          </p:nvSpPr>
          <p:spPr bwMode="auto">
            <a:xfrm>
              <a:off x="2879" y="2848"/>
              <a:ext cx="28"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5" name="Rectangle 5064"/>
            <p:cNvSpPr>
              <a:spLocks noChangeArrowheads="1"/>
            </p:cNvSpPr>
            <p:nvPr/>
          </p:nvSpPr>
          <p:spPr bwMode="auto">
            <a:xfrm>
              <a:off x="2917" y="2848"/>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6" name="Rectangle 5065"/>
            <p:cNvSpPr>
              <a:spLocks noChangeArrowheads="1"/>
            </p:cNvSpPr>
            <p:nvPr/>
          </p:nvSpPr>
          <p:spPr bwMode="auto">
            <a:xfrm>
              <a:off x="2946" y="2829"/>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7" name="Rectangle 5066"/>
            <p:cNvSpPr>
              <a:spLocks noChangeArrowheads="1"/>
            </p:cNvSpPr>
            <p:nvPr/>
          </p:nvSpPr>
          <p:spPr bwMode="auto">
            <a:xfrm>
              <a:off x="2974" y="2800"/>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8" name="Rectangle 5067"/>
            <p:cNvSpPr>
              <a:spLocks noChangeArrowheads="1"/>
            </p:cNvSpPr>
            <p:nvPr/>
          </p:nvSpPr>
          <p:spPr bwMode="auto">
            <a:xfrm>
              <a:off x="3013" y="2762"/>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099" name="Rectangle 5068"/>
            <p:cNvSpPr>
              <a:spLocks noChangeArrowheads="1"/>
            </p:cNvSpPr>
            <p:nvPr/>
          </p:nvSpPr>
          <p:spPr bwMode="auto">
            <a:xfrm>
              <a:off x="3041" y="2685"/>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0" name="Rectangle 5069"/>
            <p:cNvSpPr>
              <a:spLocks noChangeArrowheads="1"/>
            </p:cNvSpPr>
            <p:nvPr/>
          </p:nvSpPr>
          <p:spPr bwMode="auto">
            <a:xfrm>
              <a:off x="3070" y="2561"/>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1" name="Rectangle 5070"/>
            <p:cNvSpPr>
              <a:spLocks noChangeArrowheads="1"/>
            </p:cNvSpPr>
            <p:nvPr/>
          </p:nvSpPr>
          <p:spPr bwMode="auto">
            <a:xfrm>
              <a:off x="3108" y="2360"/>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2" name="Rectangle 5071"/>
            <p:cNvSpPr>
              <a:spLocks noChangeArrowheads="1"/>
            </p:cNvSpPr>
            <p:nvPr/>
          </p:nvSpPr>
          <p:spPr bwMode="auto">
            <a:xfrm>
              <a:off x="3137" y="2025"/>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3" name="Rectangle 5072"/>
            <p:cNvSpPr>
              <a:spLocks noChangeArrowheads="1"/>
            </p:cNvSpPr>
            <p:nvPr/>
          </p:nvSpPr>
          <p:spPr bwMode="auto">
            <a:xfrm>
              <a:off x="3166" y="1585"/>
              <a:ext cx="28"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4" name="Rectangle 5073"/>
            <p:cNvSpPr>
              <a:spLocks noChangeArrowheads="1"/>
            </p:cNvSpPr>
            <p:nvPr/>
          </p:nvSpPr>
          <p:spPr bwMode="auto">
            <a:xfrm>
              <a:off x="3204" y="1298"/>
              <a:ext cx="28"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5" name="Rectangle 5074"/>
            <p:cNvSpPr>
              <a:spLocks noChangeArrowheads="1"/>
            </p:cNvSpPr>
            <p:nvPr/>
          </p:nvSpPr>
          <p:spPr bwMode="auto">
            <a:xfrm>
              <a:off x="3232" y="1518"/>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6" name="Rectangle 5075"/>
            <p:cNvSpPr>
              <a:spLocks noChangeArrowheads="1"/>
            </p:cNvSpPr>
            <p:nvPr/>
          </p:nvSpPr>
          <p:spPr bwMode="auto">
            <a:xfrm>
              <a:off x="3261" y="2006"/>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7" name="Rectangle 5076"/>
            <p:cNvSpPr>
              <a:spLocks noChangeArrowheads="1"/>
            </p:cNvSpPr>
            <p:nvPr/>
          </p:nvSpPr>
          <p:spPr bwMode="auto">
            <a:xfrm>
              <a:off x="3299" y="2379"/>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8" name="Rectangle 5077"/>
            <p:cNvSpPr>
              <a:spLocks noChangeArrowheads="1"/>
            </p:cNvSpPr>
            <p:nvPr/>
          </p:nvSpPr>
          <p:spPr bwMode="auto">
            <a:xfrm>
              <a:off x="3328" y="2590"/>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09" name="Rectangle 5078"/>
            <p:cNvSpPr>
              <a:spLocks noChangeArrowheads="1"/>
            </p:cNvSpPr>
            <p:nvPr/>
          </p:nvSpPr>
          <p:spPr bwMode="auto">
            <a:xfrm>
              <a:off x="3357" y="2724"/>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0" name="Rectangle 5079"/>
            <p:cNvSpPr>
              <a:spLocks noChangeArrowheads="1"/>
            </p:cNvSpPr>
            <p:nvPr/>
          </p:nvSpPr>
          <p:spPr bwMode="auto">
            <a:xfrm>
              <a:off x="3395" y="2791"/>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1" name="Rectangle 5080"/>
            <p:cNvSpPr>
              <a:spLocks noChangeArrowheads="1"/>
            </p:cNvSpPr>
            <p:nvPr/>
          </p:nvSpPr>
          <p:spPr bwMode="auto">
            <a:xfrm>
              <a:off x="3424" y="2829"/>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2" name="Rectangle 5081"/>
            <p:cNvSpPr>
              <a:spLocks noChangeArrowheads="1"/>
            </p:cNvSpPr>
            <p:nvPr/>
          </p:nvSpPr>
          <p:spPr bwMode="auto">
            <a:xfrm>
              <a:off x="3452" y="2838"/>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3" name="Rectangle 5082"/>
            <p:cNvSpPr>
              <a:spLocks noChangeArrowheads="1"/>
            </p:cNvSpPr>
            <p:nvPr/>
          </p:nvSpPr>
          <p:spPr bwMode="auto">
            <a:xfrm>
              <a:off x="3490" y="2848"/>
              <a:ext cx="29" cy="10"/>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4" name="Rectangle 5083"/>
            <p:cNvSpPr>
              <a:spLocks noChangeArrowheads="1"/>
            </p:cNvSpPr>
            <p:nvPr/>
          </p:nvSpPr>
          <p:spPr bwMode="auto">
            <a:xfrm>
              <a:off x="3519"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5" name="Rectangle 5084"/>
            <p:cNvSpPr>
              <a:spLocks noChangeArrowheads="1"/>
            </p:cNvSpPr>
            <p:nvPr/>
          </p:nvSpPr>
          <p:spPr bwMode="auto">
            <a:xfrm>
              <a:off x="3548"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6" name="Rectangle 5085"/>
            <p:cNvSpPr>
              <a:spLocks noChangeArrowheads="1"/>
            </p:cNvSpPr>
            <p:nvPr/>
          </p:nvSpPr>
          <p:spPr bwMode="auto">
            <a:xfrm>
              <a:off x="3586"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7" name="Rectangle 5086"/>
            <p:cNvSpPr>
              <a:spLocks noChangeArrowheads="1"/>
            </p:cNvSpPr>
            <p:nvPr/>
          </p:nvSpPr>
          <p:spPr bwMode="auto">
            <a:xfrm>
              <a:off x="3615"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8" name="Rectangle 5087"/>
            <p:cNvSpPr>
              <a:spLocks noChangeArrowheads="1"/>
            </p:cNvSpPr>
            <p:nvPr/>
          </p:nvSpPr>
          <p:spPr bwMode="auto">
            <a:xfrm>
              <a:off x="3643"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19" name="Rectangle 5088"/>
            <p:cNvSpPr>
              <a:spLocks noChangeArrowheads="1"/>
            </p:cNvSpPr>
            <p:nvPr/>
          </p:nvSpPr>
          <p:spPr bwMode="auto">
            <a:xfrm>
              <a:off x="3682" y="2858"/>
              <a:ext cx="28"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20" name="Rectangle 5089"/>
            <p:cNvSpPr>
              <a:spLocks noChangeArrowheads="1"/>
            </p:cNvSpPr>
            <p:nvPr/>
          </p:nvSpPr>
          <p:spPr bwMode="auto">
            <a:xfrm>
              <a:off x="3710"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21" name="Rectangle 5090"/>
            <p:cNvSpPr>
              <a:spLocks noChangeArrowheads="1"/>
            </p:cNvSpPr>
            <p:nvPr/>
          </p:nvSpPr>
          <p:spPr bwMode="auto">
            <a:xfrm>
              <a:off x="3739"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22" name="Rectangle 5091"/>
            <p:cNvSpPr>
              <a:spLocks noChangeArrowheads="1"/>
            </p:cNvSpPr>
            <p:nvPr/>
          </p:nvSpPr>
          <p:spPr bwMode="auto">
            <a:xfrm>
              <a:off x="3777" y="2858"/>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23" name="Rectangle 5093"/>
            <p:cNvSpPr>
              <a:spLocks noChangeArrowheads="1"/>
            </p:cNvSpPr>
            <p:nvPr/>
          </p:nvSpPr>
          <p:spPr bwMode="auto">
            <a:xfrm>
              <a:off x="1063" y="2791"/>
              <a:ext cx="124"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0</a:t>
              </a:r>
              <a:endParaRPr lang="en-US" altLang="en-US"/>
            </a:p>
          </p:txBody>
        </p:sp>
        <p:sp>
          <p:nvSpPr>
            <p:cNvPr id="43124" name="Rectangle 5094"/>
            <p:cNvSpPr>
              <a:spLocks noChangeArrowheads="1"/>
            </p:cNvSpPr>
            <p:nvPr/>
          </p:nvSpPr>
          <p:spPr bwMode="auto">
            <a:xfrm>
              <a:off x="958" y="2475"/>
              <a:ext cx="229"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0.2</a:t>
              </a:r>
              <a:endParaRPr lang="en-US" altLang="en-US"/>
            </a:p>
          </p:txBody>
        </p:sp>
        <p:sp>
          <p:nvSpPr>
            <p:cNvPr id="43125" name="Rectangle 5095"/>
            <p:cNvSpPr>
              <a:spLocks noChangeArrowheads="1"/>
            </p:cNvSpPr>
            <p:nvPr/>
          </p:nvSpPr>
          <p:spPr bwMode="auto">
            <a:xfrm>
              <a:off x="958" y="2169"/>
              <a:ext cx="229"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0.4</a:t>
              </a:r>
              <a:endParaRPr lang="en-US" altLang="en-US"/>
            </a:p>
          </p:txBody>
        </p:sp>
        <p:sp>
          <p:nvSpPr>
            <p:cNvPr id="43126" name="Rectangle 5096"/>
            <p:cNvSpPr>
              <a:spLocks noChangeArrowheads="1"/>
            </p:cNvSpPr>
            <p:nvPr/>
          </p:nvSpPr>
          <p:spPr bwMode="auto">
            <a:xfrm>
              <a:off x="958" y="1853"/>
              <a:ext cx="229"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0.6</a:t>
              </a:r>
              <a:endParaRPr lang="en-US" altLang="en-US"/>
            </a:p>
          </p:txBody>
        </p:sp>
        <p:sp>
          <p:nvSpPr>
            <p:cNvPr id="43127" name="Rectangle 5097"/>
            <p:cNvSpPr>
              <a:spLocks noChangeArrowheads="1"/>
            </p:cNvSpPr>
            <p:nvPr/>
          </p:nvSpPr>
          <p:spPr bwMode="auto">
            <a:xfrm>
              <a:off x="958" y="1547"/>
              <a:ext cx="229"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0.8</a:t>
              </a:r>
              <a:endParaRPr lang="en-US" altLang="en-US"/>
            </a:p>
          </p:txBody>
        </p:sp>
        <p:sp>
          <p:nvSpPr>
            <p:cNvPr id="43128" name="Rectangle 5098"/>
            <p:cNvSpPr>
              <a:spLocks noChangeArrowheads="1"/>
            </p:cNvSpPr>
            <p:nvPr/>
          </p:nvSpPr>
          <p:spPr bwMode="auto">
            <a:xfrm>
              <a:off x="1063" y="1231"/>
              <a:ext cx="124"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1</a:t>
              </a:r>
              <a:endParaRPr lang="en-US" altLang="en-US"/>
            </a:p>
          </p:txBody>
        </p:sp>
        <p:sp>
          <p:nvSpPr>
            <p:cNvPr id="43129" name="Rectangle 5099"/>
            <p:cNvSpPr>
              <a:spLocks noChangeArrowheads="1"/>
            </p:cNvSpPr>
            <p:nvPr/>
          </p:nvSpPr>
          <p:spPr bwMode="auto">
            <a:xfrm>
              <a:off x="958" y="925"/>
              <a:ext cx="229"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1.2</a:t>
              </a:r>
              <a:endParaRPr lang="en-US" altLang="en-US"/>
            </a:p>
          </p:txBody>
        </p:sp>
        <p:sp>
          <p:nvSpPr>
            <p:cNvPr id="43130" name="Rectangle 5100"/>
            <p:cNvSpPr>
              <a:spLocks noChangeArrowheads="1"/>
            </p:cNvSpPr>
            <p:nvPr/>
          </p:nvSpPr>
          <p:spPr bwMode="auto">
            <a:xfrm>
              <a:off x="1130"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350</a:t>
              </a:r>
              <a:endParaRPr lang="en-US" altLang="en-US"/>
            </a:p>
          </p:txBody>
        </p:sp>
        <p:sp>
          <p:nvSpPr>
            <p:cNvPr id="43131" name="Rectangle 5101"/>
            <p:cNvSpPr>
              <a:spLocks noChangeArrowheads="1"/>
            </p:cNvSpPr>
            <p:nvPr/>
          </p:nvSpPr>
          <p:spPr bwMode="auto">
            <a:xfrm>
              <a:off x="1445"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400</a:t>
              </a:r>
              <a:endParaRPr lang="en-US" altLang="en-US"/>
            </a:p>
          </p:txBody>
        </p:sp>
        <p:sp>
          <p:nvSpPr>
            <p:cNvPr id="43132" name="Rectangle 5102"/>
            <p:cNvSpPr>
              <a:spLocks noChangeArrowheads="1"/>
            </p:cNvSpPr>
            <p:nvPr/>
          </p:nvSpPr>
          <p:spPr bwMode="auto">
            <a:xfrm>
              <a:off x="1770"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450</a:t>
              </a:r>
              <a:endParaRPr lang="en-US" altLang="en-US"/>
            </a:p>
          </p:txBody>
        </p:sp>
        <p:sp>
          <p:nvSpPr>
            <p:cNvPr id="43133" name="Rectangle 5103"/>
            <p:cNvSpPr>
              <a:spLocks noChangeArrowheads="1"/>
            </p:cNvSpPr>
            <p:nvPr/>
          </p:nvSpPr>
          <p:spPr bwMode="auto">
            <a:xfrm>
              <a:off x="2086"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500</a:t>
              </a:r>
              <a:endParaRPr lang="en-US" altLang="en-US"/>
            </a:p>
          </p:txBody>
        </p:sp>
        <p:sp>
          <p:nvSpPr>
            <p:cNvPr id="43134" name="Rectangle 5104"/>
            <p:cNvSpPr>
              <a:spLocks noChangeArrowheads="1"/>
            </p:cNvSpPr>
            <p:nvPr/>
          </p:nvSpPr>
          <p:spPr bwMode="auto">
            <a:xfrm>
              <a:off x="2401"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550</a:t>
              </a:r>
              <a:endParaRPr lang="en-US" altLang="en-US"/>
            </a:p>
          </p:txBody>
        </p:sp>
        <p:sp>
          <p:nvSpPr>
            <p:cNvPr id="43135" name="Rectangle 5105"/>
            <p:cNvSpPr>
              <a:spLocks noChangeArrowheads="1"/>
            </p:cNvSpPr>
            <p:nvPr/>
          </p:nvSpPr>
          <p:spPr bwMode="auto">
            <a:xfrm>
              <a:off x="2726"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600</a:t>
              </a:r>
              <a:endParaRPr lang="en-US" altLang="en-US"/>
            </a:p>
          </p:txBody>
        </p:sp>
        <p:sp>
          <p:nvSpPr>
            <p:cNvPr id="43136" name="Rectangle 5106"/>
            <p:cNvSpPr>
              <a:spLocks noChangeArrowheads="1"/>
            </p:cNvSpPr>
            <p:nvPr/>
          </p:nvSpPr>
          <p:spPr bwMode="auto">
            <a:xfrm>
              <a:off x="3041"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650</a:t>
              </a:r>
              <a:endParaRPr lang="en-US" altLang="en-US"/>
            </a:p>
          </p:txBody>
        </p:sp>
        <p:sp>
          <p:nvSpPr>
            <p:cNvPr id="43137" name="Rectangle 5107"/>
            <p:cNvSpPr>
              <a:spLocks noChangeArrowheads="1"/>
            </p:cNvSpPr>
            <p:nvPr/>
          </p:nvSpPr>
          <p:spPr bwMode="auto">
            <a:xfrm>
              <a:off x="3357"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700</a:t>
              </a:r>
              <a:endParaRPr lang="en-US" altLang="en-US"/>
            </a:p>
          </p:txBody>
        </p:sp>
        <p:sp>
          <p:nvSpPr>
            <p:cNvPr id="43138" name="Rectangle 5108"/>
            <p:cNvSpPr>
              <a:spLocks noChangeArrowheads="1"/>
            </p:cNvSpPr>
            <p:nvPr/>
          </p:nvSpPr>
          <p:spPr bwMode="auto">
            <a:xfrm>
              <a:off x="3682"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750</a:t>
              </a:r>
              <a:endParaRPr lang="en-US" altLang="en-US"/>
            </a:p>
          </p:txBody>
        </p:sp>
        <p:sp>
          <p:nvSpPr>
            <p:cNvPr id="43139" name="Rectangle 5109"/>
            <p:cNvSpPr>
              <a:spLocks noChangeArrowheads="1"/>
            </p:cNvSpPr>
            <p:nvPr/>
          </p:nvSpPr>
          <p:spPr bwMode="auto">
            <a:xfrm>
              <a:off x="3997" y="2972"/>
              <a:ext cx="26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800</a:t>
              </a:r>
              <a:endParaRPr lang="en-US" altLang="en-US"/>
            </a:p>
          </p:txBody>
        </p:sp>
        <p:sp>
          <p:nvSpPr>
            <p:cNvPr id="43140" name="Rectangle 5110"/>
            <p:cNvSpPr>
              <a:spLocks noChangeArrowheads="1"/>
            </p:cNvSpPr>
            <p:nvPr/>
          </p:nvSpPr>
          <p:spPr bwMode="auto">
            <a:xfrm>
              <a:off x="2153" y="3307"/>
              <a:ext cx="1011"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b="1">
                  <a:solidFill>
                    <a:srgbClr val="000000"/>
                  </a:solidFill>
                </a:rPr>
                <a:t>Wellenlänge, nm</a:t>
              </a:r>
              <a:endParaRPr lang="en-US" altLang="en-US"/>
            </a:p>
          </p:txBody>
        </p:sp>
        <p:sp>
          <p:nvSpPr>
            <p:cNvPr id="43141" name="Rectangle 5111"/>
            <p:cNvSpPr>
              <a:spLocks noChangeArrowheads="1"/>
            </p:cNvSpPr>
            <p:nvPr/>
          </p:nvSpPr>
          <p:spPr bwMode="auto">
            <a:xfrm rot="-5400000">
              <a:off x="392" y="2028"/>
              <a:ext cx="763"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b="1">
                  <a:solidFill>
                    <a:srgbClr val="000000"/>
                  </a:solidFill>
                </a:rPr>
                <a:t>rel.Intensität</a:t>
              </a:r>
              <a:endParaRPr lang="en-US" altLang="en-US"/>
            </a:p>
          </p:txBody>
        </p:sp>
        <p:sp>
          <p:nvSpPr>
            <p:cNvPr id="43142" name="Rectangle 5112"/>
            <p:cNvSpPr>
              <a:spLocks noChangeArrowheads="1"/>
            </p:cNvSpPr>
            <p:nvPr/>
          </p:nvSpPr>
          <p:spPr bwMode="auto">
            <a:xfrm>
              <a:off x="4312" y="1279"/>
              <a:ext cx="803" cy="1607"/>
            </a:xfrm>
            <a:prstGeom prst="rect">
              <a:avLst/>
            </a:prstGeom>
            <a:solidFill>
              <a:srgbClr val="FFFFFF"/>
            </a:solidFill>
            <a:ln w="0">
              <a:solidFill>
                <a:srgbClr val="00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43" name="Line 5113"/>
            <p:cNvSpPr>
              <a:spLocks noChangeShapeType="1"/>
            </p:cNvSpPr>
            <p:nvPr/>
          </p:nvSpPr>
          <p:spPr bwMode="auto">
            <a:xfrm>
              <a:off x="4360" y="1394"/>
              <a:ext cx="258" cy="1"/>
            </a:xfrm>
            <a:prstGeom prst="line">
              <a:avLst/>
            </a:prstGeom>
            <a:noFill/>
            <a:ln w="158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44" name="Freeform 5114"/>
            <p:cNvSpPr>
              <a:spLocks/>
            </p:cNvSpPr>
            <p:nvPr/>
          </p:nvSpPr>
          <p:spPr bwMode="auto">
            <a:xfrm>
              <a:off x="4456" y="1365"/>
              <a:ext cx="57" cy="58"/>
            </a:xfrm>
            <a:custGeom>
              <a:avLst/>
              <a:gdLst>
                <a:gd name="T0" fmla="*/ 28 w 57"/>
                <a:gd name="T1" fmla="*/ 0 h 58"/>
                <a:gd name="T2" fmla="*/ 57 w 57"/>
                <a:gd name="T3" fmla="*/ 29 h 58"/>
                <a:gd name="T4" fmla="*/ 28 w 57"/>
                <a:gd name="T5" fmla="*/ 58 h 58"/>
                <a:gd name="T6" fmla="*/ 0 w 57"/>
                <a:gd name="T7" fmla="*/ 29 h 58"/>
                <a:gd name="T8" fmla="*/ 28 w 57"/>
                <a:gd name="T9" fmla="*/ 0 h 58"/>
                <a:gd name="T10" fmla="*/ 0 60000 65536"/>
                <a:gd name="T11" fmla="*/ 0 60000 65536"/>
                <a:gd name="T12" fmla="*/ 0 60000 65536"/>
                <a:gd name="T13" fmla="*/ 0 60000 65536"/>
                <a:gd name="T14" fmla="*/ 0 60000 65536"/>
                <a:gd name="T15" fmla="*/ 0 w 57"/>
                <a:gd name="T16" fmla="*/ 0 h 58"/>
                <a:gd name="T17" fmla="*/ 57 w 57"/>
                <a:gd name="T18" fmla="*/ 58 h 58"/>
              </a:gdLst>
              <a:ahLst/>
              <a:cxnLst>
                <a:cxn ang="T10">
                  <a:pos x="T0" y="T1"/>
                </a:cxn>
                <a:cxn ang="T11">
                  <a:pos x="T2" y="T3"/>
                </a:cxn>
                <a:cxn ang="T12">
                  <a:pos x="T4" y="T5"/>
                </a:cxn>
                <a:cxn ang="T13">
                  <a:pos x="T6" y="T7"/>
                </a:cxn>
                <a:cxn ang="T14">
                  <a:pos x="T8" y="T9"/>
                </a:cxn>
              </a:cxnLst>
              <a:rect l="T15" t="T16" r="T17" b="T18"/>
              <a:pathLst>
                <a:path w="57" h="58">
                  <a:moveTo>
                    <a:pt x="28" y="0"/>
                  </a:moveTo>
                  <a:lnTo>
                    <a:pt x="57" y="29"/>
                  </a:lnTo>
                  <a:lnTo>
                    <a:pt x="28" y="58"/>
                  </a:lnTo>
                  <a:lnTo>
                    <a:pt x="0" y="29"/>
                  </a:lnTo>
                  <a:lnTo>
                    <a:pt x="28" y="0"/>
                  </a:lnTo>
                  <a:close/>
                </a:path>
              </a:pathLst>
            </a:custGeom>
            <a:solidFill>
              <a:srgbClr val="000080"/>
            </a:solidFill>
            <a:ln w="15875">
              <a:solidFill>
                <a:srgbClr val="000080"/>
              </a:solidFill>
              <a:prstDash val="solid"/>
              <a:round/>
              <a:headEnd/>
              <a:tailEnd/>
            </a:ln>
          </p:spPr>
          <p:txBody>
            <a:bodyPr/>
            <a:lstStyle/>
            <a:p>
              <a:endParaRPr lang="en-US"/>
            </a:p>
          </p:txBody>
        </p:sp>
        <p:sp>
          <p:nvSpPr>
            <p:cNvPr id="43145" name="Rectangle 5115"/>
            <p:cNvSpPr>
              <a:spLocks noChangeArrowheads="1"/>
            </p:cNvSpPr>
            <p:nvPr/>
          </p:nvSpPr>
          <p:spPr bwMode="auto">
            <a:xfrm>
              <a:off x="4647" y="1308"/>
              <a:ext cx="319"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weiss</a:t>
              </a:r>
              <a:endParaRPr lang="en-US" altLang="en-US"/>
            </a:p>
          </p:txBody>
        </p:sp>
        <p:sp>
          <p:nvSpPr>
            <p:cNvPr id="43146" name="Line 5116"/>
            <p:cNvSpPr>
              <a:spLocks noChangeShapeType="1"/>
            </p:cNvSpPr>
            <p:nvPr/>
          </p:nvSpPr>
          <p:spPr bwMode="auto">
            <a:xfrm>
              <a:off x="4360" y="1595"/>
              <a:ext cx="258" cy="1"/>
            </a:xfrm>
            <a:prstGeom prst="line">
              <a:avLst/>
            </a:prstGeom>
            <a:noFill/>
            <a:ln w="15875">
              <a:solidFill>
                <a:srgbClr val="33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47" name="Rectangle 5117"/>
            <p:cNvSpPr>
              <a:spLocks noChangeArrowheads="1"/>
            </p:cNvSpPr>
            <p:nvPr/>
          </p:nvSpPr>
          <p:spPr bwMode="auto">
            <a:xfrm>
              <a:off x="4456" y="1566"/>
              <a:ext cx="47" cy="48"/>
            </a:xfrm>
            <a:prstGeom prst="rect">
              <a:avLst/>
            </a:prstGeom>
            <a:solidFill>
              <a:srgbClr val="0000FF"/>
            </a:solidFill>
            <a:ln w="15875">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48" name="Rectangle 5118"/>
            <p:cNvSpPr>
              <a:spLocks noChangeArrowheads="1"/>
            </p:cNvSpPr>
            <p:nvPr/>
          </p:nvSpPr>
          <p:spPr bwMode="auto">
            <a:xfrm>
              <a:off x="4647" y="1509"/>
              <a:ext cx="348"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blau 1</a:t>
              </a:r>
              <a:endParaRPr lang="en-US" altLang="en-US"/>
            </a:p>
          </p:txBody>
        </p:sp>
        <p:sp>
          <p:nvSpPr>
            <p:cNvPr id="43149" name="Line 5119"/>
            <p:cNvSpPr>
              <a:spLocks noChangeShapeType="1"/>
            </p:cNvSpPr>
            <p:nvPr/>
          </p:nvSpPr>
          <p:spPr bwMode="auto">
            <a:xfrm>
              <a:off x="4360" y="1796"/>
              <a:ext cx="258" cy="1"/>
            </a:xfrm>
            <a:prstGeom prst="line">
              <a:avLst/>
            </a:prstGeom>
            <a:noFill/>
            <a:ln w="15875">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0" name="Freeform 5120"/>
            <p:cNvSpPr>
              <a:spLocks/>
            </p:cNvSpPr>
            <p:nvPr/>
          </p:nvSpPr>
          <p:spPr bwMode="auto">
            <a:xfrm>
              <a:off x="4456" y="1767"/>
              <a:ext cx="57" cy="57"/>
            </a:xfrm>
            <a:custGeom>
              <a:avLst/>
              <a:gdLst>
                <a:gd name="T0" fmla="*/ 28 w 57"/>
                <a:gd name="T1" fmla="*/ 0 h 57"/>
                <a:gd name="T2" fmla="*/ 57 w 57"/>
                <a:gd name="T3" fmla="*/ 57 h 57"/>
                <a:gd name="T4" fmla="*/ 0 w 57"/>
                <a:gd name="T5" fmla="*/ 57 h 57"/>
                <a:gd name="T6" fmla="*/ 28 w 57"/>
                <a:gd name="T7" fmla="*/ 0 h 57"/>
                <a:gd name="T8" fmla="*/ 0 60000 65536"/>
                <a:gd name="T9" fmla="*/ 0 60000 65536"/>
                <a:gd name="T10" fmla="*/ 0 60000 65536"/>
                <a:gd name="T11" fmla="*/ 0 60000 65536"/>
                <a:gd name="T12" fmla="*/ 0 w 57"/>
                <a:gd name="T13" fmla="*/ 0 h 57"/>
                <a:gd name="T14" fmla="*/ 57 w 57"/>
                <a:gd name="T15" fmla="*/ 57 h 57"/>
              </a:gdLst>
              <a:ahLst/>
              <a:cxnLst>
                <a:cxn ang="T8">
                  <a:pos x="T0" y="T1"/>
                </a:cxn>
                <a:cxn ang="T9">
                  <a:pos x="T2" y="T3"/>
                </a:cxn>
                <a:cxn ang="T10">
                  <a:pos x="T4" y="T5"/>
                </a:cxn>
                <a:cxn ang="T11">
                  <a:pos x="T6" y="T7"/>
                </a:cxn>
              </a:cxnLst>
              <a:rect l="T12" t="T13" r="T14" b="T15"/>
              <a:pathLst>
                <a:path w="57" h="57">
                  <a:moveTo>
                    <a:pt x="28" y="0"/>
                  </a:moveTo>
                  <a:lnTo>
                    <a:pt x="57" y="57"/>
                  </a:lnTo>
                  <a:lnTo>
                    <a:pt x="0" y="57"/>
                  </a:lnTo>
                  <a:lnTo>
                    <a:pt x="28" y="0"/>
                  </a:lnTo>
                  <a:close/>
                </a:path>
              </a:pathLst>
            </a:custGeom>
            <a:solidFill>
              <a:srgbClr val="00CCFF"/>
            </a:solidFill>
            <a:ln w="15875">
              <a:solidFill>
                <a:srgbClr val="00CCFF"/>
              </a:solidFill>
              <a:prstDash val="solid"/>
              <a:round/>
              <a:headEnd/>
              <a:tailEnd/>
            </a:ln>
          </p:spPr>
          <p:txBody>
            <a:bodyPr/>
            <a:lstStyle/>
            <a:p>
              <a:endParaRPr lang="en-US"/>
            </a:p>
          </p:txBody>
        </p:sp>
        <p:sp>
          <p:nvSpPr>
            <p:cNvPr id="43151" name="Rectangle 5121"/>
            <p:cNvSpPr>
              <a:spLocks noChangeArrowheads="1"/>
            </p:cNvSpPr>
            <p:nvPr/>
          </p:nvSpPr>
          <p:spPr bwMode="auto">
            <a:xfrm>
              <a:off x="4647" y="1710"/>
              <a:ext cx="348"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blau 2</a:t>
              </a:r>
              <a:endParaRPr lang="en-US" altLang="en-US"/>
            </a:p>
          </p:txBody>
        </p:sp>
        <p:sp>
          <p:nvSpPr>
            <p:cNvPr id="43152" name="Line 5122"/>
            <p:cNvSpPr>
              <a:spLocks noChangeShapeType="1"/>
            </p:cNvSpPr>
            <p:nvPr/>
          </p:nvSpPr>
          <p:spPr bwMode="auto">
            <a:xfrm>
              <a:off x="4360" y="1997"/>
              <a:ext cx="258" cy="1"/>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3" name="Rectangle 5123"/>
            <p:cNvSpPr>
              <a:spLocks noChangeArrowheads="1"/>
            </p:cNvSpPr>
            <p:nvPr/>
          </p:nvSpPr>
          <p:spPr bwMode="auto">
            <a:xfrm>
              <a:off x="4446" y="1958"/>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54" name="Line 5124"/>
            <p:cNvSpPr>
              <a:spLocks noChangeShapeType="1"/>
            </p:cNvSpPr>
            <p:nvPr/>
          </p:nvSpPr>
          <p:spPr bwMode="auto">
            <a:xfrm flipH="1" flipV="1">
              <a:off x="4456" y="1968"/>
              <a:ext cx="28"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5" name="Line 5125"/>
            <p:cNvSpPr>
              <a:spLocks noChangeShapeType="1"/>
            </p:cNvSpPr>
            <p:nvPr/>
          </p:nvSpPr>
          <p:spPr bwMode="auto">
            <a:xfrm>
              <a:off x="4484" y="1997"/>
              <a:ext cx="29"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6" name="Line 5126"/>
            <p:cNvSpPr>
              <a:spLocks noChangeShapeType="1"/>
            </p:cNvSpPr>
            <p:nvPr/>
          </p:nvSpPr>
          <p:spPr bwMode="auto">
            <a:xfrm flipH="1">
              <a:off x="4456" y="1997"/>
              <a:ext cx="28" cy="28"/>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7" name="Line 5127"/>
            <p:cNvSpPr>
              <a:spLocks noChangeShapeType="1"/>
            </p:cNvSpPr>
            <p:nvPr/>
          </p:nvSpPr>
          <p:spPr bwMode="auto">
            <a:xfrm flipV="1">
              <a:off x="4484" y="1968"/>
              <a:ext cx="29" cy="29"/>
            </a:xfrm>
            <a:prstGeom prst="line">
              <a:avLst/>
            </a:prstGeom>
            <a:noFill/>
            <a:ln w="1587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8" name="Rectangle 5128"/>
            <p:cNvSpPr>
              <a:spLocks noChangeArrowheads="1"/>
            </p:cNvSpPr>
            <p:nvPr/>
          </p:nvSpPr>
          <p:spPr bwMode="auto">
            <a:xfrm>
              <a:off x="4647" y="1911"/>
              <a:ext cx="363"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grün 1</a:t>
              </a:r>
              <a:endParaRPr lang="en-US" altLang="en-US"/>
            </a:p>
          </p:txBody>
        </p:sp>
        <p:sp>
          <p:nvSpPr>
            <p:cNvPr id="43159" name="Line 5129"/>
            <p:cNvSpPr>
              <a:spLocks noChangeShapeType="1"/>
            </p:cNvSpPr>
            <p:nvPr/>
          </p:nvSpPr>
          <p:spPr bwMode="auto">
            <a:xfrm>
              <a:off x="4360" y="2198"/>
              <a:ext cx="258" cy="1"/>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0" name="Rectangle 5130"/>
            <p:cNvSpPr>
              <a:spLocks noChangeArrowheads="1"/>
            </p:cNvSpPr>
            <p:nvPr/>
          </p:nvSpPr>
          <p:spPr bwMode="auto">
            <a:xfrm>
              <a:off x="4446" y="2159"/>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61" name="Line 5131"/>
            <p:cNvSpPr>
              <a:spLocks noChangeShapeType="1"/>
            </p:cNvSpPr>
            <p:nvPr/>
          </p:nvSpPr>
          <p:spPr bwMode="auto">
            <a:xfrm flipH="1" flipV="1">
              <a:off x="4456" y="2169"/>
              <a:ext cx="28"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2" name="Line 5132"/>
            <p:cNvSpPr>
              <a:spLocks noChangeShapeType="1"/>
            </p:cNvSpPr>
            <p:nvPr/>
          </p:nvSpPr>
          <p:spPr bwMode="auto">
            <a:xfrm>
              <a:off x="4484" y="2198"/>
              <a:ext cx="29"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3" name="Line 5133"/>
            <p:cNvSpPr>
              <a:spLocks noChangeShapeType="1"/>
            </p:cNvSpPr>
            <p:nvPr/>
          </p:nvSpPr>
          <p:spPr bwMode="auto">
            <a:xfrm flipH="1">
              <a:off x="4456" y="2198"/>
              <a:ext cx="28"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4" name="Line 5134"/>
            <p:cNvSpPr>
              <a:spLocks noChangeShapeType="1"/>
            </p:cNvSpPr>
            <p:nvPr/>
          </p:nvSpPr>
          <p:spPr bwMode="auto">
            <a:xfrm flipV="1">
              <a:off x="4484" y="2169"/>
              <a:ext cx="29"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5" name="Line 5135"/>
            <p:cNvSpPr>
              <a:spLocks noChangeShapeType="1"/>
            </p:cNvSpPr>
            <p:nvPr/>
          </p:nvSpPr>
          <p:spPr bwMode="auto">
            <a:xfrm flipV="1">
              <a:off x="4484" y="2169"/>
              <a:ext cx="1" cy="29"/>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6" name="Line 5136"/>
            <p:cNvSpPr>
              <a:spLocks noChangeShapeType="1"/>
            </p:cNvSpPr>
            <p:nvPr/>
          </p:nvSpPr>
          <p:spPr bwMode="auto">
            <a:xfrm>
              <a:off x="4484" y="2198"/>
              <a:ext cx="1" cy="28"/>
            </a:xfrm>
            <a:prstGeom prst="line">
              <a:avLst/>
            </a:prstGeom>
            <a:noFill/>
            <a:ln w="15875">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7" name="Rectangle 5137"/>
            <p:cNvSpPr>
              <a:spLocks noChangeArrowheads="1"/>
            </p:cNvSpPr>
            <p:nvPr/>
          </p:nvSpPr>
          <p:spPr bwMode="auto">
            <a:xfrm>
              <a:off x="4647" y="2111"/>
              <a:ext cx="363"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grün 2</a:t>
              </a:r>
              <a:endParaRPr lang="en-US" altLang="en-US"/>
            </a:p>
          </p:txBody>
        </p:sp>
        <p:sp>
          <p:nvSpPr>
            <p:cNvPr id="43168" name="Line 5138"/>
            <p:cNvSpPr>
              <a:spLocks noChangeShapeType="1"/>
            </p:cNvSpPr>
            <p:nvPr/>
          </p:nvSpPr>
          <p:spPr bwMode="auto">
            <a:xfrm>
              <a:off x="4360" y="2398"/>
              <a:ext cx="258" cy="1"/>
            </a:xfrm>
            <a:prstGeom prst="line">
              <a:avLst/>
            </a:prstGeom>
            <a:noFill/>
            <a:ln w="15875">
              <a:solidFill>
                <a:srgbClr val="FFCC99"/>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9" name="Oval 5139"/>
            <p:cNvSpPr>
              <a:spLocks noChangeArrowheads="1"/>
            </p:cNvSpPr>
            <p:nvPr/>
          </p:nvSpPr>
          <p:spPr bwMode="auto">
            <a:xfrm>
              <a:off x="4456" y="2370"/>
              <a:ext cx="47" cy="48"/>
            </a:xfrm>
            <a:prstGeom prst="ellipse">
              <a:avLst/>
            </a:prstGeom>
            <a:solidFill>
              <a:srgbClr val="800000"/>
            </a:solidFill>
            <a:ln w="15875">
              <a:solidFill>
                <a:srgbClr val="FFCC99"/>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70" name="Rectangle 5140"/>
            <p:cNvSpPr>
              <a:spLocks noChangeArrowheads="1"/>
            </p:cNvSpPr>
            <p:nvPr/>
          </p:nvSpPr>
          <p:spPr bwMode="auto">
            <a:xfrm>
              <a:off x="4647" y="2312"/>
              <a:ext cx="241"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gelb</a:t>
              </a:r>
              <a:endParaRPr lang="en-US" altLang="en-US"/>
            </a:p>
          </p:txBody>
        </p:sp>
        <p:sp>
          <p:nvSpPr>
            <p:cNvPr id="43171" name="Line 5141"/>
            <p:cNvSpPr>
              <a:spLocks noChangeShapeType="1"/>
            </p:cNvSpPr>
            <p:nvPr/>
          </p:nvSpPr>
          <p:spPr bwMode="auto">
            <a:xfrm>
              <a:off x="4360" y="2599"/>
              <a:ext cx="25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72" name="Rectangle 5142"/>
            <p:cNvSpPr>
              <a:spLocks noChangeArrowheads="1"/>
            </p:cNvSpPr>
            <p:nvPr/>
          </p:nvSpPr>
          <p:spPr bwMode="auto">
            <a:xfrm>
              <a:off x="4446" y="2561"/>
              <a:ext cx="8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73" name="Line 5143"/>
            <p:cNvSpPr>
              <a:spLocks noChangeShapeType="1"/>
            </p:cNvSpPr>
            <p:nvPr/>
          </p:nvSpPr>
          <p:spPr bwMode="auto">
            <a:xfrm flipV="1">
              <a:off x="4484" y="2571"/>
              <a:ext cx="1" cy="28"/>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74" name="Line 5144"/>
            <p:cNvSpPr>
              <a:spLocks noChangeShapeType="1"/>
            </p:cNvSpPr>
            <p:nvPr/>
          </p:nvSpPr>
          <p:spPr bwMode="auto">
            <a:xfrm>
              <a:off x="4484" y="2599"/>
              <a:ext cx="1" cy="29"/>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75" name="Line 5145"/>
            <p:cNvSpPr>
              <a:spLocks noChangeShapeType="1"/>
            </p:cNvSpPr>
            <p:nvPr/>
          </p:nvSpPr>
          <p:spPr bwMode="auto">
            <a:xfrm flipH="1">
              <a:off x="4456" y="2599"/>
              <a:ext cx="28"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76" name="Line 5146"/>
            <p:cNvSpPr>
              <a:spLocks noChangeShapeType="1"/>
            </p:cNvSpPr>
            <p:nvPr/>
          </p:nvSpPr>
          <p:spPr bwMode="auto">
            <a:xfrm>
              <a:off x="4484" y="2599"/>
              <a:ext cx="29" cy="1"/>
            </a:xfrm>
            <a:prstGeom prst="line">
              <a:avLst/>
            </a:prstGeom>
            <a:noFill/>
            <a:ln w="15875">
              <a:solidFill>
                <a:srgbClr val="FF99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77" name="Rectangle 5147"/>
            <p:cNvSpPr>
              <a:spLocks noChangeArrowheads="1"/>
            </p:cNvSpPr>
            <p:nvPr/>
          </p:nvSpPr>
          <p:spPr bwMode="auto">
            <a:xfrm>
              <a:off x="4647" y="2513"/>
              <a:ext cx="398"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orange</a:t>
              </a:r>
              <a:endParaRPr lang="en-US" altLang="en-US"/>
            </a:p>
          </p:txBody>
        </p:sp>
        <p:sp>
          <p:nvSpPr>
            <p:cNvPr id="43178" name="Line 5148"/>
            <p:cNvSpPr>
              <a:spLocks noChangeShapeType="1"/>
            </p:cNvSpPr>
            <p:nvPr/>
          </p:nvSpPr>
          <p:spPr bwMode="auto">
            <a:xfrm>
              <a:off x="4360" y="2800"/>
              <a:ext cx="258" cy="1"/>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79" name="Rectangle 5149"/>
            <p:cNvSpPr>
              <a:spLocks noChangeArrowheads="1"/>
            </p:cNvSpPr>
            <p:nvPr/>
          </p:nvSpPr>
          <p:spPr bwMode="auto">
            <a:xfrm>
              <a:off x="4484" y="2791"/>
              <a:ext cx="29" cy="9"/>
            </a:xfrm>
            <a:prstGeom prst="rect">
              <a:avLst/>
            </a:prstGeom>
            <a:solidFill>
              <a:srgbClr val="FF0000"/>
            </a:solidFill>
            <a:ln w="15875">
              <a:solidFill>
                <a:srgbClr val="FF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3180" name="Rectangle 5150"/>
            <p:cNvSpPr>
              <a:spLocks noChangeArrowheads="1"/>
            </p:cNvSpPr>
            <p:nvPr/>
          </p:nvSpPr>
          <p:spPr bwMode="auto">
            <a:xfrm>
              <a:off x="4647" y="2714"/>
              <a:ext cx="150" cy="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rgbClr val="000000"/>
                  </a:solidFill>
                </a:rPr>
                <a:t>rot</a:t>
              </a:r>
              <a:endParaRPr lang="en-US" altLang="en-US"/>
            </a:p>
          </p:txBody>
        </p:sp>
        <p:sp>
          <p:nvSpPr>
            <p:cNvPr id="43181" name="Rectangle 5151"/>
            <p:cNvSpPr>
              <a:spLocks noChangeArrowheads="1"/>
            </p:cNvSpPr>
            <p:nvPr/>
          </p:nvSpPr>
          <p:spPr bwMode="auto">
            <a:xfrm>
              <a:off x="576" y="801"/>
              <a:ext cx="4577" cy="2803"/>
            </a:xfrm>
            <a:prstGeom prst="rect">
              <a:avLst/>
            </a:prstGeom>
            <a:noFill/>
            <a:ln w="158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sp>
        <p:nvSpPr>
          <p:cNvPr id="43018" name="AutoShape 20"/>
          <p:cNvSpPr>
            <a:spLocks noChangeAspect="1" noChangeArrowheads="1"/>
          </p:cNvSpPr>
          <p:nvPr/>
        </p:nvSpPr>
        <p:spPr bwMode="auto">
          <a:xfrm>
            <a:off x="838200" y="1195388"/>
            <a:ext cx="7448550"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2"/>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18436" name="Footer Placeholder 3"/>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18437"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170E030E-4243-445E-9FF0-05D8855B3554}" type="slidenum">
              <a:rPr lang="en-US" altLang="en-US" sz="1000">
                <a:solidFill>
                  <a:srgbClr val="8C2532"/>
                </a:solidFill>
              </a:rPr>
              <a:pPr/>
              <a:t>13</a:t>
            </a:fld>
            <a:endParaRPr lang="en-US" altLang="en-US" sz="1000">
              <a:solidFill>
                <a:srgbClr val="8C2532"/>
              </a:solidFill>
            </a:endParaRPr>
          </a:p>
        </p:txBody>
      </p:sp>
      <p:sp>
        <p:nvSpPr>
          <p:cNvPr id="18438" name="Rectangle 2"/>
          <p:cNvSpPr>
            <a:spLocks noGrp="1" noChangeArrowheads="1"/>
          </p:cNvSpPr>
          <p:nvPr>
            <p:ph type="title"/>
          </p:nvPr>
        </p:nvSpPr>
        <p:spPr>
          <a:xfrm>
            <a:off x="165100" y="428625"/>
            <a:ext cx="8978900" cy="723900"/>
          </a:xfrm>
        </p:spPr>
        <p:txBody>
          <a:bodyPr/>
          <a:lstStyle/>
          <a:p>
            <a:pPr eaLnBrk="1" hangingPunct="1"/>
            <a:r>
              <a:rPr lang="de-DE" altLang="en-US" smtClean="0"/>
              <a:t>Warum nicht</a:t>
            </a:r>
            <a:r>
              <a:rPr lang="hu-HU" altLang="en-US" smtClean="0"/>
              <a:t> monokromatis</a:t>
            </a:r>
            <a:r>
              <a:rPr lang="de-DE" altLang="en-US" smtClean="0"/>
              <a:t>ch</a:t>
            </a:r>
            <a:r>
              <a:rPr lang="en-US" altLang="en-US" smtClean="0"/>
              <a:t>?</a:t>
            </a:r>
          </a:p>
        </p:txBody>
      </p:sp>
      <p:grpSp>
        <p:nvGrpSpPr>
          <p:cNvPr id="2" name="Group 3744"/>
          <p:cNvGrpSpPr>
            <a:grpSpLocks/>
          </p:cNvGrpSpPr>
          <p:nvPr/>
        </p:nvGrpSpPr>
        <p:grpSpPr bwMode="auto">
          <a:xfrm>
            <a:off x="0" y="2152650"/>
            <a:ext cx="3922713" cy="3668713"/>
            <a:chOff x="0" y="1266"/>
            <a:chExt cx="2471" cy="2311"/>
          </a:xfrm>
        </p:grpSpPr>
        <p:sp>
          <p:nvSpPr>
            <p:cNvPr id="18468" name="Freeform 3284"/>
            <p:cNvSpPr>
              <a:spLocks/>
            </p:cNvSpPr>
            <p:nvPr/>
          </p:nvSpPr>
          <p:spPr bwMode="auto">
            <a:xfrm>
              <a:off x="1524" y="2466"/>
              <a:ext cx="20" cy="8"/>
            </a:xfrm>
            <a:custGeom>
              <a:avLst/>
              <a:gdLst>
                <a:gd name="T0" fmla="*/ 0 w 26"/>
                <a:gd name="T1" fmla="*/ 0 h 10"/>
                <a:gd name="T2" fmla="*/ 19 w 26"/>
                <a:gd name="T3" fmla="*/ 7 h 10"/>
                <a:gd name="T4" fmla="*/ 20 w 26"/>
                <a:gd name="T5" fmla="*/ 8 h 10"/>
                <a:gd name="T6" fmla="*/ 0 60000 65536"/>
                <a:gd name="T7" fmla="*/ 0 60000 65536"/>
                <a:gd name="T8" fmla="*/ 0 60000 65536"/>
                <a:gd name="T9" fmla="*/ 0 w 26"/>
                <a:gd name="T10" fmla="*/ 0 h 10"/>
                <a:gd name="T11" fmla="*/ 26 w 26"/>
                <a:gd name="T12" fmla="*/ 10 h 10"/>
              </a:gdLst>
              <a:ahLst/>
              <a:cxnLst>
                <a:cxn ang="T6">
                  <a:pos x="T0" y="T1"/>
                </a:cxn>
                <a:cxn ang="T7">
                  <a:pos x="T2" y="T3"/>
                </a:cxn>
                <a:cxn ang="T8">
                  <a:pos x="T4" y="T5"/>
                </a:cxn>
              </a:cxnLst>
              <a:rect l="T9" t="T10" r="T11" b="T12"/>
              <a:pathLst>
                <a:path w="26" h="10">
                  <a:moveTo>
                    <a:pt x="0" y="0"/>
                  </a:moveTo>
                  <a:lnTo>
                    <a:pt x="25" y="9"/>
                  </a:lnTo>
                  <a:lnTo>
                    <a:pt x="26"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9" name="Freeform 3285"/>
            <p:cNvSpPr>
              <a:spLocks/>
            </p:cNvSpPr>
            <p:nvPr/>
          </p:nvSpPr>
          <p:spPr bwMode="auto">
            <a:xfrm>
              <a:off x="1543" y="2472"/>
              <a:ext cx="20" cy="8"/>
            </a:xfrm>
            <a:custGeom>
              <a:avLst/>
              <a:gdLst>
                <a:gd name="T0" fmla="*/ 0 w 27"/>
                <a:gd name="T1" fmla="*/ 0 h 10"/>
                <a:gd name="T2" fmla="*/ 19 w 27"/>
                <a:gd name="T3" fmla="*/ 7 h 10"/>
                <a:gd name="T4" fmla="*/ 20 w 27"/>
                <a:gd name="T5" fmla="*/ 8 h 10"/>
                <a:gd name="T6" fmla="*/ 0 60000 65536"/>
                <a:gd name="T7" fmla="*/ 0 60000 65536"/>
                <a:gd name="T8" fmla="*/ 0 60000 65536"/>
                <a:gd name="T9" fmla="*/ 0 w 27"/>
                <a:gd name="T10" fmla="*/ 0 h 10"/>
                <a:gd name="T11" fmla="*/ 27 w 27"/>
                <a:gd name="T12" fmla="*/ 10 h 10"/>
              </a:gdLst>
              <a:ahLst/>
              <a:cxnLst>
                <a:cxn ang="T6">
                  <a:pos x="T0" y="T1"/>
                </a:cxn>
                <a:cxn ang="T7">
                  <a:pos x="T2" y="T3"/>
                </a:cxn>
                <a:cxn ang="T8">
                  <a:pos x="T4" y="T5"/>
                </a:cxn>
              </a:cxnLst>
              <a:rect l="T9" t="T10" r="T11" b="T12"/>
              <a:pathLst>
                <a:path w="27" h="10">
                  <a:moveTo>
                    <a:pt x="0" y="0"/>
                  </a:moveTo>
                  <a:lnTo>
                    <a:pt x="26" y="9"/>
                  </a:lnTo>
                  <a:lnTo>
                    <a:pt x="27"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0" name="Freeform 3286"/>
            <p:cNvSpPr>
              <a:spLocks/>
            </p:cNvSpPr>
            <p:nvPr/>
          </p:nvSpPr>
          <p:spPr bwMode="auto">
            <a:xfrm>
              <a:off x="1563" y="2480"/>
              <a:ext cx="18" cy="8"/>
            </a:xfrm>
            <a:custGeom>
              <a:avLst/>
              <a:gdLst>
                <a:gd name="T0" fmla="*/ 0 w 25"/>
                <a:gd name="T1" fmla="*/ 0 h 11"/>
                <a:gd name="T2" fmla="*/ 17 w 25"/>
                <a:gd name="T3" fmla="*/ 7 h 11"/>
                <a:gd name="T4" fmla="*/ 18 w 25"/>
                <a:gd name="T5" fmla="*/ 8 h 11"/>
                <a:gd name="T6" fmla="*/ 0 60000 65536"/>
                <a:gd name="T7" fmla="*/ 0 60000 65536"/>
                <a:gd name="T8" fmla="*/ 0 60000 65536"/>
                <a:gd name="T9" fmla="*/ 0 w 25"/>
                <a:gd name="T10" fmla="*/ 0 h 11"/>
                <a:gd name="T11" fmla="*/ 25 w 25"/>
                <a:gd name="T12" fmla="*/ 11 h 11"/>
              </a:gdLst>
              <a:ahLst/>
              <a:cxnLst>
                <a:cxn ang="T6">
                  <a:pos x="T0" y="T1"/>
                </a:cxn>
                <a:cxn ang="T7">
                  <a:pos x="T2" y="T3"/>
                </a:cxn>
                <a:cxn ang="T8">
                  <a:pos x="T4" y="T5"/>
                </a:cxn>
              </a:cxnLst>
              <a:rect l="T9" t="T10" r="T11" b="T12"/>
              <a:pathLst>
                <a:path w="25" h="11">
                  <a:moveTo>
                    <a:pt x="0" y="0"/>
                  </a:moveTo>
                  <a:lnTo>
                    <a:pt x="24" y="10"/>
                  </a:lnTo>
                  <a:lnTo>
                    <a:pt x="25"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1" name="Freeform 3287"/>
            <p:cNvSpPr>
              <a:spLocks/>
            </p:cNvSpPr>
            <p:nvPr/>
          </p:nvSpPr>
          <p:spPr bwMode="auto">
            <a:xfrm>
              <a:off x="1581" y="2488"/>
              <a:ext cx="20" cy="8"/>
            </a:xfrm>
            <a:custGeom>
              <a:avLst/>
              <a:gdLst>
                <a:gd name="T0" fmla="*/ 0 w 25"/>
                <a:gd name="T1" fmla="*/ 0 h 11"/>
                <a:gd name="T2" fmla="*/ 19 w 25"/>
                <a:gd name="T3" fmla="*/ 7 h 11"/>
                <a:gd name="T4" fmla="*/ 20 w 25"/>
                <a:gd name="T5" fmla="*/ 8 h 11"/>
                <a:gd name="T6" fmla="*/ 0 60000 65536"/>
                <a:gd name="T7" fmla="*/ 0 60000 65536"/>
                <a:gd name="T8" fmla="*/ 0 60000 65536"/>
                <a:gd name="T9" fmla="*/ 0 w 25"/>
                <a:gd name="T10" fmla="*/ 0 h 11"/>
                <a:gd name="T11" fmla="*/ 25 w 25"/>
                <a:gd name="T12" fmla="*/ 11 h 11"/>
              </a:gdLst>
              <a:ahLst/>
              <a:cxnLst>
                <a:cxn ang="T6">
                  <a:pos x="T0" y="T1"/>
                </a:cxn>
                <a:cxn ang="T7">
                  <a:pos x="T2" y="T3"/>
                </a:cxn>
                <a:cxn ang="T8">
                  <a:pos x="T4" y="T5"/>
                </a:cxn>
              </a:cxnLst>
              <a:rect l="T9" t="T10" r="T11" b="T12"/>
              <a:pathLst>
                <a:path w="25" h="11">
                  <a:moveTo>
                    <a:pt x="0" y="0"/>
                  </a:moveTo>
                  <a:lnTo>
                    <a:pt x="24" y="10"/>
                  </a:lnTo>
                  <a:lnTo>
                    <a:pt x="25"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2" name="Freeform 3288"/>
            <p:cNvSpPr>
              <a:spLocks/>
            </p:cNvSpPr>
            <p:nvPr/>
          </p:nvSpPr>
          <p:spPr bwMode="auto">
            <a:xfrm>
              <a:off x="1600" y="2496"/>
              <a:ext cx="20" cy="10"/>
            </a:xfrm>
            <a:custGeom>
              <a:avLst/>
              <a:gdLst>
                <a:gd name="T0" fmla="*/ 0 w 25"/>
                <a:gd name="T1" fmla="*/ 0 h 13"/>
                <a:gd name="T2" fmla="*/ 19 w 25"/>
                <a:gd name="T3" fmla="*/ 9 h 13"/>
                <a:gd name="T4" fmla="*/ 20 w 25"/>
                <a:gd name="T5" fmla="*/ 10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0" y="0"/>
                  </a:moveTo>
                  <a:lnTo>
                    <a:pt x="24" y="12"/>
                  </a:lnTo>
                  <a:lnTo>
                    <a:pt x="25"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3" name="Freeform 3289"/>
            <p:cNvSpPr>
              <a:spLocks/>
            </p:cNvSpPr>
            <p:nvPr/>
          </p:nvSpPr>
          <p:spPr bwMode="auto">
            <a:xfrm>
              <a:off x="1618" y="2506"/>
              <a:ext cx="18" cy="11"/>
            </a:xfrm>
            <a:custGeom>
              <a:avLst/>
              <a:gdLst>
                <a:gd name="T0" fmla="*/ 0 w 25"/>
                <a:gd name="T1" fmla="*/ 0 h 14"/>
                <a:gd name="T2" fmla="*/ 17 w 25"/>
                <a:gd name="T3" fmla="*/ 10 h 14"/>
                <a:gd name="T4" fmla="*/ 18 w 25"/>
                <a:gd name="T5" fmla="*/ 11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0" y="0"/>
                  </a:moveTo>
                  <a:lnTo>
                    <a:pt x="24" y="13"/>
                  </a:lnTo>
                  <a:lnTo>
                    <a:pt x="25" y="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4" name="Freeform 3290"/>
            <p:cNvSpPr>
              <a:spLocks/>
            </p:cNvSpPr>
            <p:nvPr/>
          </p:nvSpPr>
          <p:spPr bwMode="auto">
            <a:xfrm>
              <a:off x="1636" y="2517"/>
              <a:ext cx="17" cy="11"/>
            </a:xfrm>
            <a:custGeom>
              <a:avLst/>
              <a:gdLst>
                <a:gd name="T0" fmla="*/ 0 w 23"/>
                <a:gd name="T1" fmla="*/ 0 h 15"/>
                <a:gd name="T2" fmla="*/ 16 w 23"/>
                <a:gd name="T3" fmla="*/ 10 h 15"/>
                <a:gd name="T4" fmla="*/ 17 w 23"/>
                <a:gd name="T5" fmla="*/ 11 h 15"/>
                <a:gd name="T6" fmla="*/ 0 60000 65536"/>
                <a:gd name="T7" fmla="*/ 0 60000 65536"/>
                <a:gd name="T8" fmla="*/ 0 60000 65536"/>
                <a:gd name="T9" fmla="*/ 0 w 23"/>
                <a:gd name="T10" fmla="*/ 0 h 15"/>
                <a:gd name="T11" fmla="*/ 23 w 23"/>
                <a:gd name="T12" fmla="*/ 15 h 15"/>
              </a:gdLst>
              <a:ahLst/>
              <a:cxnLst>
                <a:cxn ang="T6">
                  <a:pos x="T0" y="T1"/>
                </a:cxn>
                <a:cxn ang="T7">
                  <a:pos x="T2" y="T3"/>
                </a:cxn>
                <a:cxn ang="T8">
                  <a:pos x="T4" y="T5"/>
                </a:cxn>
              </a:cxnLst>
              <a:rect l="T9" t="T10" r="T11" b="T12"/>
              <a:pathLst>
                <a:path w="23" h="15">
                  <a:moveTo>
                    <a:pt x="0" y="0"/>
                  </a:moveTo>
                  <a:lnTo>
                    <a:pt x="22" y="14"/>
                  </a:lnTo>
                  <a:lnTo>
                    <a:pt x="23"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5" name="Freeform 3291"/>
            <p:cNvSpPr>
              <a:spLocks/>
            </p:cNvSpPr>
            <p:nvPr/>
          </p:nvSpPr>
          <p:spPr bwMode="auto">
            <a:xfrm>
              <a:off x="1653" y="2528"/>
              <a:ext cx="17" cy="13"/>
            </a:xfrm>
            <a:custGeom>
              <a:avLst/>
              <a:gdLst>
                <a:gd name="T0" fmla="*/ 0 w 22"/>
                <a:gd name="T1" fmla="*/ 0 h 16"/>
                <a:gd name="T2" fmla="*/ 16 w 22"/>
                <a:gd name="T3" fmla="*/ 12 h 16"/>
                <a:gd name="T4" fmla="*/ 17 w 22"/>
                <a:gd name="T5" fmla="*/ 13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0" y="0"/>
                  </a:moveTo>
                  <a:lnTo>
                    <a:pt x="21" y="15"/>
                  </a:lnTo>
                  <a:lnTo>
                    <a:pt x="22" y="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6" name="Freeform 3292"/>
            <p:cNvSpPr>
              <a:spLocks/>
            </p:cNvSpPr>
            <p:nvPr/>
          </p:nvSpPr>
          <p:spPr bwMode="auto">
            <a:xfrm>
              <a:off x="1670" y="2540"/>
              <a:ext cx="16" cy="14"/>
            </a:xfrm>
            <a:custGeom>
              <a:avLst/>
              <a:gdLst>
                <a:gd name="T0" fmla="*/ 0 w 21"/>
                <a:gd name="T1" fmla="*/ 0 h 18"/>
                <a:gd name="T2" fmla="*/ 15 w 21"/>
                <a:gd name="T3" fmla="*/ 13 h 18"/>
                <a:gd name="T4" fmla="*/ 16 w 21"/>
                <a:gd name="T5" fmla="*/ 1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0" y="0"/>
                  </a:moveTo>
                  <a:lnTo>
                    <a:pt x="20" y="17"/>
                  </a:lnTo>
                  <a:lnTo>
                    <a:pt x="21" y="1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7" name="Freeform 3293"/>
            <p:cNvSpPr>
              <a:spLocks/>
            </p:cNvSpPr>
            <p:nvPr/>
          </p:nvSpPr>
          <p:spPr bwMode="auto">
            <a:xfrm>
              <a:off x="1686" y="2554"/>
              <a:ext cx="9" cy="10"/>
            </a:xfrm>
            <a:custGeom>
              <a:avLst/>
              <a:gdLst>
                <a:gd name="T0" fmla="*/ 0 w 13"/>
                <a:gd name="T1" fmla="*/ 0 h 12"/>
                <a:gd name="T2" fmla="*/ 8 w 13"/>
                <a:gd name="T3" fmla="*/ 9 h 12"/>
                <a:gd name="T4" fmla="*/ 9 w 13"/>
                <a:gd name="T5" fmla="*/ 1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0"/>
                  </a:moveTo>
                  <a:lnTo>
                    <a:pt x="12" y="11"/>
                  </a:lnTo>
                  <a:lnTo>
                    <a:pt x="13"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8" name="Freeform 3294"/>
            <p:cNvSpPr>
              <a:spLocks/>
            </p:cNvSpPr>
            <p:nvPr/>
          </p:nvSpPr>
          <p:spPr bwMode="auto">
            <a:xfrm>
              <a:off x="1695" y="2562"/>
              <a:ext cx="11" cy="10"/>
            </a:xfrm>
            <a:custGeom>
              <a:avLst/>
              <a:gdLst>
                <a:gd name="T0" fmla="*/ 0 w 15"/>
                <a:gd name="T1" fmla="*/ 0 h 12"/>
                <a:gd name="T2" fmla="*/ 10 w 15"/>
                <a:gd name="T3" fmla="*/ 9 h 12"/>
                <a:gd name="T4" fmla="*/ 11 w 15"/>
                <a:gd name="T5" fmla="*/ 10 h 12"/>
                <a:gd name="T6" fmla="*/ 0 60000 65536"/>
                <a:gd name="T7" fmla="*/ 0 60000 65536"/>
                <a:gd name="T8" fmla="*/ 0 60000 65536"/>
                <a:gd name="T9" fmla="*/ 0 w 15"/>
                <a:gd name="T10" fmla="*/ 0 h 12"/>
                <a:gd name="T11" fmla="*/ 15 w 15"/>
                <a:gd name="T12" fmla="*/ 12 h 12"/>
              </a:gdLst>
              <a:ahLst/>
              <a:cxnLst>
                <a:cxn ang="T6">
                  <a:pos x="T0" y="T1"/>
                </a:cxn>
                <a:cxn ang="T7">
                  <a:pos x="T2" y="T3"/>
                </a:cxn>
                <a:cxn ang="T8">
                  <a:pos x="T4" y="T5"/>
                </a:cxn>
              </a:cxnLst>
              <a:rect l="T9" t="T10" r="T11" b="T12"/>
              <a:pathLst>
                <a:path w="15" h="12">
                  <a:moveTo>
                    <a:pt x="0" y="0"/>
                  </a:moveTo>
                  <a:lnTo>
                    <a:pt x="14" y="11"/>
                  </a:lnTo>
                  <a:lnTo>
                    <a:pt x="15"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9" name="Freeform 3295"/>
            <p:cNvSpPr>
              <a:spLocks/>
            </p:cNvSpPr>
            <p:nvPr/>
          </p:nvSpPr>
          <p:spPr bwMode="auto">
            <a:xfrm>
              <a:off x="1704" y="2572"/>
              <a:ext cx="11" cy="10"/>
            </a:xfrm>
            <a:custGeom>
              <a:avLst/>
              <a:gdLst>
                <a:gd name="T0" fmla="*/ 0 w 13"/>
                <a:gd name="T1" fmla="*/ 0 h 13"/>
                <a:gd name="T2" fmla="*/ 10 w 13"/>
                <a:gd name="T3" fmla="*/ 9 h 13"/>
                <a:gd name="T4" fmla="*/ 11 w 13"/>
                <a:gd name="T5" fmla="*/ 10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0" y="0"/>
                  </a:moveTo>
                  <a:lnTo>
                    <a:pt x="12" y="12"/>
                  </a:lnTo>
                  <a:lnTo>
                    <a:pt x="13"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0" name="Freeform 3296"/>
            <p:cNvSpPr>
              <a:spLocks/>
            </p:cNvSpPr>
            <p:nvPr/>
          </p:nvSpPr>
          <p:spPr bwMode="auto">
            <a:xfrm>
              <a:off x="1713" y="2580"/>
              <a:ext cx="11" cy="10"/>
            </a:xfrm>
            <a:custGeom>
              <a:avLst/>
              <a:gdLst>
                <a:gd name="T0" fmla="*/ 0 w 13"/>
                <a:gd name="T1" fmla="*/ 0 h 12"/>
                <a:gd name="T2" fmla="*/ 10 w 13"/>
                <a:gd name="T3" fmla="*/ 9 h 12"/>
                <a:gd name="T4" fmla="*/ 11 w 13"/>
                <a:gd name="T5" fmla="*/ 1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0"/>
                  </a:moveTo>
                  <a:lnTo>
                    <a:pt x="12" y="11"/>
                  </a:lnTo>
                  <a:lnTo>
                    <a:pt x="13"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1" name="Freeform 3297"/>
            <p:cNvSpPr>
              <a:spLocks/>
            </p:cNvSpPr>
            <p:nvPr/>
          </p:nvSpPr>
          <p:spPr bwMode="auto">
            <a:xfrm>
              <a:off x="1723" y="2590"/>
              <a:ext cx="10" cy="9"/>
            </a:xfrm>
            <a:custGeom>
              <a:avLst/>
              <a:gdLst>
                <a:gd name="T0" fmla="*/ 0 w 13"/>
                <a:gd name="T1" fmla="*/ 0 h 12"/>
                <a:gd name="T2" fmla="*/ 9 w 13"/>
                <a:gd name="T3" fmla="*/ 8 h 12"/>
                <a:gd name="T4" fmla="*/ 10 w 13"/>
                <a:gd name="T5" fmla="*/ 9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0"/>
                  </a:moveTo>
                  <a:lnTo>
                    <a:pt x="12" y="11"/>
                  </a:lnTo>
                  <a:lnTo>
                    <a:pt x="13"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2" name="Freeform 3298"/>
            <p:cNvSpPr>
              <a:spLocks/>
            </p:cNvSpPr>
            <p:nvPr/>
          </p:nvSpPr>
          <p:spPr bwMode="auto">
            <a:xfrm>
              <a:off x="1733" y="2598"/>
              <a:ext cx="9" cy="11"/>
            </a:xfrm>
            <a:custGeom>
              <a:avLst/>
              <a:gdLst>
                <a:gd name="T0" fmla="*/ 0 w 13"/>
                <a:gd name="T1" fmla="*/ 0 h 13"/>
                <a:gd name="T2" fmla="*/ 8 w 13"/>
                <a:gd name="T3" fmla="*/ 10 h 13"/>
                <a:gd name="T4" fmla="*/ 9 w 13"/>
                <a:gd name="T5" fmla="*/ 11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0" y="0"/>
                  </a:moveTo>
                  <a:lnTo>
                    <a:pt x="12" y="12"/>
                  </a:lnTo>
                  <a:lnTo>
                    <a:pt x="13"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3" name="Freeform 3299"/>
            <p:cNvSpPr>
              <a:spLocks/>
            </p:cNvSpPr>
            <p:nvPr/>
          </p:nvSpPr>
          <p:spPr bwMode="auto">
            <a:xfrm>
              <a:off x="1742" y="2607"/>
              <a:ext cx="10" cy="10"/>
            </a:xfrm>
            <a:custGeom>
              <a:avLst/>
              <a:gdLst>
                <a:gd name="T0" fmla="*/ 0 w 12"/>
                <a:gd name="T1" fmla="*/ 0 h 12"/>
                <a:gd name="T2" fmla="*/ 9 w 12"/>
                <a:gd name="T3" fmla="*/ 9 h 12"/>
                <a:gd name="T4" fmla="*/ 10 w 12"/>
                <a:gd name="T5" fmla="*/ 10 h 12"/>
                <a:gd name="T6" fmla="*/ 0 60000 65536"/>
                <a:gd name="T7" fmla="*/ 0 60000 65536"/>
                <a:gd name="T8" fmla="*/ 0 60000 65536"/>
                <a:gd name="T9" fmla="*/ 0 w 12"/>
                <a:gd name="T10" fmla="*/ 0 h 12"/>
                <a:gd name="T11" fmla="*/ 12 w 12"/>
                <a:gd name="T12" fmla="*/ 12 h 12"/>
              </a:gdLst>
              <a:ahLst/>
              <a:cxnLst>
                <a:cxn ang="T6">
                  <a:pos x="T0" y="T1"/>
                </a:cxn>
                <a:cxn ang="T7">
                  <a:pos x="T2" y="T3"/>
                </a:cxn>
                <a:cxn ang="T8">
                  <a:pos x="T4" y="T5"/>
                </a:cxn>
              </a:cxnLst>
              <a:rect l="T9" t="T10" r="T11" b="T12"/>
              <a:pathLst>
                <a:path w="12" h="12">
                  <a:moveTo>
                    <a:pt x="0" y="0"/>
                  </a:moveTo>
                  <a:lnTo>
                    <a:pt x="11" y="11"/>
                  </a:lnTo>
                  <a:lnTo>
                    <a:pt x="12"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4" name="Freeform 3300"/>
            <p:cNvSpPr>
              <a:spLocks/>
            </p:cNvSpPr>
            <p:nvPr/>
          </p:nvSpPr>
          <p:spPr bwMode="auto">
            <a:xfrm>
              <a:off x="1750" y="2617"/>
              <a:ext cx="9" cy="11"/>
            </a:xfrm>
            <a:custGeom>
              <a:avLst/>
              <a:gdLst>
                <a:gd name="T0" fmla="*/ 0 w 12"/>
                <a:gd name="T1" fmla="*/ 0 h 14"/>
                <a:gd name="T2" fmla="*/ 8 w 12"/>
                <a:gd name="T3" fmla="*/ 10 h 14"/>
                <a:gd name="T4" fmla="*/ 9 w 12"/>
                <a:gd name="T5" fmla="*/ 11 h 14"/>
                <a:gd name="T6" fmla="*/ 0 60000 65536"/>
                <a:gd name="T7" fmla="*/ 0 60000 65536"/>
                <a:gd name="T8" fmla="*/ 0 60000 65536"/>
                <a:gd name="T9" fmla="*/ 0 w 12"/>
                <a:gd name="T10" fmla="*/ 0 h 14"/>
                <a:gd name="T11" fmla="*/ 12 w 12"/>
                <a:gd name="T12" fmla="*/ 14 h 14"/>
              </a:gdLst>
              <a:ahLst/>
              <a:cxnLst>
                <a:cxn ang="T6">
                  <a:pos x="T0" y="T1"/>
                </a:cxn>
                <a:cxn ang="T7">
                  <a:pos x="T2" y="T3"/>
                </a:cxn>
                <a:cxn ang="T8">
                  <a:pos x="T4" y="T5"/>
                </a:cxn>
              </a:cxnLst>
              <a:rect l="T9" t="T10" r="T11" b="T12"/>
              <a:pathLst>
                <a:path w="12" h="14">
                  <a:moveTo>
                    <a:pt x="0" y="0"/>
                  </a:moveTo>
                  <a:lnTo>
                    <a:pt x="11" y="13"/>
                  </a:lnTo>
                  <a:lnTo>
                    <a:pt x="12" y="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5" name="Freeform 3301"/>
            <p:cNvSpPr>
              <a:spLocks/>
            </p:cNvSpPr>
            <p:nvPr/>
          </p:nvSpPr>
          <p:spPr bwMode="auto">
            <a:xfrm>
              <a:off x="1759" y="2627"/>
              <a:ext cx="10" cy="11"/>
            </a:xfrm>
            <a:custGeom>
              <a:avLst/>
              <a:gdLst>
                <a:gd name="T0" fmla="*/ 0 w 13"/>
                <a:gd name="T1" fmla="*/ 0 h 13"/>
                <a:gd name="T2" fmla="*/ 9 w 13"/>
                <a:gd name="T3" fmla="*/ 10 h 13"/>
                <a:gd name="T4" fmla="*/ 10 w 13"/>
                <a:gd name="T5" fmla="*/ 11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0" y="0"/>
                  </a:moveTo>
                  <a:lnTo>
                    <a:pt x="12" y="12"/>
                  </a:lnTo>
                  <a:lnTo>
                    <a:pt x="13"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6" name="Freeform 3302"/>
            <p:cNvSpPr>
              <a:spLocks/>
            </p:cNvSpPr>
            <p:nvPr/>
          </p:nvSpPr>
          <p:spPr bwMode="auto">
            <a:xfrm>
              <a:off x="1767" y="2638"/>
              <a:ext cx="9" cy="11"/>
            </a:xfrm>
            <a:custGeom>
              <a:avLst/>
              <a:gdLst>
                <a:gd name="T0" fmla="*/ 0 w 11"/>
                <a:gd name="T1" fmla="*/ 0 h 14"/>
                <a:gd name="T2" fmla="*/ 8 w 11"/>
                <a:gd name="T3" fmla="*/ 10 h 14"/>
                <a:gd name="T4" fmla="*/ 9 w 11"/>
                <a:gd name="T5" fmla="*/ 11 h 14"/>
                <a:gd name="T6" fmla="*/ 0 60000 65536"/>
                <a:gd name="T7" fmla="*/ 0 60000 65536"/>
                <a:gd name="T8" fmla="*/ 0 60000 65536"/>
                <a:gd name="T9" fmla="*/ 0 w 11"/>
                <a:gd name="T10" fmla="*/ 0 h 14"/>
                <a:gd name="T11" fmla="*/ 11 w 11"/>
                <a:gd name="T12" fmla="*/ 14 h 14"/>
              </a:gdLst>
              <a:ahLst/>
              <a:cxnLst>
                <a:cxn ang="T6">
                  <a:pos x="T0" y="T1"/>
                </a:cxn>
                <a:cxn ang="T7">
                  <a:pos x="T2" y="T3"/>
                </a:cxn>
                <a:cxn ang="T8">
                  <a:pos x="T4" y="T5"/>
                </a:cxn>
              </a:cxnLst>
              <a:rect l="T9" t="T10" r="T11" b="T12"/>
              <a:pathLst>
                <a:path w="11" h="14">
                  <a:moveTo>
                    <a:pt x="0" y="0"/>
                  </a:moveTo>
                  <a:lnTo>
                    <a:pt x="10" y="13"/>
                  </a:lnTo>
                  <a:lnTo>
                    <a:pt x="11" y="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7" name="Freeform 3303"/>
            <p:cNvSpPr>
              <a:spLocks/>
            </p:cNvSpPr>
            <p:nvPr/>
          </p:nvSpPr>
          <p:spPr bwMode="auto">
            <a:xfrm>
              <a:off x="1775" y="2648"/>
              <a:ext cx="20" cy="29"/>
            </a:xfrm>
            <a:custGeom>
              <a:avLst/>
              <a:gdLst>
                <a:gd name="T0" fmla="*/ 0 w 26"/>
                <a:gd name="T1" fmla="*/ 0 h 35"/>
                <a:gd name="T2" fmla="*/ 19 w 26"/>
                <a:gd name="T3" fmla="*/ 28 h 35"/>
                <a:gd name="T4" fmla="*/ 20 w 26"/>
                <a:gd name="T5" fmla="*/ 29 h 35"/>
                <a:gd name="T6" fmla="*/ 0 60000 65536"/>
                <a:gd name="T7" fmla="*/ 0 60000 65536"/>
                <a:gd name="T8" fmla="*/ 0 60000 65536"/>
                <a:gd name="T9" fmla="*/ 0 w 26"/>
                <a:gd name="T10" fmla="*/ 0 h 35"/>
                <a:gd name="T11" fmla="*/ 26 w 26"/>
                <a:gd name="T12" fmla="*/ 35 h 35"/>
              </a:gdLst>
              <a:ahLst/>
              <a:cxnLst>
                <a:cxn ang="T6">
                  <a:pos x="T0" y="T1"/>
                </a:cxn>
                <a:cxn ang="T7">
                  <a:pos x="T2" y="T3"/>
                </a:cxn>
                <a:cxn ang="T8">
                  <a:pos x="T4" y="T5"/>
                </a:cxn>
              </a:cxnLst>
              <a:rect l="T9" t="T10" r="T11" b="T12"/>
              <a:pathLst>
                <a:path w="26" h="35">
                  <a:moveTo>
                    <a:pt x="0" y="0"/>
                  </a:moveTo>
                  <a:lnTo>
                    <a:pt x="25" y="34"/>
                  </a:lnTo>
                  <a:lnTo>
                    <a:pt x="26"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8" name="Freeform 3304"/>
            <p:cNvSpPr>
              <a:spLocks/>
            </p:cNvSpPr>
            <p:nvPr/>
          </p:nvSpPr>
          <p:spPr bwMode="auto">
            <a:xfrm>
              <a:off x="1795" y="2675"/>
              <a:ext cx="20" cy="29"/>
            </a:xfrm>
            <a:custGeom>
              <a:avLst/>
              <a:gdLst>
                <a:gd name="T0" fmla="*/ 0 w 25"/>
                <a:gd name="T1" fmla="*/ 0 h 36"/>
                <a:gd name="T2" fmla="*/ 19 w 25"/>
                <a:gd name="T3" fmla="*/ 28 h 36"/>
                <a:gd name="T4" fmla="*/ 20 w 25"/>
                <a:gd name="T5" fmla="*/ 29 h 36"/>
                <a:gd name="T6" fmla="*/ 0 60000 65536"/>
                <a:gd name="T7" fmla="*/ 0 60000 65536"/>
                <a:gd name="T8" fmla="*/ 0 60000 65536"/>
                <a:gd name="T9" fmla="*/ 0 w 25"/>
                <a:gd name="T10" fmla="*/ 0 h 36"/>
                <a:gd name="T11" fmla="*/ 25 w 25"/>
                <a:gd name="T12" fmla="*/ 36 h 36"/>
              </a:gdLst>
              <a:ahLst/>
              <a:cxnLst>
                <a:cxn ang="T6">
                  <a:pos x="T0" y="T1"/>
                </a:cxn>
                <a:cxn ang="T7">
                  <a:pos x="T2" y="T3"/>
                </a:cxn>
                <a:cxn ang="T8">
                  <a:pos x="T4" y="T5"/>
                </a:cxn>
              </a:cxnLst>
              <a:rect l="T9" t="T10" r="T11" b="T12"/>
              <a:pathLst>
                <a:path w="25" h="36">
                  <a:moveTo>
                    <a:pt x="0" y="0"/>
                  </a:moveTo>
                  <a:lnTo>
                    <a:pt x="24" y="35"/>
                  </a:lnTo>
                  <a:lnTo>
                    <a:pt x="25"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9" name="Freeform 3305"/>
            <p:cNvSpPr>
              <a:spLocks/>
            </p:cNvSpPr>
            <p:nvPr/>
          </p:nvSpPr>
          <p:spPr bwMode="auto">
            <a:xfrm>
              <a:off x="1813" y="2702"/>
              <a:ext cx="20" cy="29"/>
            </a:xfrm>
            <a:custGeom>
              <a:avLst/>
              <a:gdLst>
                <a:gd name="T0" fmla="*/ 0 w 25"/>
                <a:gd name="T1" fmla="*/ 0 h 36"/>
                <a:gd name="T2" fmla="*/ 19 w 25"/>
                <a:gd name="T3" fmla="*/ 28 h 36"/>
                <a:gd name="T4" fmla="*/ 20 w 25"/>
                <a:gd name="T5" fmla="*/ 29 h 36"/>
                <a:gd name="T6" fmla="*/ 0 60000 65536"/>
                <a:gd name="T7" fmla="*/ 0 60000 65536"/>
                <a:gd name="T8" fmla="*/ 0 60000 65536"/>
                <a:gd name="T9" fmla="*/ 0 w 25"/>
                <a:gd name="T10" fmla="*/ 0 h 36"/>
                <a:gd name="T11" fmla="*/ 25 w 25"/>
                <a:gd name="T12" fmla="*/ 36 h 36"/>
              </a:gdLst>
              <a:ahLst/>
              <a:cxnLst>
                <a:cxn ang="T6">
                  <a:pos x="T0" y="T1"/>
                </a:cxn>
                <a:cxn ang="T7">
                  <a:pos x="T2" y="T3"/>
                </a:cxn>
                <a:cxn ang="T8">
                  <a:pos x="T4" y="T5"/>
                </a:cxn>
              </a:cxnLst>
              <a:rect l="T9" t="T10" r="T11" b="T12"/>
              <a:pathLst>
                <a:path w="25" h="36">
                  <a:moveTo>
                    <a:pt x="0" y="0"/>
                  </a:moveTo>
                  <a:lnTo>
                    <a:pt x="24" y="35"/>
                  </a:lnTo>
                  <a:lnTo>
                    <a:pt x="25"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0" name="Freeform 3306"/>
            <p:cNvSpPr>
              <a:spLocks/>
            </p:cNvSpPr>
            <p:nvPr/>
          </p:nvSpPr>
          <p:spPr bwMode="auto">
            <a:xfrm>
              <a:off x="1832" y="2731"/>
              <a:ext cx="20" cy="29"/>
            </a:xfrm>
            <a:custGeom>
              <a:avLst/>
              <a:gdLst>
                <a:gd name="T0" fmla="*/ 0 w 26"/>
                <a:gd name="T1" fmla="*/ 0 h 35"/>
                <a:gd name="T2" fmla="*/ 19 w 26"/>
                <a:gd name="T3" fmla="*/ 28 h 35"/>
                <a:gd name="T4" fmla="*/ 20 w 26"/>
                <a:gd name="T5" fmla="*/ 29 h 35"/>
                <a:gd name="T6" fmla="*/ 0 60000 65536"/>
                <a:gd name="T7" fmla="*/ 0 60000 65536"/>
                <a:gd name="T8" fmla="*/ 0 60000 65536"/>
                <a:gd name="T9" fmla="*/ 0 w 26"/>
                <a:gd name="T10" fmla="*/ 0 h 35"/>
                <a:gd name="T11" fmla="*/ 26 w 26"/>
                <a:gd name="T12" fmla="*/ 35 h 35"/>
              </a:gdLst>
              <a:ahLst/>
              <a:cxnLst>
                <a:cxn ang="T6">
                  <a:pos x="T0" y="T1"/>
                </a:cxn>
                <a:cxn ang="T7">
                  <a:pos x="T2" y="T3"/>
                </a:cxn>
                <a:cxn ang="T8">
                  <a:pos x="T4" y="T5"/>
                </a:cxn>
              </a:cxnLst>
              <a:rect l="T9" t="T10" r="T11" b="T12"/>
              <a:pathLst>
                <a:path w="26" h="35">
                  <a:moveTo>
                    <a:pt x="0" y="0"/>
                  </a:moveTo>
                  <a:lnTo>
                    <a:pt x="25" y="34"/>
                  </a:lnTo>
                  <a:lnTo>
                    <a:pt x="26"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1" name="Freeform 3307"/>
            <p:cNvSpPr>
              <a:spLocks/>
            </p:cNvSpPr>
            <p:nvPr/>
          </p:nvSpPr>
          <p:spPr bwMode="auto">
            <a:xfrm>
              <a:off x="1850" y="2759"/>
              <a:ext cx="19" cy="29"/>
            </a:xfrm>
            <a:custGeom>
              <a:avLst/>
              <a:gdLst>
                <a:gd name="T0" fmla="*/ 0 w 24"/>
                <a:gd name="T1" fmla="*/ 0 h 36"/>
                <a:gd name="T2" fmla="*/ 18 w 24"/>
                <a:gd name="T3" fmla="*/ 28 h 36"/>
                <a:gd name="T4" fmla="*/ 19 w 24"/>
                <a:gd name="T5" fmla="*/ 29 h 36"/>
                <a:gd name="T6" fmla="*/ 0 60000 65536"/>
                <a:gd name="T7" fmla="*/ 0 60000 65536"/>
                <a:gd name="T8" fmla="*/ 0 60000 65536"/>
                <a:gd name="T9" fmla="*/ 0 w 24"/>
                <a:gd name="T10" fmla="*/ 0 h 36"/>
                <a:gd name="T11" fmla="*/ 24 w 24"/>
                <a:gd name="T12" fmla="*/ 36 h 36"/>
              </a:gdLst>
              <a:ahLst/>
              <a:cxnLst>
                <a:cxn ang="T6">
                  <a:pos x="T0" y="T1"/>
                </a:cxn>
                <a:cxn ang="T7">
                  <a:pos x="T2" y="T3"/>
                </a:cxn>
                <a:cxn ang="T8">
                  <a:pos x="T4" y="T5"/>
                </a:cxn>
              </a:cxnLst>
              <a:rect l="T9" t="T10" r="T11" b="T12"/>
              <a:pathLst>
                <a:path w="24" h="36">
                  <a:moveTo>
                    <a:pt x="0" y="0"/>
                  </a:moveTo>
                  <a:lnTo>
                    <a:pt x="23" y="35"/>
                  </a:lnTo>
                  <a:lnTo>
                    <a:pt x="24"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2" name="Freeform 3308"/>
            <p:cNvSpPr>
              <a:spLocks/>
            </p:cNvSpPr>
            <p:nvPr/>
          </p:nvSpPr>
          <p:spPr bwMode="auto">
            <a:xfrm>
              <a:off x="1869" y="2788"/>
              <a:ext cx="18" cy="29"/>
            </a:xfrm>
            <a:custGeom>
              <a:avLst/>
              <a:gdLst>
                <a:gd name="T0" fmla="*/ 0 w 24"/>
                <a:gd name="T1" fmla="*/ 0 h 37"/>
                <a:gd name="T2" fmla="*/ 17 w 24"/>
                <a:gd name="T3" fmla="*/ 28 h 37"/>
                <a:gd name="T4" fmla="*/ 18 w 24"/>
                <a:gd name="T5" fmla="*/ 29 h 37"/>
                <a:gd name="T6" fmla="*/ 0 60000 65536"/>
                <a:gd name="T7" fmla="*/ 0 60000 65536"/>
                <a:gd name="T8" fmla="*/ 0 60000 65536"/>
                <a:gd name="T9" fmla="*/ 0 w 24"/>
                <a:gd name="T10" fmla="*/ 0 h 37"/>
                <a:gd name="T11" fmla="*/ 24 w 24"/>
                <a:gd name="T12" fmla="*/ 37 h 37"/>
              </a:gdLst>
              <a:ahLst/>
              <a:cxnLst>
                <a:cxn ang="T6">
                  <a:pos x="T0" y="T1"/>
                </a:cxn>
                <a:cxn ang="T7">
                  <a:pos x="T2" y="T3"/>
                </a:cxn>
                <a:cxn ang="T8">
                  <a:pos x="T4" y="T5"/>
                </a:cxn>
              </a:cxnLst>
              <a:rect l="T9" t="T10" r="T11" b="T12"/>
              <a:pathLst>
                <a:path w="24" h="37">
                  <a:moveTo>
                    <a:pt x="0" y="0"/>
                  </a:moveTo>
                  <a:lnTo>
                    <a:pt x="23" y="36"/>
                  </a:lnTo>
                  <a:lnTo>
                    <a:pt x="24"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3" name="Freeform 3309"/>
            <p:cNvSpPr>
              <a:spLocks/>
            </p:cNvSpPr>
            <p:nvPr/>
          </p:nvSpPr>
          <p:spPr bwMode="auto">
            <a:xfrm>
              <a:off x="1887" y="2817"/>
              <a:ext cx="17" cy="29"/>
            </a:xfrm>
            <a:custGeom>
              <a:avLst/>
              <a:gdLst>
                <a:gd name="T0" fmla="*/ 0 w 23"/>
                <a:gd name="T1" fmla="*/ 0 h 37"/>
                <a:gd name="T2" fmla="*/ 16 w 23"/>
                <a:gd name="T3" fmla="*/ 28 h 37"/>
                <a:gd name="T4" fmla="*/ 17 w 23"/>
                <a:gd name="T5" fmla="*/ 29 h 37"/>
                <a:gd name="T6" fmla="*/ 0 60000 65536"/>
                <a:gd name="T7" fmla="*/ 0 60000 65536"/>
                <a:gd name="T8" fmla="*/ 0 60000 65536"/>
                <a:gd name="T9" fmla="*/ 0 w 23"/>
                <a:gd name="T10" fmla="*/ 0 h 37"/>
                <a:gd name="T11" fmla="*/ 23 w 23"/>
                <a:gd name="T12" fmla="*/ 37 h 37"/>
              </a:gdLst>
              <a:ahLst/>
              <a:cxnLst>
                <a:cxn ang="T6">
                  <a:pos x="T0" y="T1"/>
                </a:cxn>
                <a:cxn ang="T7">
                  <a:pos x="T2" y="T3"/>
                </a:cxn>
                <a:cxn ang="T8">
                  <a:pos x="T4" y="T5"/>
                </a:cxn>
              </a:cxnLst>
              <a:rect l="T9" t="T10" r="T11" b="T12"/>
              <a:pathLst>
                <a:path w="23" h="37">
                  <a:moveTo>
                    <a:pt x="0" y="0"/>
                  </a:moveTo>
                  <a:lnTo>
                    <a:pt x="22" y="36"/>
                  </a:lnTo>
                  <a:lnTo>
                    <a:pt x="23"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4" name="Freeform 3310"/>
            <p:cNvSpPr>
              <a:spLocks/>
            </p:cNvSpPr>
            <p:nvPr/>
          </p:nvSpPr>
          <p:spPr bwMode="auto">
            <a:xfrm>
              <a:off x="1904" y="2844"/>
              <a:ext cx="18" cy="29"/>
            </a:xfrm>
            <a:custGeom>
              <a:avLst/>
              <a:gdLst>
                <a:gd name="T0" fmla="*/ 0 w 25"/>
                <a:gd name="T1" fmla="*/ 0 h 36"/>
                <a:gd name="T2" fmla="*/ 17 w 25"/>
                <a:gd name="T3" fmla="*/ 28 h 36"/>
                <a:gd name="T4" fmla="*/ 18 w 25"/>
                <a:gd name="T5" fmla="*/ 29 h 36"/>
                <a:gd name="T6" fmla="*/ 0 60000 65536"/>
                <a:gd name="T7" fmla="*/ 0 60000 65536"/>
                <a:gd name="T8" fmla="*/ 0 60000 65536"/>
                <a:gd name="T9" fmla="*/ 0 w 25"/>
                <a:gd name="T10" fmla="*/ 0 h 36"/>
                <a:gd name="T11" fmla="*/ 25 w 25"/>
                <a:gd name="T12" fmla="*/ 36 h 36"/>
              </a:gdLst>
              <a:ahLst/>
              <a:cxnLst>
                <a:cxn ang="T6">
                  <a:pos x="T0" y="T1"/>
                </a:cxn>
                <a:cxn ang="T7">
                  <a:pos x="T2" y="T3"/>
                </a:cxn>
                <a:cxn ang="T8">
                  <a:pos x="T4" y="T5"/>
                </a:cxn>
              </a:cxnLst>
              <a:rect l="T9" t="T10" r="T11" b="T12"/>
              <a:pathLst>
                <a:path w="25" h="36">
                  <a:moveTo>
                    <a:pt x="0" y="0"/>
                  </a:moveTo>
                  <a:lnTo>
                    <a:pt x="24" y="35"/>
                  </a:lnTo>
                  <a:lnTo>
                    <a:pt x="25"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5" name="Freeform 3311"/>
            <p:cNvSpPr>
              <a:spLocks/>
            </p:cNvSpPr>
            <p:nvPr/>
          </p:nvSpPr>
          <p:spPr bwMode="auto">
            <a:xfrm>
              <a:off x="1921" y="2873"/>
              <a:ext cx="18" cy="31"/>
            </a:xfrm>
            <a:custGeom>
              <a:avLst/>
              <a:gdLst>
                <a:gd name="T0" fmla="*/ 0 w 23"/>
                <a:gd name="T1" fmla="*/ 0 h 37"/>
                <a:gd name="T2" fmla="*/ 17 w 23"/>
                <a:gd name="T3" fmla="*/ 30 h 37"/>
                <a:gd name="T4" fmla="*/ 18 w 23"/>
                <a:gd name="T5" fmla="*/ 31 h 37"/>
                <a:gd name="T6" fmla="*/ 0 60000 65536"/>
                <a:gd name="T7" fmla="*/ 0 60000 65536"/>
                <a:gd name="T8" fmla="*/ 0 60000 65536"/>
                <a:gd name="T9" fmla="*/ 0 w 23"/>
                <a:gd name="T10" fmla="*/ 0 h 37"/>
                <a:gd name="T11" fmla="*/ 23 w 23"/>
                <a:gd name="T12" fmla="*/ 37 h 37"/>
              </a:gdLst>
              <a:ahLst/>
              <a:cxnLst>
                <a:cxn ang="T6">
                  <a:pos x="T0" y="T1"/>
                </a:cxn>
                <a:cxn ang="T7">
                  <a:pos x="T2" y="T3"/>
                </a:cxn>
                <a:cxn ang="T8">
                  <a:pos x="T4" y="T5"/>
                </a:cxn>
              </a:cxnLst>
              <a:rect l="T9" t="T10" r="T11" b="T12"/>
              <a:pathLst>
                <a:path w="23" h="37">
                  <a:moveTo>
                    <a:pt x="0" y="0"/>
                  </a:moveTo>
                  <a:lnTo>
                    <a:pt x="22" y="36"/>
                  </a:lnTo>
                  <a:lnTo>
                    <a:pt x="23"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6" name="Freeform 3312"/>
            <p:cNvSpPr>
              <a:spLocks/>
            </p:cNvSpPr>
            <p:nvPr/>
          </p:nvSpPr>
          <p:spPr bwMode="auto">
            <a:xfrm>
              <a:off x="1938" y="2902"/>
              <a:ext cx="20" cy="29"/>
            </a:xfrm>
            <a:custGeom>
              <a:avLst/>
              <a:gdLst>
                <a:gd name="T0" fmla="*/ 0 w 24"/>
                <a:gd name="T1" fmla="*/ 0 h 36"/>
                <a:gd name="T2" fmla="*/ 19 w 24"/>
                <a:gd name="T3" fmla="*/ 28 h 36"/>
                <a:gd name="T4" fmla="*/ 20 w 24"/>
                <a:gd name="T5" fmla="*/ 29 h 36"/>
                <a:gd name="T6" fmla="*/ 0 60000 65536"/>
                <a:gd name="T7" fmla="*/ 0 60000 65536"/>
                <a:gd name="T8" fmla="*/ 0 60000 65536"/>
                <a:gd name="T9" fmla="*/ 0 w 24"/>
                <a:gd name="T10" fmla="*/ 0 h 36"/>
                <a:gd name="T11" fmla="*/ 24 w 24"/>
                <a:gd name="T12" fmla="*/ 36 h 36"/>
              </a:gdLst>
              <a:ahLst/>
              <a:cxnLst>
                <a:cxn ang="T6">
                  <a:pos x="T0" y="T1"/>
                </a:cxn>
                <a:cxn ang="T7">
                  <a:pos x="T2" y="T3"/>
                </a:cxn>
                <a:cxn ang="T8">
                  <a:pos x="T4" y="T5"/>
                </a:cxn>
              </a:cxnLst>
              <a:rect l="T9" t="T10" r="T11" b="T12"/>
              <a:pathLst>
                <a:path w="24" h="36">
                  <a:moveTo>
                    <a:pt x="0" y="0"/>
                  </a:moveTo>
                  <a:lnTo>
                    <a:pt x="23" y="35"/>
                  </a:lnTo>
                  <a:lnTo>
                    <a:pt x="24"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7" name="Freeform 3313"/>
            <p:cNvSpPr>
              <a:spLocks/>
            </p:cNvSpPr>
            <p:nvPr/>
          </p:nvSpPr>
          <p:spPr bwMode="auto">
            <a:xfrm>
              <a:off x="1956" y="2931"/>
              <a:ext cx="22" cy="35"/>
            </a:xfrm>
            <a:custGeom>
              <a:avLst/>
              <a:gdLst>
                <a:gd name="T0" fmla="*/ 0 w 29"/>
                <a:gd name="T1" fmla="*/ 0 h 46"/>
                <a:gd name="T2" fmla="*/ 21 w 29"/>
                <a:gd name="T3" fmla="*/ 34 h 46"/>
                <a:gd name="T4" fmla="*/ 22 w 29"/>
                <a:gd name="T5" fmla="*/ 35 h 46"/>
                <a:gd name="T6" fmla="*/ 0 60000 65536"/>
                <a:gd name="T7" fmla="*/ 0 60000 65536"/>
                <a:gd name="T8" fmla="*/ 0 60000 65536"/>
                <a:gd name="T9" fmla="*/ 0 w 29"/>
                <a:gd name="T10" fmla="*/ 0 h 46"/>
                <a:gd name="T11" fmla="*/ 29 w 29"/>
                <a:gd name="T12" fmla="*/ 46 h 46"/>
              </a:gdLst>
              <a:ahLst/>
              <a:cxnLst>
                <a:cxn ang="T6">
                  <a:pos x="T0" y="T1"/>
                </a:cxn>
                <a:cxn ang="T7">
                  <a:pos x="T2" y="T3"/>
                </a:cxn>
                <a:cxn ang="T8">
                  <a:pos x="T4" y="T5"/>
                </a:cxn>
              </a:cxnLst>
              <a:rect l="T9" t="T10" r="T11" b="T12"/>
              <a:pathLst>
                <a:path w="29" h="46">
                  <a:moveTo>
                    <a:pt x="0" y="0"/>
                  </a:moveTo>
                  <a:lnTo>
                    <a:pt x="28" y="45"/>
                  </a:lnTo>
                  <a:lnTo>
                    <a:pt x="29" y="4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8" name="Freeform 3314"/>
            <p:cNvSpPr>
              <a:spLocks/>
            </p:cNvSpPr>
            <p:nvPr/>
          </p:nvSpPr>
          <p:spPr bwMode="auto">
            <a:xfrm>
              <a:off x="1978" y="2966"/>
              <a:ext cx="21" cy="37"/>
            </a:xfrm>
            <a:custGeom>
              <a:avLst/>
              <a:gdLst>
                <a:gd name="T0" fmla="*/ 0 w 28"/>
                <a:gd name="T1" fmla="*/ 0 h 46"/>
                <a:gd name="T2" fmla="*/ 20 w 28"/>
                <a:gd name="T3" fmla="*/ 36 h 46"/>
                <a:gd name="T4" fmla="*/ 21 w 28"/>
                <a:gd name="T5" fmla="*/ 37 h 46"/>
                <a:gd name="T6" fmla="*/ 0 60000 65536"/>
                <a:gd name="T7" fmla="*/ 0 60000 65536"/>
                <a:gd name="T8" fmla="*/ 0 60000 65536"/>
                <a:gd name="T9" fmla="*/ 0 w 28"/>
                <a:gd name="T10" fmla="*/ 0 h 46"/>
                <a:gd name="T11" fmla="*/ 28 w 28"/>
                <a:gd name="T12" fmla="*/ 46 h 46"/>
              </a:gdLst>
              <a:ahLst/>
              <a:cxnLst>
                <a:cxn ang="T6">
                  <a:pos x="T0" y="T1"/>
                </a:cxn>
                <a:cxn ang="T7">
                  <a:pos x="T2" y="T3"/>
                </a:cxn>
                <a:cxn ang="T8">
                  <a:pos x="T4" y="T5"/>
                </a:cxn>
              </a:cxnLst>
              <a:rect l="T9" t="T10" r="T11" b="T12"/>
              <a:pathLst>
                <a:path w="28" h="46">
                  <a:moveTo>
                    <a:pt x="0" y="0"/>
                  </a:moveTo>
                  <a:lnTo>
                    <a:pt x="27" y="45"/>
                  </a:lnTo>
                  <a:lnTo>
                    <a:pt x="28" y="4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9" name="Freeform 3315"/>
            <p:cNvSpPr>
              <a:spLocks/>
            </p:cNvSpPr>
            <p:nvPr/>
          </p:nvSpPr>
          <p:spPr bwMode="auto">
            <a:xfrm>
              <a:off x="1998" y="3002"/>
              <a:ext cx="21" cy="39"/>
            </a:xfrm>
            <a:custGeom>
              <a:avLst/>
              <a:gdLst>
                <a:gd name="T0" fmla="*/ 0 w 26"/>
                <a:gd name="T1" fmla="*/ 0 h 47"/>
                <a:gd name="T2" fmla="*/ 20 w 26"/>
                <a:gd name="T3" fmla="*/ 38 h 47"/>
                <a:gd name="T4" fmla="*/ 21 w 26"/>
                <a:gd name="T5" fmla="*/ 39 h 47"/>
                <a:gd name="T6" fmla="*/ 0 60000 65536"/>
                <a:gd name="T7" fmla="*/ 0 60000 65536"/>
                <a:gd name="T8" fmla="*/ 0 60000 65536"/>
                <a:gd name="T9" fmla="*/ 0 w 26"/>
                <a:gd name="T10" fmla="*/ 0 h 47"/>
                <a:gd name="T11" fmla="*/ 26 w 26"/>
                <a:gd name="T12" fmla="*/ 47 h 47"/>
              </a:gdLst>
              <a:ahLst/>
              <a:cxnLst>
                <a:cxn ang="T6">
                  <a:pos x="T0" y="T1"/>
                </a:cxn>
                <a:cxn ang="T7">
                  <a:pos x="T2" y="T3"/>
                </a:cxn>
                <a:cxn ang="T8">
                  <a:pos x="T4" y="T5"/>
                </a:cxn>
              </a:cxnLst>
              <a:rect l="T9" t="T10" r="T11" b="T12"/>
              <a:pathLst>
                <a:path w="26" h="47">
                  <a:moveTo>
                    <a:pt x="0" y="0"/>
                  </a:moveTo>
                  <a:lnTo>
                    <a:pt x="25" y="46"/>
                  </a:lnTo>
                  <a:lnTo>
                    <a:pt x="26" y="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0" name="Freeform 3316"/>
            <p:cNvSpPr>
              <a:spLocks/>
            </p:cNvSpPr>
            <p:nvPr/>
          </p:nvSpPr>
          <p:spPr bwMode="auto">
            <a:xfrm>
              <a:off x="2018" y="3041"/>
              <a:ext cx="20" cy="37"/>
            </a:xfrm>
            <a:custGeom>
              <a:avLst/>
              <a:gdLst>
                <a:gd name="T0" fmla="*/ 0 w 25"/>
                <a:gd name="T1" fmla="*/ 0 h 48"/>
                <a:gd name="T2" fmla="*/ 19 w 25"/>
                <a:gd name="T3" fmla="*/ 36 h 48"/>
                <a:gd name="T4" fmla="*/ 20 w 25"/>
                <a:gd name="T5" fmla="*/ 37 h 48"/>
                <a:gd name="T6" fmla="*/ 0 60000 65536"/>
                <a:gd name="T7" fmla="*/ 0 60000 65536"/>
                <a:gd name="T8" fmla="*/ 0 60000 65536"/>
                <a:gd name="T9" fmla="*/ 0 w 25"/>
                <a:gd name="T10" fmla="*/ 0 h 48"/>
                <a:gd name="T11" fmla="*/ 25 w 25"/>
                <a:gd name="T12" fmla="*/ 48 h 48"/>
              </a:gdLst>
              <a:ahLst/>
              <a:cxnLst>
                <a:cxn ang="T6">
                  <a:pos x="T0" y="T1"/>
                </a:cxn>
                <a:cxn ang="T7">
                  <a:pos x="T2" y="T3"/>
                </a:cxn>
                <a:cxn ang="T8">
                  <a:pos x="T4" y="T5"/>
                </a:cxn>
              </a:cxnLst>
              <a:rect l="T9" t="T10" r="T11" b="T12"/>
              <a:pathLst>
                <a:path w="25" h="48">
                  <a:moveTo>
                    <a:pt x="0" y="0"/>
                  </a:moveTo>
                  <a:lnTo>
                    <a:pt x="24" y="47"/>
                  </a:lnTo>
                  <a:lnTo>
                    <a:pt x="25" y="4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1" name="Freeform 3317"/>
            <p:cNvSpPr>
              <a:spLocks/>
            </p:cNvSpPr>
            <p:nvPr/>
          </p:nvSpPr>
          <p:spPr bwMode="auto">
            <a:xfrm>
              <a:off x="2036" y="3078"/>
              <a:ext cx="19" cy="38"/>
            </a:xfrm>
            <a:custGeom>
              <a:avLst/>
              <a:gdLst>
                <a:gd name="T0" fmla="*/ 0 w 25"/>
                <a:gd name="T1" fmla="*/ 0 h 48"/>
                <a:gd name="T2" fmla="*/ 18 w 25"/>
                <a:gd name="T3" fmla="*/ 37 h 48"/>
                <a:gd name="T4" fmla="*/ 19 w 25"/>
                <a:gd name="T5" fmla="*/ 38 h 48"/>
                <a:gd name="T6" fmla="*/ 0 60000 65536"/>
                <a:gd name="T7" fmla="*/ 0 60000 65536"/>
                <a:gd name="T8" fmla="*/ 0 60000 65536"/>
                <a:gd name="T9" fmla="*/ 0 w 25"/>
                <a:gd name="T10" fmla="*/ 0 h 48"/>
                <a:gd name="T11" fmla="*/ 25 w 25"/>
                <a:gd name="T12" fmla="*/ 48 h 48"/>
              </a:gdLst>
              <a:ahLst/>
              <a:cxnLst>
                <a:cxn ang="T6">
                  <a:pos x="T0" y="T1"/>
                </a:cxn>
                <a:cxn ang="T7">
                  <a:pos x="T2" y="T3"/>
                </a:cxn>
                <a:cxn ang="T8">
                  <a:pos x="T4" y="T5"/>
                </a:cxn>
              </a:cxnLst>
              <a:rect l="T9" t="T10" r="T11" b="T12"/>
              <a:pathLst>
                <a:path w="25" h="48">
                  <a:moveTo>
                    <a:pt x="0" y="0"/>
                  </a:moveTo>
                  <a:lnTo>
                    <a:pt x="24" y="47"/>
                  </a:lnTo>
                  <a:lnTo>
                    <a:pt x="25" y="4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2" name="Freeform 3318"/>
            <p:cNvSpPr>
              <a:spLocks/>
            </p:cNvSpPr>
            <p:nvPr/>
          </p:nvSpPr>
          <p:spPr bwMode="auto">
            <a:xfrm>
              <a:off x="2055" y="3115"/>
              <a:ext cx="16" cy="40"/>
            </a:xfrm>
            <a:custGeom>
              <a:avLst/>
              <a:gdLst>
                <a:gd name="T0" fmla="*/ 0 w 23"/>
                <a:gd name="T1" fmla="*/ 0 h 48"/>
                <a:gd name="T2" fmla="*/ 15 w 23"/>
                <a:gd name="T3" fmla="*/ 39 h 48"/>
                <a:gd name="T4" fmla="*/ 16 w 23"/>
                <a:gd name="T5" fmla="*/ 40 h 48"/>
                <a:gd name="T6" fmla="*/ 0 60000 65536"/>
                <a:gd name="T7" fmla="*/ 0 60000 65536"/>
                <a:gd name="T8" fmla="*/ 0 60000 65536"/>
                <a:gd name="T9" fmla="*/ 0 w 23"/>
                <a:gd name="T10" fmla="*/ 0 h 48"/>
                <a:gd name="T11" fmla="*/ 23 w 23"/>
                <a:gd name="T12" fmla="*/ 48 h 48"/>
              </a:gdLst>
              <a:ahLst/>
              <a:cxnLst>
                <a:cxn ang="T6">
                  <a:pos x="T0" y="T1"/>
                </a:cxn>
                <a:cxn ang="T7">
                  <a:pos x="T2" y="T3"/>
                </a:cxn>
                <a:cxn ang="T8">
                  <a:pos x="T4" y="T5"/>
                </a:cxn>
              </a:cxnLst>
              <a:rect l="T9" t="T10" r="T11" b="T12"/>
              <a:pathLst>
                <a:path w="23" h="48">
                  <a:moveTo>
                    <a:pt x="0" y="0"/>
                  </a:moveTo>
                  <a:lnTo>
                    <a:pt x="22" y="47"/>
                  </a:lnTo>
                  <a:lnTo>
                    <a:pt x="23" y="4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3" name="Freeform 3319"/>
            <p:cNvSpPr>
              <a:spLocks/>
            </p:cNvSpPr>
            <p:nvPr/>
          </p:nvSpPr>
          <p:spPr bwMode="auto">
            <a:xfrm>
              <a:off x="2071" y="3153"/>
              <a:ext cx="19" cy="39"/>
            </a:xfrm>
            <a:custGeom>
              <a:avLst/>
              <a:gdLst>
                <a:gd name="T0" fmla="*/ 0 w 23"/>
                <a:gd name="T1" fmla="*/ 0 h 49"/>
                <a:gd name="T2" fmla="*/ 18 w 23"/>
                <a:gd name="T3" fmla="*/ 38 h 49"/>
                <a:gd name="T4" fmla="*/ 19 w 23"/>
                <a:gd name="T5" fmla="*/ 39 h 49"/>
                <a:gd name="T6" fmla="*/ 0 60000 65536"/>
                <a:gd name="T7" fmla="*/ 0 60000 65536"/>
                <a:gd name="T8" fmla="*/ 0 60000 65536"/>
                <a:gd name="T9" fmla="*/ 0 w 23"/>
                <a:gd name="T10" fmla="*/ 0 h 49"/>
                <a:gd name="T11" fmla="*/ 23 w 23"/>
                <a:gd name="T12" fmla="*/ 49 h 49"/>
              </a:gdLst>
              <a:ahLst/>
              <a:cxnLst>
                <a:cxn ang="T6">
                  <a:pos x="T0" y="T1"/>
                </a:cxn>
                <a:cxn ang="T7">
                  <a:pos x="T2" y="T3"/>
                </a:cxn>
                <a:cxn ang="T8">
                  <a:pos x="T4" y="T5"/>
                </a:cxn>
              </a:cxnLst>
              <a:rect l="T9" t="T10" r="T11" b="T12"/>
              <a:pathLst>
                <a:path w="23" h="49">
                  <a:moveTo>
                    <a:pt x="0" y="0"/>
                  </a:moveTo>
                  <a:lnTo>
                    <a:pt x="22" y="48"/>
                  </a:lnTo>
                  <a:lnTo>
                    <a:pt x="23" y="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4" name="Freeform 3320"/>
            <p:cNvSpPr>
              <a:spLocks/>
            </p:cNvSpPr>
            <p:nvPr/>
          </p:nvSpPr>
          <p:spPr bwMode="auto">
            <a:xfrm>
              <a:off x="2088" y="3192"/>
              <a:ext cx="17" cy="39"/>
            </a:xfrm>
            <a:custGeom>
              <a:avLst/>
              <a:gdLst>
                <a:gd name="T0" fmla="*/ 0 w 22"/>
                <a:gd name="T1" fmla="*/ 0 h 49"/>
                <a:gd name="T2" fmla="*/ 16 w 22"/>
                <a:gd name="T3" fmla="*/ 38 h 49"/>
                <a:gd name="T4" fmla="*/ 17 w 22"/>
                <a:gd name="T5" fmla="*/ 39 h 49"/>
                <a:gd name="T6" fmla="*/ 0 60000 65536"/>
                <a:gd name="T7" fmla="*/ 0 60000 65536"/>
                <a:gd name="T8" fmla="*/ 0 60000 65536"/>
                <a:gd name="T9" fmla="*/ 0 w 22"/>
                <a:gd name="T10" fmla="*/ 0 h 49"/>
                <a:gd name="T11" fmla="*/ 22 w 22"/>
                <a:gd name="T12" fmla="*/ 49 h 49"/>
              </a:gdLst>
              <a:ahLst/>
              <a:cxnLst>
                <a:cxn ang="T6">
                  <a:pos x="T0" y="T1"/>
                </a:cxn>
                <a:cxn ang="T7">
                  <a:pos x="T2" y="T3"/>
                </a:cxn>
                <a:cxn ang="T8">
                  <a:pos x="T4" y="T5"/>
                </a:cxn>
              </a:cxnLst>
              <a:rect l="T9" t="T10" r="T11" b="T12"/>
              <a:pathLst>
                <a:path w="22" h="49">
                  <a:moveTo>
                    <a:pt x="0" y="0"/>
                  </a:moveTo>
                  <a:lnTo>
                    <a:pt x="21" y="48"/>
                  </a:lnTo>
                  <a:lnTo>
                    <a:pt x="22" y="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5" name="Freeform 3321"/>
            <p:cNvSpPr>
              <a:spLocks/>
            </p:cNvSpPr>
            <p:nvPr/>
          </p:nvSpPr>
          <p:spPr bwMode="auto">
            <a:xfrm>
              <a:off x="2105" y="3231"/>
              <a:ext cx="17" cy="40"/>
            </a:xfrm>
            <a:custGeom>
              <a:avLst/>
              <a:gdLst>
                <a:gd name="T0" fmla="*/ 0 w 23"/>
                <a:gd name="T1" fmla="*/ 0 h 49"/>
                <a:gd name="T2" fmla="*/ 16 w 23"/>
                <a:gd name="T3" fmla="*/ 39 h 49"/>
                <a:gd name="T4" fmla="*/ 17 w 23"/>
                <a:gd name="T5" fmla="*/ 40 h 49"/>
                <a:gd name="T6" fmla="*/ 0 60000 65536"/>
                <a:gd name="T7" fmla="*/ 0 60000 65536"/>
                <a:gd name="T8" fmla="*/ 0 60000 65536"/>
                <a:gd name="T9" fmla="*/ 0 w 23"/>
                <a:gd name="T10" fmla="*/ 0 h 49"/>
                <a:gd name="T11" fmla="*/ 23 w 23"/>
                <a:gd name="T12" fmla="*/ 49 h 49"/>
              </a:gdLst>
              <a:ahLst/>
              <a:cxnLst>
                <a:cxn ang="T6">
                  <a:pos x="T0" y="T1"/>
                </a:cxn>
                <a:cxn ang="T7">
                  <a:pos x="T2" y="T3"/>
                </a:cxn>
                <a:cxn ang="T8">
                  <a:pos x="T4" y="T5"/>
                </a:cxn>
              </a:cxnLst>
              <a:rect l="T9" t="T10" r="T11" b="T12"/>
              <a:pathLst>
                <a:path w="23" h="49">
                  <a:moveTo>
                    <a:pt x="0" y="0"/>
                  </a:moveTo>
                  <a:lnTo>
                    <a:pt x="22" y="48"/>
                  </a:lnTo>
                  <a:lnTo>
                    <a:pt x="23" y="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6" name="Freeform 3322"/>
            <p:cNvSpPr>
              <a:spLocks/>
            </p:cNvSpPr>
            <p:nvPr/>
          </p:nvSpPr>
          <p:spPr bwMode="auto">
            <a:xfrm>
              <a:off x="2121" y="3269"/>
              <a:ext cx="17" cy="40"/>
            </a:xfrm>
            <a:custGeom>
              <a:avLst/>
              <a:gdLst>
                <a:gd name="T0" fmla="*/ 0 w 22"/>
                <a:gd name="T1" fmla="*/ 0 h 49"/>
                <a:gd name="T2" fmla="*/ 16 w 22"/>
                <a:gd name="T3" fmla="*/ 39 h 49"/>
                <a:gd name="T4" fmla="*/ 17 w 22"/>
                <a:gd name="T5" fmla="*/ 40 h 49"/>
                <a:gd name="T6" fmla="*/ 0 60000 65536"/>
                <a:gd name="T7" fmla="*/ 0 60000 65536"/>
                <a:gd name="T8" fmla="*/ 0 60000 65536"/>
                <a:gd name="T9" fmla="*/ 0 w 22"/>
                <a:gd name="T10" fmla="*/ 0 h 49"/>
                <a:gd name="T11" fmla="*/ 22 w 22"/>
                <a:gd name="T12" fmla="*/ 49 h 49"/>
              </a:gdLst>
              <a:ahLst/>
              <a:cxnLst>
                <a:cxn ang="T6">
                  <a:pos x="T0" y="T1"/>
                </a:cxn>
                <a:cxn ang="T7">
                  <a:pos x="T2" y="T3"/>
                </a:cxn>
                <a:cxn ang="T8">
                  <a:pos x="T4" y="T5"/>
                </a:cxn>
              </a:cxnLst>
              <a:rect l="T9" t="T10" r="T11" b="T12"/>
              <a:pathLst>
                <a:path w="22" h="49">
                  <a:moveTo>
                    <a:pt x="0" y="0"/>
                  </a:moveTo>
                  <a:lnTo>
                    <a:pt x="21" y="48"/>
                  </a:lnTo>
                  <a:lnTo>
                    <a:pt x="22" y="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7" name="Freeform 3362"/>
            <p:cNvSpPr>
              <a:spLocks/>
            </p:cNvSpPr>
            <p:nvPr/>
          </p:nvSpPr>
          <p:spPr bwMode="auto">
            <a:xfrm>
              <a:off x="1504" y="1422"/>
              <a:ext cx="2" cy="1981"/>
            </a:xfrm>
            <a:custGeom>
              <a:avLst/>
              <a:gdLst>
                <a:gd name="T0" fmla="*/ 0 w 2"/>
                <a:gd name="T1" fmla="*/ 0 h 2460"/>
                <a:gd name="T2" fmla="*/ 0 w 2"/>
                <a:gd name="T3" fmla="*/ 1980 h 2460"/>
                <a:gd name="T4" fmla="*/ 0 w 2"/>
                <a:gd name="T5" fmla="*/ 1981 h 2460"/>
                <a:gd name="T6" fmla="*/ 0 60000 65536"/>
                <a:gd name="T7" fmla="*/ 0 60000 65536"/>
                <a:gd name="T8" fmla="*/ 0 60000 65536"/>
                <a:gd name="T9" fmla="*/ 0 w 2"/>
                <a:gd name="T10" fmla="*/ 0 h 2460"/>
                <a:gd name="T11" fmla="*/ 2 w 2"/>
                <a:gd name="T12" fmla="*/ 2460 h 2460"/>
              </a:gdLst>
              <a:ahLst/>
              <a:cxnLst>
                <a:cxn ang="T6">
                  <a:pos x="T0" y="T1"/>
                </a:cxn>
                <a:cxn ang="T7">
                  <a:pos x="T2" y="T3"/>
                </a:cxn>
                <a:cxn ang="T8">
                  <a:pos x="T4" y="T5"/>
                </a:cxn>
              </a:cxnLst>
              <a:rect l="T9" t="T10" r="T11" b="T12"/>
              <a:pathLst>
                <a:path w="2" h="2460">
                  <a:moveTo>
                    <a:pt x="0" y="0"/>
                  </a:moveTo>
                  <a:lnTo>
                    <a:pt x="0" y="2459"/>
                  </a:lnTo>
                  <a:lnTo>
                    <a:pt x="0" y="2460"/>
                  </a:lnTo>
                </a:path>
              </a:pathLst>
            </a:custGeom>
            <a:noFill/>
            <a:ln w="12700">
              <a:solidFill>
                <a:srgbClr val="000000"/>
              </a:solidFill>
              <a:prstDash val="solid"/>
              <a:round/>
              <a:headEnd type="stealth" w="med" len="lg"/>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8" name="Rectangle 3363"/>
            <p:cNvSpPr>
              <a:spLocks noChangeArrowheads="1"/>
            </p:cNvSpPr>
            <p:nvPr/>
          </p:nvSpPr>
          <p:spPr bwMode="auto">
            <a:xfrm>
              <a:off x="85" y="2408"/>
              <a:ext cx="850"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90000"/>
                </a:lnSpc>
                <a:spcBef>
                  <a:spcPct val="20000"/>
                </a:spcBef>
              </a:pPr>
              <a:r>
                <a:rPr lang="de-DE" altLang="en-US" sz="1400">
                  <a:solidFill>
                    <a:srgbClr val="000000"/>
                  </a:solidFill>
                </a:rPr>
                <a:t>Valenzband</a:t>
              </a:r>
              <a:endParaRPr lang="en-US" altLang="en-US" sz="3200" b="1"/>
            </a:p>
          </p:txBody>
        </p:sp>
        <p:sp>
          <p:nvSpPr>
            <p:cNvPr id="18509" name="Rectangle 3366"/>
            <p:cNvSpPr>
              <a:spLocks noChangeArrowheads="1"/>
            </p:cNvSpPr>
            <p:nvPr/>
          </p:nvSpPr>
          <p:spPr bwMode="auto">
            <a:xfrm>
              <a:off x="0" y="2028"/>
              <a:ext cx="893"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90000"/>
                </a:lnSpc>
                <a:spcBef>
                  <a:spcPct val="20000"/>
                </a:spcBef>
              </a:pPr>
              <a:r>
                <a:rPr lang="de-DE" altLang="en-US" sz="1400">
                  <a:solidFill>
                    <a:srgbClr val="000000"/>
                  </a:solidFill>
                </a:rPr>
                <a:t>Leitungsband</a:t>
              </a:r>
              <a:endParaRPr lang="en-US" altLang="en-US" sz="3200" b="1"/>
            </a:p>
          </p:txBody>
        </p:sp>
        <p:sp>
          <p:nvSpPr>
            <p:cNvPr id="18510" name="Freeform 3367"/>
            <p:cNvSpPr>
              <a:spLocks/>
            </p:cNvSpPr>
            <p:nvPr/>
          </p:nvSpPr>
          <p:spPr bwMode="auto">
            <a:xfrm>
              <a:off x="1504" y="2077"/>
              <a:ext cx="29" cy="5"/>
            </a:xfrm>
            <a:custGeom>
              <a:avLst/>
              <a:gdLst>
                <a:gd name="T0" fmla="*/ 0 w 38"/>
                <a:gd name="T1" fmla="*/ 5 h 6"/>
                <a:gd name="T2" fmla="*/ 28 w 38"/>
                <a:gd name="T3" fmla="*/ 1 h 6"/>
                <a:gd name="T4" fmla="*/ 29 w 38"/>
                <a:gd name="T5" fmla="*/ 0 h 6"/>
                <a:gd name="T6" fmla="*/ 0 60000 65536"/>
                <a:gd name="T7" fmla="*/ 0 60000 65536"/>
                <a:gd name="T8" fmla="*/ 0 60000 65536"/>
                <a:gd name="T9" fmla="*/ 0 w 38"/>
                <a:gd name="T10" fmla="*/ 0 h 6"/>
                <a:gd name="T11" fmla="*/ 38 w 38"/>
                <a:gd name="T12" fmla="*/ 6 h 6"/>
              </a:gdLst>
              <a:ahLst/>
              <a:cxnLst>
                <a:cxn ang="T6">
                  <a:pos x="T0" y="T1"/>
                </a:cxn>
                <a:cxn ang="T7">
                  <a:pos x="T2" y="T3"/>
                </a:cxn>
                <a:cxn ang="T8">
                  <a:pos x="T4" y="T5"/>
                </a:cxn>
              </a:cxnLst>
              <a:rect l="T9" t="T10" r="T11" b="T12"/>
              <a:pathLst>
                <a:path w="38" h="6">
                  <a:moveTo>
                    <a:pt x="0" y="6"/>
                  </a:moveTo>
                  <a:lnTo>
                    <a:pt x="37" y="1"/>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1" name="Freeform 3368"/>
            <p:cNvSpPr>
              <a:spLocks/>
            </p:cNvSpPr>
            <p:nvPr/>
          </p:nvSpPr>
          <p:spPr bwMode="auto">
            <a:xfrm>
              <a:off x="1533" y="2074"/>
              <a:ext cx="30" cy="5"/>
            </a:xfrm>
            <a:custGeom>
              <a:avLst/>
              <a:gdLst>
                <a:gd name="T0" fmla="*/ 0 w 40"/>
                <a:gd name="T1" fmla="*/ 5 h 6"/>
                <a:gd name="T2" fmla="*/ 29 w 40"/>
                <a:gd name="T3" fmla="*/ 1 h 6"/>
                <a:gd name="T4" fmla="*/ 30 w 40"/>
                <a:gd name="T5" fmla="*/ 0 h 6"/>
                <a:gd name="T6" fmla="*/ 0 60000 65536"/>
                <a:gd name="T7" fmla="*/ 0 60000 65536"/>
                <a:gd name="T8" fmla="*/ 0 60000 65536"/>
                <a:gd name="T9" fmla="*/ 0 w 40"/>
                <a:gd name="T10" fmla="*/ 0 h 6"/>
                <a:gd name="T11" fmla="*/ 40 w 40"/>
                <a:gd name="T12" fmla="*/ 6 h 6"/>
              </a:gdLst>
              <a:ahLst/>
              <a:cxnLst>
                <a:cxn ang="T6">
                  <a:pos x="T0" y="T1"/>
                </a:cxn>
                <a:cxn ang="T7">
                  <a:pos x="T2" y="T3"/>
                </a:cxn>
                <a:cxn ang="T8">
                  <a:pos x="T4" y="T5"/>
                </a:cxn>
              </a:cxnLst>
              <a:rect l="T9" t="T10" r="T11" b="T12"/>
              <a:pathLst>
                <a:path w="40" h="6">
                  <a:moveTo>
                    <a:pt x="0" y="6"/>
                  </a:moveTo>
                  <a:lnTo>
                    <a:pt x="39" y="1"/>
                  </a:lnTo>
                  <a:lnTo>
                    <a:pt x="4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2" name="Freeform 3369"/>
            <p:cNvSpPr>
              <a:spLocks/>
            </p:cNvSpPr>
            <p:nvPr/>
          </p:nvSpPr>
          <p:spPr bwMode="auto">
            <a:xfrm>
              <a:off x="1563" y="2069"/>
              <a:ext cx="29" cy="5"/>
            </a:xfrm>
            <a:custGeom>
              <a:avLst/>
              <a:gdLst>
                <a:gd name="T0" fmla="*/ 0 w 38"/>
                <a:gd name="T1" fmla="*/ 5 h 7"/>
                <a:gd name="T2" fmla="*/ 28 w 38"/>
                <a:gd name="T3" fmla="*/ 1 h 7"/>
                <a:gd name="T4" fmla="*/ 29 w 38"/>
                <a:gd name="T5" fmla="*/ 0 h 7"/>
                <a:gd name="T6" fmla="*/ 0 60000 65536"/>
                <a:gd name="T7" fmla="*/ 0 60000 65536"/>
                <a:gd name="T8" fmla="*/ 0 60000 65536"/>
                <a:gd name="T9" fmla="*/ 0 w 38"/>
                <a:gd name="T10" fmla="*/ 0 h 7"/>
                <a:gd name="T11" fmla="*/ 38 w 38"/>
                <a:gd name="T12" fmla="*/ 7 h 7"/>
              </a:gdLst>
              <a:ahLst/>
              <a:cxnLst>
                <a:cxn ang="T6">
                  <a:pos x="T0" y="T1"/>
                </a:cxn>
                <a:cxn ang="T7">
                  <a:pos x="T2" y="T3"/>
                </a:cxn>
                <a:cxn ang="T8">
                  <a:pos x="T4" y="T5"/>
                </a:cxn>
              </a:cxnLst>
              <a:rect l="T9" t="T10" r="T11" b="T12"/>
              <a:pathLst>
                <a:path w="38" h="7">
                  <a:moveTo>
                    <a:pt x="0" y="7"/>
                  </a:moveTo>
                  <a:lnTo>
                    <a:pt x="37" y="1"/>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3" name="Freeform 3370"/>
            <p:cNvSpPr>
              <a:spLocks/>
            </p:cNvSpPr>
            <p:nvPr/>
          </p:nvSpPr>
          <p:spPr bwMode="auto">
            <a:xfrm>
              <a:off x="1592" y="2063"/>
              <a:ext cx="29" cy="6"/>
            </a:xfrm>
            <a:custGeom>
              <a:avLst/>
              <a:gdLst>
                <a:gd name="T0" fmla="*/ 0 w 38"/>
                <a:gd name="T1" fmla="*/ 6 h 9"/>
                <a:gd name="T2" fmla="*/ 28 w 38"/>
                <a:gd name="T3" fmla="*/ 1 h 9"/>
                <a:gd name="T4" fmla="*/ 29 w 38"/>
                <a:gd name="T5" fmla="*/ 0 h 9"/>
                <a:gd name="T6" fmla="*/ 0 60000 65536"/>
                <a:gd name="T7" fmla="*/ 0 60000 65536"/>
                <a:gd name="T8" fmla="*/ 0 60000 65536"/>
                <a:gd name="T9" fmla="*/ 0 w 38"/>
                <a:gd name="T10" fmla="*/ 0 h 9"/>
                <a:gd name="T11" fmla="*/ 38 w 38"/>
                <a:gd name="T12" fmla="*/ 9 h 9"/>
              </a:gdLst>
              <a:ahLst/>
              <a:cxnLst>
                <a:cxn ang="T6">
                  <a:pos x="T0" y="T1"/>
                </a:cxn>
                <a:cxn ang="T7">
                  <a:pos x="T2" y="T3"/>
                </a:cxn>
                <a:cxn ang="T8">
                  <a:pos x="T4" y="T5"/>
                </a:cxn>
              </a:cxnLst>
              <a:rect l="T9" t="T10" r="T11" b="T12"/>
              <a:pathLst>
                <a:path w="38" h="9">
                  <a:moveTo>
                    <a:pt x="0" y="9"/>
                  </a:moveTo>
                  <a:lnTo>
                    <a:pt x="37" y="1"/>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4" name="Freeform 3371"/>
            <p:cNvSpPr>
              <a:spLocks/>
            </p:cNvSpPr>
            <p:nvPr/>
          </p:nvSpPr>
          <p:spPr bwMode="auto">
            <a:xfrm>
              <a:off x="1620" y="2055"/>
              <a:ext cx="29" cy="8"/>
            </a:xfrm>
            <a:custGeom>
              <a:avLst/>
              <a:gdLst>
                <a:gd name="T0" fmla="*/ 0 w 38"/>
                <a:gd name="T1" fmla="*/ 8 h 11"/>
                <a:gd name="T2" fmla="*/ 28 w 38"/>
                <a:gd name="T3" fmla="*/ 1 h 11"/>
                <a:gd name="T4" fmla="*/ 29 w 38"/>
                <a:gd name="T5" fmla="*/ 0 h 11"/>
                <a:gd name="T6" fmla="*/ 0 60000 65536"/>
                <a:gd name="T7" fmla="*/ 0 60000 65536"/>
                <a:gd name="T8" fmla="*/ 0 60000 65536"/>
                <a:gd name="T9" fmla="*/ 0 w 38"/>
                <a:gd name="T10" fmla="*/ 0 h 11"/>
                <a:gd name="T11" fmla="*/ 38 w 38"/>
                <a:gd name="T12" fmla="*/ 11 h 11"/>
              </a:gdLst>
              <a:ahLst/>
              <a:cxnLst>
                <a:cxn ang="T6">
                  <a:pos x="T0" y="T1"/>
                </a:cxn>
                <a:cxn ang="T7">
                  <a:pos x="T2" y="T3"/>
                </a:cxn>
                <a:cxn ang="T8">
                  <a:pos x="T4" y="T5"/>
                </a:cxn>
              </a:cxnLst>
              <a:rect l="T9" t="T10" r="T11" b="T12"/>
              <a:pathLst>
                <a:path w="38" h="11">
                  <a:moveTo>
                    <a:pt x="0" y="11"/>
                  </a:moveTo>
                  <a:lnTo>
                    <a:pt x="37" y="1"/>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5" name="Freeform 3372"/>
            <p:cNvSpPr>
              <a:spLocks/>
            </p:cNvSpPr>
            <p:nvPr/>
          </p:nvSpPr>
          <p:spPr bwMode="auto">
            <a:xfrm>
              <a:off x="1647" y="2045"/>
              <a:ext cx="29" cy="10"/>
            </a:xfrm>
            <a:custGeom>
              <a:avLst/>
              <a:gdLst>
                <a:gd name="T0" fmla="*/ 0 w 36"/>
                <a:gd name="T1" fmla="*/ 10 h 13"/>
                <a:gd name="T2" fmla="*/ 28 w 36"/>
                <a:gd name="T3" fmla="*/ 1 h 13"/>
                <a:gd name="T4" fmla="*/ 29 w 36"/>
                <a:gd name="T5" fmla="*/ 0 h 13"/>
                <a:gd name="T6" fmla="*/ 0 60000 65536"/>
                <a:gd name="T7" fmla="*/ 0 60000 65536"/>
                <a:gd name="T8" fmla="*/ 0 60000 65536"/>
                <a:gd name="T9" fmla="*/ 0 w 36"/>
                <a:gd name="T10" fmla="*/ 0 h 13"/>
                <a:gd name="T11" fmla="*/ 36 w 36"/>
                <a:gd name="T12" fmla="*/ 13 h 13"/>
              </a:gdLst>
              <a:ahLst/>
              <a:cxnLst>
                <a:cxn ang="T6">
                  <a:pos x="T0" y="T1"/>
                </a:cxn>
                <a:cxn ang="T7">
                  <a:pos x="T2" y="T3"/>
                </a:cxn>
                <a:cxn ang="T8">
                  <a:pos x="T4" y="T5"/>
                </a:cxn>
              </a:cxnLst>
              <a:rect l="T9" t="T10" r="T11" b="T12"/>
              <a:pathLst>
                <a:path w="36" h="13">
                  <a:moveTo>
                    <a:pt x="0" y="13"/>
                  </a:moveTo>
                  <a:lnTo>
                    <a:pt x="35" y="1"/>
                  </a:lnTo>
                  <a:lnTo>
                    <a:pt x="3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6" name="Freeform 3373"/>
            <p:cNvSpPr>
              <a:spLocks/>
            </p:cNvSpPr>
            <p:nvPr/>
          </p:nvSpPr>
          <p:spPr bwMode="auto">
            <a:xfrm>
              <a:off x="1675" y="2034"/>
              <a:ext cx="28" cy="11"/>
            </a:xfrm>
            <a:custGeom>
              <a:avLst/>
              <a:gdLst>
                <a:gd name="T0" fmla="*/ 0 w 36"/>
                <a:gd name="T1" fmla="*/ 11 h 15"/>
                <a:gd name="T2" fmla="*/ 27 w 36"/>
                <a:gd name="T3" fmla="*/ 1 h 15"/>
                <a:gd name="T4" fmla="*/ 28 w 36"/>
                <a:gd name="T5" fmla="*/ 0 h 15"/>
                <a:gd name="T6" fmla="*/ 0 60000 65536"/>
                <a:gd name="T7" fmla="*/ 0 60000 65536"/>
                <a:gd name="T8" fmla="*/ 0 60000 65536"/>
                <a:gd name="T9" fmla="*/ 0 w 36"/>
                <a:gd name="T10" fmla="*/ 0 h 15"/>
                <a:gd name="T11" fmla="*/ 36 w 36"/>
                <a:gd name="T12" fmla="*/ 15 h 15"/>
              </a:gdLst>
              <a:ahLst/>
              <a:cxnLst>
                <a:cxn ang="T6">
                  <a:pos x="T0" y="T1"/>
                </a:cxn>
                <a:cxn ang="T7">
                  <a:pos x="T2" y="T3"/>
                </a:cxn>
                <a:cxn ang="T8">
                  <a:pos x="T4" y="T5"/>
                </a:cxn>
              </a:cxnLst>
              <a:rect l="T9" t="T10" r="T11" b="T12"/>
              <a:pathLst>
                <a:path w="36" h="15">
                  <a:moveTo>
                    <a:pt x="0" y="15"/>
                  </a:moveTo>
                  <a:lnTo>
                    <a:pt x="35" y="1"/>
                  </a:lnTo>
                  <a:lnTo>
                    <a:pt x="3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7" name="Freeform 3374"/>
            <p:cNvSpPr>
              <a:spLocks/>
            </p:cNvSpPr>
            <p:nvPr/>
          </p:nvSpPr>
          <p:spPr bwMode="auto">
            <a:xfrm>
              <a:off x="1701" y="2021"/>
              <a:ext cx="28" cy="13"/>
            </a:xfrm>
            <a:custGeom>
              <a:avLst/>
              <a:gdLst>
                <a:gd name="T0" fmla="*/ 0 w 35"/>
                <a:gd name="T1" fmla="*/ 13 h 17"/>
                <a:gd name="T2" fmla="*/ 27 w 35"/>
                <a:gd name="T3" fmla="*/ 1 h 17"/>
                <a:gd name="T4" fmla="*/ 28 w 35"/>
                <a:gd name="T5" fmla="*/ 0 h 17"/>
                <a:gd name="T6" fmla="*/ 0 60000 65536"/>
                <a:gd name="T7" fmla="*/ 0 60000 65536"/>
                <a:gd name="T8" fmla="*/ 0 60000 65536"/>
                <a:gd name="T9" fmla="*/ 0 w 35"/>
                <a:gd name="T10" fmla="*/ 0 h 17"/>
                <a:gd name="T11" fmla="*/ 35 w 35"/>
                <a:gd name="T12" fmla="*/ 17 h 17"/>
              </a:gdLst>
              <a:ahLst/>
              <a:cxnLst>
                <a:cxn ang="T6">
                  <a:pos x="T0" y="T1"/>
                </a:cxn>
                <a:cxn ang="T7">
                  <a:pos x="T2" y="T3"/>
                </a:cxn>
                <a:cxn ang="T8">
                  <a:pos x="T4" y="T5"/>
                </a:cxn>
              </a:cxnLst>
              <a:rect l="T9" t="T10" r="T11" b="T12"/>
              <a:pathLst>
                <a:path w="35" h="17">
                  <a:moveTo>
                    <a:pt x="0" y="17"/>
                  </a:moveTo>
                  <a:lnTo>
                    <a:pt x="34" y="1"/>
                  </a:lnTo>
                  <a:lnTo>
                    <a:pt x="3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8" name="Freeform 3375"/>
            <p:cNvSpPr>
              <a:spLocks/>
            </p:cNvSpPr>
            <p:nvPr/>
          </p:nvSpPr>
          <p:spPr bwMode="auto">
            <a:xfrm>
              <a:off x="1727" y="2003"/>
              <a:ext cx="26" cy="18"/>
            </a:xfrm>
            <a:custGeom>
              <a:avLst/>
              <a:gdLst>
                <a:gd name="T0" fmla="*/ 0 w 32"/>
                <a:gd name="T1" fmla="*/ 18 h 21"/>
                <a:gd name="T2" fmla="*/ 25 w 32"/>
                <a:gd name="T3" fmla="*/ 1 h 21"/>
                <a:gd name="T4" fmla="*/ 26 w 32"/>
                <a:gd name="T5" fmla="*/ 0 h 21"/>
                <a:gd name="T6" fmla="*/ 0 60000 65536"/>
                <a:gd name="T7" fmla="*/ 0 60000 65536"/>
                <a:gd name="T8" fmla="*/ 0 60000 65536"/>
                <a:gd name="T9" fmla="*/ 0 w 32"/>
                <a:gd name="T10" fmla="*/ 0 h 21"/>
                <a:gd name="T11" fmla="*/ 32 w 32"/>
                <a:gd name="T12" fmla="*/ 21 h 21"/>
              </a:gdLst>
              <a:ahLst/>
              <a:cxnLst>
                <a:cxn ang="T6">
                  <a:pos x="T0" y="T1"/>
                </a:cxn>
                <a:cxn ang="T7">
                  <a:pos x="T2" y="T3"/>
                </a:cxn>
                <a:cxn ang="T8">
                  <a:pos x="T4" y="T5"/>
                </a:cxn>
              </a:cxnLst>
              <a:rect l="T9" t="T10" r="T11" b="T12"/>
              <a:pathLst>
                <a:path w="32" h="21">
                  <a:moveTo>
                    <a:pt x="0" y="21"/>
                  </a:moveTo>
                  <a:lnTo>
                    <a:pt x="31" y="1"/>
                  </a:lnTo>
                  <a:lnTo>
                    <a:pt x="3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9" name="Freeform 3376"/>
            <p:cNvSpPr>
              <a:spLocks/>
            </p:cNvSpPr>
            <p:nvPr/>
          </p:nvSpPr>
          <p:spPr bwMode="auto">
            <a:xfrm>
              <a:off x="1752" y="1987"/>
              <a:ext cx="24" cy="18"/>
            </a:xfrm>
            <a:custGeom>
              <a:avLst/>
              <a:gdLst>
                <a:gd name="T0" fmla="*/ 0 w 32"/>
                <a:gd name="T1" fmla="*/ 18 h 22"/>
                <a:gd name="T2" fmla="*/ 23 w 32"/>
                <a:gd name="T3" fmla="*/ 1 h 22"/>
                <a:gd name="T4" fmla="*/ 24 w 32"/>
                <a:gd name="T5" fmla="*/ 0 h 22"/>
                <a:gd name="T6" fmla="*/ 0 60000 65536"/>
                <a:gd name="T7" fmla="*/ 0 60000 65536"/>
                <a:gd name="T8" fmla="*/ 0 60000 65536"/>
                <a:gd name="T9" fmla="*/ 0 w 32"/>
                <a:gd name="T10" fmla="*/ 0 h 22"/>
                <a:gd name="T11" fmla="*/ 32 w 32"/>
                <a:gd name="T12" fmla="*/ 22 h 22"/>
              </a:gdLst>
              <a:ahLst/>
              <a:cxnLst>
                <a:cxn ang="T6">
                  <a:pos x="T0" y="T1"/>
                </a:cxn>
                <a:cxn ang="T7">
                  <a:pos x="T2" y="T3"/>
                </a:cxn>
                <a:cxn ang="T8">
                  <a:pos x="T4" y="T5"/>
                </a:cxn>
              </a:cxnLst>
              <a:rect l="T9" t="T10" r="T11" b="T12"/>
              <a:pathLst>
                <a:path w="32" h="22">
                  <a:moveTo>
                    <a:pt x="0" y="22"/>
                  </a:moveTo>
                  <a:lnTo>
                    <a:pt x="31" y="1"/>
                  </a:lnTo>
                  <a:lnTo>
                    <a:pt x="3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0" name="Freeform 3377"/>
            <p:cNvSpPr>
              <a:spLocks/>
            </p:cNvSpPr>
            <p:nvPr/>
          </p:nvSpPr>
          <p:spPr bwMode="auto">
            <a:xfrm>
              <a:off x="1775" y="1970"/>
              <a:ext cx="21" cy="17"/>
            </a:xfrm>
            <a:custGeom>
              <a:avLst/>
              <a:gdLst>
                <a:gd name="T0" fmla="*/ 0 w 27"/>
                <a:gd name="T1" fmla="*/ 17 h 22"/>
                <a:gd name="T2" fmla="*/ 20 w 27"/>
                <a:gd name="T3" fmla="*/ 1 h 22"/>
                <a:gd name="T4" fmla="*/ 21 w 27"/>
                <a:gd name="T5" fmla="*/ 0 h 22"/>
                <a:gd name="T6" fmla="*/ 0 60000 65536"/>
                <a:gd name="T7" fmla="*/ 0 60000 65536"/>
                <a:gd name="T8" fmla="*/ 0 60000 65536"/>
                <a:gd name="T9" fmla="*/ 0 w 27"/>
                <a:gd name="T10" fmla="*/ 0 h 22"/>
                <a:gd name="T11" fmla="*/ 27 w 27"/>
                <a:gd name="T12" fmla="*/ 22 h 22"/>
              </a:gdLst>
              <a:ahLst/>
              <a:cxnLst>
                <a:cxn ang="T6">
                  <a:pos x="T0" y="T1"/>
                </a:cxn>
                <a:cxn ang="T7">
                  <a:pos x="T2" y="T3"/>
                </a:cxn>
                <a:cxn ang="T8">
                  <a:pos x="T4" y="T5"/>
                </a:cxn>
              </a:cxnLst>
              <a:rect l="T9" t="T10" r="T11" b="T12"/>
              <a:pathLst>
                <a:path w="27" h="22">
                  <a:moveTo>
                    <a:pt x="0" y="22"/>
                  </a:moveTo>
                  <a:lnTo>
                    <a:pt x="26" y="1"/>
                  </a:lnTo>
                  <a:lnTo>
                    <a:pt x="2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1" name="Freeform 3378"/>
            <p:cNvSpPr>
              <a:spLocks/>
            </p:cNvSpPr>
            <p:nvPr/>
          </p:nvSpPr>
          <p:spPr bwMode="auto">
            <a:xfrm>
              <a:off x="1795" y="1953"/>
              <a:ext cx="21" cy="18"/>
            </a:xfrm>
            <a:custGeom>
              <a:avLst/>
              <a:gdLst>
                <a:gd name="T0" fmla="*/ 0 w 27"/>
                <a:gd name="T1" fmla="*/ 18 h 23"/>
                <a:gd name="T2" fmla="*/ 20 w 27"/>
                <a:gd name="T3" fmla="*/ 1 h 23"/>
                <a:gd name="T4" fmla="*/ 21 w 27"/>
                <a:gd name="T5" fmla="*/ 0 h 23"/>
                <a:gd name="T6" fmla="*/ 0 60000 65536"/>
                <a:gd name="T7" fmla="*/ 0 60000 65536"/>
                <a:gd name="T8" fmla="*/ 0 60000 65536"/>
                <a:gd name="T9" fmla="*/ 0 w 27"/>
                <a:gd name="T10" fmla="*/ 0 h 23"/>
                <a:gd name="T11" fmla="*/ 27 w 27"/>
                <a:gd name="T12" fmla="*/ 23 h 23"/>
              </a:gdLst>
              <a:ahLst/>
              <a:cxnLst>
                <a:cxn ang="T6">
                  <a:pos x="T0" y="T1"/>
                </a:cxn>
                <a:cxn ang="T7">
                  <a:pos x="T2" y="T3"/>
                </a:cxn>
                <a:cxn ang="T8">
                  <a:pos x="T4" y="T5"/>
                </a:cxn>
              </a:cxnLst>
              <a:rect l="T9" t="T10" r="T11" b="T12"/>
              <a:pathLst>
                <a:path w="27" h="23">
                  <a:moveTo>
                    <a:pt x="0" y="23"/>
                  </a:moveTo>
                  <a:lnTo>
                    <a:pt x="26" y="1"/>
                  </a:lnTo>
                  <a:lnTo>
                    <a:pt x="2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2" name="Freeform 3379"/>
            <p:cNvSpPr>
              <a:spLocks/>
            </p:cNvSpPr>
            <p:nvPr/>
          </p:nvSpPr>
          <p:spPr bwMode="auto">
            <a:xfrm>
              <a:off x="1816" y="1936"/>
              <a:ext cx="20" cy="17"/>
            </a:xfrm>
            <a:custGeom>
              <a:avLst/>
              <a:gdLst>
                <a:gd name="T0" fmla="*/ 0 w 28"/>
                <a:gd name="T1" fmla="*/ 17 h 22"/>
                <a:gd name="T2" fmla="*/ 19 w 28"/>
                <a:gd name="T3" fmla="*/ 1 h 22"/>
                <a:gd name="T4" fmla="*/ 20 w 28"/>
                <a:gd name="T5" fmla="*/ 0 h 22"/>
                <a:gd name="T6" fmla="*/ 0 60000 65536"/>
                <a:gd name="T7" fmla="*/ 0 60000 65536"/>
                <a:gd name="T8" fmla="*/ 0 60000 65536"/>
                <a:gd name="T9" fmla="*/ 0 w 28"/>
                <a:gd name="T10" fmla="*/ 0 h 22"/>
                <a:gd name="T11" fmla="*/ 28 w 28"/>
                <a:gd name="T12" fmla="*/ 22 h 22"/>
              </a:gdLst>
              <a:ahLst/>
              <a:cxnLst>
                <a:cxn ang="T6">
                  <a:pos x="T0" y="T1"/>
                </a:cxn>
                <a:cxn ang="T7">
                  <a:pos x="T2" y="T3"/>
                </a:cxn>
                <a:cxn ang="T8">
                  <a:pos x="T4" y="T5"/>
                </a:cxn>
              </a:cxnLst>
              <a:rect l="T9" t="T10" r="T11" b="T12"/>
              <a:pathLst>
                <a:path w="28" h="22">
                  <a:moveTo>
                    <a:pt x="0" y="22"/>
                  </a:moveTo>
                  <a:lnTo>
                    <a:pt x="27" y="1"/>
                  </a:lnTo>
                  <a:lnTo>
                    <a:pt x="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3" name="Freeform 3380"/>
            <p:cNvSpPr>
              <a:spLocks/>
            </p:cNvSpPr>
            <p:nvPr/>
          </p:nvSpPr>
          <p:spPr bwMode="auto">
            <a:xfrm>
              <a:off x="1836" y="1918"/>
              <a:ext cx="20" cy="19"/>
            </a:xfrm>
            <a:custGeom>
              <a:avLst/>
              <a:gdLst>
                <a:gd name="T0" fmla="*/ 0 w 26"/>
                <a:gd name="T1" fmla="*/ 19 h 23"/>
                <a:gd name="T2" fmla="*/ 19 w 26"/>
                <a:gd name="T3" fmla="*/ 1 h 23"/>
                <a:gd name="T4" fmla="*/ 20 w 26"/>
                <a:gd name="T5" fmla="*/ 0 h 23"/>
                <a:gd name="T6" fmla="*/ 0 60000 65536"/>
                <a:gd name="T7" fmla="*/ 0 60000 65536"/>
                <a:gd name="T8" fmla="*/ 0 60000 65536"/>
                <a:gd name="T9" fmla="*/ 0 w 26"/>
                <a:gd name="T10" fmla="*/ 0 h 23"/>
                <a:gd name="T11" fmla="*/ 26 w 26"/>
                <a:gd name="T12" fmla="*/ 23 h 23"/>
              </a:gdLst>
              <a:ahLst/>
              <a:cxnLst>
                <a:cxn ang="T6">
                  <a:pos x="T0" y="T1"/>
                </a:cxn>
                <a:cxn ang="T7">
                  <a:pos x="T2" y="T3"/>
                </a:cxn>
                <a:cxn ang="T8">
                  <a:pos x="T4" y="T5"/>
                </a:cxn>
              </a:cxnLst>
              <a:rect l="T9" t="T10" r="T11" b="T12"/>
              <a:pathLst>
                <a:path w="26" h="23">
                  <a:moveTo>
                    <a:pt x="0" y="23"/>
                  </a:moveTo>
                  <a:lnTo>
                    <a:pt x="25" y="1"/>
                  </a:lnTo>
                  <a:lnTo>
                    <a:pt x="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4" name="Freeform 3381"/>
            <p:cNvSpPr>
              <a:spLocks/>
            </p:cNvSpPr>
            <p:nvPr/>
          </p:nvSpPr>
          <p:spPr bwMode="auto">
            <a:xfrm>
              <a:off x="1855" y="1900"/>
              <a:ext cx="21" cy="20"/>
            </a:xfrm>
            <a:custGeom>
              <a:avLst/>
              <a:gdLst>
                <a:gd name="T0" fmla="*/ 0 w 26"/>
                <a:gd name="T1" fmla="*/ 20 h 23"/>
                <a:gd name="T2" fmla="*/ 20 w 26"/>
                <a:gd name="T3" fmla="*/ 1 h 23"/>
                <a:gd name="T4" fmla="*/ 21 w 26"/>
                <a:gd name="T5" fmla="*/ 0 h 23"/>
                <a:gd name="T6" fmla="*/ 0 60000 65536"/>
                <a:gd name="T7" fmla="*/ 0 60000 65536"/>
                <a:gd name="T8" fmla="*/ 0 60000 65536"/>
                <a:gd name="T9" fmla="*/ 0 w 26"/>
                <a:gd name="T10" fmla="*/ 0 h 23"/>
                <a:gd name="T11" fmla="*/ 26 w 26"/>
                <a:gd name="T12" fmla="*/ 23 h 23"/>
              </a:gdLst>
              <a:ahLst/>
              <a:cxnLst>
                <a:cxn ang="T6">
                  <a:pos x="T0" y="T1"/>
                </a:cxn>
                <a:cxn ang="T7">
                  <a:pos x="T2" y="T3"/>
                </a:cxn>
                <a:cxn ang="T8">
                  <a:pos x="T4" y="T5"/>
                </a:cxn>
              </a:cxnLst>
              <a:rect l="T9" t="T10" r="T11" b="T12"/>
              <a:pathLst>
                <a:path w="26" h="23">
                  <a:moveTo>
                    <a:pt x="0" y="23"/>
                  </a:moveTo>
                  <a:lnTo>
                    <a:pt x="25" y="1"/>
                  </a:lnTo>
                  <a:lnTo>
                    <a:pt x="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5" name="Freeform 3382"/>
            <p:cNvSpPr>
              <a:spLocks/>
            </p:cNvSpPr>
            <p:nvPr/>
          </p:nvSpPr>
          <p:spPr bwMode="auto">
            <a:xfrm>
              <a:off x="1875" y="1881"/>
              <a:ext cx="18" cy="21"/>
            </a:xfrm>
            <a:custGeom>
              <a:avLst/>
              <a:gdLst>
                <a:gd name="T0" fmla="*/ 0 w 24"/>
                <a:gd name="T1" fmla="*/ 21 h 24"/>
                <a:gd name="T2" fmla="*/ 17 w 24"/>
                <a:gd name="T3" fmla="*/ 1 h 24"/>
                <a:gd name="T4" fmla="*/ 18 w 24"/>
                <a:gd name="T5" fmla="*/ 0 h 24"/>
                <a:gd name="T6" fmla="*/ 0 60000 65536"/>
                <a:gd name="T7" fmla="*/ 0 60000 65536"/>
                <a:gd name="T8" fmla="*/ 0 60000 65536"/>
                <a:gd name="T9" fmla="*/ 0 w 24"/>
                <a:gd name="T10" fmla="*/ 0 h 24"/>
                <a:gd name="T11" fmla="*/ 24 w 24"/>
                <a:gd name="T12" fmla="*/ 24 h 24"/>
              </a:gdLst>
              <a:ahLst/>
              <a:cxnLst>
                <a:cxn ang="T6">
                  <a:pos x="T0" y="T1"/>
                </a:cxn>
                <a:cxn ang="T7">
                  <a:pos x="T2" y="T3"/>
                </a:cxn>
                <a:cxn ang="T8">
                  <a:pos x="T4" y="T5"/>
                </a:cxn>
              </a:cxnLst>
              <a:rect l="T9" t="T10" r="T11" b="T12"/>
              <a:pathLst>
                <a:path w="24" h="24">
                  <a:moveTo>
                    <a:pt x="0" y="24"/>
                  </a:moveTo>
                  <a:lnTo>
                    <a:pt x="23" y="1"/>
                  </a:lnTo>
                  <a:lnTo>
                    <a:pt x="2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6" name="Freeform 3383"/>
            <p:cNvSpPr>
              <a:spLocks/>
            </p:cNvSpPr>
            <p:nvPr/>
          </p:nvSpPr>
          <p:spPr bwMode="auto">
            <a:xfrm>
              <a:off x="1893" y="1862"/>
              <a:ext cx="19" cy="21"/>
            </a:xfrm>
            <a:custGeom>
              <a:avLst/>
              <a:gdLst>
                <a:gd name="T0" fmla="*/ 0 w 25"/>
                <a:gd name="T1" fmla="*/ 21 h 25"/>
                <a:gd name="T2" fmla="*/ 18 w 25"/>
                <a:gd name="T3" fmla="*/ 1 h 25"/>
                <a:gd name="T4" fmla="*/ 19 w 25"/>
                <a:gd name="T5" fmla="*/ 0 h 25"/>
                <a:gd name="T6" fmla="*/ 0 60000 65536"/>
                <a:gd name="T7" fmla="*/ 0 60000 65536"/>
                <a:gd name="T8" fmla="*/ 0 60000 65536"/>
                <a:gd name="T9" fmla="*/ 0 w 25"/>
                <a:gd name="T10" fmla="*/ 0 h 25"/>
                <a:gd name="T11" fmla="*/ 25 w 25"/>
                <a:gd name="T12" fmla="*/ 25 h 25"/>
              </a:gdLst>
              <a:ahLst/>
              <a:cxnLst>
                <a:cxn ang="T6">
                  <a:pos x="T0" y="T1"/>
                </a:cxn>
                <a:cxn ang="T7">
                  <a:pos x="T2" y="T3"/>
                </a:cxn>
                <a:cxn ang="T8">
                  <a:pos x="T4" y="T5"/>
                </a:cxn>
              </a:cxnLst>
              <a:rect l="T9" t="T10" r="T11" b="T12"/>
              <a:pathLst>
                <a:path w="25" h="25">
                  <a:moveTo>
                    <a:pt x="0" y="25"/>
                  </a:moveTo>
                  <a:lnTo>
                    <a:pt x="24" y="1"/>
                  </a:lnTo>
                  <a:lnTo>
                    <a:pt x="2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7" name="Freeform 3384"/>
            <p:cNvSpPr>
              <a:spLocks/>
            </p:cNvSpPr>
            <p:nvPr/>
          </p:nvSpPr>
          <p:spPr bwMode="auto">
            <a:xfrm>
              <a:off x="1910" y="1842"/>
              <a:ext cx="17" cy="21"/>
            </a:xfrm>
            <a:custGeom>
              <a:avLst/>
              <a:gdLst>
                <a:gd name="T0" fmla="*/ 0 w 22"/>
                <a:gd name="T1" fmla="*/ 21 h 26"/>
                <a:gd name="T2" fmla="*/ 16 w 22"/>
                <a:gd name="T3" fmla="*/ 1 h 26"/>
                <a:gd name="T4" fmla="*/ 17 w 22"/>
                <a:gd name="T5" fmla="*/ 0 h 26"/>
                <a:gd name="T6" fmla="*/ 0 60000 65536"/>
                <a:gd name="T7" fmla="*/ 0 60000 65536"/>
                <a:gd name="T8" fmla="*/ 0 60000 65536"/>
                <a:gd name="T9" fmla="*/ 0 w 22"/>
                <a:gd name="T10" fmla="*/ 0 h 26"/>
                <a:gd name="T11" fmla="*/ 22 w 22"/>
                <a:gd name="T12" fmla="*/ 26 h 26"/>
              </a:gdLst>
              <a:ahLst/>
              <a:cxnLst>
                <a:cxn ang="T6">
                  <a:pos x="T0" y="T1"/>
                </a:cxn>
                <a:cxn ang="T7">
                  <a:pos x="T2" y="T3"/>
                </a:cxn>
                <a:cxn ang="T8">
                  <a:pos x="T4" y="T5"/>
                </a:cxn>
              </a:cxnLst>
              <a:rect l="T9" t="T10" r="T11" b="T12"/>
              <a:pathLst>
                <a:path w="22" h="26">
                  <a:moveTo>
                    <a:pt x="0" y="26"/>
                  </a:moveTo>
                  <a:lnTo>
                    <a:pt x="21" y="1"/>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8" name="Freeform 3385"/>
            <p:cNvSpPr>
              <a:spLocks/>
            </p:cNvSpPr>
            <p:nvPr/>
          </p:nvSpPr>
          <p:spPr bwMode="auto">
            <a:xfrm>
              <a:off x="1927" y="1821"/>
              <a:ext cx="17" cy="21"/>
            </a:xfrm>
            <a:custGeom>
              <a:avLst/>
              <a:gdLst>
                <a:gd name="T0" fmla="*/ 0 w 21"/>
                <a:gd name="T1" fmla="*/ 21 h 28"/>
                <a:gd name="T2" fmla="*/ 16 w 21"/>
                <a:gd name="T3" fmla="*/ 1 h 28"/>
                <a:gd name="T4" fmla="*/ 17 w 21"/>
                <a:gd name="T5" fmla="*/ 0 h 28"/>
                <a:gd name="T6" fmla="*/ 0 60000 65536"/>
                <a:gd name="T7" fmla="*/ 0 60000 65536"/>
                <a:gd name="T8" fmla="*/ 0 60000 65536"/>
                <a:gd name="T9" fmla="*/ 0 w 21"/>
                <a:gd name="T10" fmla="*/ 0 h 28"/>
                <a:gd name="T11" fmla="*/ 21 w 21"/>
                <a:gd name="T12" fmla="*/ 28 h 28"/>
              </a:gdLst>
              <a:ahLst/>
              <a:cxnLst>
                <a:cxn ang="T6">
                  <a:pos x="T0" y="T1"/>
                </a:cxn>
                <a:cxn ang="T7">
                  <a:pos x="T2" y="T3"/>
                </a:cxn>
                <a:cxn ang="T8">
                  <a:pos x="T4" y="T5"/>
                </a:cxn>
              </a:cxnLst>
              <a:rect l="T9" t="T10" r="T11" b="T12"/>
              <a:pathLst>
                <a:path w="21" h="28">
                  <a:moveTo>
                    <a:pt x="0" y="28"/>
                  </a:moveTo>
                  <a:lnTo>
                    <a:pt x="20" y="1"/>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9" name="Freeform 3386"/>
            <p:cNvSpPr>
              <a:spLocks/>
            </p:cNvSpPr>
            <p:nvPr/>
          </p:nvSpPr>
          <p:spPr bwMode="auto">
            <a:xfrm>
              <a:off x="1942" y="1799"/>
              <a:ext cx="16" cy="22"/>
            </a:xfrm>
            <a:custGeom>
              <a:avLst/>
              <a:gdLst>
                <a:gd name="T0" fmla="*/ 0 w 19"/>
                <a:gd name="T1" fmla="*/ 22 h 29"/>
                <a:gd name="T2" fmla="*/ 15 w 19"/>
                <a:gd name="T3" fmla="*/ 1 h 29"/>
                <a:gd name="T4" fmla="*/ 16 w 19"/>
                <a:gd name="T5" fmla="*/ 0 h 29"/>
                <a:gd name="T6" fmla="*/ 0 60000 65536"/>
                <a:gd name="T7" fmla="*/ 0 60000 65536"/>
                <a:gd name="T8" fmla="*/ 0 60000 65536"/>
                <a:gd name="T9" fmla="*/ 0 w 19"/>
                <a:gd name="T10" fmla="*/ 0 h 29"/>
                <a:gd name="T11" fmla="*/ 19 w 19"/>
                <a:gd name="T12" fmla="*/ 29 h 29"/>
              </a:gdLst>
              <a:ahLst/>
              <a:cxnLst>
                <a:cxn ang="T6">
                  <a:pos x="T0" y="T1"/>
                </a:cxn>
                <a:cxn ang="T7">
                  <a:pos x="T2" y="T3"/>
                </a:cxn>
                <a:cxn ang="T8">
                  <a:pos x="T4" y="T5"/>
                </a:cxn>
              </a:cxnLst>
              <a:rect l="T9" t="T10" r="T11" b="T12"/>
              <a:pathLst>
                <a:path w="19" h="29">
                  <a:moveTo>
                    <a:pt x="0" y="29"/>
                  </a:moveTo>
                  <a:lnTo>
                    <a:pt x="18" y="1"/>
                  </a:lnTo>
                  <a:lnTo>
                    <a:pt x="1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0" name="Freeform 3387"/>
            <p:cNvSpPr>
              <a:spLocks/>
            </p:cNvSpPr>
            <p:nvPr/>
          </p:nvSpPr>
          <p:spPr bwMode="auto">
            <a:xfrm>
              <a:off x="1956" y="1780"/>
              <a:ext cx="11" cy="19"/>
            </a:xfrm>
            <a:custGeom>
              <a:avLst/>
              <a:gdLst>
                <a:gd name="T0" fmla="*/ 0 w 14"/>
                <a:gd name="T1" fmla="*/ 19 h 24"/>
                <a:gd name="T2" fmla="*/ 10 w 14"/>
                <a:gd name="T3" fmla="*/ 1 h 24"/>
                <a:gd name="T4" fmla="*/ 11 w 14"/>
                <a:gd name="T5" fmla="*/ 0 h 24"/>
                <a:gd name="T6" fmla="*/ 0 60000 65536"/>
                <a:gd name="T7" fmla="*/ 0 60000 65536"/>
                <a:gd name="T8" fmla="*/ 0 60000 65536"/>
                <a:gd name="T9" fmla="*/ 0 w 14"/>
                <a:gd name="T10" fmla="*/ 0 h 24"/>
                <a:gd name="T11" fmla="*/ 14 w 14"/>
                <a:gd name="T12" fmla="*/ 24 h 24"/>
              </a:gdLst>
              <a:ahLst/>
              <a:cxnLst>
                <a:cxn ang="T6">
                  <a:pos x="T0" y="T1"/>
                </a:cxn>
                <a:cxn ang="T7">
                  <a:pos x="T2" y="T3"/>
                </a:cxn>
                <a:cxn ang="T8">
                  <a:pos x="T4" y="T5"/>
                </a:cxn>
              </a:cxnLst>
              <a:rect l="T9" t="T10" r="T11" b="T12"/>
              <a:pathLst>
                <a:path w="14" h="24">
                  <a:moveTo>
                    <a:pt x="0" y="24"/>
                  </a:moveTo>
                  <a:lnTo>
                    <a:pt x="13" y="1"/>
                  </a:lnTo>
                  <a:lnTo>
                    <a:pt x="1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1" name="Freeform 3388"/>
            <p:cNvSpPr>
              <a:spLocks/>
            </p:cNvSpPr>
            <p:nvPr/>
          </p:nvSpPr>
          <p:spPr bwMode="auto">
            <a:xfrm>
              <a:off x="1967" y="1762"/>
              <a:ext cx="11" cy="19"/>
            </a:xfrm>
            <a:custGeom>
              <a:avLst/>
              <a:gdLst>
                <a:gd name="T0" fmla="*/ 0 w 15"/>
                <a:gd name="T1" fmla="*/ 19 h 23"/>
                <a:gd name="T2" fmla="*/ 10 w 15"/>
                <a:gd name="T3" fmla="*/ 1 h 23"/>
                <a:gd name="T4" fmla="*/ 11 w 15"/>
                <a:gd name="T5" fmla="*/ 0 h 23"/>
                <a:gd name="T6" fmla="*/ 0 60000 65536"/>
                <a:gd name="T7" fmla="*/ 0 60000 65536"/>
                <a:gd name="T8" fmla="*/ 0 60000 65536"/>
                <a:gd name="T9" fmla="*/ 0 w 15"/>
                <a:gd name="T10" fmla="*/ 0 h 23"/>
                <a:gd name="T11" fmla="*/ 15 w 15"/>
                <a:gd name="T12" fmla="*/ 23 h 23"/>
              </a:gdLst>
              <a:ahLst/>
              <a:cxnLst>
                <a:cxn ang="T6">
                  <a:pos x="T0" y="T1"/>
                </a:cxn>
                <a:cxn ang="T7">
                  <a:pos x="T2" y="T3"/>
                </a:cxn>
                <a:cxn ang="T8">
                  <a:pos x="T4" y="T5"/>
                </a:cxn>
              </a:cxnLst>
              <a:rect l="T9" t="T10" r="T11" b="T12"/>
              <a:pathLst>
                <a:path w="15" h="23">
                  <a:moveTo>
                    <a:pt x="0" y="23"/>
                  </a:moveTo>
                  <a:lnTo>
                    <a:pt x="14" y="1"/>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2" name="Freeform 3389"/>
            <p:cNvSpPr>
              <a:spLocks/>
            </p:cNvSpPr>
            <p:nvPr/>
          </p:nvSpPr>
          <p:spPr bwMode="auto">
            <a:xfrm>
              <a:off x="1976" y="1743"/>
              <a:ext cx="11" cy="19"/>
            </a:xfrm>
            <a:custGeom>
              <a:avLst/>
              <a:gdLst>
                <a:gd name="T0" fmla="*/ 0 w 13"/>
                <a:gd name="T1" fmla="*/ 19 h 24"/>
                <a:gd name="T2" fmla="*/ 10 w 13"/>
                <a:gd name="T3" fmla="*/ 1 h 24"/>
                <a:gd name="T4" fmla="*/ 11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0" y="24"/>
                  </a:moveTo>
                  <a:lnTo>
                    <a:pt x="12" y="1"/>
                  </a:lnTo>
                  <a:lnTo>
                    <a:pt x="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3" name="Freeform 3390"/>
            <p:cNvSpPr>
              <a:spLocks/>
            </p:cNvSpPr>
            <p:nvPr/>
          </p:nvSpPr>
          <p:spPr bwMode="auto">
            <a:xfrm>
              <a:off x="1985" y="1725"/>
              <a:ext cx="11" cy="19"/>
            </a:xfrm>
            <a:custGeom>
              <a:avLst/>
              <a:gdLst>
                <a:gd name="T0" fmla="*/ 0 w 13"/>
                <a:gd name="T1" fmla="*/ 19 h 24"/>
                <a:gd name="T2" fmla="*/ 10 w 13"/>
                <a:gd name="T3" fmla="*/ 1 h 24"/>
                <a:gd name="T4" fmla="*/ 11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0" y="24"/>
                  </a:moveTo>
                  <a:lnTo>
                    <a:pt x="12" y="1"/>
                  </a:lnTo>
                  <a:lnTo>
                    <a:pt x="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4" name="Freeform 3391"/>
            <p:cNvSpPr>
              <a:spLocks/>
            </p:cNvSpPr>
            <p:nvPr/>
          </p:nvSpPr>
          <p:spPr bwMode="auto">
            <a:xfrm>
              <a:off x="1995" y="1705"/>
              <a:ext cx="9" cy="20"/>
            </a:xfrm>
            <a:custGeom>
              <a:avLst/>
              <a:gdLst>
                <a:gd name="T0" fmla="*/ 0 w 12"/>
                <a:gd name="T1" fmla="*/ 20 h 26"/>
                <a:gd name="T2" fmla="*/ 8 w 12"/>
                <a:gd name="T3" fmla="*/ 1 h 26"/>
                <a:gd name="T4" fmla="*/ 9 w 12"/>
                <a:gd name="T5" fmla="*/ 0 h 26"/>
                <a:gd name="T6" fmla="*/ 0 60000 65536"/>
                <a:gd name="T7" fmla="*/ 0 60000 65536"/>
                <a:gd name="T8" fmla="*/ 0 60000 65536"/>
                <a:gd name="T9" fmla="*/ 0 w 12"/>
                <a:gd name="T10" fmla="*/ 0 h 26"/>
                <a:gd name="T11" fmla="*/ 12 w 12"/>
                <a:gd name="T12" fmla="*/ 26 h 26"/>
              </a:gdLst>
              <a:ahLst/>
              <a:cxnLst>
                <a:cxn ang="T6">
                  <a:pos x="T0" y="T1"/>
                </a:cxn>
                <a:cxn ang="T7">
                  <a:pos x="T2" y="T3"/>
                </a:cxn>
                <a:cxn ang="T8">
                  <a:pos x="T4" y="T5"/>
                </a:cxn>
              </a:cxnLst>
              <a:rect l="T9" t="T10" r="T11" b="T12"/>
              <a:pathLst>
                <a:path w="12" h="26">
                  <a:moveTo>
                    <a:pt x="0" y="26"/>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5" name="Freeform 3392"/>
            <p:cNvSpPr>
              <a:spLocks/>
            </p:cNvSpPr>
            <p:nvPr/>
          </p:nvSpPr>
          <p:spPr bwMode="auto">
            <a:xfrm>
              <a:off x="2004" y="1686"/>
              <a:ext cx="11" cy="19"/>
            </a:xfrm>
            <a:custGeom>
              <a:avLst/>
              <a:gdLst>
                <a:gd name="T0" fmla="*/ 0 w 13"/>
                <a:gd name="T1" fmla="*/ 19 h 24"/>
                <a:gd name="T2" fmla="*/ 10 w 13"/>
                <a:gd name="T3" fmla="*/ 1 h 24"/>
                <a:gd name="T4" fmla="*/ 11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0" y="24"/>
                  </a:moveTo>
                  <a:lnTo>
                    <a:pt x="12" y="1"/>
                  </a:lnTo>
                  <a:lnTo>
                    <a:pt x="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6" name="Freeform 3393"/>
            <p:cNvSpPr>
              <a:spLocks/>
            </p:cNvSpPr>
            <p:nvPr/>
          </p:nvSpPr>
          <p:spPr bwMode="auto">
            <a:xfrm>
              <a:off x="2013" y="1667"/>
              <a:ext cx="9" cy="21"/>
            </a:xfrm>
            <a:custGeom>
              <a:avLst/>
              <a:gdLst>
                <a:gd name="T0" fmla="*/ 0 w 12"/>
                <a:gd name="T1" fmla="*/ 21 h 25"/>
                <a:gd name="T2" fmla="*/ 8 w 12"/>
                <a:gd name="T3" fmla="*/ 1 h 25"/>
                <a:gd name="T4" fmla="*/ 9 w 12"/>
                <a:gd name="T5" fmla="*/ 0 h 25"/>
                <a:gd name="T6" fmla="*/ 0 60000 65536"/>
                <a:gd name="T7" fmla="*/ 0 60000 65536"/>
                <a:gd name="T8" fmla="*/ 0 60000 65536"/>
                <a:gd name="T9" fmla="*/ 0 w 12"/>
                <a:gd name="T10" fmla="*/ 0 h 25"/>
                <a:gd name="T11" fmla="*/ 12 w 12"/>
                <a:gd name="T12" fmla="*/ 25 h 25"/>
              </a:gdLst>
              <a:ahLst/>
              <a:cxnLst>
                <a:cxn ang="T6">
                  <a:pos x="T0" y="T1"/>
                </a:cxn>
                <a:cxn ang="T7">
                  <a:pos x="T2" y="T3"/>
                </a:cxn>
                <a:cxn ang="T8">
                  <a:pos x="T4" y="T5"/>
                </a:cxn>
              </a:cxnLst>
              <a:rect l="T9" t="T10" r="T11" b="T12"/>
              <a:pathLst>
                <a:path w="12" h="25">
                  <a:moveTo>
                    <a:pt x="0" y="25"/>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7" name="Freeform 3394"/>
            <p:cNvSpPr>
              <a:spLocks/>
            </p:cNvSpPr>
            <p:nvPr/>
          </p:nvSpPr>
          <p:spPr bwMode="auto">
            <a:xfrm>
              <a:off x="2022" y="1648"/>
              <a:ext cx="9" cy="20"/>
            </a:xfrm>
            <a:custGeom>
              <a:avLst/>
              <a:gdLst>
                <a:gd name="T0" fmla="*/ 0 w 12"/>
                <a:gd name="T1" fmla="*/ 20 h 24"/>
                <a:gd name="T2" fmla="*/ 8 w 12"/>
                <a:gd name="T3" fmla="*/ 1 h 24"/>
                <a:gd name="T4" fmla="*/ 9 w 12"/>
                <a:gd name="T5" fmla="*/ 0 h 24"/>
                <a:gd name="T6" fmla="*/ 0 60000 65536"/>
                <a:gd name="T7" fmla="*/ 0 60000 65536"/>
                <a:gd name="T8" fmla="*/ 0 60000 65536"/>
                <a:gd name="T9" fmla="*/ 0 w 12"/>
                <a:gd name="T10" fmla="*/ 0 h 24"/>
                <a:gd name="T11" fmla="*/ 12 w 12"/>
                <a:gd name="T12" fmla="*/ 24 h 24"/>
              </a:gdLst>
              <a:ahLst/>
              <a:cxnLst>
                <a:cxn ang="T6">
                  <a:pos x="T0" y="T1"/>
                </a:cxn>
                <a:cxn ang="T7">
                  <a:pos x="T2" y="T3"/>
                </a:cxn>
                <a:cxn ang="T8">
                  <a:pos x="T4" y="T5"/>
                </a:cxn>
              </a:cxnLst>
              <a:rect l="T9" t="T10" r="T11" b="T12"/>
              <a:pathLst>
                <a:path w="12" h="24">
                  <a:moveTo>
                    <a:pt x="0" y="24"/>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8" name="Freeform 3395"/>
            <p:cNvSpPr>
              <a:spLocks/>
            </p:cNvSpPr>
            <p:nvPr/>
          </p:nvSpPr>
          <p:spPr bwMode="auto">
            <a:xfrm>
              <a:off x="2030" y="1628"/>
              <a:ext cx="9" cy="21"/>
            </a:xfrm>
            <a:custGeom>
              <a:avLst/>
              <a:gdLst>
                <a:gd name="T0" fmla="*/ 0 w 12"/>
                <a:gd name="T1" fmla="*/ 21 h 25"/>
                <a:gd name="T2" fmla="*/ 8 w 12"/>
                <a:gd name="T3" fmla="*/ 1 h 25"/>
                <a:gd name="T4" fmla="*/ 9 w 12"/>
                <a:gd name="T5" fmla="*/ 0 h 25"/>
                <a:gd name="T6" fmla="*/ 0 60000 65536"/>
                <a:gd name="T7" fmla="*/ 0 60000 65536"/>
                <a:gd name="T8" fmla="*/ 0 60000 65536"/>
                <a:gd name="T9" fmla="*/ 0 w 12"/>
                <a:gd name="T10" fmla="*/ 0 h 25"/>
                <a:gd name="T11" fmla="*/ 12 w 12"/>
                <a:gd name="T12" fmla="*/ 25 h 25"/>
              </a:gdLst>
              <a:ahLst/>
              <a:cxnLst>
                <a:cxn ang="T6">
                  <a:pos x="T0" y="T1"/>
                </a:cxn>
                <a:cxn ang="T7">
                  <a:pos x="T2" y="T3"/>
                </a:cxn>
                <a:cxn ang="T8">
                  <a:pos x="T4" y="T5"/>
                </a:cxn>
              </a:cxnLst>
              <a:rect l="T9" t="T10" r="T11" b="T12"/>
              <a:pathLst>
                <a:path w="12" h="25">
                  <a:moveTo>
                    <a:pt x="0" y="25"/>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9" name="Freeform 3396"/>
            <p:cNvSpPr>
              <a:spLocks/>
            </p:cNvSpPr>
            <p:nvPr/>
          </p:nvSpPr>
          <p:spPr bwMode="auto">
            <a:xfrm>
              <a:off x="2039" y="1609"/>
              <a:ext cx="8" cy="21"/>
            </a:xfrm>
            <a:custGeom>
              <a:avLst/>
              <a:gdLst>
                <a:gd name="T0" fmla="*/ 0 w 12"/>
                <a:gd name="T1" fmla="*/ 21 h 25"/>
                <a:gd name="T2" fmla="*/ 7 w 12"/>
                <a:gd name="T3" fmla="*/ 1 h 25"/>
                <a:gd name="T4" fmla="*/ 8 w 12"/>
                <a:gd name="T5" fmla="*/ 0 h 25"/>
                <a:gd name="T6" fmla="*/ 0 60000 65536"/>
                <a:gd name="T7" fmla="*/ 0 60000 65536"/>
                <a:gd name="T8" fmla="*/ 0 60000 65536"/>
                <a:gd name="T9" fmla="*/ 0 w 12"/>
                <a:gd name="T10" fmla="*/ 0 h 25"/>
                <a:gd name="T11" fmla="*/ 12 w 12"/>
                <a:gd name="T12" fmla="*/ 25 h 25"/>
              </a:gdLst>
              <a:ahLst/>
              <a:cxnLst>
                <a:cxn ang="T6">
                  <a:pos x="T0" y="T1"/>
                </a:cxn>
                <a:cxn ang="T7">
                  <a:pos x="T2" y="T3"/>
                </a:cxn>
                <a:cxn ang="T8">
                  <a:pos x="T4" y="T5"/>
                </a:cxn>
              </a:cxnLst>
              <a:rect l="T9" t="T10" r="T11" b="T12"/>
              <a:pathLst>
                <a:path w="12" h="25">
                  <a:moveTo>
                    <a:pt x="0" y="25"/>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0" name="Freeform 3397"/>
            <p:cNvSpPr>
              <a:spLocks/>
            </p:cNvSpPr>
            <p:nvPr/>
          </p:nvSpPr>
          <p:spPr bwMode="auto">
            <a:xfrm>
              <a:off x="2047" y="1583"/>
              <a:ext cx="12" cy="27"/>
            </a:xfrm>
            <a:custGeom>
              <a:avLst/>
              <a:gdLst>
                <a:gd name="T0" fmla="*/ 0 w 16"/>
                <a:gd name="T1" fmla="*/ 27 h 35"/>
                <a:gd name="T2" fmla="*/ 11 w 16"/>
                <a:gd name="T3" fmla="*/ 1 h 35"/>
                <a:gd name="T4" fmla="*/ 12 w 16"/>
                <a:gd name="T5" fmla="*/ 0 h 35"/>
                <a:gd name="T6" fmla="*/ 0 60000 65536"/>
                <a:gd name="T7" fmla="*/ 0 60000 65536"/>
                <a:gd name="T8" fmla="*/ 0 60000 65536"/>
                <a:gd name="T9" fmla="*/ 0 w 16"/>
                <a:gd name="T10" fmla="*/ 0 h 35"/>
                <a:gd name="T11" fmla="*/ 16 w 16"/>
                <a:gd name="T12" fmla="*/ 35 h 35"/>
              </a:gdLst>
              <a:ahLst/>
              <a:cxnLst>
                <a:cxn ang="T6">
                  <a:pos x="T0" y="T1"/>
                </a:cxn>
                <a:cxn ang="T7">
                  <a:pos x="T2" y="T3"/>
                </a:cxn>
                <a:cxn ang="T8">
                  <a:pos x="T4" y="T5"/>
                </a:cxn>
              </a:cxnLst>
              <a:rect l="T9" t="T10" r="T11" b="T12"/>
              <a:pathLst>
                <a:path w="16" h="35">
                  <a:moveTo>
                    <a:pt x="0" y="35"/>
                  </a:moveTo>
                  <a:lnTo>
                    <a:pt x="15" y="1"/>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1" name="Freeform 3398"/>
            <p:cNvSpPr>
              <a:spLocks/>
            </p:cNvSpPr>
            <p:nvPr/>
          </p:nvSpPr>
          <p:spPr bwMode="auto">
            <a:xfrm>
              <a:off x="2058" y="1554"/>
              <a:ext cx="12" cy="29"/>
            </a:xfrm>
            <a:custGeom>
              <a:avLst/>
              <a:gdLst>
                <a:gd name="T0" fmla="*/ 0 w 15"/>
                <a:gd name="T1" fmla="*/ 29 h 36"/>
                <a:gd name="T2" fmla="*/ 11 w 15"/>
                <a:gd name="T3" fmla="*/ 1 h 36"/>
                <a:gd name="T4" fmla="*/ 12 w 15"/>
                <a:gd name="T5" fmla="*/ 0 h 36"/>
                <a:gd name="T6" fmla="*/ 0 60000 65536"/>
                <a:gd name="T7" fmla="*/ 0 60000 65536"/>
                <a:gd name="T8" fmla="*/ 0 60000 65536"/>
                <a:gd name="T9" fmla="*/ 0 w 15"/>
                <a:gd name="T10" fmla="*/ 0 h 36"/>
                <a:gd name="T11" fmla="*/ 15 w 15"/>
                <a:gd name="T12" fmla="*/ 36 h 36"/>
              </a:gdLst>
              <a:ahLst/>
              <a:cxnLst>
                <a:cxn ang="T6">
                  <a:pos x="T0" y="T1"/>
                </a:cxn>
                <a:cxn ang="T7">
                  <a:pos x="T2" y="T3"/>
                </a:cxn>
                <a:cxn ang="T8">
                  <a:pos x="T4" y="T5"/>
                </a:cxn>
              </a:cxnLst>
              <a:rect l="T9" t="T10" r="T11" b="T12"/>
              <a:pathLst>
                <a:path w="15" h="36">
                  <a:moveTo>
                    <a:pt x="0" y="36"/>
                  </a:moveTo>
                  <a:lnTo>
                    <a:pt x="14" y="1"/>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2" name="Freeform 3399"/>
            <p:cNvSpPr>
              <a:spLocks/>
            </p:cNvSpPr>
            <p:nvPr/>
          </p:nvSpPr>
          <p:spPr bwMode="auto">
            <a:xfrm>
              <a:off x="2068" y="1527"/>
              <a:ext cx="11" cy="29"/>
            </a:xfrm>
            <a:custGeom>
              <a:avLst/>
              <a:gdLst>
                <a:gd name="T0" fmla="*/ 0 w 14"/>
                <a:gd name="T1" fmla="*/ 29 h 35"/>
                <a:gd name="T2" fmla="*/ 10 w 14"/>
                <a:gd name="T3" fmla="*/ 1 h 35"/>
                <a:gd name="T4" fmla="*/ 11 w 14"/>
                <a:gd name="T5" fmla="*/ 0 h 35"/>
                <a:gd name="T6" fmla="*/ 0 60000 65536"/>
                <a:gd name="T7" fmla="*/ 0 60000 65536"/>
                <a:gd name="T8" fmla="*/ 0 60000 65536"/>
                <a:gd name="T9" fmla="*/ 0 w 14"/>
                <a:gd name="T10" fmla="*/ 0 h 35"/>
                <a:gd name="T11" fmla="*/ 14 w 14"/>
                <a:gd name="T12" fmla="*/ 35 h 35"/>
              </a:gdLst>
              <a:ahLst/>
              <a:cxnLst>
                <a:cxn ang="T6">
                  <a:pos x="T0" y="T1"/>
                </a:cxn>
                <a:cxn ang="T7">
                  <a:pos x="T2" y="T3"/>
                </a:cxn>
                <a:cxn ang="T8">
                  <a:pos x="T4" y="T5"/>
                </a:cxn>
              </a:cxnLst>
              <a:rect l="T9" t="T10" r="T11" b="T12"/>
              <a:pathLst>
                <a:path w="14" h="35">
                  <a:moveTo>
                    <a:pt x="0" y="35"/>
                  </a:moveTo>
                  <a:lnTo>
                    <a:pt x="13" y="1"/>
                  </a:lnTo>
                  <a:lnTo>
                    <a:pt x="1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3" name="Freeform 3400"/>
            <p:cNvSpPr>
              <a:spLocks/>
            </p:cNvSpPr>
            <p:nvPr/>
          </p:nvSpPr>
          <p:spPr bwMode="auto">
            <a:xfrm>
              <a:off x="2079" y="1498"/>
              <a:ext cx="11" cy="30"/>
            </a:xfrm>
            <a:custGeom>
              <a:avLst/>
              <a:gdLst>
                <a:gd name="T0" fmla="*/ 0 w 14"/>
                <a:gd name="T1" fmla="*/ 30 h 36"/>
                <a:gd name="T2" fmla="*/ 10 w 14"/>
                <a:gd name="T3" fmla="*/ 1 h 36"/>
                <a:gd name="T4" fmla="*/ 11 w 14"/>
                <a:gd name="T5" fmla="*/ 0 h 36"/>
                <a:gd name="T6" fmla="*/ 0 60000 65536"/>
                <a:gd name="T7" fmla="*/ 0 60000 65536"/>
                <a:gd name="T8" fmla="*/ 0 60000 65536"/>
                <a:gd name="T9" fmla="*/ 0 w 14"/>
                <a:gd name="T10" fmla="*/ 0 h 36"/>
                <a:gd name="T11" fmla="*/ 14 w 14"/>
                <a:gd name="T12" fmla="*/ 36 h 36"/>
              </a:gdLst>
              <a:ahLst/>
              <a:cxnLst>
                <a:cxn ang="T6">
                  <a:pos x="T0" y="T1"/>
                </a:cxn>
                <a:cxn ang="T7">
                  <a:pos x="T2" y="T3"/>
                </a:cxn>
                <a:cxn ang="T8">
                  <a:pos x="T4" y="T5"/>
                </a:cxn>
              </a:cxnLst>
              <a:rect l="T9" t="T10" r="T11" b="T12"/>
              <a:pathLst>
                <a:path w="14" h="36">
                  <a:moveTo>
                    <a:pt x="0" y="36"/>
                  </a:moveTo>
                  <a:lnTo>
                    <a:pt x="13" y="1"/>
                  </a:lnTo>
                  <a:lnTo>
                    <a:pt x="1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4" name="Freeform 3401"/>
            <p:cNvSpPr>
              <a:spLocks/>
            </p:cNvSpPr>
            <p:nvPr/>
          </p:nvSpPr>
          <p:spPr bwMode="auto">
            <a:xfrm>
              <a:off x="2090" y="1470"/>
              <a:ext cx="9" cy="29"/>
            </a:xfrm>
            <a:custGeom>
              <a:avLst/>
              <a:gdLst>
                <a:gd name="T0" fmla="*/ 0 w 12"/>
                <a:gd name="T1" fmla="*/ 29 h 36"/>
                <a:gd name="T2" fmla="*/ 8 w 12"/>
                <a:gd name="T3" fmla="*/ 1 h 36"/>
                <a:gd name="T4" fmla="*/ 9 w 12"/>
                <a:gd name="T5" fmla="*/ 0 h 36"/>
                <a:gd name="T6" fmla="*/ 0 60000 65536"/>
                <a:gd name="T7" fmla="*/ 0 60000 65536"/>
                <a:gd name="T8" fmla="*/ 0 60000 65536"/>
                <a:gd name="T9" fmla="*/ 0 w 12"/>
                <a:gd name="T10" fmla="*/ 0 h 36"/>
                <a:gd name="T11" fmla="*/ 12 w 12"/>
                <a:gd name="T12" fmla="*/ 36 h 36"/>
              </a:gdLst>
              <a:ahLst/>
              <a:cxnLst>
                <a:cxn ang="T6">
                  <a:pos x="T0" y="T1"/>
                </a:cxn>
                <a:cxn ang="T7">
                  <a:pos x="T2" y="T3"/>
                </a:cxn>
                <a:cxn ang="T8">
                  <a:pos x="T4" y="T5"/>
                </a:cxn>
              </a:cxnLst>
              <a:rect l="T9" t="T10" r="T11" b="T12"/>
              <a:pathLst>
                <a:path w="12" h="36">
                  <a:moveTo>
                    <a:pt x="0" y="36"/>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5" name="Freeform 3402"/>
            <p:cNvSpPr>
              <a:spLocks/>
            </p:cNvSpPr>
            <p:nvPr/>
          </p:nvSpPr>
          <p:spPr bwMode="auto">
            <a:xfrm>
              <a:off x="2098" y="1441"/>
              <a:ext cx="9" cy="29"/>
            </a:xfrm>
            <a:custGeom>
              <a:avLst/>
              <a:gdLst>
                <a:gd name="T0" fmla="*/ 0 w 12"/>
                <a:gd name="T1" fmla="*/ 29 h 37"/>
                <a:gd name="T2" fmla="*/ 8 w 12"/>
                <a:gd name="T3" fmla="*/ 1 h 37"/>
                <a:gd name="T4" fmla="*/ 9 w 12"/>
                <a:gd name="T5" fmla="*/ 0 h 37"/>
                <a:gd name="T6" fmla="*/ 0 60000 65536"/>
                <a:gd name="T7" fmla="*/ 0 60000 65536"/>
                <a:gd name="T8" fmla="*/ 0 60000 65536"/>
                <a:gd name="T9" fmla="*/ 0 w 12"/>
                <a:gd name="T10" fmla="*/ 0 h 37"/>
                <a:gd name="T11" fmla="*/ 12 w 12"/>
                <a:gd name="T12" fmla="*/ 37 h 37"/>
              </a:gdLst>
              <a:ahLst/>
              <a:cxnLst>
                <a:cxn ang="T6">
                  <a:pos x="T0" y="T1"/>
                </a:cxn>
                <a:cxn ang="T7">
                  <a:pos x="T2" y="T3"/>
                </a:cxn>
                <a:cxn ang="T8">
                  <a:pos x="T4" y="T5"/>
                </a:cxn>
              </a:cxnLst>
              <a:rect l="T9" t="T10" r="T11" b="T12"/>
              <a:pathLst>
                <a:path w="12" h="37">
                  <a:moveTo>
                    <a:pt x="0" y="37"/>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6" name="Freeform 3403"/>
            <p:cNvSpPr>
              <a:spLocks/>
            </p:cNvSpPr>
            <p:nvPr/>
          </p:nvSpPr>
          <p:spPr bwMode="auto">
            <a:xfrm>
              <a:off x="2107" y="1414"/>
              <a:ext cx="9" cy="29"/>
            </a:xfrm>
            <a:custGeom>
              <a:avLst/>
              <a:gdLst>
                <a:gd name="T0" fmla="*/ 0 w 13"/>
                <a:gd name="T1" fmla="*/ 29 h 36"/>
                <a:gd name="T2" fmla="*/ 8 w 13"/>
                <a:gd name="T3" fmla="*/ 1 h 36"/>
                <a:gd name="T4" fmla="*/ 9 w 13"/>
                <a:gd name="T5" fmla="*/ 0 h 36"/>
                <a:gd name="T6" fmla="*/ 0 60000 65536"/>
                <a:gd name="T7" fmla="*/ 0 60000 65536"/>
                <a:gd name="T8" fmla="*/ 0 60000 65536"/>
                <a:gd name="T9" fmla="*/ 0 w 13"/>
                <a:gd name="T10" fmla="*/ 0 h 36"/>
                <a:gd name="T11" fmla="*/ 13 w 13"/>
                <a:gd name="T12" fmla="*/ 36 h 36"/>
              </a:gdLst>
              <a:ahLst/>
              <a:cxnLst>
                <a:cxn ang="T6">
                  <a:pos x="T0" y="T1"/>
                </a:cxn>
                <a:cxn ang="T7">
                  <a:pos x="T2" y="T3"/>
                </a:cxn>
                <a:cxn ang="T8">
                  <a:pos x="T4" y="T5"/>
                </a:cxn>
              </a:cxnLst>
              <a:rect l="T9" t="T10" r="T11" b="T12"/>
              <a:pathLst>
                <a:path w="13" h="36">
                  <a:moveTo>
                    <a:pt x="0" y="36"/>
                  </a:moveTo>
                  <a:lnTo>
                    <a:pt x="11" y="1"/>
                  </a:lnTo>
                  <a:lnTo>
                    <a:pt x="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7" name="Freeform 3404"/>
            <p:cNvSpPr>
              <a:spLocks/>
            </p:cNvSpPr>
            <p:nvPr/>
          </p:nvSpPr>
          <p:spPr bwMode="auto">
            <a:xfrm>
              <a:off x="2114" y="1383"/>
              <a:ext cx="10" cy="31"/>
            </a:xfrm>
            <a:custGeom>
              <a:avLst/>
              <a:gdLst>
                <a:gd name="T0" fmla="*/ 0 w 12"/>
                <a:gd name="T1" fmla="*/ 31 h 37"/>
                <a:gd name="T2" fmla="*/ 9 w 12"/>
                <a:gd name="T3" fmla="*/ 1 h 37"/>
                <a:gd name="T4" fmla="*/ 10 w 12"/>
                <a:gd name="T5" fmla="*/ 0 h 37"/>
                <a:gd name="T6" fmla="*/ 0 60000 65536"/>
                <a:gd name="T7" fmla="*/ 0 60000 65536"/>
                <a:gd name="T8" fmla="*/ 0 60000 65536"/>
                <a:gd name="T9" fmla="*/ 0 w 12"/>
                <a:gd name="T10" fmla="*/ 0 h 37"/>
                <a:gd name="T11" fmla="*/ 12 w 12"/>
                <a:gd name="T12" fmla="*/ 37 h 37"/>
              </a:gdLst>
              <a:ahLst/>
              <a:cxnLst>
                <a:cxn ang="T6">
                  <a:pos x="T0" y="T1"/>
                </a:cxn>
                <a:cxn ang="T7">
                  <a:pos x="T2" y="T3"/>
                </a:cxn>
                <a:cxn ang="T8">
                  <a:pos x="T4" y="T5"/>
                </a:cxn>
              </a:cxnLst>
              <a:rect l="T9" t="T10" r="T11" b="T12"/>
              <a:pathLst>
                <a:path w="12" h="37">
                  <a:moveTo>
                    <a:pt x="0" y="37"/>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8" name="Freeform 3405"/>
            <p:cNvSpPr>
              <a:spLocks/>
            </p:cNvSpPr>
            <p:nvPr/>
          </p:nvSpPr>
          <p:spPr bwMode="auto">
            <a:xfrm>
              <a:off x="2122" y="1356"/>
              <a:ext cx="8" cy="29"/>
            </a:xfrm>
            <a:custGeom>
              <a:avLst/>
              <a:gdLst>
                <a:gd name="T0" fmla="*/ 0 w 10"/>
                <a:gd name="T1" fmla="*/ 29 h 36"/>
                <a:gd name="T2" fmla="*/ 7 w 10"/>
                <a:gd name="T3" fmla="*/ 1 h 36"/>
                <a:gd name="T4" fmla="*/ 8 w 10"/>
                <a:gd name="T5" fmla="*/ 0 h 36"/>
                <a:gd name="T6" fmla="*/ 0 60000 65536"/>
                <a:gd name="T7" fmla="*/ 0 60000 65536"/>
                <a:gd name="T8" fmla="*/ 0 60000 65536"/>
                <a:gd name="T9" fmla="*/ 0 w 10"/>
                <a:gd name="T10" fmla="*/ 0 h 36"/>
                <a:gd name="T11" fmla="*/ 10 w 10"/>
                <a:gd name="T12" fmla="*/ 36 h 36"/>
              </a:gdLst>
              <a:ahLst/>
              <a:cxnLst>
                <a:cxn ang="T6">
                  <a:pos x="T0" y="T1"/>
                </a:cxn>
                <a:cxn ang="T7">
                  <a:pos x="T2" y="T3"/>
                </a:cxn>
                <a:cxn ang="T8">
                  <a:pos x="T4" y="T5"/>
                </a:cxn>
              </a:cxnLst>
              <a:rect l="T9" t="T10" r="T11" b="T12"/>
              <a:pathLst>
                <a:path w="10" h="36">
                  <a:moveTo>
                    <a:pt x="0" y="36"/>
                  </a:moveTo>
                  <a:lnTo>
                    <a:pt x="9" y="1"/>
                  </a:lnTo>
                  <a:lnTo>
                    <a:pt x="1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9" name="Freeform 3406"/>
            <p:cNvSpPr>
              <a:spLocks/>
            </p:cNvSpPr>
            <p:nvPr/>
          </p:nvSpPr>
          <p:spPr bwMode="auto">
            <a:xfrm>
              <a:off x="2130" y="1327"/>
              <a:ext cx="8" cy="29"/>
            </a:xfrm>
            <a:custGeom>
              <a:avLst/>
              <a:gdLst>
                <a:gd name="T0" fmla="*/ 0 w 11"/>
                <a:gd name="T1" fmla="*/ 29 h 38"/>
                <a:gd name="T2" fmla="*/ 7 w 11"/>
                <a:gd name="T3" fmla="*/ 1 h 38"/>
                <a:gd name="T4" fmla="*/ 8 w 11"/>
                <a:gd name="T5" fmla="*/ 0 h 38"/>
                <a:gd name="T6" fmla="*/ 0 60000 65536"/>
                <a:gd name="T7" fmla="*/ 0 60000 65536"/>
                <a:gd name="T8" fmla="*/ 0 60000 65536"/>
                <a:gd name="T9" fmla="*/ 0 w 11"/>
                <a:gd name="T10" fmla="*/ 0 h 38"/>
                <a:gd name="T11" fmla="*/ 11 w 11"/>
                <a:gd name="T12" fmla="*/ 38 h 38"/>
              </a:gdLst>
              <a:ahLst/>
              <a:cxnLst>
                <a:cxn ang="T6">
                  <a:pos x="T0" y="T1"/>
                </a:cxn>
                <a:cxn ang="T7">
                  <a:pos x="T2" y="T3"/>
                </a:cxn>
                <a:cxn ang="T8">
                  <a:pos x="T4" y="T5"/>
                </a:cxn>
              </a:cxnLst>
              <a:rect l="T9" t="T10" r="T11" b="T12"/>
              <a:pathLst>
                <a:path w="11" h="38">
                  <a:moveTo>
                    <a:pt x="0" y="38"/>
                  </a:moveTo>
                  <a:lnTo>
                    <a:pt x="10" y="1"/>
                  </a:lnTo>
                  <a:lnTo>
                    <a:pt x="1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0" name="Freeform 3407"/>
            <p:cNvSpPr>
              <a:spLocks/>
            </p:cNvSpPr>
            <p:nvPr/>
          </p:nvSpPr>
          <p:spPr bwMode="auto">
            <a:xfrm>
              <a:off x="1504" y="2082"/>
              <a:ext cx="815" cy="2"/>
            </a:xfrm>
            <a:custGeom>
              <a:avLst/>
              <a:gdLst>
                <a:gd name="T0" fmla="*/ 0 w 1059"/>
                <a:gd name="T1" fmla="*/ 0 h 2"/>
                <a:gd name="T2" fmla="*/ 814 w 1059"/>
                <a:gd name="T3" fmla="*/ 0 h 2"/>
                <a:gd name="T4" fmla="*/ 815 w 1059"/>
                <a:gd name="T5" fmla="*/ 0 h 2"/>
                <a:gd name="T6" fmla="*/ 0 60000 65536"/>
                <a:gd name="T7" fmla="*/ 0 60000 65536"/>
                <a:gd name="T8" fmla="*/ 0 60000 65536"/>
                <a:gd name="T9" fmla="*/ 0 w 1059"/>
                <a:gd name="T10" fmla="*/ 0 h 2"/>
                <a:gd name="T11" fmla="*/ 1059 w 1059"/>
                <a:gd name="T12" fmla="*/ 2 h 2"/>
              </a:gdLst>
              <a:ahLst/>
              <a:cxnLst>
                <a:cxn ang="T6">
                  <a:pos x="T0" y="T1"/>
                </a:cxn>
                <a:cxn ang="T7">
                  <a:pos x="T2" y="T3"/>
                </a:cxn>
                <a:cxn ang="T8">
                  <a:pos x="T4" y="T5"/>
                </a:cxn>
              </a:cxnLst>
              <a:rect l="T9" t="T10" r="T11" b="T12"/>
              <a:pathLst>
                <a:path w="1059" h="2">
                  <a:moveTo>
                    <a:pt x="0" y="0"/>
                  </a:moveTo>
                  <a:lnTo>
                    <a:pt x="1058" y="0"/>
                  </a:lnTo>
                  <a:lnTo>
                    <a:pt x="1059" y="0"/>
                  </a:lnTo>
                </a:path>
              </a:pathLst>
            </a:custGeom>
            <a:noFill/>
            <a:ln w="9525">
              <a:solidFill>
                <a:srgbClr val="000000"/>
              </a:solidFill>
              <a:prstDash val="solid"/>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1" name="Freeform 3410"/>
            <p:cNvSpPr>
              <a:spLocks/>
            </p:cNvSpPr>
            <p:nvPr/>
          </p:nvSpPr>
          <p:spPr bwMode="auto">
            <a:xfrm>
              <a:off x="1498" y="2082"/>
              <a:ext cx="11" cy="2"/>
            </a:xfrm>
            <a:custGeom>
              <a:avLst/>
              <a:gdLst>
                <a:gd name="T0" fmla="*/ 11 w 13"/>
                <a:gd name="T1" fmla="*/ 0 h 2"/>
                <a:gd name="T2" fmla="*/ 1 w 13"/>
                <a:gd name="T3" fmla="*/ 0 h 2"/>
                <a:gd name="T4" fmla="*/ 0 w 13"/>
                <a:gd name="T5" fmla="*/ 0 h 2"/>
                <a:gd name="T6" fmla="*/ 0 60000 65536"/>
                <a:gd name="T7" fmla="*/ 0 60000 65536"/>
                <a:gd name="T8" fmla="*/ 0 60000 65536"/>
                <a:gd name="T9" fmla="*/ 0 w 13"/>
                <a:gd name="T10" fmla="*/ 0 h 2"/>
                <a:gd name="T11" fmla="*/ 13 w 13"/>
                <a:gd name="T12" fmla="*/ 2 h 2"/>
              </a:gdLst>
              <a:ahLst/>
              <a:cxnLst>
                <a:cxn ang="T6">
                  <a:pos x="T0" y="T1"/>
                </a:cxn>
                <a:cxn ang="T7">
                  <a:pos x="T2" y="T3"/>
                </a:cxn>
                <a:cxn ang="T8">
                  <a:pos x="T4" y="T5"/>
                </a:cxn>
              </a:cxnLst>
              <a:rect l="T9" t="T10" r="T11" b="T12"/>
              <a:pathLst>
                <a:path w="13" h="2">
                  <a:moveTo>
                    <a:pt x="13" y="0"/>
                  </a:moveTo>
                  <a:lnTo>
                    <a:pt x="1"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2" name="Freeform 3432"/>
            <p:cNvSpPr>
              <a:spLocks/>
            </p:cNvSpPr>
            <p:nvPr/>
          </p:nvSpPr>
          <p:spPr bwMode="auto">
            <a:xfrm>
              <a:off x="2093" y="2082"/>
              <a:ext cx="226" cy="2"/>
            </a:xfrm>
            <a:custGeom>
              <a:avLst/>
              <a:gdLst>
                <a:gd name="T0" fmla="*/ 0 w 294"/>
                <a:gd name="T1" fmla="*/ 0 h 2"/>
                <a:gd name="T2" fmla="*/ 225 w 294"/>
                <a:gd name="T3" fmla="*/ 0 h 2"/>
                <a:gd name="T4" fmla="*/ 226 w 294"/>
                <a:gd name="T5" fmla="*/ 0 h 2"/>
                <a:gd name="T6" fmla="*/ 0 60000 65536"/>
                <a:gd name="T7" fmla="*/ 0 60000 65536"/>
                <a:gd name="T8" fmla="*/ 0 60000 65536"/>
                <a:gd name="T9" fmla="*/ 0 w 294"/>
                <a:gd name="T10" fmla="*/ 0 h 2"/>
                <a:gd name="T11" fmla="*/ 294 w 294"/>
                <a:gd name="T12" fmla="*/ 2 h 2"/>
              </a:gdLst>
              <a:ahLst/>
              <a:cxnLst>
                <a:cxn ang="T6">
                  <a:pos x="T0" y="T1"/>
                </a:cxn>
                <a:cxn ang="T7">
                  <a:pos x="T2" y="T3"/>
                </a:cxn>
                <a:cxn ang="T8">
                  <a:pos x="T4" y="T5"/>
                </a:cxn>
              </a:cxnLst>
              <a:rect l="T9" t="T10" r="T11" b="T12"/>
              <a:pathLst>
                <a:path w="294" h="2">
                  <a:moveTo>
                    <a:pt x="0" y="0"/>
                  </a:moveTo>
                  <a:lnTo>
                    <a:pt x="293" y="0"/>
                  </a:lnTo>
                  <a:lnTo>
                    <a:pt x="29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3" name="Rectangle 3433"/>
            <p:cNvSpPr>
              <a:spLocks noChangeArrowheads="1"/>
            </p:cNvSpPr>
            <p:nvPr/>
          </p:nvSpPr>
          <p:spPr bwMode="auto">
            <a:xfrm>
              <a:off x="1468" y="1266"/>
              <a:ext cx="223"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en-US" altLang="en-US" sz="1400" i="1">
                  <a:solidFill>
                    <a:srgbClr val="000000"/>
                  </a:solidFill>
                </a:rPr>
                <a:t>W</a:t>
              </a:r>
              <a:r>
                <a:rPr lang="de-DE" altLang="en-US" sz="1400" i="1" baseline="-25000">
                  <a:solidFill>
                    <a:srgbClr val="000000"/>
                  </a:solidFill>
                </a:rPr>
                <a:t>E</a:t>
              </a:r>
              <a:r>
                <a:rPr lang="hu-HU" altLang="en-US" sz="1400" i="1" baseline="-25000">
                  <a:solidFill>
                    <a:srgbClr val="000000"/>
                  </a:solidFill>
                </a:rPr>
                <a:t>l</a:t>
              </a:r>
              <a:endParaRPr lang="en-US" altLang="en-US" sz="3200" b="1" baseline="-25000"/>
            </a:p>
          </p:txBody>
        </p:sp>
        <p:sp>
          <p:nvSpPr>
            <p:cNvPr id="18554" name="Rectangle 3613"/>
            <p:cNvSpPr>
              <a:spLocks noChangeArrowheads="1"/>
            </p:cNvSpPr>
            <p:nvPr/>
          </p:nvSpPr>
          <p:spPr bwMode="auto">
            <a:xfrm>
              <a:off x="1468" y="3456"/>
              <a:ext cx="331"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en-US" altLang="en-US" sz="1400" i="1">
                  <a:solidFill>
                    <a:srgbClr val="000000"/>
                  </a:solidFill>
                </a:rPr>
                <a:t>W</a:t>
              </a:r>
              <a:r>
                <a:rPr lang="hu-HU" altLang="en-US" sz="1400" i="1" baseline="-25000">
                  <a:solidFill>
                    <a:srgbClr val="000000"/>
                  </a:solidFill>
                </a:rPr>
                <a:t> </a:t>
              </a:r>
              <a:r>
                <a:rPr lang="de-DE" altLang="en-US" sz="1400" i="1" baseline="-25000">
                  <a:solidFill>
                    <a:srgbClr val="000000"/>
                  </a:solidFill>
                </a:rPr>
                <a:t>Loch</a:t>
              </a:r>
              <a:endParaRPr lang="en-US" altLang="en-US" sz="3200" b="1" baseline="-25000"/>
            </a:p>
          </p:txBody>
        </p:sp>
        <p:sp>
          <p:nvSpPr>
            <p:cNvPr id="18555" name="Rectangle 3616"/>
            <p:cNvSpPr>
              <a:spLocks noChangeArrowheads="1"/>
            </p:cNvSpPr>
            <p:nvPr/>
          </p:nvSpPr>
          <p:spPr bwMode="auto">
            <a:xfrm>
              <a:off x="2248" y="1908"/>
              <a:ext cx="223"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en-US" sz="1400" i="1">
                  <a:solidFill>
                    <a:srgbClr val="000000"/>
                  </a:solidFill>
                </a:rPr>
                <a:t>k</a:t>
              </a:r>
              <a:endParaRPr lang="en-US" altLang="en-US" sz="3200" b="1" baseline="-25000"/>
            </a:p>
          </p:txBody>
        </p:sp>
        <p:sp>
          <p:nvSpPr>
            <p:cNvPr id="18556" name="Line 3626"/>
            <p:cNvSpPr>
              <a:spLocks noChangeShapeType="1"/>
            </p:cNvSpPr>
            <p:nvPr/>
          </p:nvSpPr>
          <p:spPr bwMode="auto">
            <a:xfrm flipH="1">
              <a:off x="979" y="2082"/>
              <a:ext cx="518" cy="0"/>
            </a:xfrm>
            <a:prstGeom prst="line">
              <a:avLst/>
            </a:prstGeom>
            <a:noFill/>
            <a:ln w="3175">
              <a:solidFill>
                <a:srgbClr val="80808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57" name="Line 3627"/>
            <p:cNvSpPr>
              <a:spLocks noChangeShapeType="1"/>
            </p:cNvSpPr>
            <p:nvPr/>
          </p:nvSpPr>
          <p:spPr bwMode="auto">
            <a:xfrm flipH="1">
              <a:off x="980" y="2463"/>
              <a:ext cx="548" cy="0"/>
            </a:xfrm>
            <a:prstGeom prst="line">
              <a:avLst/>
            </a:prstGeom>
            <a:noFill/>
            <a:ln w="3175">
              <a:solidFill>
                <a:srgbClr val="80808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pic>
        <p:nvPicPr>
          <p:cNvPr id="18440" name="Picture 37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62413" y="1460500"/>
            <a:ext cx="4957762"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pic>
      <p:grpSp>
        <p:nvGrpSpPr>
          <p:cNvPr id="3" name="Group 3746"/>
          <p:cNvGrpSpPr>
            <a:grpSpLocks/>
          </p:cNvGrpSpPr>
          <p:nvPr/>
        </p:nvGrpSpPr>
        <p:grpSpPr bwMode="auto">
          <a:xfrm>
            <a:off x="2525713" y="2976563"/>
            <a:ext cx="3446462" cy="3241675"/>
            <a:chOff x="1591" y="1785"/>
            <a:chExt cx="2171" cy="2042"/>
          </a:xfrm>
        </p:grpSpPr>
        <p:sp>
          <p:nvSpPr>
            <p:cNvPr id="18460" name="Line 3747"/>
            <p:cNvSpPr>
              <a:spLocks noChangeShapeType="1"/>
            </p:cNvSpPr>
            <p:nvPr/>
          </p:nvSpPr>
          <p:spPr bwMode="auto">
            <a:xfrm>
              <a:off x="1591" y="2068"/>
              <a:ext cx="0" cy="426"/>
            </a:xfrm>
            <a:prstGeom prst="line">
              <a:avLst/>
            </a:prstGeom>
            <a:noFill/>
            <a:ln w="38100">
              <a:solidFill>
                <a:srgbClr val="F4330C"/>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8461" name="Line 3748"/>
            <p:cNvSpPr>
              <a:spLocks noChangeShapeType="1"/>
            </p:cNvSpPr>
            <p:nvPr/>
          </p:nvSpPr>
          <p:spPr bwMode="auto">
            <a:xfrm>
              <a:off x="1678" y="2044"/>
              <a:ext cx="0" cy="497"/>
            </a:xfrm>
            <a:prstGeom prst="line">
              <a:avLst/>
            </a:prstGeom>
            <a:noFill/>
            <a:ln w="28575">
              <a:solidFill>
                <a:srgbClr val="F2650E"/>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8462" name="Line 3749"/>
            <p:cNvSpPr>
              <a:spLocks noChangeShapeType="1"/>
            </p:cNvSpPr>
            <p:nvPr/>
          </p:nvSpPr>
          <p:spPr bwMode="auto">
            <a:xfrm>
              <a:off x="1745" y="2011"/>
              <a:ext cx="0" cy="602"/>
            </a:xfrm>
            <a:prstGeom prst="line">
              <a:avLst/>
            </a:prstGeom>
            <a:noFill/>
            <a:ln w="19050">
              <a:solidFill>
                <a:srgbClr val="F2650E"/>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8463" name="Line 3750"/>
            <p:cNvSpPr>
              <a:spLocks noChangeShapeType="1"/>
            </p:cNvSpPr>
            <p:nvPr/>
          </p:nvSpPr>
          <p:spPr bwMode="auto">
            <a:xfrm>
              <a:off x="1820" y="1948"/>
              <a:ext cx="0" cy="762"/>
            </a:xfrm>
            <a:prstGeom prst="line">
              <a:avLst/>
            </a:prstGeom>
            <a:noFill/>
            <a:ln w="12700">
              <a:solidFill>
                <a:srgbClr val="F5860B"/>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8464" name="Line 3751"/>
            <p:cNvSpPr>
              <a:spLocks noChangeShapeType="1"/>
            </p:cNvSpPr>
            <p:nvPr/>
          </p:nvSpPr>
          <p:spPr bwMode="auto">
            <a:xfrm>
              <a:off x="1888" y="1888"/>
              <a:ext cx="0" cy="930"/>
            </a:xfrm>
            <a:prstGeom prst="line">
              <a:avLst/>
            </a:prstGeom>
            <a:noFill/>
            <a:ln w="9525">
              <a:solidFill>
                <a:srgbClr val="F0B51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8465" name="Line 3752"/>
            <p:cNvSpPr>
              <a:spLocks noChangeShapeType="1"/>
            </p:cNvSpPr>
            <p:nvPr/>
          </p:nvSpPr>
          <p:spPr bwMode="auto">
            <a:xfrm>
              <a:off x="1965" y="1785"/>
              <a:ext cx="0" cy="1159"/>
            </a:xfrm>
            <a:prstGeom prst="line">
              <a:avLst/>
            </a:prstGeom>
            <a:noFill/>
            <a:ln w="3175">
              <a:solidFill>
                <a:srgbClr val="F3E80D"/>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18466" name="Line 3753"/>
            <p:cNvSpPr>
              <a:spLocks noChangeShapeType="1"/>
            </p:cNvSpPr>
            <p:nvPr/>
          </p:nvSpPr>
          <p:spPr bwMode="auto">
            <a:xfrm>
              <a:off x="1818" y="2286"/>
              <a:ext cx="870" cy="810"/>
            </a:xfrm>
            <a:prstGeom prst="line">
              <a:avLst/>
            </a:prstGeom>
            <a:noFill/>
            <a:ln w="15875">
              <a:solidFill>
                <a:srgbClr val="4D2885"/>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467" name="Text Box 3754"/>
            <p:cNvSpPr txBox="1">
              <a:spLocks noChangeArrowheads="1"/>
            </p:cNvSpPr>
            <p:nvPr/>
          </p:nvSpPr>
          <p:spPr bwMode="auto">
            <a:xfrm>
              <a:off x="2226" y="3114"/>
              <a:ext cx="1536" cy="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600"/>
                <a:t>Emission bei anderen Wellenlänge</a:t>
              </a:r>
              <a:r>
                <a:rPr lang="hu-HU" altLang="en-US" sz="1600"/>
                <a:t>n </a:t>
              </a:r>
              <a:r>
                <a:rPr lang="de-DE" altLang="en-US" sz="1600"/>
                <a:t>(mit weniger Wahrschein-lichkeit)</a:t>
              </a:r>
              <a:r>
                <a:rPr lang="hu-HU" altLang="en-US" sz="1600"/>
                <a:t>: </a:t>
              </a:r>
              <a:r>
                <a:rPr lang="de-DE" altLang="en-US" sz="1600"/>
                <a:t>siehe</a:t>
              </a:r>
              <a:r>
                <a:rPr lang="hu-HU" altLang="en-US" sz="1600"/>
                <a:t> </a:t>
              </a:r>
              <a:r>
                <a:rPr lang="de-DE" altLang="en-US" sz="1600"/>
                <a:t>die Farbe und Breite</a:t>
              </a:r>
              <a:r>
                <a:rPr lang="hu-HU" altLang="en-US" sz="1600"/>
                <a:t> </a:t>
              </a:r>
              <a:r>
                <a:rPr lang="de-DE" altLang="en-US" sz="1600"/>
                <a:t>der Pfeile</a:t>
              </a:r>
              <a:endParaRPr lang="hu-HU" altLang="en-US" sz="1600"/>
            </a:p>
          </p:txBody>
        </p:sp>
      </p:grpSp>
      <p:grpSp>
        <p:nvGrpSpPr>
          <p:cNvPr id="4" name="Group 3760"/>
          <p:cNvGrpSpPr>
            <a:grpSpLocks/>
          </p:cNvGrpSpPr>
          <p:nvPr/>
        </p:nvGrpSpPr>
        <p:grpSpPr bwMode="auto">
          <a:xfrm>
            <a:off x="279400" y="1936750"/>
            <a:ext cx="6642100" cy="4408488"/>
            <a:chOff x="176" y="1130"/>
            <a:chExt cx="4184" cy="2777"/>
          </a:xfrm>
        </p:grpSpPr>
        <p:sp>
          <p:nvSpPr>
            <p:cNvPr id="18454" name="Line 3745"/>
            <p:cNvSpPr>
              <a:spLocks noChangeShapeType="1"/>
            </p:cNvSpPr>
            <p:nvPr/>
          </p:nvSpPr>
          <p:spPr bwMode="auto">
            <a:xfrm>
              <a:off x="1504" y="2084"/>
              <a:ext cx="0" cy="379"/>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nvGrpSpPr>
            <p:cNvPr id="18455" name="Group 3755"/>
            <p:cNvGrpSpPr>
              <a:grpSpLocks/>
            </p:cNvGrpSpPr>
            <p:nvPr/>
          </p:nvGrpSpPr>
          <p:grpSpPr bwMode="auto">
            <a:xfrm>
              <a:off x="176" y="1130"/>
              <a:ext cx="4184" cy="2777"/>
              <a:chOff x="176" y="1130"/>
              <a:chExt cx="4184" cy="2777"/>
            </a:xfrm>
          </p:grpSpPr>
          <p:grpSp>
            <p:nvGrpSpPr>
              <p:cNvPr id="18456" name="Group 3756"/>
              <p:cNvGrpSpPr>
                <a:grpSpLocks/>
              </p:cNvGrpSpPr>
              <p:nvPr/>
            </p:nvGrpSpPr>
            <p:grpSpPr bwMode="auto">
              <a:xfrm>
                <a:off x="176" y="2388"/>
                <a:ext cx="1668" cy="1519"/>
                <a:chOff x="176" y="1974"/>
                <a:chExt cx="1668" cy="1519"/>
              </a:xfrm>
            </p:grpSpPr>
            <p:sp>
              <p:nvSpPr>
                <p:cNvPr id="18458" name="Line 3757"/>
                <p:cNvSpPr>
                  <a:spLocks noChangeShapeType="1"/>
                </p:cNvSpPr>
                <p:nvPr/>
              </p:nvSpPr>
              <p:spPr bwMode="auto">
                <a:xfrm flipH="1">
                  <a:off x="828" y="1974"/>
                  <a:ext cx="666" cy="1278"/>
                </a:xfrm>
                <a:prstGeom prst="line">
                  <a:avLst/>
                </a:prstGeom>
                <a:noFill/>
                <a:ln w="15875">
                  <a:solidFill>
                    <a:srgbClr val="4D2885"/>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459" name="Text Box 3758"/>
                <p:cNvSpPr txBox="1">
                  <a:spLocks noChangeArrowheads="1"/>
                </p:cNvSpPr>
                <p:nvPr/>
              </p:nvSpPr>
              <p:spPr bwMode="auto">
                <a:xfrm>
                  <a:off x="176" y="3288"/>
                  <a:ext cx="1668" cy="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800" b="1"/>
                    <a:t>Spitzenwellenlänge</a:t>
                  </a:r>
                  <a:endParaRPr lang="hu-HU" altLang="en-US" sz="1800" b="1"/>
                </a:p>
              </p:txBody>
            </p:sp>
          </p:grpSp>
          <p:sp>
            <p:nvSpPr>
              <p:cNvPr id="18457" name="Line 3759"/>
              <p:cNvSpPr>
                <a:spLocks noChangeShapeType="1"/>
              </p:cNvSpPr>
              <p:nvPr/>
            </p:nvSpPr>
            <p:spPr bwMode="auto">
              <a:xfrm flipV="1">
                <a:off x="4360" y="1130"/>
                <a:ext cx="0" cy="1417"/>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grpSp>
      <p:grpSp>
        <p:nvGrpSpPr>
          <p:cNvPr id="18559" name="Group 127"/>
          <p:cNvGrpSpPr>
            <a:grpSpLocks/>
          </p:cNvGrpSpPr>
          <p:nvPr/>
        </p:nvGrpSpPr>
        <p:grpSpPr bwMode="auto">
          <a:xfrm>
            <a:off x="4762500" y="1743075"/>
            <a:ext cx="2800350" cy="2447925"/>
            <a:chOff x="3000" y="1098"/>
            <a:chExt cx="1764" cy="1542"/>
          </a:xfrm>
        </p:grpSpPr>
        <p:grpSp>
          <p:nvGrpSpPr>
            <p:cNvPr id="18448" name="Group 3766"/>
            <p:cNvGrpSpPr>
              <a:grpSpLocks/>
            </p:cNvGrpSpPr>
            <p:nvPr/>
          </p:nvGrpSpPr>
          <p:grpSpPr bwMode="auto">
            <a:xfrm>
              <a:off x="3000" y="1758"/>
              <a:ext cx="1764" cy="882"/>
              <a:chOff x="3006" y="1674"/>
              <a:chExt cx="1764" cy="882"/>
            </a:xfrm>
          </p:grpSpPr>
          <p:sp>
            <p:nvSpPr>
              <p:cNvPr id="18450" name="Line 3761"/>
              <p:cNvSpPr>
                <a:spLocks noChangeShapeType="1"/>
              </p:cNvSpPr>
              <p:nvPr/>
            </p:nvSpPr>
            <p:spPr bwMode="auto">
              <a:xfrm>
                <a:off x="4116" y="1806"/>
                <a:ext cx="414" cy="0"/>
              </a:xfrm>
              <a:prstGeom prst="line">
                <a:avLst/>
              </a:prstGeom>
              <a:noFill/>
              <a:ln w="15875">
                <a:solidFill>
                  <a:srgbClr val="4D2885"/>
                </a:solidFill>
                <a:round/>
                <a:headEnd type="triangle" w="med" len="me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8451" name="Line 3762"/>
              <p:cNvSpPr>
                <a:spLocks noChangeShapeType="1"/>
              </p:cNvSpPr>
              <p:nvPr/>
            </p:nvSpPr>
            <p:spPr bwMode="auto">
              <a:xfrm>
                <a:off x="4122" y="1680"/>
                <a:ext cx="0" cy="876"/>
              </a:xfrm>
              <a:prstGeom prst="line">
                <a:avLst/>
              </a:prstGeom>
              <a:noFill/>
              <a:ln w="635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452" name="Line 3763"/>
              <p:cNvSpPr>
                <a:spLocks noChangeShapeType="1"/>
              </p:cNvSpPr>
              <p:nvPr/>
            </p:nvSpPr>
            <p:spPr bwMode="auto">
              <a:xfrm>
                <a:off x="4530" y="1674"/>
                <a:ext cx="0" cy="876"/>
              </a:xfrm>
              <a:prstGeom prst="line">
                <a:avLst/>
              </a:prstGeom>
              <a:noFill/>
              <a:ln w="635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453" name="Line 3764"/>
              <p:cNvSpPr>
                <a:spLocks noChangeShapeType="1"/>
              </p:cNvSpPr>
              <p:nvPr/>
            </p:nvSpPr>
            <p:spPr bwMode="auto">
              <a:xfrm>
                <a:off x="3006" y="1806"/>
                <a:ext cx="1764" cy="0"/>
              </a:xfrm>
              <a:prstGeom prst="line">
                <a:avLst/>
              </a:prstGeom>
              <a:noFill/>
              <a:ln w="3175">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18449" name="Text Box 3765"/>
            <p:cNvSpPr txBox="1">
              <a:spLocks noChangeArrowheads="1"/>
            </p:cNvSpPr>
            <p:nvPr/>
          </p:nvSpPr>
          <p:spPr bwMode="auto">
            <a:xfrm>
              <a:off x="3036" y="1098"/>
              <a:ext cx="1296" cy="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hu-HU" altLang="en-US" sz="1400" b="1">
                  <a:solidFill>
                    <a:schemeClr val="tx1"/>
                  </a:solidFill>
                </a:rPr>
                <a:t>    </a:t>
              </a:r>
              <a:r>
                <a:rPr lang="de-DE" altLang="en-US" sz="1400" b="1">
                  <a:solidFill>
                    <a:schemeClr val="tx1"/>
                  </a:solidFill>
                </a:rPr>
                <a:t>Spitzenwellenlänge</a:t>
              </a:r>
              <a:endParaRPr lang="hu-HU" altLang="en-US" sz="1400" b="1">
                <a:solidFill>
                  <a:schemeClr val="tx1"/>
                </a:solidFill>
              </a:endParaRPr>
            </a:p>
            <a:p>
              <a:r>
                <a:rPr lang="de-DE" altLang="en-US" b="1">
                  <a:solidFill>
                    <a:schemeClr val="tx1"/>
                  </a:solidFill>
                </a:rPr>
                <a:t> </a:t>
              </a:r>
              <a:endParaRPr lang="hu-HU" altLang="en-US" b="1">
                <a:solidFill>
                  <a:schemeClr val="tx1"/>
                </a:solidFill>
              </a:endParaRPr>
            </a:p>
            <a:p>
              <a:endParaRPr lang="de-DE" altLang="en-US" sz="1400" b="1">
                <a:solidFill>
                  <a:schemeClr val="tx1"/>
                </a:solidFill>
              </a:endParaRPr>
            </a:p>
            <a:p>
              <a:r>
                <a:rPr lang="hu-HU" altLang="en-US" sz="1400" b="1">
                  <a:solidFill>
                    <a:schemeClr val="tx1"/>
                  </a:solidFill>
                </a:rPr>
                <a:t> </a:t>
              </a:r>
              <a:r>
                <a:rPr lang="de-DE" altLang="en-US" sz="1400" b="1">
                  <a:solidFill>
                    <a:schemeClr val="tx1"/>
                  </a:solidFill>
                </a:rPr>
                <a:t>Halbwertbreite</a:t>
              </a:r>
              <a:r>
                <a:rPr lang="hu-HU" altLang="en-US" sz="1400" b="1">
                  <a:solidFill>
                    <a:schemeClr val="tx1"/>
                  </a:solidFill>
                </a:rPr>
                <a:t> </a:t>
              </a:r>
            </a:p>
          </p:txBody>
        </p:sp>
      </p:grpSp>
      <p:sp>
        <p:nvSpPr>
          <p:cNvPr id="18446" name="Freeform 3769"/>
          <p:cNvSpPr>
            <a:spLocks/>
          </p:cNvSpPr>
          <p:nvPr/>
        </p:nvSpPr>
        <p:spPr bwMode="auto">
          <a:xfrm>
            <a:off x="4776788" y="1952625"/>
            <a:ext cx="3471862" cy="2247900"/>
          </a:xfrm>
          <a:custGeom>
            <a:avLst/>
            <a:gdLst>
              <a:gd name="T0" fmla="*/ 0 w 2187"/>
              <a:gd name="T1" fmla="*/ 1413 h 1416"/>
              <a:gd name="T2" fmla="*/ 117 w 2187"/>
              <a:gd name="T3" fmla="*/ 1413 h 1416"/>
              <a:gd name="T4" fmla="*/ 225 w 2187"/>
              <a:gd name="T5" fmla="*/ 1398 h 1416"/>
              <a:gd name="T6" fmla="*/ 381 w 2187"/>
              <a:gd name="T7" fmla="*/ 1380 h 1416"/>
              <a:gd name="T8" fmla="*/ 534 w 2187"/>
              <a:gd name="T9" fmla="*/ 1347 h 1416"/>
              <a:gd name="T10" fmla="*/ 624 w 2187"/>
              <a:gd name="T11" fmla="*/ 1311 h 1416"/>
              <a:gd name="T12" fmla="*/ 714 w 2187"/>
              <a:gd name="T13" fmla="*/ 1260 h 1416"/>
              <a:gd name="T14" fmla="*/ 807 w 2187"/>
              <a:gd name="T15" fmla="*/ 1185 h 1416"/>
              <a:gd name="T16" fmla="*/ 870 w 2187"/>
              <a:gd name="T17" fmla="*/ 1116 h 1416"/>
              <a:gd name="T18" fmla="*/ 954 w 2187"/>
              <a:gd name="T19" fmla="*/ 1020 h 1416"/>
              <a:gd name="T20" fmla="*/ 1002 w 2187"/>
              <a:gd name="T21" fmla="*/ 921 h 1416"/>
              <a:gd name="T22" fmla="*/ 1062 w 2187"/>
              <a:gd name="T23" fmla="*/ 798 h 1416"/>
              <a:gd name="T24" fmla="*/ 1107 w 2187"/>
              <a:gd name="T25" fmla="*/ 690 h 1416"/>
              <a:gd name="T26" fmla="*/ 1143 w 2187"/>
              <a:gd name="T27" fmla="*/ 567 h 1416"/>
              <a:gd name="T28" fmla="*/ 1176 w 2187"/>
              <a:gd name="T29" fmla="*/ 441 h 1416"/>
              <a:gd name="T30" fmla="*/ 1224 w 2187"/>
              <a:gd name="T31" fmla="*/ 291 h 1416"/>
              <a:gd name="T32" fmla="*/ 1257 w 2187"/>
              <a:gd name="T33" fmla="*/ 168 h 1416"/>
              <a:gd name="T34" fmla="*/ 1287 w 2187"/>
              <a:gd name="T35" fmla="*/ 90 h 1416"/>
              <a:gd name="T36" fmla="*/ 1311 w 2187"/>
              <a:gd name="T37" fmla="*/ 30 h 1416"/>
              <a:gd name="T38" fmla="*/ 1344 w 2187"/>
              <a:gd name="T39" fmla="*/ 0 h 1416"/>
              <a:gd name="T40" fmla="*/ 1365 w 2187"/>
              <a:gd name="T41" fmla="*/ 0 h 1416"/>
              <a:gd name="T42" fmla="*/ 1395 w 2187"/>
              <a:gd name="T43" fmla="*/ 87 h 1416"/>
              <a:gd name="T44" fmla="*/ 1410 w 2187"/>
              <a:gd name="T45" fmla="*/ 105 h 1416"/>
              <a:gd name="T46" fmla="*/ 1434 w 2187"/>
              <a:gd name="T47" fmla="*/ 225 h 1416"/>
              <a:gd name="T48" fmla="*/ 1446 w 2187"/>
              <a:gd name="T49" fmla="*/ 309 h 1416"/>
              <a:gd name="T50" fmla="*/ 1476 w 2187"/>
              <a:gd name="T51" fmla="*/ 447 h 1416"/>
              <a:gd name="T52" fmla="*/ 1497 w 2187"/>
              <a:gd name="T53" fmla="*/ 579 h 1416"/>
              <a:gd name="T54" fmla="*/ 1515 w 2187"/>
              <a:gd name="T55" fmla="*/ 699 h 1416"/>
              <a:gd name="T56" fmla="*/ 1536 w 2187"/>
              <a:gd name="T57" fmla="*/ 819 h 1416"/>
              <a:gd name="T58" fmla="*/ 1572 w 2187"/>
              <a:gd name="T59" fmla="*/ 963 h 1416"/>
              <a:gd name="T60" fmla="*/ 1620 w 2187"/>
              <a:gd name="T61" fmla="*/ 1113 h 1416"/>
              <a:gd name="T62" fmla="*/ 1674 w 2187"/>
              <a:gd name="T63" fmla="*/ 1221 h 1416"/>
              <a:gd name="T64" fmla="*/ 1752 w 2187"/>
              <a:gd name="T65" fmla="*/ 1332 h 1416"/>
              <a:gd name="T66" fmla="*/ 1854 w 2187"/>
              <a:gd name="T67" fmla="*/ 1371 h 1416"/>
              <a:gd name="T68" fmla="*/ 1959 w 2187"/>
              <a:gd name="T69" fmla="*/ 1398 h 1416"/>
              <a:gd name="T70" fmla="*/ 2046 w 2187"/>
              <a:gd name="T71" fmla="*/ 1404 h 1416"/>
              <a:gd name="T72" fmla="*/ 2187 w 2187"/>
              <a:gd name="T73" fmla="*/ 1416 h 14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7"/>
              <a:gd name="T112" fmla="*/ 0 h 1416"/>
              <a:gd name="T113" fmla="*/ 2187 w 2187"/>
              <a:gd name="T114" fmla="*/ 1416 h 141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7" h="1416">
                <a:moveTo>
                  <a:pt x="0" y="1413"/>
                </a:moveTo>
                <a:lnTo>
                  <a:pt x="117" y="1413"/>
                </a:lnTo>
                <a:lnTo>
                  <a:pt x="225" y="1398"/>
                </a:lnTo>
                <a:lnTo>
                  <a:pt x="381" y="1380"/>
                </a:lnTo>
                <a:lnTo>
                  <a:pt x="534" y="1347"/>
                </a:lnTo>
                <a:lnTo>
                  <a:pt x="624" y="1311"/>
                </a:lnTo>
                <a:lnTo>
                  <a:pt x="714" y="1260"/>
                </a:lnTo>
                <a:lnTo>
                  <a:pt x="807" y="1185"/>
                </a:lnTo>
                <a:lnTo>
                  <a:pt x="870" y="1116"/>
                </a:lnTo>
                <a:lnTo>
                  <a:pt x="954" y="1020"/>
                </a:lnTo>
                <a:lnTo>
                  <a:pt x="1002" y="921"/>
                </a:lnTo>
                <a:lnTo>
                  <a:pt x="1062" y="798"/>
                </a:lnTo>
                <a:lnTo>
                  <a:pt x="1107" y="690"/>
                </a:lnTo>
                <a:lnTo>
                  <a:pt x="1143" y="567"/>
                </a:lnTo>
                <a:lnTo>
                  <a:pt x="1176" y="441"/>
                </a:lnTo>
                <a:lnTo>
                  <a:pt x="1224" y="291"/>
                </a:lnTo>
                <a:lnTo>
                  <a:pt x="1257" y="168"/>
                </a:lnTo>
                <a:lnTo>
                  <a:pt x="1287" y="90"/>
                </a:lnTo>
                <a:lnTo>
                  <a:pt x="1311" y="30"/>
                </a:lnTo>
                <a:lnTo>
                  <a:pt x="1344" y="0"/>
                </a:lnTo>
                <a:lnTo>
                  <a:pt x="1365" y="0"/>
                </a:lnTo>
                <a:lnTo>
                  <a:pt x="1395" y="87"/>
                </a:lnTo>
                <a:lnTo>
                  <a:pt x="1410" y="105"/>
                </a:lnTo>
                <a:lnTo>
                  <a:pt x="1434" y="225"/>
                </a:lnTo>
                <a:lnTo>
                  <a:pt x="1446" y="309"/>
                </a:lnTo>
                <a:lnTo>
                  <a:pt x="1476" y="447"/>
                </a:lnTo>
                <a:lnTo>
                  <a:pt x="1497" y="579"/>
                </a:lnTo>
                <a:lnTo>
                  <a:pt x="1515" y="699"/>
                </a:lnTo>
                <a:lnTo>
                  <a:pt x="1536" y="819"/>
                </a:lnTo>
                <a:lnTo>
                  <a:pt x="1572" y="963"/>
                </a:lnTo>
                <a:lnTo>
                  <a:pt x="1620" y="1113"/>
                </a:lnTo>
                <a:lnTo>
                  <a:pt x="1674" y="1221"/>
                </a:lnTo>
                <a:lnTo>
                  <a:pt x="1752" y="1332"/>
                </a:lnTo>
                <a:lnTo>
                  <a:pt x="1854" y="1371"/>
                </a:lnTo>
                <a:lnTo>
                  <a:pt x="1959" y="1398"/>
                </a:lnTo>
                <a:lnTo>
                  <a:pt x="2046" y="1404"/>
                </a:lnTo>
                <a:lnTo>
                  <a:pt x="2187" y="1416"/>
                </a:lnTo>
              </a:path>
            </a:pathLst>
          </a:custGeom>
          <a:solidFill>
            <a:srgbClr val="F3E80D">
              <a:alpha val="50195"/>
            </a:srgbClr>
          </a:solidFill>
          <a:ln>
            <a:noFill/>
          </a:ln>
          <a:extLst>
            <a:ext uri="{91240B29-F687-4F45-9708-019B960494DF}">
              <a14:hiddenLine xmlns:a14="http://schemas.microsoft.com/office/drawing/2010/main" w="15875" cap="flat" cmpd="sng">
                <a:solidFill>
                  <a:srgbClr val="000000"/>
                </a:solidFill>
                <a:prstDash val="solid"/>
                <a:round/>
                <a:headEnd/>
                <a:tailEnd/>
              </a14:hiddenLine>
            </a:ext>
          </a:extLst>
        </p:spPr>
        <p:txBody>
          <a:bodyPr>
            <a:spAutoFit/>
          </a:bodyPr>
          <a:lstStyle/>
          <a:p>
            <a:endParaRPr lang="en-US"/>
          </a:p>
        </p:txBody>
      </p:sp>
      <p:graphicFrame>
        <p:nvGraphicFramePr>
          <p:cNvPr id="18434" name="Object 2"/>
          <p:cNvGraphicFramePr>
            <a:graphicFrameLocks noChangeAspect="1"/>
          </p:cNvGraphicFramePr>
          <p:nvPr/>
        </p:nvGraphicFramePr>
        <p:xfrm>
          <a:off x="6575425" y="4640263"/>
          <a:ext cx="1479550" cy="695325"/>
        </p:xfrm>
        <a:graphic>
          <a:graphicData uri="http://schemas.openxmlformats.org/presentationml/2006/ole">
            <mc:AlternateContent xmlns:mc="http://schemas.openxmlformats.org/markup-compatibility/2006">
              <mc:Choice xmlns:v="urn:schemas-microsoft-com:vml" Requires="v">
                <p:oleObj spid="_x0000_s18567" name="Equation" r:id="rId5" imgW="1028520" imgH="482400" progId="Equation.3">
                  <p:embed/>
                </p:oleObj>
              </mc:Choice>
              <mc:Fallback>
                <p:oleObj name="Equation" r:id="rId5" imgW="1028520" imgH="482400" progId="Equation.3">
                  <p:embed/>
                  <p:pic>
                    <p:nvPicPr>
                      <p:cNvPr id="0"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75425" y="4640263"/>
                        <a:ext cx="1479550" cy="695325"/>
                      </a:xfrm>
                      <a:prstGeom prst="rect">
                        <a:avLst/>
                      </a:prstGeom>
                      <a:noFill/>
                      <a:ln>
                        <a:noFill/>
                      </a:ln>
                      <a:extLst>
                        <a:ext uri="{909E8E84-426E-40DD-AFC4-6F175D3DCCD1}">
                          <a14:hiddenFill xmlns:a14="http://schemas.microsoft.com/office/drawing/2010/main">
                            <a:solidFill>
                              <a:srgbClr val="F3E80D"/>
                            </a:solidFill>
                          </a14:hiddenFill>
                        </a:ext>
                        <a:ext uri="{91240B29-F687-4F45-9708-019B960494DF}">
                          <a14:hiddenLine xmlns:a14="http://schemas.microsoft.com/office/drawing/2010/main" w="38100">
                            <a:solidFill>
                              <a:srgbClr val="FF0000"/>
                            </a:solidFill>
                            <a:miter lim="800000"/>
                            <a:headEnd/>
                            <a:tailEnd/>
                          </a14:hiddenLine>
                        </a:ext>
                      </a:extLst>
                    </p:spPr>
                  </p:pic>
                </p:oleObj>
              </mc:Fallback>
            </mc:AlternateContent>
          </a:graphicData>
        </a:graphic>
      </p:graphicFrame>
      <p:sp>
        <p:nvSpPr>
          <p:cNvPr id="18447" name="Text Box 3771"/>
          <p:cNvSpPr txBox="1">
            <a:spLocks noChangeArrowheads="1"/>
          </p:cNvSpPr>
          <p:nvPr/>
        </p:nvSpPr>
        <p:spPr bwMode="auto">
          <a:xfrm>
            <a:off x="6115050" y="5295900"/>
            <a:ext cx="2847975" cy="102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800">
                <a:solidFill>
                  <a:srgbClr val="F5860B"/>
                </a:solidFill>
              </a:rPr>
              <a:t>Gesamte emittierte</a:t>
            </a:r>
            <a:r>
              <a:rPr lang="hu-HU" altLang="en-US" sz="1800">
                <a:solidFill>
                  <a:srgbClr val="F5860B"/>
                </a:solidFill>
              </a:rPr>
              <a:t> </a:t>
            </a:r>
            <a:r>
              <a:rPr lang="de-DE" altLang="en-US" sz="1800">
                <a:solidFill>
                  <a:srgbClr val="F5860B"/>
                </a:solidFill>
              </a:rPr>
              <a:t>Lichtleistung</a:t>
            </a:r>
            <a:r>
              <a:rPr lang="hu-HU" altLang="en-US" sz="1800">
                <a:solidFill>
                  <a:srgbClr val="F5860B"/>
                </a:solidFill>
              </a:rPr>
              <a:t>, </a:t>
            </a:r>
            <a:r>
              <a:rPr lang="de-DE" altLang="en-US" sz="1800">
                <a:solidFill>
                  <a:srgbClr val="F5860B"/>
                </a:solidFill>
              </a:rPr>
              <a:t>oder</a:t>
            </a:r>
            <a:r>
              <a:rPr lang="hu-HU" altLang="en-US" sz="1800">
                <a:solidFill>
                  <a:srgbClr val="F5860B"/>
                </a:solidFill>
              </a:rPr>
              <a:t> </a:t>
            </a:r>
            <a:r>
              <a:rPr lang="hu-HU" altLang="en-US" sz="1800" b="1" u="sng">
                <a:solidFill>
                  <a:srgbClr val="F5860B"/>
                </a:solidFill>
              </a:rPr>
              <a:t>radiometri</a:t>
            </a:r>
            <a:r>
              <a:rPr lang="de-DE" altLang="en-US" sz="1800" b="1" u="sng">
                <a:solidFill>
                  <a:srgbClr val="F5860B"/>
                </a:solidFill>
              </a:rPr>
              <a:t>scher</a:t>
            </a:r>
            <a:r>
              <a:rPr lang="hu-HU" altLang="en-US" sz="1800" b="1" u="sng">
                <a:solidFill>
                  <a:srgbClr val="F5860B"/>
                </a:solidFill>
              </a:rPr>
              <a:t> </a:t>
            </a:r>
            <a:r>
              <a:rPr lang="de-DE" altLang="en-US" sz="1800" b="1" u="sng">
                <a:solidFill>
                  <a:srgbClr val="F5860B"/>
                </a:solidFill>
              </a:rPr>
              <a:t>F</a:t>
            </a:r>
            <a:r>
              <a:rPr lang="hu-HU" altLang="en-US" sz="1800" b="1" u="sng">
                <a:solidFill>
                  <a:srgbClr val="F5860B"/>
                </a:solidFill>
              </a:rPr>
              <a:t>lux</a:t>
            </a:r>
            <a:r>
              <a:rPr lang="de-DE" altLang="en-US" sz="1800" b="1" u="sng">
                <a:solidFill>
                  <a:srgbClr val="F5860B"/>
                </a:solidFill>
              </a:rPr>
              <a:t>,</a:t>
            </a:r>
            <a:r>
              <a:rPr lang="hu-HU" altLang="en-US" sz="1800">
                <a:solidFill>
                  <a:srgbClr val="F5860B"/>
                </a:solidFill>
              </a:rPr>
              <a:t> </a:t>
            </a:r>
            <a:r>
              <a:rPr lang="de-DE" altLang="en-US" sz="1800">
                <a:solidFill>
                  <a:srgbClr val="F5860B"/>
                </a:solidFill>
              </a:rPr>
              <a:t>oder</a:t>
            </a:r>
            <a:r>
              <a:rPr lang="hu-HU" altLang="en-US" sz="1800">
                <a:solidFill>
                  <a:srgbClr val="F5860B"/>
                </a:solidFill>
              </a:rPr>
              <a:t> </a:t>
            </a:r>
            <a:r>
              <a:rPr lang="hu-HU" altLang="en-US" sz="1800" b="1" u="sng">
                <a:solidFill>
                  <a:srgbClr val="F5860B"/>
                </a:solidFill>
              </a:rPr>
              <a:t>opti</a:t>
            </a:r>
            <a:r>
              <a:rPr lang="de-DE" altLang="en-US" sz="1800" b="1" u="sng">
                <a:solidFill>
                  <a:srgbClr val="F5860B"/>
                </a:solidFill>
              </a:rPr>
              <a:t>sche</a:t>
            </a:r>
            <a:r>
              <a:rPr lang="hu-HU" altLang="en-US" sz="1800" b="1" u="sng">
                <a:solidFill>
                  <a:srgbClr val="F5860B"/>
                </a:solidFill>
              </a:rPr>
              <a:t> </a:t>
            </a:r>
            <a:r>
              <a:rPr lang="de-DE" altLang="en-US" sz="1800" b="1" u="sng">
                <a:solidFill>
                  <a:srgbClr val="F5860B"/>
                </a:solidFill>
              </a:rPr>
              <a:t>Leistung</a:t>
            </a:r>
            <a:endParaRPr lang="hu-HU" altLang="en-US" sz="1800" b="1" u="sng">
              <a:solidFill>
                <a:srgbClr val="F5860B"/>
              </a:solidFill>
            </a:endParaRPr>
          </a:p>
        </p:txBody>
      </p:sp>
      <p:sp>
        <p:nvSpPr>
          <p:cNvPr id="18445" name="Text Box 3773"/>
          <p:cNvSpPr txBox="1">
            <a:spLocks noChangeArrowheads="1"/>
          </p:cNvSpPr>
          <p:nvPr/>
        </p:nvSpPr>
        <p:spPr bwMode="auto">
          <a:xfrm>
            <a:off x="234950" y="1190625"/>
            <a:ext cx="3800475" cy="949325"/>
          </a:xfrm>
          <a:prstGeom prst="rect">
            <a:avLst/>
          </a:prstGeom>
          <a:solidFill>
            <a:srgbClr val="FFFF99"/>
          </a:solidFill>
          <a:ln w="25400" algn="ctr">
            <a:solidFill>
              <a:srgbClr val="FF0000"/>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b="1">
                <a:solidFill>
                  <a:srgbClr val="FF0000"/>
                </a:solidFill>
              </a:rPr>
              <a:t>Durch Messung der gesamten emittierten Lichtleistung kann der Direktrekombinationsstrom des pn Übergangs</a:t>
            </a:r>
            <a:r>
              <a:rPr lang="hu-HU" altLang="en-US" sz="1600" b="1">
                <a:solidFill>
                  <a:srgbClr val="FF0000"/>
                </a:solidFill>
              </a:rPr>
              <a:t> </a:t>
            </a:r>
            <a:r>
              <a:rPr lang="de-DE" altLang="en-US" sz="1600" b="1">
                <a:solidFill>
                  <a:srgbClr val="FF0000"/>
                </a:solidFill>
              </a:rPr>
              <a:t>bestimmt werden</a:t>
            </a:r>
            <a:r>
              <a:rPr lang="hu-HU" altLang="en-US" sz="1600" b="1">
                <a:solidFill>
                  <a:srgbClr val="FF0000"/>
                </a:solidFill>
              </a:rPr>
              <a:t>.</a:t>
            </a:r>
            <a:endParaRPr lang="en-US" altLang="en-US" sz="1600" b="1">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2"/>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46083" name="Footer Placeholder 3"/>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46084"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6D7978B1-12D1-4FC0-8AA3-2333B8B63FF0}" type="slidenum">
              <a:rPr lang="en-US" altLang="en-US" sz="1000">
                <a:solidFill>
                  <a:srgbClr val="8C2532"/>
                </a:solidFill>
              </a:rPr>
              <a:pPr/>
              <a:t>14</a:t>
            </a:fld>
            <a:endParaRPr lang="en-US" altLang="en-US" sz="1000">
              <a:solidFill>
                <a:srgbClr val="8C2532"/>
              </a:solidFill>
            </a:endParaRPr>
          </a:p>
        </p:txBody>
      </p:sp>
      <p:sp>
        <p:nvSpPr>
          <p:cNvPr id="46085" name="Rectangle 2"/>
          <p:cNvSpPr>
            <a:spLocks noGrp="1" noChangeArrowheads="1"/>
          </p:cNvSpPr>
          <p:nvPr>
            <p:ph type="title"/>
          </p:nvPr>
        </p:nvSpPr>
        <p:spPr>
          <a:xfrm>
            <a:off x="165100" y="479425"/>
            <a:ext cx="8978900" cy="850900"/>
          </a:xfrm>
        </p:spPr>
        <p:txBody>
          <a:bodyPr/>
          <a:lstStyle/>
          <a:p>
            <a:pPr eaLnBrk="1" hangingPunct="1"/>
            <a:r>
              <a:rPr lang="de-DE" altLang="en-US" smtClean="0"/>
              <a:t>Warum weniger als</a:t>
            </a:r>
            <a:r>
              <a:rPr lang="hu-HU" altLang="en-US" smtClean="0"/>
              <a:t> 100% </a:t>
            </a:r>
            <a:r>
              <a:rPr lang="de-DE" altLang="en-US" smtClean="0"/>
              <a:t>Licht</a:t>
            </a:r>
            <a:r>
              <a:rPr lang="en-US" altLang="en-US" smtClean="0"/>
              <a:t>?</a:t>
            </a:r>
          </a:p>
        </p:txBody>
      </p:sp>
      <p:grpSp>
        <p:nvGrpSpPr>
          <p:cNvPr id="46086" name="Group 106"/>
          <p:cNvGrpSpPr>
            <a:grpSpLocks/>
          </p:cNvGrpSpPr>
          <p:nvPr/>
        </p:nvGrpSpPr>
        <p:grpSpPr bwMode="auto">
          <a:xfrm>
            <a:off x="0" y="2009775"/>
            <a:ext cx="3922713" cy="3668713"/>
            <a:chOff x="0" y="852"/>
            <a:chExt cx="2471" cy="2311"/>
          </a:xfrm>
        </p:grpSpPr>
        <p:sp>
          <p:nvSpPr>
            <p:cNvPr id="46112" name="Freeform 4"/>
            <p:cNvSpPr>
              <a:spLocks/>
            </p:cNvSpPr>
            <p:nvPr/>
          </p:nvSpPr>
          <p:spPr bwMode="auto">
            <a:xfrm>
              <a:off x="1524" y="2052"/>
              <a:ext cx="20" cy="8"/>
            </a:xfrm>
            <a:custGeom>
              <a:avLst/>
              <a:gdLst>
                <a:gd name="T0" fmla="*/ 0 w 26"/>
                <a:gd name="T1" fmla="*/ 0 h 10"/>
                <a:gd name="T2" fmla="*/ 19 w 26"/>
                <a:gd name="T3" fmla="*/ 7 h 10"/>
                <a:gd name="T4" fmla="*/ 20 w 26"/>
                <a:gd name="T5" fmla="*/ 8 h 10"/>
                <a:gd name="T6" fmla="*/ 0 60000 65536"/>
                <a:gd name="T7" fmla="*/ 0 60000 65536"/>
                <a:gd name="T8" fmla="*/ 0 60000 65536"/>
                <a:gd name="T9" fmla="*/ 0 w 26"/>
                <a:gd name="T10" fmla="*/ 0 h 10"/>
                <a:gd name="T11" fmla="*/ 26 w 26"/>
                <a:gd name="T12" fmla="*/ 10 h 10"/>
              </a:gdLst>
              <a:ahLst/>
              <a:cxnLst>
                <a:cxn ang="T6">
                  <a:pos x="T0" y="T1"/>
                </a:cxn>
                <a:cxn ang="T7">
                  <a:pos x="T2" y="T3"/>
                </a:cxn>
                <a:cxn ang="T8">
                  <a:pos x="T4" y="T5"/>
                </a:cxn>
              </a:cxnLst>
              <a:rect l="T9" t="T10" r="T11" b="T12"/>
              <a:pathLst>
                <a:path w="26" h="10">
                  <a:moveTo>
                    <a:pt x="0" y="0"/>
                  </a:moveTo>
                  <a:lnTo>
                    <a:pt x="25" y="9"/>
                  </a:lnTo>
                  <a:lnTo>
                    <a:pt x="26"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13" name="Freeform 5"/>
            <p:cNvSpPr>
              <a:spLocks/>
            </p:cNvSpPr>
            <p:nvPr/>
          </p:nvSpPr>
          <p:spPr bwMode="auto">
            <a:xfrm>
              <a:off x="1543" y="2058"/>
              <a:ext cx="20" cy="8"/>
            </a:xfrm>
            <a:custGeom>
              <a:avLst/>
              <a:gdLst>
                <a:gd name="T0" fmla="*/ 0 w 27"/>
                <a:gd name="T1" fmla="*/ 0 h 10"/>
                <a:gd name="T2" fmla="*/ 19 w 27"/>
                <a:gd name="T3" fmla="*/ 7 h 10"/>
                <a:gd name="T4" fmla="*/ 20 w 27"/>
                <a:gd name="T5" fmla="*/ 8 h 10"/>
                <a:gd name="T6" fmla="*/ 0 60000 65536"/>
                <a:gd name="T7" fmla="*/ 0 60000 65536"/>
                <a:gd name="T8" fmla="*/ 0 60000 65536"/>
                <a:gd name="T9" fmla="*/ 0 w 27"/>
                <a:gd name="T10" fmla="*/ 0 h 10"/>
                <a:gd name="T11" fmla="*/ 27 w 27"/>
                <a:gd name="T12" fmla="*/ 10 h 10"/>
              </a:gdLst>
              <a:ahLst/>
              <a:cxnLst>
                <a:cxn ang="T6">
                  <a:pos x="T0" y="T1"/>
                </a:cxn>
                <a:cxn ang="T7">
                  <a:pos x="T2" y="T3"/>
                </a:cxn>
                <a:cxn ang="T8">
                  <a:pos x="T4" y="T5"/>
                </a:cxn>
              </a:cxnLst>
              <a:rect l="T9" t="T10" r="T11" b="T12"/>
              <a:pathLst>
                <a:path w="27" h="10">
                  <a:moveTo>
                    <a:pt x="0" y="0"/>
                  </a:moveTo>
                  <a:lnTo>
                    <a:pt x="26" y="9"/>
                  </a:lnTo>
                  <a:lnTo>
                    <a:pt x="27"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14" name="Freeform 6"/>
            <p:cNvSpPr>
              <a:spLocks/>
            </p:cNvSpPr>
            <p:nvPr/>
          </p:nvSpPr>
          <p:spPr bwMode="auto">
            <a:xfrm>
              <a:off x="1563" y="2066"/>
              <a:ext cx="18" cy="8"/>
            </a:xfrm>
            <a:custGeom>
              <a:avLst/>
              <a:gdLst>
                <a:gd name="T0" fmla="*/ 0 w 25"/>
                <a:gd name="T1" fmla="*/ 0 h 11"/>
                <a:gd name="T2" fmla="*/ 17 w 25"/>
                <a:gd name="T3" fmla="*/ 7 h 11"/>
                <a:gd name="T4" fmla="*/ 18 w 25"/>
                <a:gd name="T5" fmla="*/ 8 h 11"/>
                <a:gd name="T6" fmla="*/ 0 60000 65536"/>
                <a:gd name="T7" fmla="*/ 0 60000 65536"/>
                <a:gd name="T8" fmla="*/ 0 60000 65536"/>
                <a:gd name="T9" fmla="*/ 0 w 25"/>
                <a:gd name="T10" fmla="*/ 0 h 11"/>
                <a:gd name="T11" fmla="*/ 25 w 25"/>
                <a:gd name="T12" fmla="*/ 11 h 11"/>
              </a:gdLst>
              <a:ahLst/>
              <a:cxnLst>
                <a:cxn ang="T6">
                  <a:pos x="T0" y="T1"/>
                </a:cxn>
                <a:cxn ang="T7">
                  <a:pos x="T2" y="T3"/>
                </a:cxn>
                <a:cxn ang="T8">
                  <a:pos x="T4" y="T5"/>
                </a:cxn>
              </a:cxnLst>
              <a:rect l="T9" t="T10" r="T11" b="T12"/>
              <a:pathLst>
                <a:path w="25" h="11">
                  <a:moveTo>
                    <a:pt x="0" y="0"/>
                  </a:moveTo>
                  <a:lnTo>
                    <a:pt x="24" y="10"/>
                  </a:lnTo>
                  <a:lnTo>
                    <a:pt x="25"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15" name="Freeform 7"/>
            <p:cNvSpPr>
              <a:spLocks/>
            </p:cNvSpPr>
            <p:nvPr/>
          </p:nvSpPr>
          <p:spPr bwMode="auto">
            <a:xfrm>
              <a:off x="1581" y="2074"/>
              <a:ext cx="20" cy="8"/>
            </a:xfrm>
            <a:custGeom>
              <a:avLst/>
              <a:gdLst>
                <a:gd name="T0" fmla="*/ 0 w 25"/>
                <a:gd name="T1" fmla="*/ 0 h 11"/>
                <a:gd name="T2" fmla="*/ 19 w 25"/>
                <a:gd name="T3" fmla="*/ 7 h 11"/>
                <a:gd name="T4" fmla="*/ 20 w 25"/>
                <a:gd name="T5" fmla="*/ 8 h 11"/>
                <a:gd name="T6" fmla="*/ 0 60000 65536"/>
                <a:gd name="T7" fmla="*/ 0 60000 65536"/>
                <a:gd name="T8" fmla="*/ 0 60000 65536"/>
                <a:gd name="T9" fmla="*/ 0 w 25"/>
                <a:gd name="T10" fmla="*/ 0 h 11"/>
                <a:gd name="T11" fmla="*/ 25 w 25"/>
                <a:gd name="T12" fmla="*/ 11 h 11"/>
              </a:gdLst>
              <a:ahLst/>
              <a:cxnLst>
                <a:cxn ang="T6">
                  <a:pos x="T0" y="T1"/>
                </a:cxn>
                <a:cxn ang="T7">
                  <a:pos x="T2" y="T3"/>
                </a:cxn>
                <a:cxn ang="T8">
                  <a:pos x="T4" y="T5"/>
                </a:cxn>
              </a:cxnLst>
              <a:rect l="T9" t="T10" r="T11" b="T12"/>
              <a:pathLst>
                <a:path w="25" h="11">
                  <a:moveTo>
                    <a:pt x="0" y="0"/>
                  </a:moveTo>
                  <a:lnTo>
                    <a:pt x="24" y="10"/>
                  </a:lnTo>
                  <a:lnTo>
                    <a:pt x="25"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16" name="Freeform 8"/>
            <p:cNvSpPr>
              <a:spLocks/>
            </p:cNvSpPr>
            <p:nvPr/>
          </p:nvSpPr>
          <p:spPr bwMode="auto">
            <a:xfrm>
              <a:off x="1600" y="2082"/>
              <a:ext cx="20" cy="10"/>
            </a:xfrm>
            <a:custGeom>
              <a:avLst/>
              <a:gdLst>
                <a:gd name="T0" fmla="*/ 0 w 25"/>
                <a:gd name="T1" fmla="*/ 0 h 13"/>
                <a:gd name="T2" fmla="*/ 19 w 25"/>
                <a:gd name="T3" fmla="*/ 9 h 13"/>
                <a:gd name="T4" fmla="*/ 20 w 25"/>
                <a:gd name="T5" fmla="*/ 10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0" y="0"/>
                  </a:moveTo>
                  <a:lnTo>
                    <a:pt x="24" y="12"/>
                  </a:lnTo>
                  <a:lnTo>
                    <a:pt x="25"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17" name="Freeform 9"/>
            <p:cNvSpPr>
              <a:spLocks/>
            </p:cNvSpPr>
            <p:nvPr/>
          </p:nvSpPr>
          <p:spPr bwMode="auto">
            <a:xfrm>
              <a:off x="1618" y="2092"/>
              <a:ext cx="18" cy="11"/>
            </a:xfrm>
            <a:custGeom>
              <a:avLst/>
              <a:gdLst>
                <a:gd name="T0" fmla="*/ 0 w 25"/>
                <a:gd name="T1" fmla="*/ 0 h 14"/>
                <a:gd name="T2" fmla="*/ 17 w 25"/>
                <a:gd name="T3" fmla="*/ 10 h 14"/>
                <a:gd name="T4" fmla="*/ 18 w 25"/>
                <a:gd name="T5" fmla="*/ 11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0" y="0"/>
                  </a:moveTo>
                  <a:lnTo>
                    <a:pt x="24" y="13"/>
                  </a:lnTo>
                  <a:lnTo>
                    <a:pt x="25" y="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18" name="Freeform 10"/>
            <p:cNvSpPr>
              <a:spLocks/>
            </p:cNvSpPr>
            <p:nvPr/>
          </p:nvSpPr>
          <p:spPr bwMode="auto">
            <a:xfrm>
              <a:off x="1636" y="2103"/>
              <a:ext cx="17" cy="11"/>
            </a:xfrm>
            <a:custGeom>
              <a:avLst/>
              <a:gdLst>
                <a:gd name="T0" fmla="*/ 0 w 23"/>
                <a:gd name="T1" fmla="*/ 0 h 15"/>
                <a:gd name="T2" fmla="*/ 16 w 23"/>
                <a:gd name="T3" fmla="*/ 10 h 15"/>
                <a:gd name="T4" fmla="*/ 17 w 23"/>
                <a:gd name="T5" fmla="*/ 11 h 15"/>
                <a:gd name="T6" fmla="*/ 0 60000 65536"/>
                <a:gd name="T7" fmla="*/ 0 60000 65536"/>
                <a:gd name="T8" fmla="*/ 0 60000 65536"/>
                <a:gd name="T9" fmla="*/ 0 w 23"/>
                <a:gd name="T10" fmla="*/ 0 h 15"/>
                <a:gd name="T11" fmla="*/ 23 w 23"/>
                <a:gd name="T12" fmla="*/ 15 h 15"/>
              </a:gdLst>
              <a:ahLst/>
              <a:cxnLst>
                <a:cxn ang="T6">
                  <a:pos x="T0" y="T1"/>
                </a:cxn>
                <a:cxn ang="T7">
                  <a:pos x="T2" y="T3"/>
                </a:cxn>
                <a:cxn ang="T8">
                  <a:pos x="T4" y="T5"/>
                </a:cxn>
              </a:cxnLst>
              <a:rect l="T9" t="T10" r="T11" b="T12"/>
              <a:pathLst>
                <a:path w="23" h="15">
                  <a:moveTo>
                    <a:pt x="0" y="0"/>
                  </a:moveTo>
                  <a:lnTo>
                    <a:pt x="22" y="14"/>
                  </a:lnTo>
                  <a:lnTo>
                    <a:pt x="23"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19" name="Freeform 11"/>
            <p:cNvSpPr>
              <a:spLocks/>
            </p:cNvSpPr>
            <p:nvPr/>
          </p:nvSpPr>
          <p:spPr bwMode="auto">
            <a:xfrm>
              <a:off x="1653" y="2114"/>
              <a:ext cx="17" cy="13"/>
            </a:xfrm>
            <a:custGeom>
              <a:avLst/>
              <a:gdLst>
                <a:gd name="T0" fmla="*/ 0 w 22"/>
                <a:gd name="T1" fmla="*/ 0 h 16"/>
                <a:gd name="T2" fmla="*/ 16 w 22"/>
                <a:gd name="T3" fmla="*/ 12 h 16"/>
                <a:gd name="T4" fmla="*/ 17 w 22"/>
                <a:gd name="T5" fmla="*/ 13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0" y="0"/>
                  </a:moveTo>
                  <a:lnTo>
                    <a:pt x="21" y="15"/>
                  </a:lnTo>
                  <a:lnTo>
                    <a:pt x="22" y="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0" name="Freeform 12"/>
            <p:cNvSpPr>
              <a:spLocks/>
            </p:cNvSpPr>
            <p:nvPr/>
          </p:nvSpPr>
          <p:spPr bwMode="auto">
            <a:xfrm>
              <a:off x="1670" y="2126"/>
              <a:ext cx="16" cy="14"/>
            </a:xfrm>
            <a:custGeom>
              <a:avLst/>
              <a:gdLst>
                <a:gd name="T0" fmla="*/ 0 w 21"/>
                <a:gd name="T1" fmla="*/ 0 h 18"/>
                <a:gd name="T2" fmla="*/ 15 w 21"/>
                <a:gd name="T3" fmla="*/ 13 h 18"/>
                <a:gd name="T4" fmla="*/ 16 w 21"/>
                <a:gd name="T5" fmla="*/ 1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0" y="0"/>
                  </a:moveTo>
                  <a:lnTo>
                    <a:pt x="20" y="17"/>
                  </a:lnTo>
                  <a:lnTo>
                    <a:pt x="21" y="1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1" name="Freeform 13"/>
            <p:cNvSpPr>
              <a:spLocks/>
            </p:cNvSpPr>
            <p:nvPr/>
          </p:nvSpPr>
          <p:spPr bwMode="auto">
            <a:xfrm>
              <a:off x="1686" y="2140"/>
              <a:ext cx="9" cy="10"/>
            </a:xfrm>
            <a:custGeom>
              <a:avLst/>
              <a:gdLst>
                <a:gd name="T0" fmla="*/ 0 w 13"/>
                <a:gd name="T1" fmla="*/ 0 h 12"/>
                <a:gd name="T2" fmla="*/ 8 w 13"/>
                <a:gd name="T3" fmla="*/ 9 h 12"/>
                <a:gd name="T4" fmla="*/ 9 w 13"/>
                <a:gd name="T5" fmla="*/ 1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0"/>
                  </a:moveTo>
                  <a:lnTo>
                    <a:pt x="12" y="11"/>
                  </a:lnTo>
                  <a:lnTo>
                    <a:pt x="13"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2" name="Freeform 14"/>
            <p:cNvSpPr>
              <a:spLocks/>
            </p:cNvSpPr>
            <p:nvPr/>
          </p:nvSpPr>
          <p:spPr bwMode="auto">
            <a:xfrm>
              <a:off x="1695" y="2148"/>
              <a:ext cx="11" cy="10"/>
            </a:xfrm>
            <a:custGeom>
              <a:avLst/>
              <a:gdLst>
                <a:gd name="T0" fmla="*/ 0 w 15"/>
                <a:gd name="T1" fmla="*/ 0 h 12"/>
                <a:gd name="T2" fmla="*/ 10 w 15"/>
                <a:gd name="T3" fmla="*/ 9 h 12"/>
                <a:gd name="T4" fmla="*/ 11 w 15"/>
                <a:gd name="T5" fmla="*/ 10 h 12"/>
                <a:gd name="T6" fmla="*/ 0 60000 65536"/>
                <a:gd name="T7" fmla="*/ 0 60000 65536"/>
                <a:gd name="T8" fmla="*/ 0 60000 65536"/>
                <a:gd name="T9" fmla="*/ 0 w 15"/>
                <a:gd name="T10" fmla="*/ 0 h 12"/>
                <a:gd name="T11" fmla="*/ 15 w 15"/>
                <a:gd name="T12" fmla="*/ 12 h 12"/>
              </a:gdLst>
              <a:ahLst/>
              <a:cxnLst>
                <a:cxn ang="T6">
                  <a:pos x="T0" y="T1"/>
                </a:cxn>
                <a:cxn ang="T7">
                  <a:pos x="T2" y="T3"/>
                </a:cxn>
                <a:cxn ang="T8">
                  <a:pos x="T4" y="T5"/>
                </a:cxn>
              </a:cxnLst>
              <a:rect l="T9" t="T10" r="T11" b="T12"/>
              <a:pathLst>
                <a:path w="15" h="12">
                  <a:moveTo>
                    <a:pt x="0" y="0"/>
                  </a:moveTo>
                  <a:lnTo>
                    <a:pt x="14" y="11"/>
                  </a:lnTo>
                  <a:lnTo>
                    <a:pt x="15"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3" name="Freeform 15"/>
            <p:cNvSpPr>
              <a:spLocks/>
            </p:cNvSpPr>
            <p:nvPr/>
          </p:nvSpPr>
          <p:spPr bwMode="auto">
            <a:xfrm>
              <a:off x="1704" y="2158"/>
              <a:ext cx="11" cy="10"/>
            </a:xfrm>
            <a:custGeom>
              <a:avLst/>
              <a:gdLst>
                <a:gd name="T0" fmla="*/ 0 w 13"/>
                <a:gd name="T1" fmla="*/ 0 h 13"/>
                <a:gd name="T2" fmla="*/ 10 w 13"/>
                <a:gd name="T3" fmla="*/ 9 h 13"/>
                <a:gd name="T4" fmla="*/ 11 w 13"/>
                <a:gd name="T5" fmla="*/ 10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0" y="0"/>
                  </a:moveTo>
                  <a:lnTo>
                    <a:pt x="12" y="12"/>
                  </a:lnTo>
                  <a:lnTo>
                    <a:pt x="13"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4" name="Freeform 16"/>
            <p:cNvSpPr>
              <a:spLocks/>
            </p:cNvSpPr>
            <p:nvPr/>
          </p:nvSpPr>
          <p:spPr bwMode="auto">
            <a:xfrm>
              <a:off x="1713" y="2166"/>
              <a:ext cx="11" cy="10"/>
            </a:xfrm>
            <a:custGeom>
              <a:avLst/>
              <a:gdLst>
                <a:gd name="T0" fmla="*/ 0 w 13"/>
                <a:gd name="T1" fmla="*/ 0 h 12"/>
                <a:gd name="T2" fmla="*/ 10 w 13"/>
                <a:gd name="T3" fmla="*/ 9 h 12"/>
                <a:gd name="T4" fmla="*/ 11 w 13"/>
                <a:gd name="T5" fmla="*/ 10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0"/>
                  </a:moveTo>
                  <a:lnTo>
                    <a:pt x="12" y="11"/>
                  </a:lnTo>
                  <a:lnTo>
                    <a:pt x="13"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5" name="Freeform 17"/>
            <p:cNvSpPr>
              <a:spLocks/>
            </p:cNvSpPr>
            <p:nvPr/>
          </p:nvSpPr>
          <p:spPr bwMode="auto">
            <a:xfrm>
              <a:off x="1723" y="2176"/>
              <a:ext cx="10" cy="9"/>
            </a:xfrm>
            <a:custGeom>
              <a:avLst/>
              <a:gdLst>
                <a:gd name="T0" fmla="*/ 0 w 13"/>
                <a:gd name="T1" fmla="*/ 0 h 12"/>
                <a:gd name="T2" fmla="*/ 9 w 13"/>
                <a:gd name="T3" fmla="*/ 8 h 12"/>
                <a:gd name="T4" fmla="*/ 10 w 13"/>
                <a:gd name="T5" fmla="*/ 9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0" y="0"/>
                  </a:moveTo>
                  <a:lnTo>
                    <a:pt x="12" y="11"/>
                  </a:lnTo>
                  <a:lnTo>
                    <a:pt x="13"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6" name="Freeform 18"/>
            <p:cNvSpPr>
              <a:spLocks/>
            </p:cNvSpPr>
            <p:nvPr/>
          </p:nvSpPr>
          <p:spPr bwMode="auto">
            <a:xfrm>
              <a:off x="1733" y="2184"/>
              <a:ext cx="9" cy="11"/>
            </a:xfrm>
            <a:custGeom>
              <a:avLst/>
              <a:gdLst>
                <a:gd name="T0" fmla="*/ 0 w 13"/>
                <a:gd name="T1" fmla="*/ 0 h 13"/>
                <a:gd name="T2" fmla="*/ 8 w 13"/>
                <a:gd name="T3" fmla="*/ 10 h 13"/>
                <a:gd name="T4" fmla="*/ 9 w 13"/>
                <a:gd name="T5" fmla="*/ 11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0" y="0"/>
                  </a:moveTo>
                  <a:lnTo>
                    <a:pt x="12" y="12"/>
                  </a:lnTo>
                  <a:lnTo>
                    <a:pt x="13"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7" name="Freeform 19"/>
            <p:cNvSpPr>
              <a:spLocks/>
            </p:cNvSpPr>
            <p:nvPr/>
          </p:nvSpPr>
          <p:spPr bwMode="auto">
            <a:xfrm>
              <a:off x="1742" y="2193"/>
              <a:ext cx="10" cy="10"/>
            </a:xfrm>
            <a:custGeom>
              <a:avLst/>
              <a:gdLst>
                <a:gd name="T0" fmla="*/ 0 w 12"/>
                <a:gd name="T1" fmla="*/ 0 h 12"/>
                <a:gd name="T2" fmla="*/ 9 w 12"/>
                <a:gd name="T3" fmla="*/ 9 h 12"/>
                <a:gd name="T4" fmla="*/ 10 w 12"/>
                <a:gd name="T5" fmla="*/ 10 h 12"/>
                <a:gd name="T6" fmla="*/ 0 60000 65536"/>
                <a:gd name="T7" fmla="*/ 0 60000 65536"/>
                <a:gd name="T8" fmla="*/ 0 60000 65536"/>
                <a:gd name="T9" fmla="*/ 0 w 12"/>
                <a:gd name="T10" fmla="*/ 0 h 12"/>
                <a:gd name="T11" fmla="*/ 12 w 12"/>
                <a:gd name="T12" fmla="*/ 12 h 12"/>
              </a:gdLst>
              <a:ahLst/>
              <a:cxnLst>
                <a:cxn ang="T6">
                  <a:pos x="T0" y="T1"/>
                </a:cxn>
                <a:cxn ang="T7">
                  <a:pos x="T2" y="T3"/>
                </a:cxn>
                <a:cxn ang="T8">
                  <a:pos x="T4" y="T5"/>
                </a:cxn>
              </a:cxnLst>
              <a:rect l="T9" t="T10" r="T11" b="T12"/>
              <a:pathLst>
                <a:path w="12" h="12">
                  <a:moveTo>
                    <a:pt x="0" y="0"/>
                  </a:moveTo>
                  <a:lnTo>
                    <a:pt x="11" y="11"/>
                  </a:lnTo>
                  <a:lnTo>
                    <a:pt x="12"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8" name="Freeform 20"/>
            <p:cNvSpPr>
              <a:spLocks/>
            </p:cNvSpPr>
            <p:nvPr/>
          </p:nvSpPr>
          <p:spPr bwMode="auto">
            <a:xfrm>
              <a:off x="1750" y="2203"/>
              <a:ext cx="9" cy="11"/>
            </a:xfrm>
            <a:custGeom>
              <a:avLst/>
              <a:gdLst>
                <a:gd name="T0" fmla="*/ 0 w 12"/>
                <a:gd name="T1" fmla="*/ 0 h 14"/>
                <a:gd name="T2" fmla="*/ 8 w 12"/>
                <a:gd name="T3" fmla="*/ 10 h 14"/>
                <a:gd name="T4" fmla="*/ 9 w 12"/>
                <a:gd name="T5" fmla="*/ 11 h 14"/>
                <a:gd name="T6" fmla="*/ 0 60000 65536"/>
                <a:gd name="T7" fmla="*/ 0 60000 65536"/>
                <a:gd name="T8" fmla="*/ 0 60000 65536"/>
                <a:gd name="T9" fmla="*/ 0 w 12"/>
                <a:gd name="T10" fmla="*/ 0 h 14"/>
                <a:gd name="T11" fmla="*/ 12 w 12"/>
                <a:gd name="T12" fmla="*/ 14 h 14"/>
              </a:gdLst>
              <a:ahLst/>
              <a:cxnLst>
                <a:cxn ang="T6">
                  <a:pos x="T0" y="T1"/>
                </a:cxn>
                <a:cxn ang="T7">
                  <a:pos x="T2" y="T3"/>
                </a:cxn>
                <a:cxn ang="T8">
                  <a:pos x="T4" y="T5"/>
                </a:cxn>
              </a:cxnLst>
              <a:rect l="T9" t="T10" r="T11" b="T12"/>
              <a:pathLst>
                <a:path w="12" h="14">
                  <a:moveTo>
                    <a:pt x="0" y="0"/>
                  </a:moveTo>
                  <a:lnTo>
                    <a:pt x="11" y="13"/>
                  </a:lnTo>
                  <a:lnTo>
                    <a:pt x="12" y="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29" name="Freeform 21"/>
            <p:cNvSpPr>
              <a:spLocks/>
            </p:cNvSpPr>
            <p:nvPr/>
          </p:nvSpPr>
          <p:spPr bwMode="auto">
            <a:xfrm>
              <a:off x="1759" y="2213"/>
              <a:ext cx="10" cy="11"/>
            </a:xfrm>
            <a:custGeom>
              <a:avLst/>
              <a:gdLst>
                <a:gd name="T0" fmla="*/ 0 w 13"/>
                <a:gd name="T1" fmla="*/ 0 h 13"/>
                <a:gd name="T2" fmla="*/ 9 w 13"/>
                <a:gd name="T3" fmla="*/ 10 h 13"/>
                <a:gd name="T4" fmla="*/ 10 w 13"/>
                <a:gd name="T5" fmla="*/ 11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0" y="0"/>
                  </a:moveTo>
                  <a:lnTo>
                    <a:pt x="12" y="12"/>
                  </a:lnTo>
                  <a:lnTo>
                    <a:pt x="13"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0" name="Freeform 22"/>
            <p:cNvSpPr>
              <a:spLocks/>
            </p:cNvSpPr>
            <p:nvPr/>
          </p:nvSpPr>
          <p:spPr bwMode="auto">
            <a:xfrm>
              <a:off x="1767" y="2224"/>
              <a:ext cx="9" cy="11"/>
            </a:xfrm>
            <a:custGeom>
              <a:avLst/>
              <a:gdLst>
                <a:gd name="T0" fmla="*/ 0 w 11"/>
                <a:gd name="T1" fmla="*/ 0 h 14"/>
                <a:gd name="T2" fmla="*/ 8 w 11"/>
                <a:gd name="T3" fmla="*/ 10 h 14"/>
                <a:gd name="T4" fmla="*/ 9 w 11"/>
                <a:gd name="T5" fmla="*/ 11 h 14"/>
                <a:gd name="T6" fmla="*/ 0 60000 65536"/>
                <a:gd name="T7" fmla="*/ 0 60000 65536"/>
                <a:gd name="T8" fmla="*/ 0 60000 65536"/>
                <a:gd name="T9" fmla="*/ 0 w 11"/>
                <a:gd name="T10" fmla="*/ 0 h 14"/>
                <a:gd name="T11" fmla="*/ 11 w 11"/>
                <a:gd name="T12" fmla="*/ 14 h 14"/>
              </a:gdLst>
              <a:ahLst/>
              <a:cxnLst>
                <a:cxn ang="T6">
                  <a:pos x="T0" y="T1"/>
                </a:cxn>
                <a:cxn ang="T7">
                  <a:pos x="T2" y="T3"/>
                </a:cxn>
                <a:cxn ang="T8">
                  <a:pos x="T4" y="T5"/>
                </a:cxn>
              </a:cxnLst>
              <a:rect l="T9" t="T10" r="T11" b="T12"/>
              <a:pathLst>
                <a:path w="11" h="14">
                  <a:moveTo>
                    <a:pt x="0" y="0"/>
                  </a:moveTo>
                  <a:lnTo>
                    <a:pt x="10" y="13"/>
                  </a:lnTo>
                  <a:lnTo>
                    <a:pt x="11" y="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1" name="Freeform 23"/>
            <p:cNvSpPr>
              <a:spLocks/>
            </p:cNvSpPr>
            <p:nvPr/>
          </p:nvSpPr>
          <p:spPr bwMode="auto">
            <a:xfrm>
              <a:off x="1775" y="2234"/>
              <a:ext cx="20" cy="29"/>
            </a:xfrm>
            <a:custGeom>
              <a:avLst/>
              <a:gdLst>
                <a:gd name="T0" fmla="*/ 0 w 26"/>
                <a:gd name="T1" fmla="*/ 0 h 35"/>
                <a:gd name="T2" fmla="*/ 19 w 26"/>
                <a:gd name="T3" fmla="*/ 28 h 35"/>
                <a:gd name="T4" fmla="*/ 20 w 26"/>
                <a:gd name="T5" fmla="*/ 29 h 35"/>
                <a:gd name="T6" fmla="*/ 0 60000 65536"/>
                <a:gd name="T7" fmla="*/ 0 60000 65536"/>
                <a:gd name="T8" fmla="*/ 0 60000 65536"/>
                <a:gd name="T9" fmla="*/ 0 w 26"/>
                <a:gd name="T10" fmla="*/ 0 h 35"/>
                <a:gd name="T11" fmla="*/ 26 w 26"/>
                <a:gd name="T12" fmla="*/ 35 h 35"/>
              </a:gdLst>
              <a:ahLst/>
              <a:cxnLst>
                <a:cxn ang="T6">
                  <a:pos x="T0" y="T1"/>
                </a:cxn>
                <a:cxn ang="T7">
                  <a:pos x="T2" y="T3"/>
                </a:cxn>
                <a:cxn ang="T8">
                  <a:pos x="T4" y="T5"/>
                </a:cxn>
              </a:cxnLst>
              <a:rect l="T9" t="T10" r="T11" b="T12"/>
              <a:pathLst>
                <a:path w="26" h="35">
                  <a:moveTo>
                    <a:pt x="0" y="0"/>
                  </a:moveTo>
                  <a:lnTo>
                    <a:pt x="25" y="34"/>
                  </a:lnTo>
                  <a:lnTo>
                    <a:pt x="26"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2" name="Freeform 24"/>
            <p:cNvSpPr>
              <a:spLocks/>
            </p:cNvSpPr>
            <p:nvPr/>
          </p:nvSpPr>
          <p:spPr bwMode="auto">
            <a:xfrm>
              <a:off x="1795" y="2261"/>
              <a:ext cx="20" cy="29"/>
            </a:xfrm>
            <a:custGeom>
              <a:avLst/>
              <a:gdLst>
                <a:gd name="T0" fmla="*/ 0 w 25"/>
                <a:gd name="T1" fmla="*/ 0 h 36"/>
                <a:gd name="T2" fmla="*/ 19 w 25"/>
                <a:gd name="T3" fmla="*/ 28 h 36"/>
                <a:gd name="T4" fmla="*/ 20 w 25"/>
                <a:gd name="T5" fmla="*/ 29 h 36"/>
                <a:gd name="T6" fmla="*/ 0 60000 65536"/>
                <a:gd name="T7" fmla="*/ 0 60000 65536"/>
                <a:gd name="T8" fmla="*/ 0 60000 65536"/>
                <a:gd name="T9" fmla="*/ 0 w 25"/>
                <a:gd name="T10" fmla="*/ 0 h 36"/>
                <a:gd name="T11" fmla="*/ 25 w 25"/>
                <a:gd name="T12" fmla="*/ 36 h 36"/>
              </a:gdLst>
              <a:ahLst/>
              <a:cxnLst>
                <a:cxn ang="T6">
                  <a:pos x="T0" y="T1"/>
                </a:cxn>
                <a:cxn ang="T7">
                  <a:pos x="T2" y="T3"/>
                </a:cxn>
                <a:cxn ang="T8">
                  <a:pos x="T4" y="T5"/>
                </a:cxn>
              </a:cxnLst>
              <a:rect l="T9" t="T10" r="T11" b="T12"/>
              <a:pathLst>
                <a:path w="25" h="36">
                  <a:moveTo>
                    <a:pt x="0" y="0"/>
                  </a:moveTo>
                  <a:lnTo>
                    <a:pt x="24" y="35"/>
                  </a:lnTo>
                  <a:lnTo>
                    <a:pt x="25"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3" name="Freeform 25"/>
            <p:cNvSpPr>
              <a:spLocks/>
            </p:cNvSpPr>
            <p:nvPr/>
          </p:nvSpPr>
          <p:spPr bwMode="auto">
            <a:xfrm>
              <a:off x="1813" y="2288"/>
              <a:ext cx="20" cy="29"/>
            </a:xfrm>
            <a:custGeom>
              <a:avLst/>
              <a:gdLst>
                <a:gd name="T0" fmla="*/ 0 w 25"/>
                <a:gd name="T1" fmla="*/ 0 h 36"/>
                <a:gd name="T2" fmla="*/ 19 w 25"/>
                <a:gd name="T3" fmla="*/ 28 h 36"/>
                <a:gd name="T4" fmla="*/ 20 w 25"/>
                <a:gd name="T5" fmla="*/ 29 h 36"/>
                <a:gd name="T6" fmla="*/ 0 60000 65536"/>
                <a:gd name="T7" fmla="*/ 0 60000 65536"/>
                <a:gd name="T8" fmla="*/ 0 60000 65536"/>
                <a:gd name="T9" fmla="*/ 0 w 25"/>
                <a:gd name="T10" fmla="*/ 0 h 36"/>
                <a:gd name="T11" fmla="*/ 25 w 25"/>
                <a:gd name="T12" fmla="*/ 36 h 36"/>
              </a:gdLst>
              <a:ahLst/>
              <a:cxnLst>
                <a:cxn ang="T6">
                  <a:pos x="T0" y="T1"/>
                </a:cxn>
                <a:cxn ang="T7">
                  <a:pos x="T2" y="T3"/>
                </a:cxn>
                <a:cxn ang="T8">
                  <a:pos x="T4" y="T5"/>
                </a:cxn>
              </a:cxnLst>
              <a:rect l="T9" t="T10" r="T11" b="T12"/>
              <a:pathLst>
                <a:path w="25" h="36">
                  <a:moveTo>
                    <a:pt x="0" y="0"/>
                  </a:moveTo>
                  <a:lnTo>
                    <a:pt x="24" y="35"/>
                  </a:lnTo>
                  <a:lnTo>
                    <a:pt x="25"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4" name="Freeform 26"/>
            <p:cNvSpPr>
              <a:spLocks/>
            </p:cNvSpPr>
            <p:nvPr/>
          </p:nvSpPr>
          <p:spPr bwMode="auto">
            <a:xfrm>
              <a:off x="1832" y="2317"/>
              <a:ext cx="20" cy="29"/>
            </a:xfrm>
            <a:custGeom>
              <a:avLst/>
              <a:gdLst>
                <a:gd name="T0" fmla="*/ 0 w 26"/>
                <a:gd name="T1" fmla="*/ 0 h 35"/>
                <a:gd name="T2" fmla="*/ 19 w 26"/>
                <a:gd name="T3" fmla="*/ 28 h 35"/>
                <a:gd name="T4" fmla="*/ 20 w 26"/>
                <a:gd name="T5" fmla="*/ 29 h 35"/>
                <a:gd name="T6" fmla="*/ 0 60000 65536"/>
                <a:gd name="T7" fmla="*/ 0 60000 65536"/>
                <a:gd name="T8" fmla="*/ 0 60000 65536"/>
                <a:gd name="T9" fmla="*/ 0 w 26"/>
                <a:gd name="T10" fmla="*/ 0 h 35"/>
                <a:gd name="T11" fmla="*/ 26 w 26"/>
                <a:gd name="T12" fmla="*/ 35 h 35"/>
              </a:gdLst>
              <a:ahLst/>
              <a:cxnLst>
                <a:cxn ang="T6">
                  <a:pos x="T0" y="T1"/>
                </a:cxn>
                <a:cxn ang="T7">
                  <a:pos x="T2" y="T3"/>
                </a:cxn>
                <a:cxn ang="T8">
                  <a:pos x="T4" y="T5"/>
                </a:cxn>
              </a:cxnLst>
              <a:rect l="T9" t="T10" r="T11" b="T12"/>
              <a:pathLst>
                <a:path w="26" h="35">
                  <a:moveTo>
                    <a:pt x="0" y="0"/>
                  </a:moveTo>
                  <a:lnTo>
                    <a:pt x="25" y="34"/>
                  </a:lnTo>
                  <a:lnTo>
                    <a:pt x="26"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5" name="Freeform 27"/>
            <p:cNvSpPr>
              <a:spLocks/>
            </p:cNvSpPr>
            <p:nvPr/>
          </p:nvSpPr>
          <p:spPr bwMode="auto">
            <a:xfrm>
              <a:off x="1850" y="2345"/>
              <a:ext cx="19" cy="29"/>
            </a:xfrm>
            <a:custGeom>
              <a:avLst/>
              <a:gdLst>
                <a:gd name="T0" fmla="*/ 0 w 24"/>
                <a:gd name="T1" fmla="*/ 0 h 36"/>
                <a:gd name="T2" fmla="*/ 18 w 24"/>
                <a:gd name="T3" fmla="*/ 28 h 36"/>
                <a:gd name="T4" fmla="*/ 19 w 24"/>
                <a:gd name="T5" fmla="*/ 29 h 36"/>
                <a:gd name="T6" fmla="*/ 0 60000 65536"/>
                <a:gd name="T7" fmla="*/ 0 60000 65536"/>
                <a:gd name="T8" fmla="*/ 0 60000 65536"/>
                <a:gd name="T9" fmla="*/ 0 w 24"/>
                <a:gd name="T10" fmla="*/ 0 h 36"/>
                <a:gd name="T11" fmla="*/ 24 w 24"/>
                <a:gd name="T12" fmla="*/ 36 h 36"/>
              </a:gdLst>
              <a:ahLst/>
              <a:cxnLst>
                <a:cxn ang="T6">
                  <a:pos x="T0" y="T1"/>
                </a:cxn>
                <a:cxn ang="T7">
                  <a:pos x="T2" y="T3"/>
                </a:cxn>
                <a:cxn ang="T8">
                  <a:pos x="T4" y="T5"/>
                </a:cxn>
              </a:cxnLst>
              <a:rect l="T9" t="T10" r="T11" b="T12"/>
              <a:pathLst>
                <a:path w="24" h="36">
                  <a:moveTo>
                    <a:pt x="0" y="0"/>
                  </a:moveTo>
                  <a:lnTo>
                    <a:pt x="23" y="35"/>
                  </a:lnTo>
                  <a:lnTo>
                    <a:pt x="24"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6" name="Freeform 28"/>
            <p:cNvSpPr>
              <a:spLocks/>
            </p:cNvSpPr>
            <p:nvPr/>
          </p:nvSpPr>
          <p:spPr bwMode="auto">
            <a:xfrm>
              <a:off x="1869" y="2374"/>
              <a:ext cx="18" cy="29"/>
            </a:xfrm>
            <a:custGeom>
              <a:avLst/>
              <a:gdLst>
                <a:gd name="T0" fmla="*/ 0 w 24"/>
                <a:gd name="T1" fmla="*/ 0 h 37"/>
                <a:gd name="T2" fmla="*/ 17 w 24"/>
                <a:gd name="T3" fmla="*/ 28 h 37"/>
                <a:gd name="T4" fmla="*/ 18 w 24"/>
                <a:gd name="T5" fmla="*/ 29 h 37"/>
                <a:gd name="T6" fmla="*/ 0 60000 65536"/>
                <a:gd name="T7" fmla="*/ 0 60000 65536"/>
                <a:gd name="T8" fmla="*/ 0 60000 65536"/>
                <a:gd name="T9" fmla="*/ 0 w 24"/>
                <a:gd name="T10" fmla="*/ 0 h 37"/>
                <a:gd name="T11" fmla="*/ 24 w 24"/>
                <a:gd name="T12" fmla="*/ 37 h 37"/>
              </a:gdLst>
              <a:ahLst/>
              <a:cxnLst>
                <a:cxn ang="T6">
                  <a:pos x="T0" y="T1"/>
                </a:cxn>
                <a:cxn ang="T7">
                  <a:pos x="T2" y="T3"/>
                </a:cxn>
                <a:cxn ang="T8">
                  <a:pos x="T4" y="T5"/>
                </a:cxn>
              </a:cxnLst>
              <a:rect l="T9" t="T10" r="T11" b="T12"/>
              <a:pathLst>
                <a:path w="24" h="37">
                  <a:moveTo>
                    <a:pt x="0" y="0"/>
                  </a:moveTo>
                  <a:lnTo>
                    <a:pt x="23" y="36"/>
                  </a:lnTo>
                  <a:lnTo>
                    <a:pt x="24"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7" name="Freeform 29"/>
            <p:cNvSpPr>
              <a:spLocks/>
            </p:cNvSpPr>
            <p:nvPr/>
          </p:nvSpPr>
          <p:spPr bwMode="auto">
            <a:xfrm>
              <a:off x="1887" y="2403"/>
              <a:ext cx="17" cy="29"/>
            </a:xfrm>
            <a:custGeom>
              <a:avLst/>
              <a:gdLst>
                <a:gd name="T0" fmla="*/ 0 w 23"/>
                <a:gd name="T1" fmla="*/ 0 h 37"/>
                <a:gd name="T2" fmla="*/ 16 w 23"/>
                <a:gd name="T3" fmla="*/ 28 h 37"/>
                <a:gd name="T4" fmla="*/ 17 w 23"/>
                <a:gd name="T5" fmla="*/ 29 h 37"/>
                <a:gd name="T6" fmla="*/ 0 60000 65536"/>
                <a:gd name="T7" fmla="*/ 0 60000 65536"/>
                <a:gd name="T8" fmla="*/ 0 60000 65536"/>
                <a:gd name="T9" fmla="*/ 0 w 23"/>
                <a:gd name="T10" fmla="*/ 0 h 37"/>
                <a:gd name="T11" fmla="*/ 23 w 23"/>
                <a:gd name="T12" fmla="*/ 37 h 37"/>
              </a:gdLst>
              <a:ahLst/>
              <a:cxnLst>
                <a:cxn ang="T6">
                  <a:pos x="T0" y="T1"/>
                </a:cxn>
                <a:cxn ang="T7">
                  <a:pos x="T2" y="T3"/>
                </a:cxn>
                <a:cxn ang="T8">
                  <a:pos x="T4" y="T5"/>
                </a:cxn>
              </a:cxnLst>
              <a:rect l="T9" t="T10" r="T11" b="T12"/>
              <a:pathLst>
                <a:path w="23" h="37">
                  <a:moveTo>
                    <a:pt x="0" y="0"/>
                  </a:moveTo>
                  <a:lnTo>
                    <a:pt x="22" y="36"/>
                  </a:lnTo>
                  <a:lnTo>
                    <a:pt x="23"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8" name="Freeform 30"/>
            <p:cNvSpPr>
              <a:spLocks/>
            </p:cNvSpPr>
            <p:nvPr/>
          </p:nvSpPr>
          <p:spPr bwMode="auto">
            <a:xfrm>
              <a:off x="1904" y="2430"/>
              <a:ext cx="18" cy="29"/>
            </a:xfrm>
            <a:custGeom>
              <a:avLst/>
              <a:gdLst>
                <a:gd name="T0" fmla="*/ 0 w 25"/>
                <a:gd name="T1" fmla="*/ 0 h 36"/>
                <a:gd name="T2" fmla="*/ 17 w 25"/>
                <a:gd name="T3" fmla="*/ 28 h 36"/>
                <a:gd name="T4" fmla="*/ 18 w 25"/>
                <a:gd name="T5" fmla="*/ 29 h 36"/>
                <a:gd name="T6" fmla="*/ 0 60000 65536"/>
                <a:gd name="T7" fmla="*/ 0 60000 65536"/>
                <a:gd name="T8" fmla="*/ 0 60000 65536"/>
                <a:gd name="T9" fmla="*/ 0 w 25"/>
                <a:gd name="T10" fmla="*/ 0 h 36"/>
                <a:gd name="T11" fmla="*/ 25 w 25"/>
                <a:gd name="T12" fmla="*/ 36 h 36"/>
              </a:gdLst>
              <a:ahLst/>
              <a:cxnLst>
                <a:cxn ang="T6">
                  <a:pos x="T0" y="T1"/>
                </a:cxn>
                <a:cxn ang="T7">
                  <a:pos x="T2" y="T3"/>
                </a:cxn>
                <a:cxn ang="T8">
                  <a:pos x="T4" y="T5"/>
                </a:cxn>
              </a:cxnLst>
              <a:rect l="T9" t="T10" r="T11" b="T12"/>
              <a:pathLst>
                <a:path w="25" h="36">
                  <a:moveTo>
                    <a:pt x="0" y="0"/>
                  </a:moveTo>
                  <a:lnTo>
                    <a:pt x="24" y="35"/>
                  </a:lnTo>
                  <a:lnTo>
                    <a:pt x="25"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9" name="Freeform 31"/>
            <p:cNvSpPr>
              <a:spLocks/>
            </p:cNvSpPr>
            <p:nvPr/>
          </p:nvSpPr>
          <p:spPr bwMode="auto">
            <a:xfrm>
              <a:off x="1921" y="2459"/>
              <a:ext cx="18" cy="31"/>
            </a:xfrm>
            <a:custGeom>
              <a:avLst/>
              <a:gdLst>
                <a:gd name="T0" fmla="*/ 0 w 23"/>
                <a:gd name="T1" fmla="*/ 0 h 37"/>
                <a:gd name="T2" fmla="*/ 17 w 23"/>
                <a:gd name="T3" fmla="*/ 30 h 37"/>
                <a:gd name="T4" fmla="*/ 18 w 23"/>
                <a:gd name="T5" fmla="*/ 31 h 37"/>
                <a:gd name="T6" fmla="*/ 0 60000 65536"/>
                <a:gd name="T7" fmla="*/ 0 60000 65536"/>
                <a:gd name="T8" fmla="*/ 0 60000 65536"/>
                <a:gd name="T9" fmla="*/ 0 w 23"/>
                <a:gd name="T10" fmla="*/ 0 h 37"/>
                <a:gd name="T11" fmla="*/ 23 w 23"/>
                <a:gd name="T12" fmla="*/ 37 h 37"/>
              </a:gdLst>
              <a:ahLst/>
              <a:cxnLst>
                <a:cxn ang="T6">
                  <a:pos x="T0" y="T1"/>
                </a:cxn>
                <a:cxn ang="T7">
                  <a:pos x="T2" y="T3"/>
                </a:cxn>
                <a:cxn ang="T8">
                  <a:pos x="T4" y="T5"/>
                </a:cxn>
              </a:cxnLst>
              <a:rect l="T9" t="T10" r="T11" b="T12"/>
              <a:pathLst>
                <a:path w="23" h="37">
                  <a:moveTo>
                    <a:pt x="0" y="0"/>
                  </a:moveTo>
                  <a:lnTo>
                    <a:pt x="22" y="36"/>
                  </a:lnTo>
                  <a:lnTo>
                    <a:pt x="23"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0" name="Freeform 32"/>
            <p:cNvSpPr>
              <a:spLocks/>
            </p:cNvSpPr>
            <p:nvPr/>
          </p:nvSpPr>
          <p:spPr bwMode="auto">
            <a:xfrm>
              <a:off x="1938" y="2488"/>
              <a:ext cx="20" cy="29"/>
            </a:xfrm>
            <a:custGeom>
              <a:avLst/>
              <a:gdLst>
                <a:gd name="T0" fmla="*/ 0 w 24"/>
                <a:gd name="T1" fmla="*/ 0 h 36"/>
                <a:gd name="T2" fmla="*/ 19 w 24"/>
                <a:gd name="T3" fmla="*/ 28 h 36"/>
                <a:gd name="T4" fmla="*/ 20 w 24"/>
                <a:gd name="T5" fmla="*/ 29 h 36"/>
                <a:gd name="T6" fmla="*/ 0 60000 65536"/>
                <a:gd name="T7" fmla="*/ 0 60000 65536"/>
                <a:gd name="T8" fmla="*/ 0 60000 65536"/>
                <a:gd name="T9" fmla="*/ 0 w 24"/>
                <a:gd name="T10" fmla="*/ 0 h 36"/>
                <a:gd name="T11" fmla="*/ 24 w 24"/>
                <a:gd name="T12" fmla="*/ 36 h 36"/>
              </a:gdLst>
              <a:ahLst/>
              <a:cxnLst>
                <a:cxn ang="T6">
                  <a:pos x="T0" y="T1"/>
                </a:cxn>
                <a:cxn ang="T7">
                  <a:pos x="T2" y="T3"/>
                </a:cxn>
                <a:cxn ang="T8">
                  <a:pos x="T4" y="T5"/>
                </a:cxn>
              </a:cxnLst>
              <a:rect l="T9" t="T10" r="T11" b="T12"/>
              <a:pathLst>
                <a:path w="24" h="36">
                  <a:moveTo>
                    <a:pt x="0" y="0"/>
                  </a:moveTo>
                  <a:lnTo>
                    <a:pt x="23" y="35"/>
                  </a:lnTo>
                  <a:lnTo>
                    <a:pt x="24"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1" name="Freeform 33"/>
            <p:cNvSpPr>
              <a:spLocks/>
            </p:cNvSpPr>
            <p:nvPr/>
          </p:nvSpPr>
          <p:spPr bwMode="auto">
            <a:xfrm>
              <a:off x="1956" y="2517"/>
              <a:ext cx="22" cy="35"/>
            </a:xfrm>
            <a:custGeom>
              <a:avLst/>
              <a:gdLst>
                <a:gd name="T0" fmla="*/ 0 w 29"/>
                <a:gd name="T1" fmla="*/ 0 h 46"/>
                <a:gd name="T2" fmla="*/ 21 w 29"/>
                <a:gd name="T3" fmla="*/ 34 h 46"/>
                <a:gd name="T4" fmla="*/ 22 w 29"/>
                <a:gd name="T5" fmla="*/ 35 h 46"/>
                <a:gd name="T6" fmla="*/ 0 60000 65536"/>
                <a:gd name="T7" fmla="*/ 0 60000 65536"/>
                <a:gd name="T8" fmla="*/ 0 60000 65536"/>
                <a:gd name="T9" fmla="*/ 0 w 29"/>
                <a:gd name="T10" fmla="*/ 0 h 46"/>
                <a:gd name="T11" fmla="*/ 29 w 29"/>
                <a:gd name="T12" fmla="*/ 46 h 46"/>
              </a:gdLst>
              <a:ahLst/>
              <a:cxnLst>
                <a:cxn ang="T6">
                  <a:pos x="T0" y="T1"/>
                </a:cxn>
                <a:cxn ang="T7">
                  <a:pos x="T2" y="T3"/>
                </a:cxn>
                <a:cxn ang="T8">
                  <a:pos x="T4" y="T5"/>
                </a:cxn>
              </a:cxnLst>
              <a:rect l="T9" t="T10" r="T11" b="T12"/>
              <a:pathLst>
                <a:path w="29" h="46">
                  <a:moveTo>
                    <a:pt x="0" y="0"/>
                  </a:moveTo>
                  <a:lnTo>
                    <a:pt x="28" y="45"/>
                  </a:lnTo>
                  <a:lnTo>
                    <a:pt x="29" y="4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2" name="Freeform 34"/>
            <p:cNvSpPr>
              <a:spLocks/>
            </p:cNvSpPr>
            <p:nvPr/>
          </p:nvSpPr>
          <p:spPr bwMode="auto">
            <a:xfrm>
              <a:off x="1978" y="2552"/>
              <a:ext cx="21" cy="37"/>
            </a:xfrm>
            <a:custGeom>
              <a:avLst/>
              <a:gdLst>
                <a:gd name="T0" fmla="*/ 0 w 28"/>
                <a:gd name="T1" fmla="*/ 0 h 46"/>
                <a:gd name="T2" fmla="*/ 20 w 28"/>
                <a:gd name="T3" fmla="*/ 36 h 46"/>
                <a:gd name="T4" fmla="*/ 21 w 28"/>
                <a:gd name="T5" fmla="*/ 37 h 46"/>
                <a:gd name="T6" fmla="*/ 0 60000 65536"/>
                <a:gd name="T7" fmla="*/ 0 60000 65536"/>
                <a:gd name="T8" fmla="*/ 0 60000 65536"/>
                <a:gd name="T9" fmla="*/ 0 w 28"/>
                <a:gd name="T10" fmla="*/ 0 h 46"/>
                <a:gd name="T11" fmla="*/ 28 w 28"/>
                <a:gd name="T12" fmla="*/ 46 h 46"/>
              </a:gdLst>
              <a:ahLst/>
              <a:cxnLst>
                <a:cxn ang="T6">
                  <a:pos x="T0" y="T1"/>
                </a:cxn>
                <a:cxn ang="T7">
                  <a:pos x="T2" y="T3"/>
                </a:cxn>
                <a:cxn ang="T8">
                  <a:pos x="T4" y="T5"/>
                </a:cxn>
              </a:cxnLst>
              <a:rect l="T9" t="T10" r="T11" b="T12"/>
              <a:pathLst>
                <a:path w="28" h="46">
                  <a:moveTo>
                    <a:pt x="0" y="0"/>
                  </a:moveTo>
                  <a:lnTo>
                    <a:pt x="27" y="45"/>
                  </a:lnTo>
                  <a:lnTo>
                    <a:pt x="28" y="4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3" name="Freeform 35"/>
            <p:cNvSpPr>
              <a:spLocks/>
            </p:cNvSpPr>
            <p:nvPr/>
          </p:nvSpPr>
          <p:spPr bwMode="auto">
            <a:xfrm>
              <a:off x="1998" y="2588"/>
              <a:ext cx="21" cy="39"/>
            </a:xfrm>
            <a:custGeom>
              <a:avLst/>
              <a:gdLst>
                <a:gd name="T0" fmla="*/ 0 w 26"/>
                <a:gd name="T1" fmla="*/ 0 h 47"/>
                <a:gd name="T2" fmla="*/ 20 w 26"/>
                <a:gd name="T3" fmla="*/ 38 h 47"/>
                <a:gd name="T4" fmla="*/ 21 w 26"/>
                <a:gd name="T5" fmla="*/ 39 h 47"/>
                <a:gd name="T6" fmla="*/ 0 60000 65536"/>
                <a:gd name="T7" fmla="*/ 0 60000 65536"/>
                <a:gd name="T8" fmla="*/ 0 60000 65536"/>
                <a:gd name="T9" fmla="*/ 0 w 26"/>
                <a:gd name="T10" fmla="*/ 0 h 47"/>
                <a:gd name="T11" fmla="*/ 26 w 26"/>
                <a:gd name="T12" fmla="*/ 47 h 47"/>
              </a:gdLst>
              <a:ahLst/>
              <a:cxnLst>
                <a:cxn ang="T6">
                  <a:pos x="T0" y="T1"/>
                </a:cxn>
                <a:cxn ang="T7">
                  <a:pos x="T2" y="T3"/>
                </a:cxn>
                <a:cxn ang="T8">
                  <a:pos x="T4" y="T5"/>
                </a:cxn>
              </a:cxnLst>
              <a:rect l="T9" t="T10" r="T11" b="T12"/>
              <a:pathLst>
                <a:path w="26" h="47">
                  <a:moveTo>
                    <a:pt x="0" y="0"/>
                  </a:moveTo>
                  <a:lnTo>
                    <a:pt x="25" y="46"/>
                  </a:lnTo>
                  <a:lnTo>
                    <a:pt x="26" y="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4" name="Freeform 36"/>
            <p:cNvSpPr>
              <a:spLocks/>
            </p:cNvSpPr>
            <p:nvPr/>
          </p:nvSpPr>
          <p:spPr bwMode="auto">
            <a:xfrm>
              <a:off x="2018" y="2627"/>
              <a:ext cx="20" cy="37"/>
            </a:xfrm>
            <a:custGeom>
              <a:avLst/>
              <a:gdLst>
                <a:gd name="T0" fmla="*/ 0 w 25"/>
                <a:gd name="T1" fmla="*/ 0 h 48"/>
                <a:gd name="T2" fmla="*/ 19 w 25"/>
                <a:gd name="T3" fmla="*/ 36 h 48"/>
                <a:gd name="T4" fmla="*/ 20 w 25"/>
                <a:gd name="T5" fmla="*/ 37 h 48"/>
                <a:gd name="T6" fmla="*/ 0 60000 65536"/>
                <a:gd name="T7" fmla="*/ 0 60000 65536"/>
                <a:gd name="T8" fmla="*/ 0 60000 65536"/>
                <a:gd name="T9" fmla="*/ 0 w 25"/>
                <a:gd name="T10" fmla="*/ 0 h 48"/>
                <a:gd name="T11" fmla="*/ 25 w 25"/>
                <a:gd name="T12" fmla="*/ 48 h 48"/>
              </a:gdLst>
              <a:ahLst/>
              <a:cxnLst>
                <a:cxn ang="T6">
                  <a:pos x="T0" y="T1"/>
                </a:cxn>
                <a:cxn ang="T7">
                  <a:pos x="T2" y="T3"/>
                </a:cxn>
                <a:cxn ang="T8">
                  <a:pos x="T4" y="T5"/>
                </a:cxn>
              </a:cxnLst>
              <a:rect l="T9" t="T10" r="T11" b="T12"/>
              <a:pathLst>
                <a:path w="25" h="48">
                  <a:moveTo>
                    <a:pt x="0" y="0"/>
                  </a:moveTo>
                  <a:lnTo>
                    <a:pt x="24" y="47"/>
                  </a:lnTo>
                  <a:lnTo>
                    <a:pt x="25" y="4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5" name="Freeform 37"/>
            <p:cNvSpPr>
              <a:spLocks/>
            </p:cNvSpPr>
            <p:nvPr/>
          </p:nvSpPr>
          <p:spPr bwMode="auto">
            <a:xfrm>
              <a:off x="2036" y="2664"/>
              <a:ext cx="19" cy="38"/>
            </a:xfrm>
            <a:custGeom>
              <a:avLst/>
              <a:gdLst>
                <a:gd name="T0" fmla="*/ 0 w 25"/>
                <a:gd name="T1" fmla="*/ 0 h 48"/>
                <a:gd name="T2" fmla="*/ 18 w 25"/>
                <a:gd name="T3" fmla="*/ 37 h 48"/>
                <a:gd name="T4" fmla="*/ 19 w 25"/>
                <a:gd name="T5" fmla="*/ 38 h 48"/>
                <a:gd name="T6" fmla="*/ 0 60000 65536"/>
                <a:gd name="T7" fmla="*/ 0 60000 65536"/>
                <a:gd name="T8" fmla="*/ 0 60000 65536"/>
                <a:gd name="T9" fmla="*/ 0 w 25"/>
                <a:gd name="T10" fmla="*/ 0 h 48"/>
                <a:gd name="T11" fmla="*/ 25 w 25"/>
                <a:gd name="T12" fmla="*/ 48 h 48"/>
              </a:gdLst>
              <a:ahLst/>
              <a:cxnLst>
                <a:cxn ang="T6">
                  <a:pos x="T0" y="T1"/>
                </a:cxn>
                <a:cxn ang="T7">
                  <a:pos x="T2" y="T3"/>
                </a:cxn>
                <a:cxn ang="T8">
                  <a:pos x="T4" y="T5"/>
                </a:cxn>
              </a:cxnLst>
              <a:rect l="T9" t="T10" r="T11" b="T12"/>
              <a:pathLst>
                <a:path w="25" h="48">
                  <a:moveTo>
                    <a:pt x="0" y="0"/>
                  </a:moveTo>
                  <a:lnTo>
                    <a:pt x="24" y="47"/>
                  </a:lnTo>
                  <a:lnTo>
                    <a:pt x="25" y="4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6" name="Freeform 38"/>
            <p:cNvSpPr>
              <a:spLocks/>
            </p:cNvSpPr>
            <p:nvPr/>
          </p:nvSpPr>
          <p:spPr bwMode="auto">
            <a:xfrm>
              <a:off x="2055" y="2701"/>
              <a:ext cx="16" cy="40"/>
            </a:xfrm>
            <a:custGeom>
              <a:avLst/>
              <a:gdLst>
                <a:gd name="T0" fmla="*/ 0 w 23"/>
                <a:gd name="T1" fmla="*/ 0 h 48"/>
                <a:gd name="T2" fmla="*/ 15 w 23"/>
                <a:gd name="T3" fmla="*/ 39 h 48"/>
                <a:gd name="T4" fmla="*/ 16 w 23"/>
                <a:gd name="T5" fmla="*/ 40 h 48"/>
                <a:gd name="T6" fmla="*/ 0 60000 65536"/>
                <a:gd name="T7" fmla="*/ 0 60000 65536"/>
                <a:gd name="T8" fmla="*/ 0 60000 65536"/>
                <a:gd name="T9" fmla="*/ 0 w 23"/>
                <a:gd name="T10" fmla="*/ 0 h 48"/>
                <a:gd name="T11" fmla="*/ 23 w 23"/>
                <a:gd name="T12" fmla="*/ 48 h 48"/>
              </a:gdLst>
              <a:ahLst/>
              <a:cxnLst>
                <a:cxn ang="T6">
                  <a:pos x="T0" y="T1"/>
                </a:cxn>
                <a:cxn ang="T7">
                  <a:pos x="T2" y="T3"/>
                </a:cxn>
                <a:cxn ang="T8">
                  <a:pos x="T4" y="T5"/>
                </a:cxn>
              </a:cxnLst>
              <a:rect l="T9" t="T10" r="T11" b="T12"/>
              <a:pathLst>
                <a:path w="23" h="48">
                  <a:moveTo>
                    <a:pt x="0" y="0"/>
                  </a:moveTo>
                  <a:lnTo>
                    <a:pt x="22" y="47"/>
                  </a:lnTo>
                  <a:lnTo>
                    <a:pt x="23" y="4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7" name="Freeform 39"/>
            <p:cNvSpPr>
              <a:spLocks/>
            </p:cNvSpPr>
            <p:nvPr/>
          </p:nvSpPr>
          <p:spPr bwMode="auto">
            <a:xfrm>
              <a:off x="2071" y="2739"/>
              <a:ext cx="19" cy="39"/>
            </a:xfrm>
            <a:custGeom>
              <a:avLst/>
              <a:gdLst>
                <a:gd name="T0" fmla="*/ 0 w 23"/>
                <a:gd name="T1" fmla="*/ 0 h 49"/>
                <a:gd name="T2" fmla="*/ 18 w 23"/>
                <a:gd name="T3" fmla="*/ 38 h 49"/>
                <a:gd name="T4" fmla="*/ 19 w 23"/>
                <a:gd name="T5" fmla="*/ 39 h 49"/>
                <a:gd name="T6" fmla="*/ 0 60000 65536"/>
                <a:gd name="T7" fmla="*/ 0 60000 65536"/>
                <a:gd name="T8" fmla="*/ 0 60000 65536"/>
                <a:gd name="T9" fmla="*/ 0 w 23"/>
                <a:gd name="T10" fmla="*/ 0 h 49"/>
                <a:gd name="T11" fmla="*/ 23 w 23"/>
                <a:gd name="T12" fmla="*/ 49 h 49"/>
              </a:gdLst>
              <a:ahLst/>
              <a:cxnLst>
                <a:cxn ang="T6">
                  <a:pos x="T0" y="T1"/>
                </a:cxn>
                <a:cxn ang="T7">
                  <a:pos x="T2" y="T3"/>
                </a:cxn>
                <a:cxn ang="T8">
                  <a:pos x="T4" y="T5"/>
                </a:cxn>
              </a:cxnLst>
              <a:rect l="T9" t="T10" r="T11" b="T12"/>
              <a:pathLst>
                <a:path w="23" h="49">
                  <a:moveTo>
                    <a:pt x="0" y="0"/>
                  </a:moveTo>
                  <a:lnTo>
                    <a:pt x="22" y="48"/>
                  </a:lnTo>
                  <a:lnTo>
                    <a:pt x="23" y="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8" name="Freeform 40"/>
            <p:cNvSpPr>
              <a:spLocks/>
            </p:cNvSpPr>
            <p:nvPr/>
          </p:nvSpPr>
          <p:spPr bwMode="auto">
            <a:xfrm>
              <a:off x="2088" y="2778"/>
              <a:ext cx="17" cy="39"/>
            </a:xfrm>
            <a:custGeom>
              <a:avLst/>
              <a:gdLst>
                <a:gd name="T0" fmla="*/ 0 w 22"/>
                <a:gd name="T1" fmla="*/ 0 h 49"/>
                <a:gd name="T2" fmla="*/ 16 w 22"/>
                <a:gd name="T3" fmla="*/ 38 h 49"/>
                <a:gd name="T4" fmla="*/ 17 w 22"/>
                <a:gd name="T5" fmla="*/ 39 h 49"/>
                <a:gd name="T6" fmla="*/ 0 60000 65536"/>
                <a:gd name="T7" fmla="*/ 0 60000 65536"/>
                <a:gd name="T8" fmla="*/ 0 60000 65536"/>
                <a:gd name="T9" fmla="*/ 0 w 22"/>
                <a:gd name="T10" fmla="*/ 0 h 49"/>
                <a:gd name="T11" fmla="*/ 22 w 22"/>
                <a:gd name="T12" fmla="*/ 49 h 49"/>
              </a:gdLst>
              <a:ahLst/>
              <a:cxnLst>
                <a:cxn ang="T6">
                  <a:pos x="T0" y="T1"/>
                </a:cxn>
                <a:cxn ang="T7">
                  <a:pos x="T2" y="T3"/>
                </a:cxn>
                <a:cxn ang="T8">
                  <a:pos x="T4" y="T5"/>
                </a:cxn>
              </a:cxnLst>
              <a:rect l="T9" t="T10" r="T11" b="T12"/>
              <a:pathLst>
                <a:path w="22" h="49">
                  <a:moveTo>
                    <a:pt x="0" y="0"/>
                  </a:moveTo>
                  <a:lnTo>
                    <a:pt x="21" y="48"/>
                  </a:lnTo>
                  <a:lnTo>
                    <a:pt x="22" y="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9" name="Freeform 41"/>
            <p:cNvSpPr>
              <a:spLocks/>
            </p:cNvSpPr>
            <p:nvPr/>
          </p:nvSpPr>
          <p:spPr bwMode="auto">
            <a:xfrm>
              <a:off x="2105" y="2817"/>
              <a:ext cx="17" cy="40"/>
            </a:xfrm>
            <a:custGeom>
              <a:avLst/>
              <a:gdLst>
                <a:gd name="T0" fmla="*/ 0 w 23"/>
                <a:gd name="T1" fmla="*/ 0 h 49"/>
                <a:gd name="T2" fmla="*/ 16 w 23"/>
                <a:gd name="T3" fmla="*/ 39 h 49"/>
                <a:gd name="T4" fmla="*/ 17 w 23"/>
                <a:gd name="T5" fmla="*/ 40 h 49"/>
                <a:gd name="T6" fmla="*/ 0 60000 65536"/>
                <a:gd name="T7" fmla="*/ 0 60000 65536"/>
                <a:gd name="T8" fmla="*/ 0 60000 65536"/>
                <a:gd name="T9" fmla="*/ 0 w 23"/>
                <a:gd name="T10" fmla="*/ 0 h 49"/>
                <a:gd name="T11" fmla="*/ 23 w 23"/>
                <a:gd name="T12" fmla="*/ 49 h 49"/>
              </a:gdLst>
              <a:ahLst/>
              <a:cxnLst>
                <a:cxn ang="T6">
                  <a:pos x="T0" y="T1"/>
                </a:cxn>
                <a:cxn ang="T7">
                  <a:pos x="T2" y="T3"/>
                </a:cxn>
                <a:cxn ang="T8">
                  <a:pos x="T4" y="T5"/>
                </a:cxn>
              </a:cxnLst>
              <a:rect l="T9" t="T10" r="T11" b="T12"/>
              <a:pathLst>
                <a:path w="23" h="49">
                  <a:moveTo>
                    <a:pt x="0" y="0"/>
                  </a:moveTo>
                  <a:lnTo>
                    <a:pt x="22" y="48"/>
                  </a:lnTo>
                  <a:lnTo>
                    <a:pt x="23" y="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50" name="Freeform 42"/>
            <p:cNvSpPr>
              <a:spLocks/>
            </p:cNvSpPr>
            <p:nvPr/>
          </p:nvSpPr>
          <p:spPr bwMode="auto">
            <a:xfrm>
              <a:off x="2121" y="2855"/>
              <a:ext cx="17" cy="40"/>
            </a:xfrm>
            <a:custGeom>
              <a:avLst/>
              <a:gdLst>
                <a:gd name="T0" fmla="*/ 0 w 22"/>
                <a:gd name="T1" fmla="*/ 0 h 49"/>
                <a:gd name="T2" fmla="*/ 16 w 22"/>
                <a:gd name="T3" fmla="*/ 39 h 49"/>
                <a:gd name="T4" fmla="*/ 17 w 22"/>
                <a:gd name="T5" fmla="*/ 40 h 49"/>
                <a:gd name="T6" fmla="*/ 0 60000 65536"/>
                <a:gd name="T7" fmla="*/ 0 60000 65536"/>
                <a:gd name="T8" fmla="*/ 0 60000 65536"/>
                <a:gd name="T9" fmla="*/ 0 w 22"/>
                <a:gd name="T10" fmla="*/ 0 h 49"/>
                <a:gd name="T11" fmla="*/ 22 w 22"/>
                <a:gd name="T12" fmla="*/ 49 h 49"/>
              </a:gdLst>
              <a:ahLst/>
              <a:cxnLst>
                <a:cxn ang="T6">
                  <a:pos x="T0" y="T1"/>
                </a:cxn>
                <a:cxn ang="T7">
                  <a:pos x="T2" y="T3"/>
                </a:cxn>
                <a:cxn ang="T8">
                  <a:pos x="T4" y="T5"/>
                </a:cxn>
              </a:cxnLst>
              <a:rect l="T9" t="T10" r="T11" b="T12"/>
              <a:pathLst>
                <a:path w="22" h="49">
                  <a:moveTo>
                    <a:pt x="0" y="0"/>
                  </a:moveTo>
                  <a:lnTo>
                    <a:pt x="21" y="48"/>
                  </a:lnTo>
                  <a:lnTo>
                    <a:pt x="22" y="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51" name="Freeform 43"/>
            <p:cNvSpPr>
              <a:spLocks/>
            </p:cNvSpPr>
            <p:nvPr/>
          </p:nvSpPr>
          <p:spPr bwMode="auto">
            <a:xfrm>
              <a:off x="1504" y="1008"/>
              <a:ext cx="2" cy="1981"/>
            </a:xfrm>
            <a:custGeom>
              <a:avLst/>
              <a:gdLst>
                <a:gd name="T0" fmla="*/ 0 w 2"/>
                <a:gd name="T1" fmla="*/ 0 h 2460"/>
                <a:gd name="T2" fmla="*/ 0 w 2"/>
                <a:gd name="T3" fmla="*/ 1980 h 2460"/>
                <a:gd name="T4" fmla="*/ 0 w 2"/>
                <a:gd name="T5" fmla="*/ 1981 h 2460"/>
                <a:gd name="T6" fmla="*/ 0 60000 65536"/>
                <a:gd name="T7" fmla="*/ 0 60000 65536"/>
                <a:gd name="T8" fmla="*/ 0 60000 65536"/>
                <a:gd name="T9" fmla="*/ 0 w 2"/>
                <a:gd name="T10" fmla="*/ 0 h 2460"/>
                <a:gd name="T11" fmla="*/ 2 w 2"/>
                <a:gd name="T12" fmla="*/ 2460 h 2460"/>
              </a:gdLst>
              <a:ahLst/>
              <a:cxnLst>
                <a:cxn ang="T6">
                  <a:pos x="T0" y="T1"/>
                </a:cxn>
                <a:cxn ang="T7">
                  <a:pos x="T2" y="T3"/>
                </a:cxn>
                <a:cxn ang="T8">
                  <a:pos x="T4" y="T5"/>
                </a:cxn>
              </a:cxnLst>
              <a:rect l="T9" t="T10" r="T11" b="T12"/>
              <a:pathLst>
                <a:path w="2" h="2460">
                  <a:moveTo>
                    <a:pt x="0" y="0"/>
                  </a:moveTo>
                  <a:lnTo>
                    <a:pt x="0" y="2459"/>
                  </a:lnTo>
                  <a:lnTo>
                    <a:pt x="0" y="2460"/>
                  </a:lnTo>
                </a:path>
              </a:pathLst>
            </a:custGeom>
            <a:noFill/>
            <a:ln w="12700">
              <a:solidFill>
                <a:srgbClr val="000000"/>
              </a:solidFill>
              <a:prstDash val="solid"/>
              <a:round/>
              <a:headEnd type="stealth" w="med" len="lg"/>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52" name="Rectangle 44"/>
            <p:cNvSpPr>
              <a:spLocks noChangeArrowheads="1"/>
            </p:cNvSpPr>
            <p:nvPr/>
          </p:nvSpPr>
          <p:spPr bwMode="auto">
            <a:xfrm>
              <a:off x="85" y="1994"/>
              <a:ext cx="850"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90000"/>
                </a:lnSpc>
                <a:spcBef>
                  <a:spcPct val="20000"/>
                </a:spcBef>
              </a:pPr>
              <a:r>
                <a:rPr lang="en-US" altLang="en-US" sz="1400">
                  <a:solidFill>
                    <a:srgbClr val="000000"/>
                  </a:solidFill>
                </a:rPr>
                <a:t>Valenzband</a:t>
              </a:r>
            </a:p>
          </p:txBody>
        </p:sp>
        <p:sp>
          <p:nvSpPr>
            <p:cNvPr id="46153" name="Rectangle 45"/>
            <p:cNvSpPr>
              <a:spLocks noChangeArrowheads="1"/>
            </p:cNvSpPr>
            <p:nvPr/>
          </p:nvSpPr>
          <p:spPr bwMode="auto">
            <a:xfrm>
              <a:off x="0" y="1614"/>
              <a:ext cx="893"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90000"/>
                </a:lnSpc>
                <a:spcBef>
                  <a:spcPct val="20000"/>
                </a:spcBef>
              </a:pPr>
              <a:r>
                <a:rPr lang="en-US" altLang="en-US" sz="1400">
                  <a:solidFill>
                    <a:srgbClr val="000000"/>
                  </a:solidFill>
                </a:rPr>
                <a:t>Leitungsband</a:t>
              </a:r>
            </a:p>
          </p:txBody>
        </p:sp>
        <p:sp>
          <p:nvSpPr>
            <p:cNvPr id="46154" name="Freeform 46"/>
            <p:cNvSpPr>
              <a:spLocks/>
            </p:cNvSpPr>
            <p:nvPr/>
          </p:nvSpPr>
          <p:spPr bwMode="auto">
            <a:xfrm>
              <a:off x="1504" y="1663"/>
              <a:ext cx="29" cy="5"/>
            </a:xfrm>
            <a:custGeom>
              <a:avLst/>
              <a:gdLst>
                <a:gd name="T0" fmla="*/ 0 w 38"/>
                <a:gd name="T1" fmla="*/ 5 h 6"/>
                <a:gd name="T2" fmla="*/ 28 w 38"/>
                <a:gd name="T3" fmla="*/ 1 h 6"/>
                <a:gd name="T4" fmla="*/ 29 w 38"/>
                <a:gd name="T5" fmla="*/ 0 h 6"/>
                <a:gd name="T6" fmla="*/ 0 60000 65536"/>
                <a:gd name="T7" fmla="*/ 0 60000 65536"/>
                <a:gd name="T8" fmla="*/ 0 60000 65536"/>
                <a:gd name="T9" fmla="*/ 0 w 38"/>
                <a:gd name="T10" fmla="*/ 0 h 6"/>
                <a:gd name="T11" fmla="*/ 38 w 38"/>
                <a:gd name="T12" fmla="*/ 6 h 6"/>
              </a:gdLst>
              <a:ahLst/>
              <a:cxnLst>
                <a:cxn ang="T6">
                  <a:pos x="T0" y="T1"/>
                </a:cxn>
                <a:cxn ang="T7">
                  <a:pos x="T2" y="T3"/>
                </a:cxn>
                <a:cxn ang="T8">
                  <a:pos x="T4" y="T5"/>
                </a:cxn>
              </a:cxnLst>
              <a:rect l="T9" t="T10" r="T11" b="T12"/>
              <a:pathLst>
                <a:path w="38" h="6">
                  <a:moveTo>
                    <a:pt x="0" y="6"/>
                  </a:moveTo>
                  <a:lnTo>
                    <a:pt x="37" y="1"/>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55" name="Freeform 47"/>
            <p:cNvSpPr>
              <a:spLocks/>
            </p:cNvSpPr>
            <p:nvPr/>
          </p:nvSpPr>
          <p:spPr bwMode="auto">
            <a:xfrm>
              <a:off x="1533" y="1660"/>
              <a:ext cx="30" cy="5"/>
            </a:xfrm>
            <a:custGeom>
              <a:avLst/>
              <a:gdLst>
                <a:gd name="T0" fmla="*/ 0 w 40"/>
                <a:gd name="T1" fmla="*/ 5 h 6"/>
                <a:gd name="T2" fmla="*/ 29 w 40"/>
                <a:gd name="T3" fmla="*/ 1 h 6"/>
                <a:gd name="T4" fmla="*/ 30 w 40"/>
                <a:gd name="T5" fmla="*/ 0 h 6"/>
                <a:gd name="T6" fmla="*/ 0 60000 65536"/>
                <a:gd name="T7" fmla="*/ 0 60000 65536"/>
                <a:gd name="T8" fmla="*/ 0 60000 65536"/>
                <a:gd name="T9" fmla="*/ 0 w 40"/>
                <a:gd name="T10" fmla="*/ 0 h 6"/>
                <a:gd name="T11" fmla="*/ 40 w 40"/>
                <a:gd name="T12" fmla="*/ 6 h 6"/>
              </a:gdLst>
              <a:ahLst/>
              <a:cxnLst>
                <a:cxn ang="T6">
                  <a:pos x="T0" y="T1"/>
                </a:cxn>
                <a:cxn ang="T7">
                  <a:pos x="T2" y="T3"/>
                </a:cxn>
                <a:cxn ang="T8">
                  <a:pos x="T4" y="T5"/>
                </a:cxn>
              </a:cxnLst>
              <a:rect l="T9" t="T10" r="T11" b="T12"/>
              <a:pathLst>
                <a:path w="40" h="6">
                  <a:moveTo>
                    <a:pt x="0" y="6"/>
                  </a:moveTo>
                  <a:lnTo>
                    <a:pt x="39" y="1"/>
                  </a:lnTo>
                  <a:lnTo>
                    <a:pt x="4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56" name="Freeform 48"/>
            <p:cNvSpPr>
              <a:spLocks/>
            </p:cNvSpPr>
            <p:nvPr/>
          </p:nvSpPr>
          <p:spPr bwMode="auto">
            <a:xfrm>
              <a:off x="1563" y="1655"/>
              <a:ext cx="29" cy="5"/>
            </a:xfrm>
            <a:custGeom>
              <a:avLst/>
              <a:gdLst>
                <a:gd name="T0" fmla="*/ 0 w 38"/>
                <a:gd name="T1" fmla="*/ 5 h 7"/>
                <a:gd name="T2" fmla="*/ 28 w 38"/>
                <a:gd name="T3" fmla="*/ 1 h 7"/>
                <a:gd name="T4" fmla="*/ 29 w 38"/>
                <a:gd name="T5" fmla="*/ 0 h 7"/>
                <a:gd name="T6" fmla="*/ 0 60000 65536"/>
                <a:gd name="T7" fmla="*/ 0 60000 65536"/>
                <a:gd name="T8" fmla="*/ 0 60000 65536"/>
                <a:gd name="T9" fmla="*/ 0 w 38"/>
                <a:gd name="T10" fmla="*/ 0 h 7"/>
                <a:gd name="T11" fmla="*/ 38 w 38"/>
                <a:gd name="T12" fmla="*/ 7 h 7"/>
              </a:gdLst>
              <a:ahLst/>
              <a:cxnLst>
                <a:cxn ang="T6">
                  <a:pos x="T0" y="T1"/>
                </a:cxn>
                <a:cxn ang="T7">
                  <a:pos x="T2" y="T3"/>
                </a:cxn>
                <a:cxn ang="T8">
                  <a:pos x="T4" y="T5"/>
                </a:cxn>
              </a:cxnLst>
              <a:rect l="T9" t="T10" r="T11" b="T12"/>
              <a:pathLst>
                <a:path w="38" h="7">
                  <a:moveTo>
                    <a:pt x="0" y="7"/>
                  </a:moveTo>
                  <a:lnTo>
                    <a:pt x="37" y="1"/>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57" name="Freeform 49"/>
            <p:cNvSpPr>
              <a:spLocks/>
            </p:cNvSpPr>
            <p:nvPr/>
          </p:nvSpPr>
          <p:spPr bwMode="auto">
            <a:xfrm>
              <a:off x="1592" y="1649"/>
              <a:ext cx="29" cy="6"/>
            </a:xfrm>
            <a:custGeom>
              <a:avLst/>
              <a:gdLst>
                <a:gd name="T0" fmla="*/ 0 w 38"/>
                <a:gd name="T1" fmla="*/ 6 h 9"/>
                <a:gd name="T2" fmla="*/ 28 w 38"/>
                <a:gd name="T3" fmla="*/ 1 h 9"/>
                <a:gd name="T4" fmla="*/ 29 w 38"/>
                <a:gd name="T5" fmla="*/ 0 h 9"/>
                <a:gd name="T6" fmla="*/ 0 60000 65536"/>
                <a:gd name="T7" fmla="*/ 0 60000 65536"/>
                <a:gd name="T8" fmla="*/ 0 60000 65536"/>
                <a:gd name="T9" fmla="*/ 0 w 38"/>
                <a:gd name="T10" fmla="*/ 0 h 9"/>
                <a:gd name="T11" fmla="*/ 38 w 38"/>
                <a:gd name="T12" fmla="*/ 9 h 9"/>
              </a:gdLst>
              <a:ahLst/>
              <a:cxnLst>
                <a:cxn ang="T6">
                  <a:pos x="T0" y="T1"/>
                </a:cxn>
                <a:cxn ang="T7">
                  <a:pos x="T2" y="T3"/>
                </a:cxn>
                <a:cxn ang="T8">
                  <a:pos x="T4" y="T5"/>
                </a:cxn>
              </a:cxnLst>
              <a:rect l="T9" t="T10" r="T11" b="T12"/>
              <a:pathLst>
                <a:path w="38" h="9">
                  <a:moveTo>
                    <a:pt x="0" y="9"/>
                  </a:moveTo>
                  <a:lnTo>
                    <a:pt x="37" y="1"/>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58" name="Freeform 50"/>
            <p:cNvSpPr>
              <a:spLocks/>
            </p:cNvSpPr>
            <p:nvPr/>
          </p:nvSpPr>
          <p:spPr bwMode="auto">
            <a:xfrm>
              <a:off x="1620" y="1641"/>
              <a:ext cx="29" cy="8"/>
            </a:xfrm>
            <a:custGeom>
              <a:avLst/>
              <a:gdLst>
                <a:gd name="T0" fmla="*/ 0 w 38"/>
                <a:gd name="T1" fmla="*/ 8 h 11"/>
                <a:gd name="T2" fmla="*/ 28 w 38"/>
                <a:gd name="T3" fmla="*/ 1 h 11"/>
                <a:gd name="T4" fmla="*/ 29 w 38"/>
                <a:gd name="T5" fmla="*/ 0 h 11"/>
                <a:gd name="T6" fmla="*/ 0 60000 65536"/>
                <a:gd name="T7" fmla="*/ 0 60000 65536"/>
                <a:gd name="T8" fmla="*/ 0 60000 65536"/>
                <a:gd name="T9" fmla="*/ 0 w 38"/>
                <a:gd name="T10" fmla="*/ 0 h 11"/>
                <a:gd name="T11" fmla="*/ 38 w 38"/>
                <a:gd name="T12" fmla="*/ 11 h 11"/>
              </a:gdLst>
              <a:ahLst/>
              <a:cxnLst>
                <a:cxn ang="T6">
                  <a:pos x="T0" y="T1"/>
                </a:cxn>
                <a:cxn ang="T7">
                  <a:pos x="T2" y="T3"/>
                </a:cxn>
                <a:cxn ang="T8">
                  <a:pos x="T4" y="T5"/>
                </a:cxn>
              </a:cxnLst>
              <a:rect l="T9" t="T10" r="T11" b="T12"/>
              <a:pathLst>
                <a:path w="38" h="11">
                  <a:moveTo>
                    <a:pt x="0" y="11"/>
                  </a:moveTo>
                  <a:lnTo>
                    <a:pt x="37" y="1"/>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59" name="Freeform 51"/>
            <p:cNvSpPr>
              <a:spLocks/>
            </p:cNvSpPr>
            <p:nvPr/>
          </p:nvSpPr>
          <p:spPr bwMode="auto">
            <a:xfrm>
              <a:off x="1647" y="1631"/>
              <a:ext cx="29" cy="10"/>
            </a:xfrm>
            <a:custGeom>
              <a:avLst/>
              <a:gdLst>
                <a:gd name="T0" fmla="*/ 0 w 36"/>
                <a:gd name="T1" fmla="*/ 10 h 13"/>
                <a:gd name="T2" fmla="*/ 28 w 36"/>
                <a:gd name="T3" fmla="*/ 1 h 13"/>
                <a:gd name="T4" fmla="*/ 29 w 36"/>
                <a:gd name="T5" fmla="*/ 0 h 13"/>
                <a:gd name="T6" fmla="*/ 0 60000 65536"/>
                <a:gd name="T7" fmla="*/ 0 60000 65536"/>
                <a:gd name="T8" fmla="*/ 0 60000 65536"/>
                <a:gd name="T9" fmla="*/ 0 w 36"/>
                <a:gd name="T10" fmla="*/ 0 h 13"/>
                <a:gd name="T11" fmla="*/ 36 w 36"/>
                <a:gd name="T12" fmla="*/ 13 h 13"/>
              </a:gdLst>
              <a:ahLst/>
              <a:cxnLst>
                <a:cxn ang="T6">
                  <a:pos x="T0" y="T1"/>
                </a:cxn>
                <a:cxn ang="T7">
                  <a:pos x="T2" y="T3"/>
                </a:cxn>
                <a:cxn ang="T8">
                  <a:pos x="T4" y="T5"/>
                </a:cxn>
              </a:cxnLst>
              <a:rect l="T9" t="T10" r="T11" b="T12"/>
              <a:pathLst>
                <a:path w="36" h="13">
                  <a:moveTo>
                    <a:pt x="0" y="13"/>
                  </a:moveTo>
                  <a:lnTo>
                    <a:pt x="35" y="1"/>
                  </a:lnTo>
                  <a:lnTo>
                    <a:pt x="3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0" name="Freeform 52"/>
            <p:cNvSpPr>
              <a:spLocks/>
            </p:cNvSpPr>
            <p:nvPr/>
          </p:nvSpPr>
          <p:spPr bwMode="auto">
            <a:xfrm>
              <a:off x="1675" y="1620"/>
              <a:ext cx="28" cy="11"/>
            </a:xfrm>
            <a:custGeom>
              <a:avLst/>
              <a:gdLst>
                <a:gd name="T0" fmla="*/ 0 w 36"/>
                <a:gd name="T1" fmla="*/ 11 h 15"/>
                <a:gd name="T2" fmla="*/ 27 w 36"/>
                <a:gd name="T3" fmla="*/ 1 h 15"/>
                <a:gd name="T4" fmla="*/ 28 w 36"/>
                <a:gd name="T5" fmla="*/ 0 h 15"/>
                <a:gd name="T6" fmla="*/ 0 60000 65536"/>
                <a:gd name="T7" fmla="*/ 0 60000 65536"/>
                <a:gd name="T8" fmla="*/ 0 60000 65536"/>
                <a:gd name="T9" fmla="*/ 0 w 36"/>
                <a:gd name="T10" fmla="*/ 0 h 15"/>
                <a:gd name="T11" fmla="*/ 36 w 36"/>
                <a:gd name="T12" fmla="*/ 15 h 15"/>
              </a:gdLst>
              <a:ahLst/>
              <a:cxnLst>
                <a:cxn ang="T6">
                  <a:pos x="T0" y="T1"/>
                </a:cxn>
                <a:cxn ang="T7">
                  <a:pos x="T2" y="T3"/>
                </a:cxn>
                <a:cxn ang="T8">
                  <a:pos x="T4" y="T5"/>
                </a:cxn>
              </a:cxnLst>
              <a:rect l="T9" t="T10" r="T11" b="T12"/>
              <a:pathLst>
                <a:path w="36" h="15">
                  <a:moveTo>
                    <a:pt x="0" y="15"/>
                  </a:moveTo>
                  <a:lnTo>
                    <a:pt x="35" y="1"/>
                  </a:lnTo>
                  <a:lnTo>
                    <a:pt x="3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1" name="Freeform 53"/>
            <p:cNvSpPr>
              <a:spLocks/>
            </p:cNvSpPr>
            <p:nvPr/>
          </p:nvSpPr>
          <p:spPr bwMode="auto">
            <a:xfrm>
              <a:off x="1701" y="1607"/>
              <a:ext cx="28" cy="13"/>
            </a:xfrm>
            <a:custGeom>
              <a:avLst/>
              <a:gdLst>
                <a:gd name="T0" fmla="*/ 0 w 35"/>
                <a:gd name="T1" fmla="*/ 13 h 17"/>
                <a:gd name="T2" fmla="*/ 27 w 35"/>
                <a:gd name="T3" fmla="*/ 1 h 17"/>
                <a:gd name="T4" fmla="*/ 28 w 35"/>
                <a:gd name="T5" fmla="*/ 0 h 17"/>
                <a:gd name="T6" fmla="*/ 0 60000 65536"/>
                <a:gd name="T7" fmla="*/ 0 60000 65536"/>
                <a:gd name="T8" fmla="*/ 0 60000 65536"/>
                <a:gd name="T9" fmla="*/ 0 w 35"/>
                <a:gd name="T10" fmla="*/ 0 h 17"/>
                <a:gd name="T11" fmla="*/ 35 w 35"/>
                <a:gd name="T12" fmla="*/ 17 h 17"/>
              </a:gdLst>
              <a:ahLst/>
              <a:cxnLst>
                <a:cxn ang="T6">
                  <a:pos x="T0" y="T1"/>
                </a:cxn>
                <a:cxn ang="T7">
                  <a:pos x="T2" y="T3"/>
                </a:cxn>
                <a:cxn ang="T8">
                  <a:pos x="T4" y="T5"/>
                </a:cxn>
              </a:cxnLst>
              <a:rect l="T9" t="T10" r="T11" b="T12"/>
              <a:pathLst>
                <a:path w="35" h="17">
                  <a:moveTo>
                    <a:pt x="0" y="17"/>
                  </a:moveTo>
                  <a:lnTo>
                    <a:pt x="34" y="1"/>
                  </a:lnTo>
                  <a:lnTo>
                    <a:pt x="3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2" name="Freeform 54"/>
            <p:cNvSpPr>
              <a:spLocks/>
            </p:cNvSpPr>
            <p:nvPr/>
          </p:nvSpPr>
          <p:spPr bwMode="auto">
            <a:xfrm>
              <a:off x="1727" y="1589"/>
              <a:ext cx="26" cy="18"/>
            </a:xfrm>
            <a:custGeom>
              <a:avLst/>
              <a:gdLst>
                <a:gd name="T0" fmla="*/ 0 w 32"/>
                <a:gd name="T1" fmla="*/ 18 h 21"/>
                <a:gd name="T2" fmla="*/ 25 w 32"/>
                <a:gd name="T3" fmla="*/ 1 h 21"/>
                <a:gd name="T4" fmla="*/ 26 w 32"/>
                <a:gd name="T5" fmla="*/ 0 h 21"/>
                <a:gd name="T6" fmla="*/ 0 60000 65536"/>
                <a:gd name="T7" fmla="*/ 0 60000 65536"/>
                <a:gd name="T8" fmla="*/ 0 60000 65536"/>
                <a:gd name="T9" fmla="*/ 0 w 32"/>
                <a:gd name="T10" fmla="*/ 0 h 21"/>
                <a:gd name="T11" fmla="*/ 32 w 32"/>
                <a:gd name="T12" fmla="*/ 21 h 21"/>
              </a:gdLst>
              <a:ahLst/>
              <a:cxnLst>
                <a:cxn ang="T6">
                  <a:pos x="T0" y="T1"/>
                </a:cxn>
                <a:cxn ang="T7">
                  <a:pos x="T2" y="T3"/>
                </a:cxn>
                <a:cxn ang="T8">
                  <a:pos x="T4" y="T5"/>
                </a:cxn>
              </a:cxnLst>
              <a:rect l="T9" t="T10" r="T11" b="T12"/>
              <a:pathLst>
                <a:path w="32" h="21">
                  <a:moveTo>
                    <a:pt x="0" y="21"/>
                  </a:moveTo>
                  <a:lnTo>
                    <a:pt x="31" y="1"/>
                  </a:lnTo>
                  <a:lnTo>
                    <a:pt x="3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3" name="Freeform 55"/>
            <p:cNvSpPr>
              <a:spLocks/>
            </p:cNvSpPr>
            <p:nvPr/>
          </p:nvSpPr>
          <p:spPr bwMode="auto">
            <a:xfrm>
              <a:off x="1752" y="1573"/>
              <a:ext cx="24" cy="18"/>
            </a:xfrm>
            <a:custGeom>
              <a:avLst/>
              <a:gdLst>
                <a:gd name="T0" fmla="*/ 0 w 32"/>
                <a:gd name="T1" fmla="*/ 18 h 22"/>
                <a:gd name="T2" fmla="*/ 23 w 32"/>
                <a:gd name="T3" fmla="*/ 1 h 22"/>
                <a:gd name="T4" fmla="*/ 24 w 32"/>
                <a:gd name="T5" fmla="*/ 0 h 22"/>
                <a:gd name="T6" fmla="*/ 0 60000 65536"/>
                <a:gd name="T7" fmla="*/ 0 60000 65536"/>
                <a:gd name="T8" fmla="*/ 0 60000 65536"/>
                <a:gd name="T9" fmla="*/ 0 w 32"/>
                <a:gd name="T10" fmla="*/ 0 h 22"/>
                <a:gd name="T11" fmla="*/ 32 w 32"/>
                <a:gd name="T12" fmla="*/ 22 h 22"/>
              </a:gdLst>
              <a:ahLst/>
              <a:cxnLst>
                <a:cxn ang="T6">
                  <a:pos x="T0" y="T1"/>
                </a:cxn>
                <a:cxn ang="T7">
                  <a:pos x="T2" y="T3"/>
                </a:cxn>
                <a:cxn ang="T8">
                  <a:pos x="T4" y="T5"/>
                </a:cxn>
              </a:cxnLst>
              <a:rect l="T9" t="T10" r="T11" b="T12"/>
              <a:pathLst>
                <a:path w="32" h="22">
                  <a:moveTo>
                    <a:pt x="0" y="22"/>
                  </a:moveTo>
                  <a:lnTo>
                    <a:pt x="31" y="1"/>
                  </a:lnTo>
                  <a:lnTo>
                    <a:pt x="3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4" name="Freeform 56"/>
            <p:cNvSpPr>
              <a:spLocks/>
            </p:cNvSpPr>
            <p:nvPr/>
          </p:nvSpPr>
          <p:spPr bwMode="auto">
            <a:xfrm>
              <a:off x="1775" y="1556"/>
              <a:ext cx="21" cy="17"/>
            </a:xfrm>
            <a:custGeom>
              <a:avLst/>
              <a:gdLst>
                <a:gd name="T0" fmla="*/ 0 w 27"/>
                <a:gd name="T1" fmla="*/ 17 h 22"/>
                <a:gd name="T2" fmla="*/ 20 w 27"/>
                <a:gd name="T3" fmla="*/ 1 h 22"/>
                <a:gd name="T4" fmla="*/ 21 w 27"/>
                <a:gd name="T5" fmla="*/ 0 h 22"/>
                <a:gd name="T6" fmla="*/ 0 60000 65536"/>
                <a:gd name="T7" fmla="*/ 0 60000 65536"/>
                <a:gd name="T8" fmla="*/ 0 60000 65536"/>
                <a:gd name="T9" fmla="*/ 0 w 27"/>
                <a:gd name="T10" fmla="*/ 0 h 22"/>
                <a:gd name="T11" fmla="*/ 27 w 27"/>
                <a:gd name="T12" fmla="*/ 22 h 22"/>
              </a:gdLst>
              <a:ahLst/>
              <a:cxnLst>
                <a:cxn ang="T6">
                  <a:pos x="T0" y="T1"/>
                </a:cxn>
                <a:cxn ang="T7">
                  <a:pos x="T2" y="T3"/>
                </a:cxn>
                <a:cxn ang="T8">
                  <a:pos x="T4" y="T5"/>
                </a:cxn>
              </a:cxnLst>
              <a:rect l="T9" t="T10" r="T11" b="T12"/>
              <a:pathLst>
                <a:path w="27" h="22">
                  <a:moveTo>
                    <a:pt x="0" y="22"/>
                  </a:moveTo>
                  <a:lnTo>
                    <a:pt x="26" y="1"/>
                  </a:lnTo>
                  <a:lnTo>
                    <a:pt x="2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5" name="Freeform 57"/>
            <p:cNvSpPr>
              <a:spLocks/>
            </p:cNvSpPr>
            <p:nvPr/>
          </p:nvSpPr>
          <p:spPr bwMode="auto">
            <a:xfrm>
              <a:off x="1795" y="1539"/>
              <a:ext cx="21" cy="18"/>
            </a:xfrm>
            <a:custGeom>
              <a:avLst/>
              <a:gdLst>
                <a:gd name="T0" fmla="*/ 0 w 27"/>
                <a:gd name="T1" fmla="*/ 18 h 23"/>
                <a:gd name="T2" fmla="*/ 20 w 27"/>
                <a:gd name="T3" fmla="*/ 1 h 23"/>
                <a:gd name="T4" fmla="*/ 21 w 27"/>
                <a:gd name="T5" fmla="*/ 0 h 23"/>
                <a:gd name="T6" fmla="*/ 0 60000 65536"/>
                <a:gd name="T7" fmla="*/ 0 60000 65536"/>
                <a:gd name="T8" fmla="*/ 0 60000 65536"/>
                <a:gd name="T9" fmla="*/ 0 w 27"/>
                <a:gd name="T10" fmla="*/ 0 h 23"/>
                <a:gd name="T11" fmla="*/ 27 w 27"/>
                <a:gd name="T12" fmla="*/ 23 h 23"/>
              </a:gdLst>
              <a:ahLst/>
              <a:cxnLst>
                <a:cxn ang="T6">
                  <a:pos x="T0" y="T1"/>
                </a:cxn>
                <a:cxn ang="T7">
                  <a:pos x="T2" y="T3"/>
                </a:cxn>
                <a:cxn ang="T8">
                  <a:pos x="T4" y="T5"/>
                </a:cxn>
              </a:cxnLst>
              <a:rect l="T9" t="T10" r="T11" b="T12"/>
              <a:pathLst>
                <a:path w="27" h="23">
                  <a:moveTo>
                    <a:pt x="0" y="23"/>
                  </a:moveTo>
                  <a:lnTo>
                    <a:pt x="26" y="1"/>
                  </a:lnTo>
                  <a:lnTo>
                    <a:pt x="2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6" name="Freeform 58"/>
            <p:cNvSpPr>
              <a:spLocks/>
            </p:cNvSpPr>
            <p:nvPr/>
          </p:nvSpPr>
          <p:spPr bwMode="auto">
            <a:xfrm>
              <a:off x="1816" y="1522"/>
              <a:ext cx="20" cy="17"/>
            </a:xfrm>
            <a:custGeom>
              <a:avLst/>
              <a:gdLst>
                <a:gd name="T0" fmla="*/ 0 w 28"/>
                <a:gd name="T1" fmla="*/ 17 h 22"/>
                <a:gd name="T2" fmla="*/ 19 w 28"/>
                <a:gd name="T3" fmla="*/ 1 h 22"/>
                <a:gd name="T4" fmla="*/ 20 w 28"/>
                <a:gd name="T5" fmla="*/ 0 h 22"/>
                <a:gd name="T6" fmla="*/ 0 60000 65536"/>
                <a:gd name="T7" fmla="*/ 0 60000 65536"/>
                <a:gd name="T8" fmla="*/ 0 60000 65536"/>
                <a:gd name="T9" fmla="*/ 0 w 28"/>
                <a:gd name="T10" fmla="*/ 0 h 22"/>
                <a:gd name="T11" fmla="*/ 28 w 28"/>
                <a:gd name="T12" fmla="*/ 22 h 22"/>
              </a:gdLst>
              <a:ahLst/>
              <a:cxnLst>
                <a:cxn ang="T6">
                  <a:pos x="T0" y="T1"/>
                </a:cxn>
                <a:cxn ang="T7">
                  <a:pos x="T2" y="T3"/>
                </a:cxn>
                <a:cxn ang="T8">
                  <a:pos x="T4" y="T5"/>
                </a:cxn>
              </a:cxnLst>
              <a:rect l="T9" t="T10" r="T11" b="T12"/>
              <a:pathLst>
                <a:path w="28" h="22">
                  <a:moveTo>
                    <a:pt x="0" y="22"/>
                  </a:moveTo>
                  <a:lnTo>
                    <a:pt x="27" y="1"/>
                  </a:lnTo>
                  <a:lnTo>
                    <a:pt x="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7" name="Freeform 59"/>
            <p:cNvSpPr>
              <a:spLocks/>
            </p:cNvSpPr>
            <p:nvPr/>
          </p:nvSpPr>
          <p:spPr bwMode="auto">
            <a:xfrm>
              <a:off x="1836" y="1504"/>
              <a:ext cx="20" cy="19"/>
            </a:xfrm>
            <a:custGeom>
              <a:avLst/>
              <a:gdLst>
                <a:gd name="T0" fmla="*/ 0 w 26"/>
                <a:gd name="T1" fmla="*/ 19 h 23"/>
                <a:gd name="T2" fmla="*/ 19 w 26"/>
                <a:gd name="T3" fmla="*/ 1 h 23"/>
                <a:gd name="T4" fmla="*/ 20 w 26"/>
                <a:gd name="T5" fmla="*/ 0 h 23"/>
                <a:gd name="T6" fmla="*/ 0 60000 65536"/>
                <a:gd name="T7" fmla="*/ 0 60000 65536"/>
                <a:gd name="T8" fmla="*/ 0 60000 65536"/>
                <a:gd name="T9" fmla="*/ 0 w 26"/>
                <a:gd name="T10" fmla="*/ 0 h 23"/>
                <a:gd name="T11" fmla="*/ 26 w 26"/>
                <a:gd name="T12" fmla="*/ 23 h 23"/>
              </a:gdLst>
              <a:ahLst/>
              <a:cxnLst>
                <a:cxn ang="T6">
                  <a:pos x="T0" y="T1"/>
                </a:cxn>
                <a:cxn ang="T7">
                  <a:pos x="T2" y="T3"/>
                </a:cxn>
                <a:cxn ang="T8">
                  <a:pos x="T4" y="T5"/>
                </a:cxn>
              </a:cxnLst>
              <a:rect l="T9" t="T10" r="T11" b="T12"/>
              <a:pathLst>
                <a:path w="26" h="23">
                  <a:moveTo>
                    <a:pt x="0" y="23"/>
                  </a:moveTo>
                  <a:lnTo>
                    <a:pt x="25" y="1"/>
                  </a:lnTo>
                  <a:lnTo>
                    <a:pt x="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8" name="Freeform 60"/>
            <p:cNvSpPr>
              <a:spLocks/>
            </p:cNvSpPr>
            <p:nvPr/>
          </p:nvSpPr>
          <p:spPr bwMode="auto">
            <a:xfrm>
              <a:off x="1855" y="1486"/>
              <a:ext cx="21" cy="20"/>
            </a:xfrm>
            <a:custGeom>
              <a:avLst/>
              <a:gdLst>
                <a:gd name="T0" fmla="*/ 0 w 26"/>
                <a:gd name="T1" fmla="*/ 20 h 23"/>
                <a:gd name="T2" fmla="*/ 20 w 26"/>
                <a:gd name="T3" fmla="*/ 1 h 23"/>
                <a:gd name="T4" fmla="*/ 21 w 26"/>
                <a:gd name="T5" fmla="*/ 0 h 23"/>
                <a:gd name="T6" fmla="*/ 0 60000 65536"/>
                <a:gd name="T7" fmla="*/ 0 60000 65536"/>
                <a:gd name="T8" fmla="*/ 0 60000 65536"/>
                <a:gd name="T9" fmla="*/ 0 w 26"/>
                <a:gd name="T10" fmla="*/ 0 h 23"/>
                <a:gd name="T11" fmla="*/ 26 w 26"/>
                <a:gd name="T12" fmla="*/ 23 h 23"/>
              </a:gdLst>
              <a:ahLst/>
              <a:cxnLst>
                <a:cxn ang="T6">
                  <a:pos x="T0" y="T1"/>
                </a:cxn>
                <a:cxn ang="T7">
                  <a:pos x="T2" y="T3"/>
                </a:cxn>
                <a:cxn ang="T8">
                  <a:pos x="T4" y="T5"/>
                </a:cxn>
              </a:cxnLst>
              <a:rect l="T9" t="T10" r="T11" b="T12"/>
              <a:pathLst>
                <a:path w="26" h="23">
                  <a:moveTo>
                    <a:pt x="0" y="23"/>
                  </a:moveTo>
                  <a:lnTo>
                    <a:pt x="25" y="1"/>
                  </a:lnTo>
                  <a:lnTo>
                    <a:pt x="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69" name="Freeform 61"/>
            <p:cNvSpPr>
              <a:spLocks/>
            </p:cNvSpPr>
            <p:nvPr/>
          </p:nvSpPr>
          <p:spPr bwMode="auto">
            <a:xfrm>
              <a:off x="1875" y="1467"/>
              <a:ext cx="18" cy="21"/>
            </a:xfrm>
            <a:custGeom>
              <a:avLst/>
              <a:gdLst>
                <a:gd name="T0" fmla="*/ 0 w 24"/>
                <a:gd name="T1" fmla="*/ 21 h 24"/>
                <a:gd name="T2" fmla="*/ 17 w 24"/>
                <a:gd name="T3" fmla="*/ 1 h 24"/>
                <a:gd name="T4" fmla="*/ 18 w 24"/>
                <a:gd name="T5" fmla="*/ 0 h 24"/>
                <a:gd name="T6" fmla="*/ 0 60000 65536"/>
                <a:gd name="T7" fmla="*/ 0 60000 65536"/>
                <a:gd name="T8" fmla="*/ 0 60000 65536"/>
                <a:gd name="T9" fmla="*/ 0 w 24"/>
                <a:gd name="T10" fmla="*/ 0 h 24"/>
                <a:gd name="T11" fmla="*/ 24 w 24"/>
                <a:gd name="T12" fmla="*/ 24 h 24"/>
              </a:gdLst>
              <a:ahLst/>
              <a:cxnLst>
                <a:cxn ang="T6">
                  <a:pos x="T0" y="T1"/>
                </a:cxn>
                <a:cxn ang="T7">
                  <a:pos x="T2" y="T3"/>
                </a:cxn>
                <a:cxn ang="T8">
                  <a:pos x="T4" y="T5"/>
                </a:cxn>
              </a:cxnLst>
              <a:rect l="T9" t="T10" r="T11" b="T12"/>
              <a:pathLst>
                <a:path w="24" h="24">
                  <a:moveTo>
                    <a:pt x="0" y="24"/>
                  </a:moveTo>
                  <a:lnTo>
                    <a:pt x="23" y="1"/>
                  </a:lnTo>
                  <a:lnTo>
                    <a:pt x="2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0" name="Freeform 62"/>
            <p:cNvSpPr>
              <a:spLocks/>
            </p:cNvSpPr>
            <p:nvPr/>
          </p:nvSpPr>
          <p:spPr bwMode="auto">
            <a:xfrm>
              <a:off x="1893" y="1448"/>
              <a:ext cx="19" cy="21"/>
            </a:xfrm>
            <a:custGeom>
              <a:avLst/>
              <a:gdLst>
                <a:gd name="T0" fmla="*/ 0 w 25"/>
                <a:gd name="T1" fmla="*/ 21 h 25"/>
                <a:gd name="T2" fmla="*/ 18 w 25"/>
                <a:gd name="T3" fmla="*/ 1 h 25"/>
                <a:gd name="T4" fmla="*/ 19 w 25"/>
                <a:gd name="T5" fmla="*/ 0 h 25"/>
                <a:gd name="T6" fmla="*/ 0 60000 65536"/>
                <a:gd name="T7" fmla="*/ 0 60000 65536"/>
                <a:gd name="T8" fmla="*/ 0 60000 65536"/>
                <a:gd name="T9" fmla="*/ 0 w 25"/>
                <a:gd name="T10" fmla="*/ 0 h 25"/>
                <a:gd name="T11" fmla="*/ 25 w 25"/>
                <a:gd name="T12" fmla="*/ 25 h 25"/>
              </a:gdLst>
              <a:ahLst/>
              <a:cxnLst>
                <a:cxn ang="T6">
                  <a:pos x="T0" y="T1"/>
                </a:cxn>
                <a:cxn ang="T7">
                  <a:pos x="T2" y="T3"/>
                </a:cxn>
                <a:cxn ang="T8">
                  <a:pos x="T4" y="T5"/>
                </a:cxn>
              </a:cxnLst>
              <a:rect l="T9" t="T10" r="T11" b="T12"/>
              <a:pathLst>
                <a:path w="25" h="25">
                  <a:moveTo>
                    <a:pt x="0" y="25"/>
                  </a:moveTo>
                  <a:lnTo>
                    <a:pt x="24" y="1"/>
                  </a:lnTo>
                  <a:lnTo>
                    <a:pt x="2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1" name="Freeform 63"/>
            <p:cNvSpPr>
              <a:spLocks/>
            </p:cNvSpPr>
            <p:nvPr/>
          </p:nvSpPr>
          <p:spPr bwMode="auto">
            <a:xfrm>
              <a:off x="1910" y="1428"/>
              <a:ext cx="17" cy="21"/>
            </a:xfrm>
            <a:custGeom>
              <a:avLst/>
              <a:gdLst>
                <a:gd name="T0" fmla="*/ 0 w 22"/>
                <a:gd name="T1" fmla="*/ 21 h 26"/>
                <a:gd name="T2" fmla="*/ 16 w 22"/>
                <a:gd name="T3" fmla="*/ 1 h 26"/>
                <a:gd name="T4" fmla="*/ 17 w 22"/>
                <a:gd name="T5" fmla="*/ 0 h 26"/>
                <a:gd name="T6" fmla="*/ 0 60000 65536"/>
                <a:gd name="T7" fmla="*/ 0 60000 65536"/>
                <a:gd name="T8" fmla="*/ 0 60000 65536"/>
                <a:gd name="T9" fmla="*/ 0 w 22"/>
                <a:gd name="T10" fmla="*/ 0 h 26"/>
                <a:gd name="T11" fmla="*/ 22 w 22"/>
                <a:gd name="T12" fmla="*/ 26 h 26"/>
              </a:gdLst>
              <a:ahLst/>
              <a:cxnLst>
                <a:cxn ang="T6">
                  <a:pos x="T0" y="T1"/>
                </a:cxn>
                <a:cxn ang="T7">
                  <a:pos x="T2" y="T3"/>
                </a:cxn>
                <a:cxn ang="T8">
                  <a:pos x="T4" y="T5"/>
                </a:cxn>
              </a:cxnLst>
              <a:rect l="T9" t="T10" r="T11" b="T12"/>
              <a:pathLst>
                <a:path w="22" h="26">
                  <a:moveTo>
                    <a:pt x="0" y="26"/>
                  </a:moveTo>
                  <a:lnTo>
                    <a:pt x="21" y="1"/>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2" name="Freeform 64"/>
            <p:cNvSpPr>
              <a:spLocks/>
            </p:cNvSpPr>
            <p:nvPr/>
          </p:nvSpPr>
          <p:spPr bwMode="auto">
            <a:xfrm>
              <a:off x="1927" y="1407"/>
              <a:ext cx="17" cy="21"/>
            </a:xfrm>
            <a:custGeom>
              <a:avLst/>
              <a:gdLst>
                <a:gd name="T0" fmla="*/ 0 w 21"/>
                <a:gd name="T1" fmla="*/ 21 h 28"/>
                <a:gd name="T2" fmla="*/ 16 w 21"/>
                <a:gd name="T3" fmla="*/ 1 h 28"/>
                <a:gd name="T4" fmla="*/ 17 w 21"/>
                <a:gd name="T5" fmla="*/ 0 h 28"/>
                <a:gd name="T6" fmla="*/ 0 60000 65536"/>
                <a:gd name="T7" fmla="*/ 0 60000 65536"/>
                <a:gd name="T8" fmla="*/ 0 60000 65536"/>
                <a:gd name="T9" fmla="*/ 0 w 21"/>
                <a:gd name="T10" fmla="*/ 0 h 28"/>
                <a:gd name="T11" fmla="*/ 21 w 21"/>
                <a:gd name="T12" fmla="*/ 28 h 28"/>
              </a:gdLst>
              <a:ahLst/>
              <a:cxnLst>
                <a:cxn ang="T6">
                  <a:pos x="T0" y="T1"/>
                </a:cxn>
                <a:cxn ang="T7">
                  <a:pos x="T2" y="T3"/>
                </a:cxn>
                <a:cxn ang="T8">
                  <a:pos x="T4" y="T5"/>
                </a:cxn>
              </a:cxnLst>
              <a:rect l="T9" t="T10" r="T11" b="T12"/>
              <a:pathLst>
                <a:path w="21" h="28">
                  <a:moveTo>
                    <a:pt x="0" y="28"/>
                  </a:moveTo>
                  <a:lnTo>
                    <a:pt x="20" y="1"/>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3" name="Freeform 65"/>
            <p:cNvSpPr>
              <a:spLocks/>
            </p:cNvSpPr>
            <p:nvPr/>
          </p:nvSpPr>
          <p:spPr bwMode="auto">
            <a:xfrm>
              <a:off x="1942" y="1385"/>
              <a:ext cx="16" cy="22"/>
            </a:xfrm>
            <a:custGeom>
              <a:avLst/>
              <a:gdLst>
                <a:gd name="T0" fmla="*/ 0 w 19"/>
                <a:gd name="T1" fmla="*/ 22 h 29"/>
                <a:gd name="T2" fmla="*/ 15 w 19"/>
                <a:gd name="T3" fmla="*/ 1 h 29"/>
                <a:gd name="T4" fmla="*/ 16 w 19"/>
                <a:gd name="T5" fmla="*/ 0 h 29"/>
                <a:gd name="T6" fmla="*/ 0 60000 65536"/>
                <a:gd name="T7" fmla="*/ 0 60000 65536"/>
                <a:gd name="T8" fmla="*/ 0 60000 65536"/>
                <a:gd name="T9" fmla="*/ 0 w 19"/>
                <a:gd name="T10" fmla="*/ 0 h 29"/>
                <a:gd name="T11" fmla="*/ 19 w 19"/>
                <a:gd name="T12" fmla="*/ 29 h 29"/>
              </a:gdLst>
              <a:ahLst/>
              <a:cxnLst>
                <a:cxn ang="T6">
                  <a:pos x="T0" y="T1"/>
                </a:cxn>
                <a:cxn ang="T7">
                  <a:pos x="T2" y="T3"/>
                </a:cxn>
                <a:cxn ang="T8">
                  <a:pos x="T4" y="T5"/>
                </a:cxn>
              </a:cxnLst>
              <a:rect l="T9" t="T10" r="T11" b="T12"/>
              <a:pathLst>
                <a:path w="19" h="29">
                  <a:moveTo>
                    <a:pt x="0" y="29"/>
                  </a:moveTo>
                  <a:lnTo>
                    <a:pt x="18" y="1"/>
                  </a:lnTo>
                  <a:lnTo>
                    <a:pt x="1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4" name="Freeform 66"/>
            <p:cNvSpPr>
              <a:spLocks/>
            </p:cNvSpPr>
            <p:nvPr/>
          </p:nvSpPr>
          <p:spPr bwMode="auto">
            <a:xfrm>
              <a:off x="1956" y="1366"/>
              <a:ext cx="11" cy="19"/>
            </a:xfrm>
            <a:custGeom>
              <a:avLst/>
              <a:gdLst>
                <a:gd name="T0" fmla="*/ 0 w 14"/>
                <a:gd name="T1" fmla="*/ 19 h 24"/>
                <a:gd name="T2" fmla="*/ 10 w 14"/>
                <a:gd name="T3" fmla="*/ 1 h 24"/>
                <a:gd name="T4" fmla="*/ 11 w 14"/>
                <a:gd name="T5" fmla="*/ 0 h 24"/>
                <a:gd name="T6" fmla="*/ 0 60000 65536"/>
                <a:gd name="T7" fmla="*/ 0 60000 65536"/>
                <a:gd name="T8" fmla="*/ 0 60000 65536"/>
                <a:gd name="T9" fmla="*/ 0 w 14"/>
                <a:gd name="T10" fmla="*/ 0 h 24"/>
                <a:gd name="T11" fmla="*/ 14 w 14"/>
                <a:gd name="T12" fmla="*/ 24 h 24"/>
              </a:gdLst>
              <a:ahLst/>
              <a:cxnLst>
                <a:cxn ang="T6">
                  <a:pos x="T0" y="T1"/>
                </a:cxn>
                <a:cxn ang="T7">
                  <a:pos x="T2" y="T3"/>
                </a:cxn>
                <a:cxn ang="T8">
                  <a:pos x="T4" y="T5"/>
                </a:cxn>
              </a:cxnLst>
              <a:rect l="T9" t="T10" r="T11" b="T12"/>
              <a:pathLst>
                <a:path w="14" h="24">
                  <a:moveTo>
                    <a:pt x="0" y="24"/>
                  </a:moveTo>
                  <a:lnTo>
                    <a:pt x="13" y="1"/>
                  </a:lnTo>
                  <a:lnTo>
                    <a:pt x="1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5" name="Freeform 67"/>
            <p:cNvSpPr>
              <a:spLocks/>
            </p:cNvSpPr>
            <p:nvPr/>
          </p:nvSpPr>
          <p:spPr bwMode="auto">
            <a:xfrm>
              <a:off x="1967" y="1348"/>
              <a:ext cx="11" cy="19"/>
            </a:xfrm>
            <a:custGeom>
              <a:avLst/>
              <a:gdLst>
                <a:gd name="T0" fmla="*/ 0 w 15"/>
                <a:gd name="T1" fmla="*/ 19 h 23"/>
                <a:gd name="T2" fmla="*/ 10 w 15"/>
                <a:gd name="T3" fmla="*/ 1 h 23"/>
                <a:gd name="T4" fmla="*/ 11 w 15"/>
                <a:gd name="T5" fmla="*/ 0 h 23"/>
                <a:gd name="T6" fmla="*/ 0 60000 65536"/>
                <a:gd name="T7" fmla="*/ 0 60000 65536"/>
                <a:gd name="T8" fmla="*/ 0 60000 65536"/>
                <a:gd name="T9" fmla="*/ 0 w 15"/>
                <a:gd name="T10" fmla="*/ 0 h 23"/>
                <a:gd name="T11" fmla="*/ 15 w 15"/>
                <a:gd name="T12" fmla="*/ 23 h 23"/>
              </a:gdLst>
              <a:ahLst/>
              <a:cxnLst>
                <a:cxn ang="T6">
                  <a:pos x="T0" y="T1"/>
                </a:cxn>
                <a:cxn ang="T7">
                  <a:pos x="T2" y="T3"/>
                </a:cxn>
                <a:cxn ang="T8">
                  <a:pos x="T4" y="T5"/>
                </a:cxn>
              </a:cxnLst>
              <a:rect l="T9" t="T10" r="T11" b="T12"/>
              <a:pathLst>
                <a:path w="15" h="23">
                  <a:moveTo>
                    <a:pt x="0" y="23"/>
                  </a:moveTo>
                  <a:lnTo>
                    <a:pt x="14" y="1"/>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6" name="Freeform 68"/>
            <p:cNvSpPr>
              <a:spLocks/>
            </p:cNvSpPr>
            <p:nvPr/>
          </p:nvSpPr>
          <p:spPr bwMode="auto">
            <a:xfrm>
              <a:off x="1976" y="1329"/>
              <a:ext cx="11" cy="19"/>
            </a:xfrm>
            <a:custGeom>
              <a:avLst/>
              <a:gdLst>
                <a:gd name="T0" fmla="*/ 0 w 13"/>
                <a:gd name="T1" fmla="*/ 19 h 24"/>
                <a:gd name="T2" fmla="*/ 10 w 13"/>
                <a:gd name="T3" fmla="*/ 1 h 24"/>
                <a:gd name="T4" fmla="*/ 11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0" y="24"/>
                  </a:moveTo>
                  <a:lnTo>
                    <a:pt x="12" y="1"/>
                  </a:lnTo>
                  <a:lnTo>
                    <a:pt x="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7" name="Freeform 69"/>
            <p:cNvSpPr>
              <a:spLocks/>
            </p:cNvSpPr>
            <p:nvPr/>
          </p:nvSpPr>
          <p:spPr bwMode="auto">
            <a:xfrm>
              <a:off x="1985" y="1311"/>
              <a:ext cx="11" cy="19"/>
            </a:xfrm>
            <a:custGeom>
              <a:avLst/>
              <a:gdLst>
                <a:gd name="T0" fmla="*/ 0 w 13"/>
                <a:gd name="T1" fmla="*/ 19 h 24"/>
                <a:gd name="T2" fmla="*/ 10 w 13"/>
                <a:gd name="T3" fmla="*/ 1 h 24"/>
                <a:gd name="T4" fmla="*/ 11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0" y="24"/>
                  </a:moveTo>
                  <a:lnTo>
                    <a:pt x="12" y="1"/>
                  </a:lnTo>
                  <a:lnTo>
                    <a:pt x="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8" name="Freeform 70"/>
            <p:cNvSpPr>
              <a:spLocks/>
            </p:cNvSpPr>
            <p:nvPr/>
          </p:nvSpPr>
          <p:spPr bwMode="auto">
            <a:xfrm>
              <a:off x="1995" y="1291"/>
              <a:ext cx="9" cy="20"/>
            </a:xfrm>
            <a:custGeom>
              <a:avLst/>
              <a:gdLst>
                <a:gd name="T0" fmla="*/ 0 w 12"/>
                <a:gd name="T1" fmla="*/ 20 h 26"/>
                <a:gd name="T2" fmla="*/ 8 w 12"/>
                <a:gd name="T3" fmla="*/ 1 h 26"/>
                <a:gd name="T4" fmla="*/ 9 w 12"/>
                <a:gd name="T5" fmla="*/ 0 h 26"/>
                <a:gd name="T6" fmla="*/ 0 60000 65536"/>
                <a:gd name="T7" fmla="*/ 0 60000 65536"/>
                <a:gd name="T8" fmla="*/ 0 60000 65536"/>
                <a:gd name="T9" fmla="*/ 0 w 12"/>
                <a:gd name="T10" fmla="*/ 0 h 26"/>
                <a:gd name="T11" fmla="*/ 12 w 12"/>
                <a:gd name="T12" fmla="*/ 26 h 26"/>
              </a:gdLst>
              <a:ahLst/>
              <a:cxnLst>
                <a:cxn ang="T6">
                  <a:pos x="T0" y="T1"/>
                </a:cxn>
                <a:cxn ang="T7">
                  <a:pos x="T2" y="T3"/>
                </a:cxn>
                <a:cxn ang="T8">
                  <a:pos x="T4" y="T5"/>
                </a:cxn>
              </a:cxnLst>
              <a:rect l="T9" t="T10" r="T11" b="T12"/>
              <a:pathLst>
                <a:path w="12" h="26">
                  <a:moveTo>
                    <a:pt x="0" y="26"/>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79" name="Freeform 71"/>
            <p:cNvSpPr>
              <a:spLocks/>
            </p:cNvSpPr>
            <p:nvPr/>
          </p:nvSpPr>
          <p:spPr bwMode="auto">
            <a:xfrm>
              <a:off x="2004" y="1272"/>
              <a:ext cx="11" cy="19"/>
            </a:xfrm>
            <a:custGeom>
              <a:avLst/>
              <a:gdLst>
                <a:gd name="T0" fmla="*/ 0 w 13"/>
                <a:gd name="T1" fmla="*/ 19 h 24"/>
                <a:gd name="T2" fmla="*/ 10 w 13"/>
                <a:gd name="T3" fmla="*/ 1 h 24"/>
                <a:gd name="T4" fmla="*/ 11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0" y="24"/>
                  </a:moveTo>
                  <a:lnTo>
                    <a:pt x="12" y="1"/>
                  </a:lnTo>
                  <a:lnTo>
                    <a:pt x="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0" name="Freeform 72"/>
            <p:cNvSpPr>
              <a:spLocks/>
            </p:cNvSpPr>
            <p:nvPr/>
          </p:nvSpPr>
          <p:spPr bwMode="auto">
            <a:xfrm>
              <a:off x="2013" y="1253"/>
              <a:ext cx="9" cy="21"/>
            </a:xfrm>
            <a:custGeom>
              <a:avLst/>
              <a:gdLst>
                <a:gd name="T0" fmla="*/ 0 w 12"/>
                <a:gd name="T1" fmla="*/ 21 h 25"/>
                <a:gd name="T2" fmla="*/ 8 w 12"/>
                <a:gd name="T3" fmla="*/ 1 h 25"/>
                <a:gd name="T4" fmla="*/ 9 w 12"/>
                <a:gd name="T5" fmla="*/ 0 h 25"/>
                <a:gd name="T6" fmla="*/ 0 60000 65536"/>
                <a:gd name="T7" fmla="*/ 0 60000 65536"/>
                <a:gd name="T8" fmla="*/ 0 60000 65536"/>
                <a:gd name="T9" fmla="*/ 0 w 12"/>
                <a:gd name="T10" fmla="*/ 0 h 25"/>
                <a:gd name="T11" fmla="*/ 12 w 12"/>
                <a:gd name="T12" fmla="*/ 25 h 25"/>
              </a:gdLst>
              <a:ahLst/>
              <a:cxnLst>
                <a:cxn ang="T6">
                  <a:pos x="T0" y="T1"/>
                </a:cxn>
                <a:cxn ang="T7">
                  <a:pos x="T2" y="T3"/>
                </a:cxn>
                <a:cxn ang="T8">
                  <a:pos x="T4" y="T5"/>
                </a:cxn>
              </a:cxnLst>
              <a:rect l="T9" t="T10" r="T11" b="T12"/>
              <a:pathLst>
                <a:path w="12" h="25">
                  <a:moveTo>
                    <a:pt x="0" y="25"/>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1" name="Freeform 73"/>
            <p:cNvSpPr>
              <a:spLocks/>
            </p:cNvSpPr>
            <p:nvPr/>
          </p:nvSpPr>
          <p:spPr bwMode="auto">
            <a:xfrm>
              <a:off x="2022" y="1234"/>
              <a:ext cx="9" cy="20"/>
            </a:xfrm>
            <a:custGeom>
              <a:avLst/>
              <a:gdLst>
                <a:gd name="T0" fmla="*/ 0 w 12"/>
                <a:gd name="T1" fmla="*/ 20 h 24"/>
                <a:gd name="T2" fmla="*/ 8 w 12"/>
                <a:gd name="T3" fmla="*/ 1 h 24"/>
                <a:gd name="T4" fmla="*/ 9 w 12"/>
                <a:gd name="T5" fmla="*/ 0 h 24"/>
                <a:gd name="T6" fmla="*/ 0 60000 65536"/>
                <a:gd name="T7" fmla="*/ 0 60000 65536"/>
                <a:gd name="T8" fmla="*/ 0 60000 65536"/>
                <a:gd name="T9" fmla="*/ 0 w 12"/>
                <a:gd name="T10" fmla="*/ 0 h 24"/>
                <a:gd name="T11" fmla="*/ 12 w 12"/>
                <a:gd name="T12" fmla="*/ 24 h 24"/>
              </a:gdLst>
              <a:ahLst/>
              <a:cxnLst>
                <a:cxn ang="T6">
                  <a:pos x="T0" y="T1"/>
                </a:cxn>
                <a:cxn ang="T7">
                  <a:pos x="T2" y="T3"/>
                </a:cxn>
                <a:cxn ang="T8">
                  <a:pos x="T4" y="T5"/>
                </a:cxn>
              </a:cxnLst>
              <a:rect l="T9" t="T10" r="T11" b="T12"/>
              <a:pathLst>
                <a:path w="12" h="24">
                  <a:moveTo>
                    <a:pt x="0" y="24"/>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2" name="Freeform 74"/>
            <p:cNvSpPr>
              <a:spLocks/>
            </p:cNvSpPr>
            <p:nvPr/>
          </p:nvSpPr>
          <p:spPr bwMode="auto">
            <a:xfrm>
              <a:off x="2030" y="1214"/>
              <a:ext cx="9" cy="21"/>
            </a:xfrm>
            <a:custGeom>
              <a:avLst/>
              <a:gdLst>
                <a:gd name="T0" fmla="*/ 0 w 12"/>
                <a:gd name="T1" fmla="*/ 21 h 25"/>
                <a:gd name="T2" fmla="*/ 8 w 12"/>
                <a:gd name="T3" fmla="*/ 1 h 25"/>
                <a:gd name="T4" fmla="*/ 9 w 12"/>
                <a:gd name="T5" fmla="*/ 0 h 25"/>
                <a:gd name="T6" fmla="*/ 0 60000 65536"/>
                <a:gd name="T7" fmla="*/ 0 60000 65536"/>
                <a:gd name="T8" fmla="*/ 0 60000 65536"/>
                <a:gd name="T9" fmla="*/ 0 w 12"/>
                <a:gd name="T10" fmla="*/ 0 h 25"/>
                <a:gd name="T11" fmla="*/ 12 w 12"/>
                <a:gd name="T12" fmla="*/ 25 h 25"/>
              </a:gdLst>
              <a:ahLst/>
              <a:cxnLst>
                <a:cxn ang="T6">
                  <a:pos x="T0" y="T1"/>
                </a:cxn>
                <a:cxn ang="T7">
                  <a:pos x="T2" y="T3"/>
                </a:cxn>
                <a:cxn ang="T8">
                  <a:pos x="T4" y="T5"/>
                </a:cxn>
              </a:cxnLst>
              <a:rect l="T9" t="T10" r="T11" b="T12"/>
              <a:pathLst>
                <a:path w="12" h="25">
                  <a:moveTo>
                    <a:pt x="0" y="25"/>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3" name="Freeform 75"/>
            <p:cNvSpPr>
              <a:spLocks/>
            </p:cNvSpPr>
            <p:nvPr/>
          </p:nvSpPr>
          <p:spPr bwMode="auto">
            <a:xfrm>
              <a:off x="2039" y="1195"/>
              <a:ext cx="8" cy="21"/>
            </a:xfrm>
            <a:custGeom>
              <a:avLst/>
              <a:gdLst>
                <a:gd name="T0" fmla="*/ 0 w 12"/>
                <a:gd name="T1" fmla="*/ 21 h 25"/>
                <a:gd name="T2" fmla="*/ 7 w 12"/>
                <a:gd name="T3" fmla="*/ 1 h 25"/>
                <a:gd name="T4" fmla="*/ 8 w 12"/>
                <a:gd name="T5" fmla="*/ 0 h 25"/>
                <a:gd name="T6" fmla="*/ 0 60000 65536"/>
                <a:gd name="T7" fmla="*/ 0 60000 65536"/>
                <a:gd name="T8" fmla="*/ 0 60000 65536"/>
                <a:gd name="T9" fmla="*/ 0 w 12"/>
                <a:gd name="T10" fmla="*/ 0 h 25"/>
                <a:gd name="T11" fmla="*/ 12 w 12"/>
                <a:gd name="T12" fmla="*/ 25 h 25"/>
              </a:gdLst>
              <a:ahLst/>
              <a:cxnLst>
                <a:cxn ang="T6">
                  <a:pos x="T0" y="T1"/>
                </a:cxn>
                <a:cxn ang="T7">
                  <a:pos x="T2" y="T3"/>
                </a:cxn>
                <a:cxn ang="T8">
                  <a:pos x="T4" y="T5"/>
                </a:cxn>
              </a:cxnLst>
              <a:rect l="T9" t="T10" r="T11" b="T12"/>
              <a:pathLst>
                <a:path w="12" h="25">
                  <a:moveTo>
                    <a:pt x="0" y="25"/>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4" name="Freeform 76"/>
            <p:cNvSpPr>
              <a:spLocks/>
            </p:cNvSpPr>
            <p:nvPr/>
          </p:nvSpPr>
          <p:spPr bwMode="auto">
            <a:xfrm>
              <a:off x="2047" y="1169"/>
              <a:ext cx="12" cy="27"/>
            </a:xfrm>
            <a:custGeom>
              <a:avLst/>
              <a:gdLst>
                <a:gd name="T0" fmla="*/ 0 w 16"/>
                <a:gd name="T1" fmla="*/ 27 h 35"/>
                <a:gd name="T2" fmla="*/ 11 w 16"/>
                <a:gd name="T3" fmla="*/ 1 h 35"/>
                <a:gd name="T4" fmla="*/ 12 w 16"/>
                <a:gd name="T5" fmla="*/ 0 h 35"/>
                <a:gd name="T6" fmla="*/ 0 60000 65536"/>
                <a:gd name="T7" fmla="*/ 0 60000 65536"/>
                <a:gd name="T8" fmla="*/ 0 60000 65536"/>
                <a:gd name="T9" fmla="*/ 0 w 16"/>
                <a:gd name="T10" fmla="*/ 0 h 35"/>
                <a:gd name="T11" fmla="*/ 16 w 16"/>
                <a:gd name="T12" fmla="*/ 35 h 35"/>
              </a:gdLst>
              <a:ahLst/>
              <a:cxnLst>
                <a:cxn ang="T6">
                  <a:pos x="T0" y="T1"/>
                </a:cxn>
                <a:cxn ang="T7">
                  <a:pos x="T2" y="T3"/>
                </a:cxn>
                <a:cxn ang="T8">
                  <a:pos x="T4" y="T5"/>
                </a:cxn>
              </a:cxnLst>
              <a:rect l="T9" t="T10" r="T11" b="T12"/>
              <a:pathLst>
                <a:path w="16" h="35">
                  <a:moveTo>
                    <a:pt x="0" y="35"/>
                  </a:moveTo>
                  <a:lnTo>
                    <a:pt x="15" y="1"/>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5" name="Freeform 77"/>
            <p:cNvSpPr>
              <a:spLocks/>
            </p:cNvSpPr>
            <p:nvPr/>
          </p:nvSpPr>
          <p:spPr bwMode="auto">
            <a:xfrm>
              <a:off x="2058" y="1140"/>
              <a:ext cx="12" cy="29"/>
            </a:xfrm>
            <a:custGeom>
              <a:avLst/>
              <a:gdLst>
                <a:gd name="T0" fmla="*/ 0 w 15"/>
                <a:gd name="T1" fmla="*/ 29 h 36"/>
                <a:gd name="T2" fmla="*/ 11 w 15"/>
                <a:gd name="T3" fmla="*/ 1 h 36"/>
                <a:gd name="T4" fmla="*/ 12 w 15"/>
                <a:gd name="T5" fmla="*/ 0 h 36"/>
                <a:gd name="T6" fmla="*/ 0 60000 65536"/>
                <a:gd name="T7" fmla="*/ 0 60000 65536"/>
                <a:gd name="T8" fmla="*/ 0 60000 65536"/>
                <a:gd name="T9" fmla="*/ 0 w 15"/>
                <a:gd name="T10" fmla="*/ 0 h 36"/>
                <a:gd name="T11" fmla="*/ 15 w 15"/>
                <a:gd name="T12" fmla="*/ 36 h 36"/>
              </a:gdLst>
              <a:ahLst/>
              <a:cxnLst>
                <a:cxn ang="T6">
                  <a:pos x="T0" y="T1"/>
                </a:cxn>
                <a:cxn ang="T7">
                  <a:pos x="T2" y="T3"/>
                </a:cxn>
                <a:cxn ang="T8">
                  <a:pos x="T4" y="T5"/>
                </a:cxn>
              </a:cxnLst>
              <a:rect l="T9" t="T10" r="T11" b="T12"/>
              <a:pathLst>
                <a:path w="15" h="36">
                  <a:moveTo>
                    <a:pt x="0" y="36"/>
                  </a:moveTo>
                  <a:lnTo>
                    <a:pt x="14" y="1"/>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6" name="Freeform 78"/>
            <p:cNvSpPr>
              <a:spLocks/>
            </p:cNvSpPr>
            <p:nvPr/>
          </p:nvSpPr>
          <p:spPr bwMode="auto">
            <a:xfrm>
              <a:off x="2068" y="1113"/>
              <a:ext cx="11" cy="29"/>
            </a:xfrm>
            <a:custGeom>
              <a:avLst/>
              <a:gdLst>
                <a:gd name="T0" fmla="*/ 0 w 14"/>
                <a:gd name="T1" fmla="*/ 29 h 35"/>
                <a:gd name="T2" fmla="*/ 10 w 14"/>
                <a:gd name="T3" fmla="*/ 1 h 35"/>
                <a:gd name="T4" fmla="*/ 11 w 14"/>
                <a:gd name="T5" fmla="*/ 0 h 35"/>
                <a:gd name="T6" fmla="*/ 0 60000 65536"/>
                <a:gd name="T7" fmla="*/ 0 60000 65536"/>
                <a:gd name="T8" fmla="*/ 0 60000 65536"/>
                <a:gd name="T9" fmla="*/ 0 w 14"/>
                <a:gd name="T10" fmla="*/ 0 h 35"/>
                <a:gd name="T11" fmla="*/ 14 w 14"/>
                <a:gd name="T12" fmla="*/ 35 h 35"/>
              </a:gdLst>
              <a:ahLst/>
              <a:cxnLst>
                <a:cxn ang="T6">
                  <a:pos x="T0" y="T1"/>
                </a:cxn>
                <a:cxn ang="T7">
                  <a:pos x="T2" y="T3"/>
                </a:cxn>
                <a:cxn ang="T8">
                  <a:pos x="T4" y="T5"/>
                </a:cxn>
              </a:cxnLst>
              <a:rect l="T9" t="T10" r="T11" b="T12"/>
              <a:pathLst>
                <a:path w="14" h="35">
                  <a:moveTo>
                    <a:pt x="0" y="35"/>
                  </a:moveTo>
                  <a:lnTo>
                    <a:pt x="13" y="1"/>
                  </a:lnTo>
                  <a:lnTo>
                    <a:pt x="1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7" name="Freeform 79"/>
            <p:cNvSpPr>
              <a:spLocks/>
            </p:cNvSpPr>
            <p:nvPr/>
          </p:nvSpPr>
          <p:spPr bwMode="auto">
            <a:xfrm>
              <a:off x="2079" y="1084"/>
              <a:ext cx="11" cy="30"/>
            </a:xfrm>
            <a:custGeom>
              <a:avLst/>
              <a:gdLst>
                <a:gd name="T0" fmla="*/ 0 w 14"/>
                <a:gd name="T1" fmla="*/ 30 h 36"/>
                <a:gd name="T2" fmla="*/ 10 w 14"/>
                <a:gd name="T3" fmla="*/ 1 h 36"/>
                <a:gd name="T4" fmla="*/ 11 w 14"/>
                <a:gd name="T5" fmla="*/ 0 h 36"/>
                <a:gd name="T6" fmla="*/ 0 60000 65536"/>
                <a:gd name="T7" fmla="*/ 0 60000 65536"/>
                <a:gd name="T8" fmla="*/ 0 60000 65536"/>
                <a:gd name="T9" fmla="*/ 0 w 14"/>
                <a:gd name="T10" fmla="*/ 0 h 36"/>
                <a:gd name="T11" fmla="*/ 14 w 14"/>
                <a:gd name="T12" fmla="*/ 36 h 36"/>
              </a:gdLst>
              <a:ahLst/>
              <a:cxnLst>
                <a:cxn ang="T6">
                  <a:pos x="T0" y="T1"/>
                </a:cxn>
                <a:cxn ang="T7">
                  <a:pos x="T2" y="T3"/>
                </a:cxn>
                <a:cxn ang="T8">
                  <a:pos x="T4" y="T5"/>
                </a:cxn>
              </a:cxnLst>
              <a:rect l="T9" t="T10" r="T11" b="T12"/>
              <a:pathLst>
                <a:path w="14" h="36">
                  <a:moveTo>
                    <a:pt x="0" y="36"/>
                  </a:moveTo>
                  <a:lnTo>
                    <a:pt x="13" y="1"/>
                  </a:lnTo>
                  <a:lnTo>
                    <a:pt x="1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8" name="Freeform 80"/>
            <p:cNvSpPr>
              <a:spLocks/>
            </p:cNvSpPr>
            <p:nvPr/>
          </p:nvSpPr>
          <p:spPr bwMode="auto">
            <a:xfrm>
              <a:off x="2090" y="1056"/>
              <a:ext cx="9" cy="29"/>
            </a:xfrm>
            <a:custGeom>
              <a:avLst/>
              <a:gdLst>
                <a:gd name="T0" fmla="*/ 0 w 12"/>
                <a:gd name="T1" fmla="*/ 29 h 36"/>
                <a:gd name="T2" fmla="*/ 8 w 12"/>
                <a:gd name="T3" fmla="*/ 1 h 36"/>
                <a:gd name="T4" fmla="*/ 9 w 12"/>
                <a:gd name="T5" fmla="*/ 0 h 36"/>
                <a:gd name="T6" fmla="*/ 0 60000 65536"/>
                <a:gd name="T7" fmla="*/ 0 60000 65536"/>
                <a:gd name="T8" fmla="*/ 0 60000 65536"/>
                <a:gd name="T9" fmla="*/ 0 w 12"/>
                <a:gd name="T10" fmla="*/ 0 h 36"/>
                <a:gd name="T11" fmla="*/ 12 w 12"/>
                <a:gd name="T12" fmla="*/ 36 h 36"/>
              </a:gdLst>
              <a:ahLst/>
              <a:cxnLst>
                <a:cxn ang="T6">
                  <a:pos x="T0" y="T1"/>
                </a:cxn>
                <a:cxn ang="T7">
                  <a:pos x="T2" y="T3"/>
                </a:cxn>
                <a:cxn ang="T8">
                  <a:pos x="T4" y="T5"/>
                </a:cxn>
              </a:cxnLst>
              <a:rect l="T9" t="T10" r="T11" b="T12"/>
              <a:pathLst>
                <a:path w="12" h="36">
                  <a:moveTo>
                    <a:pt x="0" y="36"/>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89" name="Freeform 81"/>
            <p:cNvSpPr>
              <a:spLocks/>
            </p:cNvSpPr>
            <p:nvPr/>
          </p:nvSpPr>
          <p:spPr bwMode="auto">
            <a:xfrm>
              <a:off x="2098" y="1027"/>
              <a:ext cx="9" cy="29"/>
            </a:xfrm>
            <a:custGeom>
              <a:avLst/>
              <a:gdLst>
                <a:gd name="T0" fmla="*/ 0 w 12"/>
                <a:gd name="T1" fmla="*/ 29 h 37"/>
                <a:gd name="T2" fmla="*/ 8 w 12"/>
                <a:gd name="T3" fmla="*/ 1 h 37"/>
                <a:gd name="T4" fmla="*/ 9 w 12"/>
                <a:gd name="T5" fmla="*/ 0 h 37"/>
                <a:gd name="T6" fmla="*/ 0 60000 65536"/>
                <a:gd name="T7" fmla="*/ 0 60000 65536"/>
                <a:gd name="T8" fmla="*/ 0 60000 65536"/>
                <a:gd name="T9" fmla="*/ 0 w 12"/>
                <a:gd name="T10" fmla="*/ 0 h 37"/>
                <a:gd name="T11" fmla="*/ 12 w 12"/>
                <a:gd name="T12" fmla="*/ 37 h 37"/>
              </a:gdLst>
              <a:ahLst/>
              <a:cxnLst>
                <a:cxn ang="T6">
                  <a:pos x="T0" y="T1"/>
                </a:cxn>
                <a:cxn ang="T7">
                  <a:pos x="T2" y="T3"/>
                </a:cxn>
                <a:cxn ang="T8">
                  <a:pos x="T4" y="T5"/>
                </a:cxn>
              </a:cxnLst>
              <a:rect l="T9" t="T10" r="T11" b="T12"/>
              <a:pathLst>
                <a:path w="12" h="37">
                  <a:moveTo>
                    <a:pt x="0" y="37"/>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90" name="Freeform 82"/>
            <p:cNvSpPr>
              <a:spLocks/>
            </p:cNvSpPr>
            <p:nvPr/>
          </p:nvSpPr>
          <p:spPr bwMode="auto">
            <a:xfrm>
              <a:off x="2107" y="1000"/>
              <a:ext cx="9" cy="29"/>
            </a:xfrm>
            <a:custGeom>
              <a:avLst/>
              <a:gdLst>
                <a:gd name="T0" fmla="*/ 0 w 13"/>
                <a:gd name="T1" fmla="*/ 29 h 36"/>
                <a:gd name="T2" fmla="*/ 8 w 13"/>
                <a:gd name="T3" fmla="*/ 1 h 36"/>
                <a:gd name="T4" fmla="*/ 9 w 13"/>
                <a:gd name="T5" fmla="*/ 0 h 36"/>
                <a:gd name="T6" fmla="*/ 0 60000 65536"/>
                <a:gd name="T7" fmla="*/ 0 60000 65536"/>
                <a:gd name="T8" fmla="*/ 0 60000 65536"/>
                <a:gd name="T9" fmla="*/ 0 w 13"/>
                <a:gd name="T10" fmla="*/ 0 h 36"/>
                <a:gd name="T11" fmla="*/ 13 w 13"/>
                <a:gd name="T12" fmla="*/ 36 h 36"/>
              </a:gdLst>
              <a:ahLst/>
              <a:cxnLst>
                <a:cxn ang="T6">
                  <a:pos x="T0" y="T1"/>
                </a:cxn>
                <a:cxn ang="T7">
                  <a:pos x="T2" y="T3"/>
                </a:cxn>
                <a:cxn ang="T8">
                  <a:pos x="T4" y="T5"/>
                </a:cxn>
              </a:cxnLst>
              <a:rect l="T9" t="T10" r="T11" b="T12"/>
              <a:pathLst>
                <a:path w="13" h="36">
                  <a:moveTo>
                    <a:pt x="0" y="36"/>
                  </a:moveTo>
                  <a:lnTo>
                    <a:pt x="11" y="1"/>
                  </a:lnTo>
                  <a:lnTo>
                    <a:pt x="1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91" name="Freeform 83"/>
            <p:cNvSpPr>
              <a:spLocks/>
            </p:cNvSpPr>
            <p:nvPr/>
          </p:nvSpPr>
          <p:spPr bwMode="auto">
            <a:xfrm>
              <a:off x="2114" y="969"/>
              <a:ext cx="10" cy="31"/>
            </a:xfrm>
            <a:custGeom>
              <a:avLst/>
              <a:gdLst>
                <a:gd name="T0" fmla="*/ 0 w 12"/>
                <a:gd name="T1" fmla="*/ 31 h 37"/>
                <a:gd name="T2" fmla="*/ 9 w 12"/>
                <a:gd name="T3" fmla="*/ 1 h 37"/>
                <a:gd name="T4" fmla="*/ 10 w 12"/>
                <a:gd name="T5" fmla="*/ 0 h 37"/>
                <a:gd name="T6" fmla="*/ 0 60000 65536"/>
                <a:gd name="T7" fmla="*/ 0 60000 65536"/>
                <a:gd name="T8" fmla="*/ 0 60000 65536"/>
                <a:gd name="T9" fmla="*/ 0 w 12"/>
                <a:gd name="T10" fmla="*/ 0 h 37"/>
                <a:gd name="T11" fmla="*/ 12 w 12"/>
                <a:gd name="T12" fmla="*/ 37 h 37"/>
              </a:gdLst>
              <a:ahLst/>
              <a:cxnLst>
                <a:cxn ang="T6">
                  <a:pos x="T0" y="T1"/>
                </a:cxn>
                <a:cxn ang="T7">
                  <a:pos x="T2" y="T3"/>
                </a:cxn>
                <a:cxn ang="T8">
                  <a:pos x="T4" y="T5"/>
                </a:cxn>
              </a:cxnLst>
              <a:rect l="T9" t="T10" r="T11" b="T12"/>
              <a:pathLst>
                <a:path w="12" h="37">
                  <a:moveTo>
                    <a:pt x="0" y="37"/>
                  </a:moveTo>
                  <a:lnTo>
                    <a:pt x="11" y="1"/>
                  </a:lnTo>
                  <a:lnTo>
                    <a:pt x="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92" name="Freeform 84"/>
            <p:cNvSpPr>
              <a:spLocks/>
            </p:cNvSpPr>
            <p:nvPr/>
          </p:nvSpPr>
          <p:spPr bwMode="auto">
            <a:xfrm>
              <a:off x="2122" y="942"/>
              <a:ext cx="8" cy="29"/>
            </a:xfrm>
            <a:custGeom>
              <a:avLst/>
              <a:gdLst>
                <a:gd name="T0" fmla="*/ 0 w 10"/>
                <a:gd name="T1" fmla="*/ 29 h 36"/>
                <a:gd name="T2" fmla="*/ 7 w 10"/>
                <a:gd name="T3" fmla="*/ 1 h 36"/>
                <a:gd name="T4" fmla="*/ 8 w 10"/>
                <a:gd name="T5" fmla="*/ 0 h 36"/>
                <a:gd name="T6" fmla="*/ 0 60000 65536"/>
                <a:gd name="T7" fmla="*/ 0 60000 65536"/>
                <a:gd name="T8" fmla="*/ 0 60000 65536"/>
                <a:gd name="T9" fmla="*/ 0 w 10"/>
                <a:gd name="T10" fmla="*/ 0 h 36"/>
                <a:gd name="T11" fmla="*/ 10 w 10"/>
                <a:gd name="T12" fmla="*/ 36 h 36"/>
              </a:gdLst>
              <a:ahLst/>
              <a:cxnLst>
                <a:cxn ang="T6">
                  <a:pos x="T0" y="T1"/>
                </a:cxn>
                <a:cxn ang="T7">
                  <a:pos x="T2" y="T3"/>
                </a:cxn>
                <a:cxn ang="T8">
                  <a:pos x="T4" y="T5"/>
                </a:cxn>
              </a:cxnLst>
              <a:rect l="T9" t="T10" r="T11" b="T12"/>
              <a:pathLst>
                <a:path w="10" h="36">
                  <a:moveTo>
                    <a:pt x="0" y="36"/>
                  </a:moveTo>
                  <a:lnTo>
                    <a:pt x="9" y="1"/>
                  </a:lnTo>
                  <a:lnTo>
                    <a:pt x="1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93" name="Freeform 85"/>
            <p:cNvSpPr>
              <a:spLocks/>
            </p:cNvSpPr>
            <p:nvPr/>
          </p:nvSpPr>
          <p:spPr bwMode="auto">
            <a:xfrm>
              <a:off x="2130" y="913"/>
              <a:ext cx="8" cy="29"/>
            </a:xfrm>
            <a:custGeom>
              <a:avLst/>
              <a:gdLst>
                <a:gd name="T0" fmla="*/ 0 w 11"/>
                <a:gd name="T1" fmla="*/ 29 h 38"/>
                <a:gd name="T2" fmla="*/ 7 w 11"/>
                <a:gd name="T3" fmla="*/ 1 h 38"/>
                <a:gd name="T4" fmla="*/ 8 w 11"/>
                <a:gd name="T5" fmla="*/ 0 h 38"/>
                <a:gd name="T6" fmla="*/ 0 60000 65536"/>
                <a:gd name="T7" fmla="*/ 0 60000 65536"/>
                <a:gd name="T8" fmla="*/ 0 60000 65536"/>
                <a:gd name="T9" fmla="*/ 0 w 11"/>
                <a:gd name="T10" fmla="*/ 0 h 38"/>
                <a:gd name="T11" fmla="*/ 11 w 11"/>
                <a:gd name="T12" fmla="*/ 38 h 38"/>
              </a:gdLst>
              <a:ahLst/>
              <a:cxnLst>
                <a:cxn ang="T6">
                  <a:pos x="T0" y="T1"/>
                </a:cxn>
                <a:cxn ang="T7">
                  <a:pos x="T2" y="T3"/>
                </a:cxn>
                <a:cxn ang="T8">
                  <a:pos x="T4" y="T5"/>
                </a:cxn>
              </a:cxnLst>
              <a:rect l="T9" t="T10" r="T11" b="T12"/>
              <a:pathLst>
                <a:path w="11" h="38">
                  <a:moveTo>
                    <a:pt x="0" y="38"/>
                  </a:moveTo>
                  <a:lnTo>
                    <a:pt x="10" y="1"/>
                  </a:lnTo>
                  <a:lnTo>
                    <a:pt x="1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94" name="Freeform 86"/>
            <p:cNvSpPr>
              <a:spLocks/>
            </p:cNvSpPr>
            <p:nvPr/>
          </p:nvSpPr>
          <p:spPr bwMode="auto">
            <a:xfrm>
              <a:off x="1504" y="1668"/>
              <a:ext cx="815" cy="2"/>
            </a:xfrm>
            <a:custGeom>
              <a:avLst/>
              <a:gdLst>
                <a:gd name="T0" fmla="*/ 0 w 1059"/>
                <a:gd name="T1" fmla="*/ 0 h 2"/>
                <a:gd name="T2" fmla="*/ 814 w 1059"/>
                <a:gd name="T3" fmla="*/ 0 h 2"/>
                <a:gd name="T4" fmla="*/ 815 w 1059"/>
                <a:gd name="T5" fmla="*/ 0 h 2"/>
                <a:gd name="T6" fmla="*/ 0 60000 65536"/>
                <a:gd name="T7" fmla="*/ 0 60000 65536"/>
                <a:gd name="T8" fmla="*/ 0 60000 65536"/>
                <a:gd name="T9" fmla="*/ 0 w 1059"/>
                <a:gd name="T10" fmla="*/ 0 h 2"/>
                <a:gd name="T11" fmla="*/ 1059 w 1059"/>
                <a:gd name="T12" fmla="*/ 2 h 2"/>
              </a:gdLst>
              <a:ahLst/>
              <a:cxnLst>
                <a:cxn ang="T6">
                  <a:pos x="T0" y="T1"/>
                </a:cxn>
                <a:cxn ang="T7">
                  <a:pos x="T2" y="T3"/>
                </a:cxn>
                <a:cxn ang="T8">
                  <a:pos x="T4" y="T5"/>
                </a:cxn>
              </a:cxnLst>
              <a:rect l="T9" t="T10" r="T11" b="T12"/>
              <a:pathLst>
                <a:path w="1059" h="2">
                  <a:moveTo>
                    <a:pt x="0" y="0"/>
                  </a:moveTo>
                  <a:lnTo>
                    <a:pt x="1058" y="0"/>
                  </a:lnTo>
                  <a:lnTo>
                    <a:pt x="1059" y="0"/>
                  </a:lnTo>
                </a:path>
              </a:pathLst>
            </a:custGeom>
            <a:noFill/>
            <a:ln w="9525">
              <a:solidFill>
                <a:srgbClr val="000000"/>
              </a:solidFill>
              <a:prstDash val="solid"/>
              <a:round/>
              <a:headEnd/>
              <a:tailEnd type="stealth" w="med"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95" name="Freeform 87"/>
            <p:cNvSpPr>
              <a:spLocks/>
            </p:cNvSpPr>
            <p:nvPr/>
          </p:nvSpPr>
          <p:spPr bwMode="auto">
            <a:xfrm>
              <a:off x="1498" y="1668"/>
              <a:ext cx="11" cy="2"/>
            </a:xfrm>
            <a:custGeom>
              <a:avLst/>
              <a:gdLst>
                <a:gd name="T0" fmla="*/ 11 w 13"/>
                <a:gd name="T1" fmla="*/ 0 h 2"/>
                <a:gd name="T2" fmla="*/ 1 w 13"/>
                <a:gd name="T3" fmla="*/ 0 h 2"/>
                <a:gd name="T4" fmla="*/ 0 w 13"/>
                <a:gd name="T5" fmla="*/ 0 h 2"/>
                <a:gd name="T6" fmla="*/ 0 60000 65536"/>
                <a:gd name="T7" fmla="*/ 0 60000 65536"/>
                <a:gd name="T8" fmla="*/ 0 60000 65536"/>
                <a:gd name="T9" fmla="*/ 0 w 13"/>
                <a:gd name="T10" fmla="*/ 0 h 2"/>
                <a:gd name="T11" fmla="*/ 13 w 13"/>
                <a:gd name="T12" fmla="*/ 2 h 2"/>
              </a:gdLst>
              <a:ahLst/>
              <a:cxnLst>
                <a:cxn ang="T6">
                  <a:pos x="T0" y="T1"/>
                </a:cxn>
                <a:cxn ang="T7">
                  <a:pos x="T2" y="T3"/>
                </a:cxn>
                <a:cxn ang="T8">
                  <a:pos x="T4" y="T5"/>
                </a:cxn>
              </a:cxnLst>
              <a:rect l="T9" t="T10" r="T11" b="T12"/>
              <a:pathLst>
                <a:path w="13" h="2">
                  <a:moveTo>
                    <a:pt x="13" y="0"/>
                  </a:moveTo>
                  <a:lnTo>
                    <a:pt x="1"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96" name="Freeform 88"/>
            <p:cNvSpPr>
              <a:spLocks/>
            </p:cNvSpPr>
            <p:nvPr/>
          </p:nvSpPr>
          <p:spPr bwMode="auto">
            <a:xfrm>
              <a:off x="2093" y="1668"/>
              <a:ext cx="226" cy="2"/>
            </a:xfrm>
            <a:custGeom>
              <a:avLst/>
              <a:gdLst>
                <a:gd name="T0" fmla="*/ 0 w 294"/>
                <a:gd name="T1" fmla="*/ 0 h 2"/>
                <a:gd name="T2" fmla="*/ 225 w 294"/>
                <a:gd name="T3" fmla="*/ 0 h 2"/>
                <a:gd name="T4" fmla="*/ 226 w 294"/>
                <a:gd name="T5" fmla="*/ 0 h 2"/>
                <a:gd name="T6" fmla="*/ 0 60000 65536"/>
                <a:gd name="T7" fmla="*/ 0 60000 65536"/>
                <a:gd name="T8" fmla="*/ 0 60000 65536"/>
                <a:gd name="T9" fmla="*/ 0 w 294"/>
                <a:gd name="T10" fmla="*/ 0 h 2"/>
                <a:gd name="T11" fmla="*/ 294 w 294"/>
                <a:gd name="T12" fmla="*/ 2 h 2"/>
              </a:gdLst>
              <a:ahLst/>
              <a:cxnLst>
                <a:cxn ang="T6">
                  <a:pos x="T0" y="T1"/>
                </a:cxn>
                <a:cxn ang="T7">
                  <a:pos x="T2" y="T3"/>
                </a:cxn>
                <a:cxn ang="T8">
                  <a:pos x="T4" y="T5"/>
                </a:cxn>
              </a:cxnLst>
              <a:rect l="T9" t="T10" r="T11" b="T12"/>
              <a:pathLst>
                <a:path w="294" h="2">
                  <a:moveTo>
                    <a:pt x="0" y="0"/>
                  </a:moveTo>
                  <a:lnTo>
                    <a:pt x="293" y="0"/>
                  </a:lnTo>
                  <a:lnTo>
                    <a:pt x="29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97" name="Rectangle 89"/>
            <p:cNvSpPr>
              <a:spLocks noChangeArrowheads="1"/>
            </p:cNvSpPr>
            <p:nvPr/>
          </p:nvSpPr>
          <p:spPr bwMode="auto">
            <a:xfrm>
              <a:off x="1468" y="852"/>
              <a:ext cx="223"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en-US" altLang="en-US" sz="1400" i="1">
                  <a:solidFill>
                    <a:srgbClr val="000000"/>
                  </a:solidFill>
                </a:rPr>
                <a:t>W</a:t>
              </a:r>
              <a:r>
                <a:rPr lang="de-DE" altLang="en-US" sz="1400" i="1" baseline="-25000">
                  <a:solidFill>
                    <a:srgbClr val="000000"/>
                  </a:solidFill>
                </a:rPr>
                <a:t>E</a:t>
              </a:r>
              <a:r>
                <a:rPr lang="hu-HU" altLang="en-US" sz="1400" i="1" baseline="-25000">
                  <a:solidFill>
                    <a:srgbClr val="000000"/>
                  </a:solidFill>
                </a:rPr>
                <a:t>l</a:t>
              </a:r>
              <a:endParaRPr lang="en-US" altLang="en-US" sz="3200" b="1" baseline="-25000"/>
            </a:p>
          </p:txBody>
        </p:sp>
        <p:sp>
          <p:nvSpPr>
            <p:cNvPr id="46198" name="Rectangle 90"/>
            <p:cNvSpPr>
              <a:spLocks noChangeArrowheads="1"/>
            </p:cNvSpPr>
            <p:nvPr/>
          </p:nvSpPr>
          <p:spPr bwMode="auto">
            <a:xfrm>
              <a:off x="1468" y="3042"/>
              <a:ext cx="331"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en-US" altLang="en-US" sz="1400" i="1">
                  <a:solidFill>
                    <a:srgbClr val="000000"/>
                  </a:solidFill>
                </a:rPr>
                <a:t>W</a:t>
              </a:r>
              <a:r>
                <a:rPr lang="de-DE" altLang="en-US" sz="1400" i="1" baseline="-25000">
                  <a:solidFill>
                    <a:srgbClr val="000000"/>
                  </a:solidFill>
                </a:rPr>
                <a:t>Loch</a:t>
              </a:r>
              <a:endParaRPr lang="en-US" altLang="en-US" sz="3200" b="1" baseline="-25000"/>
            </a:p>
          </p:txBody>
        </p:sp>
        <p:sp>
          <p:nvSpPr>
            <p:cNvPr id="46199" name="Rectangle 91"/>
            <p:cNvSpPr>
              <a:spLocks noChangeArrowheads="1"/>
            </p:cNvSpPr>
            <p:nvPr/>
          </p:nvSpPr>
          <p:spPr bwMode="auto">
            <a:xfrm>
              <a:off x="2248" y="1494"/>
              <a:ext cx="223" cy="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en-US" sz="1400" i="1">
                  <a:solidFill>
                    <a:srgbClr val="000000"/>
                  </a:solidFill>
                </a:rPr>
                <a:t>k</a:t>
              </a:r>
              <a:endParaRPr lang="en-US" altLang="en-US" sz="3200" b="1" baseline="-25000"/>
            </a:p>
          </p:txBody>
        </p:sp>
        <p:sp>
          <p:nvSpPr>
            <p:cNvPr id="46200" name="Line 92"/>
            <p:cNvSpPr>
              <a:spLocks noChangeShapeType="1"/>
            </p:cNvSpPr>
            <p:nvPr/>
          </p:nvSpPr>
          <p:spPr bwMode="auto">
            <a:xfrm flipH="1">
              <a:off x="979" y="1668"/>
              <a:ext cx="518" cy="0"/>
            </a:xfrm>
            <a:prstGeom prst="line">
              <a:avLst/>
            </a:prstGeom>
            <a:noFill/>
            <a:ln w="3175">
              <a:solidFill>
                <a:srgbClr val="80808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46201" name="Line 93"/>
            <p:cNvSpPr>
              <a:spLocks noChangeShapeType="1"/>
            </p:cNvSpPr>
            <p:nvPr/>
          </p:nvSpPr>
          <p:spPr bwMode="auto">
            <a:xfrm flipH="1">
              <a:off x="980" y="2049"/>
              <a:ext cx="548" cy="0"/>
            </a:xfrm>
            <a:prstGeom prst="line">
              <a:avLst/>
            </a:prstGeom>
            <a:noFill/>
            <a:ln w="3175">
              <a:solidFill>
                <a:srgbClr val="80808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46087" name="Group 233"/>
          <p:cNvGrpSpPr>
            <a:grpSpLocks/>
          </p:cNvGrpSpPr>
          <p:nvPr/>
        </p:nvGrpSpPr>
        <p:grpSpPr bwMode="auto">
          <a:xfrm>
            <a:off x="2190750" y="2833688"/>
            <a:ext cx="3714750" cy="3384550"/>
            <a:chOff x="1380" y="1785"/>
            <a:chExt cx="2340" cy="2132"/>
          </a:xfrm>
        </p:grpSpPr>
        <p:grpSp>
          <p:nvGrpSpPr>
            <p:cNvPr id="46103" name="Group 231"/>
            <p:cNvGrpSpPr>
              <a:grpSpLocks/>
            </p:cNvGrpSpPr>
            <p:nvPr/>
          </p:nvGrpSpPr>
          <p:grpSpPr bwMode="auto">
            <a:xfrm>
              <a:off x="1504" y="1785"/>
              <a:ext cx="461" cy="1159"/>
              <a:chOff x="1504" y="1785"/>
              <a:chExt cx="461" cy="1159"/>
            </a:xfrm>
          </p:grpSpPr>
          <p:sp>
            <p:nvSpPr>
              <p:cNvPr id="46105" name="Line 216"/>
              <p:cNvSpPr>
                <a:spLocks noChangeShapeType="1"/>
              </p:cNvSpPr>
              <p:nvPr/>
            </p:nvSpPr>
            <p:spPr bwMode="auto">
              <a:xfrm>
                <a:off x="1591" y="2068"/>
                <a:ext cx="0" cy="426"/>
              </a:xfrm>
              <a:prstGeom prst="line">
                <a:avLst/>
              </a:prstGeom>
              <a:noFill/>
              <a:ln w="38100">
                <a:solidFill>
                  <a:srgbClr val="F4330C"/>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106" name="Line 217"/>
              <p:cNvSpPr>
                <a:spLocks noChangeShapeType="1"/>
              </p:cNvSpPr>
              <p:nvPr/>
            </p:nvSpPr>
            <p:spPr bwMode="auto">
              <a:xfrm>
                <a:off x="1678" y="2044"/>
                <a:ext cx="0" cy="497"/>
              </a:xfrm>
              <a:prstGeom prst="line">
                <a:avLst/>
              </a:prstGeom>
              <a:noFill/>
              <a:ln w="28575">
                <a:solidFill>
                  <a:srgbClr val="F2650E"/>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107" name="Line 218"/>
              <p:cNvSpPr>
                <a:spLocks noChangeShapeType="1"/>
              </p:cNvSpPr>
              <p:nvPr/>
            </p:nvSpPr>
            <p:spPr bwMode="auto">
              <a:xfrm>
                <a:off x="1745" y="2011"/>
                <a:ext cx="0" cy="602"/>
              </a:xfrm>
              <a:prstGeom prst="line">
                <a:avLst/>
              </a:prstGeom>
              <a:noFill/>
              <a:ln w="19050">
                <a:solidFill>
                  <a:srgbClr val="F2650E"/>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108" name="Line 219"/>
              <p:cNvSpPr>
                <a:spLocks noChangeShapeType="1"/>
              </p:cNvSpPr>
              <p:nvPr/>
            </p:nvSpPr>
            <p:spPr bwMode="auto">
              <a:xfrm>
                <a:off x="1820" y="1948"/>
                <a:ext cx="0" cy="762"/>
              </a:xfrm>
              <a:prstGeom prst="line">
                <a:avLst/>
              </a:prstGeom>
              <a:noFill/>
              <a:ln w="12700">
                <a:solidFill>
                  <a:srgbClr val="F5860B"/>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109" name="Line 220"/>
              <p:cNvSpPr>
                <a:spLocks noChangeShapeType="1"/>
              </p:cNvSpPr>
              <p:nvPr/>
            </p:nvSpPr>
            <p:spPr bwMode="auto">
              <a:xfrm>
                <a:off x="1888" y="1888"/>
                <a:ext cx="0" cy="930"/>
              </a:xfrm>
              <a:prstGeom prst="line">
                <a:avLst/>
              </a:prstGeom>
              <a:noFill/>
              <a:ln w="9525">
                <a:solidFill>
                  <a:srgbClr val="F0B51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110" name="Line 221"/>
              <p:cNvSpPr>
                <a:spLocks noChangeShapeType="1"/>
              </p:cNvSpPr>
              <p:nvPr/>
            </p:nvSpPr>
            <p:spPr bwMode="auto">
              <a:xfrm>
                <a:off x="1965" y="1785"/>
                <a:ext cx="0" cy="1159"/>
              </a:xfrm>
              <a:prstGeom prst="line">
                <a:avLst/>
              </a:prstGeom>
              <a:noFill/>
              <a:ln w="3175">
                <a:solidFill>
                  <a:srgbClr val="F3E80D"/>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111" name="Line 225"/>
              <p:cNvSpPr>
                <a:spLocks noChangeShapeType="1"/>
              </p:cNvSpPr>
              <p:nvPr/>
            </p:nvSpPr>
            <p:spPr bwMode="auto">
              <a:xfrm>
                <a:off x="1504" y="2084"/>
                <a:ext cx="0" cy="379"/>
              </a:xfrm>
              <a:prstGeom prst="line">
                <a:avLst/>
              </a:prstGeom>
              <a:noFill/>
              <a:ln w="50800">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sp>
          <p:nvSpPr>
            <p:cNvPr id="46104" name="Text Box 232"/>
            <p:cNvSpPr txBox="1">
              <a:spLocks noChangeArrowheads="1"/>
            </p:cNvSpPr>
            <p:nvPr/>
          </p:nvSpPr>
          <p:spPr bwMode="auto">
            <a:xfrm>
              <a:off x="1380" y="3696"/>
              <a:ext cx="2340"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a:t>Radiative recombination</a:t>
              </a:r>
              <a:endParaRPr lang="hu-HU" altLang="en-US"/>
            </a:p>
          </p:txBody>
        </p:sp>
      </p:grpSp>
      <p:grpSp>
        <p:nvGrpSpPr>
          <p:cNvPr id="5" name="Group 244"/>
          <p:cNvGrpSpPr>
            <a:grpSpLocks/>
          </p:cNvGrpSpPr>
          <p:nvPr/>
        </p:nvGrpSpPr>
        <p:grpSpPr bwMode="auto">
          <a:xfrm>
            <a:off x="2190750" y="2833688"/>
            <a:ext cx="3714750" cy="3384550"/>
            <a:chOff x="2994" y="1503"/>
            <a:chExt cx="2340" cy="2132"/>
          </a:xfrm>
        </p:grpSpPr>
        <p:grpSp>
          <p:nvGrpSpPr>
            <p:cNvPr id="46094" name="Group 235"/>
            <p:cNvGrpSpPr>
              <a:grpSpLocks/>
            </p:cNvGrpSpPr>
            <p:nvPr/>
          </p:nvGrpSpPr>
          <p:grpSpPr bwMode="auto">
            <a:xfrm>
              <a:off x="3118" y="1503"/>
              <a:ext cx="461" cy="1159"/>
              <a:chOff x="1504" y="1785"/>
              <a:chExt cx="461" cy="1159"/>
            </a:xfrm>
          </p:grpSpPr>
          <p:sp>
            <p:nvSpPr>
              <p:cNvPr id="46096" name="Line 236"/>
              <p:cNvSpPr>
                <a:spLocks noChangeShapeType="1"/>
              </p:cNvSpPr>
              <p:nvPr/>
            </p:nvSpPr>
            <p:spPr bwMode="auto">
              <a:xfrm>
                <a:off x="1591" y="2068"/>
                <a:ext cx="0" cy="426"/>
              </a:xfrm>
              <a:prstGeom prst="line">
                <a:avLst/>
              </a:prstGeom>
              <a:noFill/>
              <a:ln w="38100">
                <a:solidFill>
                  <a:srgbClr val="C0C0C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097" name="Line 237"/>
              <p:cNvSpPr>
                <a:spLocks noChangeShapeType="1"/>
              </p:cNvSpPr>
              <p:nvPr/>
            </p:nvSpPr>
            <p:spPr bwMode="auto">
              <a:xfrm>
                <a:off x="1678" y="2044"/>
                <a:ext cx="0" cy="497"/>
              </a:xfrm>
              <a:prstGeom prst="line">
                <a:avLst/>
              </a:prstGeom>
              <a:noFill/>
              <a:ln w="28575">
                <a:solidFill>
                  <a:srgbClr val="C0C0C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098" name="Line 238"/>
              <p:cNvSpPr>
                <a:spLocks noChangeShapeType="1"/>
              </p:cNvSpPr>
              <p:nvPr/>
            </p:nvSpPr>
            <p:spPr bwMode="auto">
              <a:xfrm>
                <a:off x="1745" y="2011"/>
                <a:ext cx="0" cy="602"/>
              </a:xfrm>
              <a:prstGeom prst="line">
                <a:avLst/>
              </a:prstGeom>
              <a:noFill/>
              <a:ln w="19050">
                <a:solidFill>
                  <a:srgbClr val="C0C0C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099" name="Line 239"/>
              <p:cNvSpPr>
                <a:spLocks noChangeShapeType="1"/>
              </p:cNvSpPr>
              <p:nvPr/>
            </p:nvSpPr>
            <p:spPr bwMode="auto">
              <a:xfrm>
                <a:off x="1820" y="1948"/>
                <a:ext cx="0" cy="762"/>
              </a:xfrm>
              <a:prstGeom prst="line">
                <a:avLst/>
              </a:prstGeom>
              <a:noFill/>
              <a:ln w="12700">
                <a:solidFill>
                  <a:srgbClr val="C0C0C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100" name="Line 240"/>
              <p:cNvSpPr>
                <a:spLocks noChangeShapeType="1"/>
              </p:cNvSpPr>
              <p:nvPr/>
            </p:nvSpPr>
            <p:spPr bwMode="auto">
              <a:xfrm>
                <a:off x="1888" y="1888"/>
                <a:ext cx="0" cy="930"/>
              </a:xfrm>
              <a:prstGeom prst="line">
                <a:avLst/>
              </a:prstGeom>
              <a:noFill/>
              <a:ln w="9525">
                <a:solidFill>
                  <a:srgbClr val="C0C0C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101" name="Line 241"/>
              <p:cNvSpPr>
                <a:spLocks noChangeShapeType="1"/>
              </p:cNvSpPr>
              <p:nvPr/>
            </p:nvSpPr>
            <p:spPr bwMode="auto">
              <a:xfrm>
                <a:off x="1965" y="1785"/>
                <a:ext cx="0" cy="1159"/>
              </a:xfrm>
              <a:prstGeom prst="line">
                <a:avLst/>
              </a:prstGeom>
              <a:noFill/>
              <a:ln w="3175">
                <a:solidFill>
                  <a:srgbClr val="C0C0C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102" name="Line 242"/>
              <p:cNvSpPr>
                <a:spLocks noChangeShapeType="1"/>
              </p:cNvSpPr>
              <p:nvPr/>
            </p:nvSpPr>
            <p:spPr bwMode="auto">
              <a:xfrm>
                <a:off x="1504" y="2084"/>
                <a:ext cx="0" cy="379"/>
              </a:xfrm>
              <a:prstGeom prst="line">
                <a:avLst/>
              </a:prstGeom>
              <a:noFill/>
              <a:ln w="50800">
                <a:solidFill>
                  <a:srgbClr val="C0C0C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sp>
          <p:nvSpPr>
            <p:cNvPr id="46095" name="Text Box 243"/>
            <p:cNvSpPr txBox="1">
              <a:spLocks noChangeArrowheads="1"/>
            </p:cNvSpPr>
            <p:nvPr/>
          </p:nvSpPr>
          <p:spPr bwMode="auto">
            <a:xfrm>
              <a:off x="2994" y="3414"/>
              <a:ext cx="2340"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a:solidFill>
                    <a:srgbClr val="C0C0C0"/>
                  </a:solidFill>
                </a:rPr>
                <a:t>Radiative recombination</a:t>
              </a:r>
              <a:endParaRPr lang="hu-HU" altLang="en-US">
                <a:solidFill>
                  <a:srgbClr val="C0C0C0"/>
                </a:solidFill>
              </a:endParaRPr>
            </a:p>
          </p:txBody>
        </p:sp>
      </p:grpSp>
      <p:grpSp>
        <p:nvGrpSpPr>
          <p:cNvPr id="7" name="Group 248"/>
          <p:cNvGrpSpPr>
            <a:grpSpLocks/>
          </p:cNvGrpSpPr>
          <p:nvPr/>
        </p:nvGrpSpPr>
        <p:grpSpPr bwMode="auto">
          <a:xfrm>
            <a:off x="2381250" y="2533650"/>
            <a:ext cx="866775" cy="1600200"/>
            <a:chOff x="1500" y="1596"/>
            <a:chExt cx="546" cy="1008"/>
          </a:xfrm>
        </p:grpSpPr>
        <p:sp>
          <p:nvSpPr>
            <p:cNvPr id="46091" name="Line 245"/>
            <p:cNvSpPr>
              <a:spLocks noChangeShapeType="1"/>
            </p:cNvSpPr>
            <p:nvPr/>
          </p:nvSpPr>
          <p:spPr bwMode="auto">
            <a:xfrm flipH="1">
              <a:off x="1728" y="1596"/>
              <a:ext cx="318" cy="1008"/>
            </a:xfrm>
            <a:prstGeom prst="line">
              <a:avLst/>
            </a:prstGeom>
            <a:noFill/>
            <a:ln w="38100">
              <a:solidFill>
                <a:srgbClr val="993366"/>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092" name="Line 246"/>
            <p:cNvSpPr>
              <a:spLocks noChangeShapeType="1"/>
            </p:cNvSpPr>
            <p:nvPr/>
          </p:nvSpPr>
          <p:spPr bwMode="auto">
            <a:xfrm flipH="1">
              <a:off x="1500" y="1998"/>
              <a:ext cx="252" cy="462"/>
            </a:xfrm>
            <a:prstGeom prst="line">
              <a:avLst/>
            </a:prstGeom>
            <a:noFill/>
            <a:ln w="66675">
              <a:solidFill>
                <a:srgbClr val="993366"/>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46093" name="Line 247"/>
            <p:cNvSpPr>
              <a:spLocks noChangeShapeType="1"/>
            </p:cNvSpPr>
            <p:nvPr/>
          </p:nvSpPr>
          <p:spPr bwMode="auto">
            <a:xfrm flipH="1">
              <a:off x="1668" y="1938"/>
              <a:ext cx="162" cy="612"/>
            </a:xfrm>
            <a:prstGeom prst="line">
              <a:avLst/>
            </a:prstGeom>
            <a:noFill/>
            <a:ln w="44450">
              <a:solidFill>
                <a:srgbClr val="993366"/>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sp>
        <p:nvSpPr>
          <p:cNvPr id="590073" name="Text Box 249"/>
          <p:cNvSpPr txBox="1">
            <a:spLocks noChangeArrowheads="1"/>
          </p:cNvSpPr>
          <p:nvPr/>
        </p:nvSpPr>
        <p:spPr bwMode="auto">
          <a:xfrm>
            <a:off x="3641725" y="3857625"/>
            <a:ext cx="5502275" cy="87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75000"/>
              </a:lnSpc>
              <a:spcBef>
                <a:spcPct val="20000"/>
              </a:spcBef>
            </a:pPr>
            <a:r>
              <a:rPr lang="en-US" altLang="en-US" b="1" i="1" u="sng"/>
              <a:t>Nichtemittierende</a:t>
            </a:r>
            <a:r>
              <a:rPr lang="hu-HU" altLang="en-US"/>
              <a:t> rekombin</a:t>
            </a:r>
            <a:r>
              <a:rPr lang="de-DE" altLang="en-US"/>
              <a:t>at</a:t>
            </a:r>
            <a:r>
              <a:rPr lang="hu-HU" altLang="en-US"/>
              <a:t>i</a:t>
            </a:r>
            <a:r>
              <a:rPr lang="de-DE" altLang="en-US"/>
              <a:t>on</a:t>
            </a:r>
            <a:endParaRPr lang="en-US" altLang="en-US"/>
          </a:p>
          <a:p>
            <a:pPr>
              <a:lnSpc>
                <a:spcPct val="75000"/>
              </a:lnSpc>
              <a:spcBef>
                <a:spcPct val="20000"/>
              </a:spcBef>
              <a:buFontTx/>
              <a:buChar char="•"/>
            </a:pPr>
            <a:r>
              <a:rPr lang="en-US" altLang="en-US"/>
              <a:t> </a:t>
            </a:r>
            <a:r>
              <a:rPr lang="hu-HU" altLang="en-US" sz="1800"/>
              <a:t>indirekt</a:t>
            </a:r>
            <a:r>
              <a:rPr lang="de-DE" altLang="en-US" sz="1800"/>
              <a:t>er</a:t>
            </a:r>
            <a:r>
              <a:rPr lang="hu-HU" altLang="en-US" sz="1800"/>
              <a:t> </a:t>
            </a:r>
            <a:r>
              <a:rPr lang="de-DE" altLang="en-US" sz="1800"/>
              <a:t>Zustandsübergang</a:t>
            </a:r>
            <a:r>
              <a:rPr lang="en-US" altLang="en-US" sz="1800"/>
              <a:t> </a:t>
            </a:r>
            <a:r>
              <a:rPr lang="en-US" altLang="en-US" sz="1800">
                <a:sym typeface="Wingdings" panose="05000000000000000000" pitchFamily="2" charset="2"/>
              </a:rPr>
              <a:t> </a:t>
            </a:r>
            <a:r>
              <a:rPr lang="de-DE" altLang="en-US" sz="1800">
                <a:sym typeface="Wingdings" panose="05000000000000000000" pitchFamily="2" charset="2"/>
              </a:rPr>
              <a:t>Ph</a:t>
            </a:r>
            <a:r>
              <a:rPr lang="en-US" altLang="en-US" sz="1800">
                <a:sym typeface="Wingdings" panose="05000000000000000000" pitchFamily="2" charset="2"/>
              </a:rPr>
              <a:t>ononemissi</a:t>
            </a:r>
            <a:r>
              <a:rPr lang="de-DE" altLang="en-US" sz="1800">
                <a:sym typeface="Wingdings" panose="05000000000000000000" pitchFamily="2" charset="2"/>
              </a:rPr>
              <a:t>on</a:t>
            </a:r>
            <a:endParaRPr lang="en-US" altLang="en-US" sz="1800">
              <a:sym typeface="Wingdings" panose="05000000000000000000" pitchFamily="2" charset="2"/>
            </a:endParaRPr>
          </a:p>
          <a:p>
            <a:pPr>
              <a:lnSpc>
                <a:spcPct val="75000"/>
              </a:lnSpc>
              <a:spcBef>
                <a:spcPct val="20000"/>
              </a:spcBef>
            </a:pPr>
            <a:r>
              <a:rPr lang="hu-HU" altLang="en-US" sz="1800">
                <a:sym typeface="Wingdings" panose="05000000000000000000" pitchFamily="2" charset="2"/>
              </a:rPr>
              <a:t>  </a:t>
            </a:r>
            <a:r>
              <a:rPr lang="en-US" altLang="en-US" sz="1800">
                <a:sym typeface="Wingdings" panose="05000000000000000000" pitchFamily="2" charset="2"/>
              </a:rPr>
              <a:t> </a:t>
            </a:r>
            <a:r>
              <a:rPr lang="de-DE" altLang="en-US" sz="1800">
                <a:sym typeface="Wingdings" panose="05000000000000000000" pitchFamily="2" charset="2"/>
              </a:rPr>
              <a:t>Wärmung des Kristallgitters</a:t>
            </a:r>
            <a:r>
              <a:rPr lang="en-US" altLang="en-US" sz="1800">
                <a:sym typeface="Wingdings" panose="05000000000000000000" pitchFamily="2" charset="2"/>
              </a:rPr>
              <a:t>  </a:t>
            </a:r>
            <a:r>
              <a:rPr lang="en-US" altLang="en-US" sz="1800" b="1">
                <a:solidFill>
                  <a:srgbClr val="F4330C"/>
                </a:solidFill>
                <a:sym typeface="Wingdings" panose="05000000000000000000" pitchFamily="2" charset="2"/>
              </a:rPr>
              <a:t>Dissip</a:t>
            </a:r>
            <a:r>
              <a:rPr lang="de-DE" altLang="en-US" sz="1800" b="1">
                <a:solidFill>
                  <a:srgbClr val="F4330C"/>
                </a:solidFill>
                <a:sym typeface="Wingdings" panose="05000000000000000000" pitchFamily="2" charset="2"/>
              </a:rPr>
              <a:t>at</a:t>
            </a:r>
            <a:r>
              <a:rPr lang="hu-HU" altLang="en-US" sz="1800" b="1">
                <a:solidFill>
                  <a:srgbClr val="F4330C"/>
                </a:solidFill>
                <a:sym typeface="Wingdings" panose="05000000000000000000" pitchFamily="2" charset="2"/>
              </a:rPr>
              <a:t>i</a:t>
            </a:r>
            <a:r>
              <a:rPr lang="de-DE" altLang="en-US" sz="1800" b="1">
                <a:solidFill>
                  <a:srgbClr val="F4330C"/>
                </a:solidFill>
                <a:sym typeface="Wingdings" panose="05000000000000000000" pitchFamily="2" charset="2"/>
              </a:rPr>
              <a:t>on</a:t>
            </a:r>
            <a:endParaRPr lang="en-US" altLang="en-US" sz="1800" b="1">
              <a:solidFill>
                <a:srgbClr val="F4330C"/>
              </a:solidFill>
              <a:sym typeface="Wingdings" panose="05000000000000000000"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900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007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47107"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47108"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C771C75E-302B-4AE3-A203-17B2CBC1B1C9}" type="slidenum">
              <a:rPr lang="en-US" altLang="en-US" sz="1000">
                <a:solidFill>
                  <a:srgbClr val="8C2532"/>
                </a:solidFill>
              </a:rPr>
              <a:pPr/>
              <a:t>15</a:t>
            </a:fld>
            <a:endParaRPr lang="en-US" altLang="en-US" sz="1000">
              <a:solidFill>
                <a:srgbClr val="8C2532"/>
              </a:solidFill>
            </a:endParaRPr>
          </a:p>
        </p:txBody>
      </p:sp>
      <p:sp>
        <p:nvSpPr>
          <p:cNvPr id="47109" name="Rectangle 2"/>
          <p:cNvSpPr>
            <a:spLocks noGrp="1" noChangeArrowheads="1"/>
          </p:cNvSpPr>
          <p:nvPr>
            <p:ph type="title"/>
          </p:nvPr>
        </p:nvSpPr>
        <p:spPr>
          <a:xfrm>
            <a:off x="139700" y="461963"/>
            <a:ext cx="8845550" cy="741362"/>
          </a:xfrm>
        </p:spPr>
        <p:txBody>
          <a:bodyPr/>
          <a:lstStyle/>
          <a:p>
            <a:pPr eaLnBrk="1" hangingPunct="1"/>
            <a:r>
              <a:rPr lang="hu-HU" altLang="en-US" smtClean="0"/>
              <a:t>LED</a:t>
            </a:r>
            <a:r>
              <a:rPr lang="en-US" altLang="en-US" smtClean="0"/>
              <a:t>’</a:t>
            </a:r>
            <a:r>
              <a:rPr lang="de-DE" altLang="en-US" smtClean="0"/>
              <a:t>s:</a:t>
            </a:r>
            <a:r>
              <a:rPr lang="hu-HU" altLang="en-US" smtClean="0"/>
              <a:t> elektr</a:t>
            </a:r>
            <a:r>
              <a:rPr lang="de-DE" altLang="en-US" smtClean="0"/>
              <a:t>i</a:t>
            </a:r>
            <a:r>
              <a:rPr lang="hu-HU" altLang="en-US" smtClean="0"/>
              <a:t>s</a:t>
            </a:r>
            <a:r>
              <a:rPr lang="de-DE" altLang="en-US" smtClean="0"/>
              <a:t>che</a:t>
            </a:r>
            <a:r>
              <a:rPr lang="hu-HU" altLang="en-US" smtClean="0"/>
              <a:t> </a:t>
            </a:r>
            <a:r>
              <a:rPr lang="de-DE" altLang="en-US" smtClean="0"/>
              <a:t>Ch</a:t>
            </a:r>
            <a:r>
              <a:rPr lang="hu-HU" altLang="en-US" smtClean="0"/>
              <a:t>arakteristik</a:t>
            </a:r>
            <a:r>
              <a:rPr lang="de-DE" altLang="en-US" smtClean="0"/>
              <a:t>en</a:t>
            </a:r>
            <a:endParaRPr lang="en-US" altLang="en-US" smtClean="0"/>
          </a:p>
        </p:txBody>
      </p:sp>
      <p:pic>
        <p:nvPicPr>
          <p:cNvPr id="47110"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314450"/>
            <a:ext cx="5313363" cy="314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11" name="Text Box 15"/>
          <p:cNvSpPr txBox="1">
            <a:spLocks noChangeArrowheads="1"/>
          </p:cNvSpPr>
          <p:nvPr/>
        </p:nvSpPr>
        <p:spPr bwMode="auto">
          <a:xfrm>
            <a:off x="5229225" y="1333500"/>
            <a:ext cx="3743325" cy="138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a:t>Die Durchlassch</a:t>
            </a:r>
            <a:r>
              <a:rPr lang="hu-HU" altLang="en-US"/>
              <a:t>arakteristik </a:t>
            </a:r>
            <a:r>
              <a:rPr lang="de-DE" altLang="en-US"/>
              <a:t>kann mit der Charakteristik der</a:t>
            </a:r>
            <a:r>
              <a:rPr lang="hu-HU" altLang="en-US"/>
              <a:t> </a:t>
            </a:r>
            <a:r>
              <a:rPr lang="hu-HU" altLang="en-US" b="1"/>
              <a:t>ide</a:t>
            </a:r>
            <a:r>
              <a:rPr lang="de-DE" altLang="en-US" b="1"/>
              <a:t>a</a:t>
            </a:r>
            <a:r>
              <a:rPr lang="hu-HU" altLang="en-US" b="1"/>
              <a:t>l</a:t>
            </a:r>
            <a:r>
              <a:rPr lang="de-DE" altLang="en-US" b="1"/>
              <a:t>en</a:t>
            </a:r>
            <a:r>
              <a:rPr lang="hu-HU" altLang="en-US" b="1"/>
              <a:t> </a:t>
            </a:r>
            <a:r>
              <a:rPr lang="de-DE" altLang="en-US" b="1"/>
              <a:t>D</a:t>
            </a:r>
            <a:r>
              <a:rPr lang="hu-HU" altLang="en-US" b="1"/>
              <a:t>i</a:t>
            </a:r>
            <a:r>
              <a:rPr lang="de-DE" altLang="en-US" b="1"/>
              <a:t>o</a:t>
            </a:r>
            <a:r>
              <a:rPr lang="hu-HU" altLang="en-US" b="1"/>
              <a:t>d</a:t>
            </a:r>
            <a:r>
              <a:rPr lang="de-DE" altLang="en-US" b="1"/>
              <a:t>e </a:t>
            </a:r>
            <a:r>
              <a:rPr lang="de-DE" altLang="en-US"/>
              <a:t>beschrieben werden</a:t>
            </a:r>
            <a:r>
              <a:rPr lang="hu-HU" altLang="en-US"/>
              <a:t>, </a:t>
            </a:r>
            <a:r>
              <a:rPr lang="de-DE" altLang="en-US"/>
              <a:t>aber sie wird auf zwei Teile gespalten</a:t>
            </a:r>
            <a:r>
              <a:rPr lang="hu-HU" altLang="en-US"/>
              <a:t>:</a:t>
            </a:r>
          </a:p>
        </p:txBody>
      </p:sp>
      <p:sp>
        <p:nvSpPr>
          <p:cNvPr id="601107" name="Text Box 19"/>
          <p:cNvSpPr txBox="1">
            <a:spLocks noChangeArrowheads="1"/>
          </p:cNvSpPr>
          <p:nvPr/>
        </p:nvSpPr>
        <p:spPr bwMode="auto">
          <a:xfrm>
            <a:off x="177159" y="4708382"/>
            <a:ext cx="5444569" cy="932563"/>
          </a:xfrm>
          <a:prstGeom prst="rect">
            <a:avLst/>
          </a:prstGeom>
          <a:solidFill>
            <a:srgbClr val="FFFF99"/>
          </a:solidFill>
          <a:ln w="15875" algn="ctr">
            <a:solidFill>
              <a:srgbClr val="FF0000"/>
            </a:solidFill>
            <a:miter lim="800000"/>
            <a:headEnd/>
            <a:tailEnd/>
          </a:ln>
        </p:spPr>
        <p:txBody>
          <a:bodyPr wrap="square">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200" b="1">
                <a:solidFill>
                  <a:srgbClr val="FF0000"/>
                </a:solidFill>
              </a:rPr>
              <a:t>Die Durchlassspannung der </a:t>
            </a:r>
            <a:r>
              <a:rPr lang="hu-HU" altLang="en-US" sz="1200" b="1">
                <a:solidFill>
                  <a:srgbClr val="FF0000"/>
                </a:solidFill>
              </a:rPr>
              <a:t>LED </a:t>
            </a:r>
            <a:r>
              <a:rPr lang="de-DE" altLang="en-US" sz="1200" b="1">
                <a:solidFill>
                  <a:srgbClr val="FF0000"/>
                </a:solidFill>
              </a:rPr>
              <a:t>hängt von der Bandlücke ab</a:t>
            </a:r>
            <a:endParaRPr lang="en-US" altLang="en-US" sz="1200" b="1">
              <a:solidFill>
                <a:srgbClr val="FF0000"/>
              </a:solidFill>
            </a:endParaRPr>
          </a:p>
          <a:p>
            <a:r>
              <a:rPr lang="de-DE" altLang="en-US" sz="1200" b="1">
                <a:solidFill>
                  <a:srgbClr val="0000FF"/>
                </a:solidFill>
              </a:rPr>
              <a:t>Blau</a:t>
            </a:r>
            <a:r>
              <a:rPr lang="en-US" altLang="en-US" sz="1200" b="1">
                <a:solidFill>
                  <a:schemeClr val="tx1"/>
                </a:solidFill>
              </a:rPr>
              <a:t>:</a:t>
            </a:r>
            <a:r>
              <a:rPr lang="en-US" altLang="en-US" sz="1200">
                <a:solidFill>
                  <a:schemeClr val="tx1"/>
                </a:solidFill>
              </a:rPr>
              <a:t> breitere Bandlücke (kürzere Wellenlänge) </a:t>
            </a:r>
            <a:r>
              <a:rPr lang="en-US" altLang="en-US" sz="1200">
                <a:solidFill>
                  <a:schemeClr val="tx1"/>
                </a:solidFill>
                <a:sym typeface="Wingdings" panose="05000000000000000000" pitchFamily="2" charset="2"/>
              </a:rPr>
              <a:t> </a:t>
            </a:r>
            <a:r>
              <a:rPr lang="de-DE" altLang="en-US" sz="1200">
                <a:solidFill>
                  <a:srgbClr val="0000FF"/>
                </a:solidFill>
                <a:sym typeface="Wingdings" panose="05000000000000000000" pitchFamily="2" charset="2"/>
              </a:rPr>
              <a:t>höhere </a:t>
            </a:r>
            <a:r>
              <a:rPr lang="en-US" altLang="en-US" sz="1200">
                <a:solidFill>
                  <a:srgbClr val="0000FF"/>
                </a:solidFill>
                <a:sym typeface="Wingdings" panose="05000000000000000000" pitchFamily="2" charset="2"/>
              </a:rPr>
              <a:t>V</a:t>
            </a:r>
            <a:r>
              <a:rPr lang="en-US" altLang="en-US" sz="1600" baseline="-25000">
                <a:solidFill>
                  <a:srgbClr val="0000FF"/>
                </a:solidFill>
                <a:sym typeface="Wingdings" panose="05000000000000000000" pitchFamily="2" charset="2"/>
              </a:rPr>
              <a:t>F</a:t>
            </a:r>
            <a:r>
              <a:rPr lang="en-US" altLang="en-US" sz="1200">
                <a:solidFill>
                  <a:schemeClr val="tx1"/>
                </a:solidFill>
                <a:sym typeface="Wingdings" panose="05000000000000000000" pitchFamily="2" charset="2"/>
              </a:rPr>
              <a:t> (</a:t>
            </a:r>
            <a:r>
              <a:rPr lang="de-DE" altLang="en-US" sz="1200">
                <a:solidFill>
                  <a:schemeClr val="tx1"/>
                </a:solidFill>
                <a:sym typeface="Wingdings" panose="05000000000000000000" pitchFamily="2" charset="2"/>
              </a:rPr>
              <a:t>z.B</a:t>
            </a:r>
            <a:r>
              <a:rPr lang="en-US" altLang="en-US" sz="1200">
                <a:solidFill>
                  <a:schemeClr val="tx1"/>
                </a:solidFill>
                <a:sym typeface="Wingdings" panose="05000000000000000000" pitchFamily="2" charset="2"/>
              </a:rPr>
              <a:t>. 3V)</a:t>
            </a:r>
          </a:p>
          <a:p>
            <a:r>
              <a:rPr lang="de-DE" altLang="en-US" sz="1200" b="1">
                <a:solidFill>
                  <a:srgbClr val="FF0000"/>
                </a:solidFill>
                <a:sym typeface="Wingdings" panose="05000000000000000000" pitchFamily="2" charset="2"/>
              </a:rPr>
              <a:t>Rot</a:t>
            </a:r>
            <a:r>
              <a:rPr lang="en-US" altLang="en-US" sz="1200" b="1">
                <a:solidFill>
                  <a:srgbClr val="FF0000"/>
                </a:solidFill>
                <a:sym typeface="Wingdings" panose="05000000000000000000" pitchFamily="2" charset="2"/>
              </a:rPr>
              <a:t>:</a:t>
            </a:r>
            <a:r>
              <a:rPr lang="en-US" altLang="en-US" sz="1200">
                <a:solidFill>
                  <a:schemeClr val="tx1"/>
                </a:solidFill>
                <a:sym typeface="Wingdings" panose="05000000000000000000" pitchFamily="2" charset="2"/>
              </a:rPr>
              <a:t> schmälere Bandlücke</a:t>
            </a:r>
            <a:r>
              <a:rPr lang="en-US" altLang="en-US" sz="1200">
                <a:solidFill>
                  <a:schemeClr val="tx1"/>
                </a:solidFill>
              </a:rPr>
              <a:t> (</a:t>
            </a:r>
            <a:r>
              <a:rPr lang="de-DE" altLang="en-US" sz="1200">
                <a:solidFill>
                  <a:schemeClr val="tx1"/>
                </a:solidFill>
              </a:rPr>
              <a:t>längere</a:t>
            </a:r>
            <a:r>
              <a:rPr lang="hu-HU" altLang="en-US" sz="1200">
                <a:solidFill>
                  <a:schemeClr val="tx1"/>
                </a:solidFill>
              </a:rPr>
              <a:t> </a:t>
            </a:r>
            <a:r>
              <a:rPr lang="de-DE" altLang="en-US" sz="1200">
                <a:solidFill>
                  <a:schemeClr val="tx1"/>
                </a:solidFill>
              </a:rPr>
              <a:t>Wellenlänge)</a:t>
            </a:r>
            <a:r>
              <a:rPr lang="en-US" altLang="en-US" sz="1200">
                <a:solidFill>
                  <a:schemeClr val="tx1"/>
                </a:solidFill>
              </a:rPr>
              <a:t> </a:t>
            </a:r>
            <a:r>
              <a:rPr lang="en-US" altLang="en-US" sz="1200">
                <a:solidFill>
                  <a:schemeClr val="tx1"/>
                </a:solidFill>
                <a:sym typeface="Wingdings" panose="05000000000000000000" pitchFamily="2" charset="2"/>
              </a:rPr>
              <a:t> </a:t>
            </a:r>
            <a:r>
              <a:rPr lang="de-DE" altLang="en-US" sz="1200">
                <a:solidFill>
                  <a:srgbClr val="FF0000"/>
                </a:solidFill>
                <a:sym typeface="Wingdings" panose="05000000000000000000" pitchFamily="2" charset="2"/>
              </a:rPr>
              <a:t>niedrigere</a:t>
            </a:r>
            <a:r>
              <a:rPr lang="en-US" altLang="en-US" sz="1200">
                <a:solidFill>
                  <a:srgbClr val="FF0000"/>
                </a:solidFill>
                <a:sym typeface="Wingdings" panose="05000000000000000000" pitchFamily="2" charset="2"/>
              </a:rPr>
              <a:t> V</a:t>
            </a:r>
            <a:r>
              <a:rPr lang="en-US" altLang="en-US" sz="1600" baseline="-25000">
                <a:solidFill>
                  <a:srgbClr val="FF0000"/>
                </a:solidFill>
                <a:sym typeface="Wingdings" panose="05000000000000000000" pitchFamily="2" charset="2"/>
              </a:rPr>
              <a:t>F</a:t>
            </a:r>
            <a:r>
              <a:rPr lang="en-US" altLang="en-US" sz="1200">
                <a:solidFill>
                  <a:schemeClr val="tx1"/>
                </a:solidFill>
                <a:sym typeface="Wingdings" panose="05000000000000000000" pitchFamily="2" charset="2"/>
              </a:rPr>
              <a:t> (z.B. 1.5V)</a:t>
            </a:r>
          </a:p>
          <a:p>
            <a:pPr>
              <a:lnSpc>
                <a:spcPct val="80000"/>
              </a:lnSpc>
              <a:spcBef>
                <a:spcPct val="20000"/>
              </a:spcBef>
            </a:pPr>
            <a:endParaRPr lang="en-US" altLang="en-US" sz="1200">
              <a:solidFill>
                <a:schemeClr val="tx1"/>
              </a:solidFill>
              <a:sym typeface="Wingdings" panose="05000000000000000000" pitchFamily="2" charset="2"/>
            </a:endParaRPr>
          </a:p>
        </p:txBody>
      </p:sp>
      <p:grpSp>
        <p:nvGrpSpPr>
          <p:cNvPr id="47113" name="Group 11"/>
          <p:cNvGrpSpPr>
            <a:grpSpLocks/>
          </p:cNvGrpSpPr>
          <p:nvPr/>
        </p:nvGrpSpPr>
        <p:grpSpPr bwMode="auto">
          <a:xfrm>
            <a:off x="5713412" y="3046413"/>
            <a:ext cx="3049588" cy="2778125"/>
            <a:chOff x="714834" y="2427924"/>
            <a:chExt cx="3049441" cy="2777917"/>
          </a:xfrm>
        </p:grpSpPr>
        <p:grpSp>
          <p:nvGrpSpPr>
            <p:cNvPr id="47114" name="Group 132"/>
            <p:cNvGrpSpPr>
              <a:grpSpLocks/>
            </p:cNvGrpSpPr>
            <p:nvPr/>
          </p:nvGrpSpPr>
          <p:grpSpPr bwMode="auto">
            <a:xfrm>
              <a:off x="2475007" y="3044651"/>
              <a:ext cx="295275" cy="914129"/>
              <a:chOff x="2506757" y="3044651"/>
              <a:chExt cx="295275" cy="914129"/>
            </a:xfrm>
          </p:grpSpPr>
          <p:sp>
            <p:nvSpPr>
              <p:cNvPr id="47146" name="Line 19"/>
              <p:cNvSpPr>
                <a:spLocks noChangeShapeType="1"/>
              </p:cNvSpPr>
              <p:nvPr/>
            </p:nvSpPr>
            <p:spPr bwMode="auto">
              <a:xfrm flipH="1">
                <a:off x="2655981" y="3044651"/>
                <a:ext cx="1807" cy="914129"/>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47" name="AutoShape 17"/>
              <p:cNvSpPr>
                <a:spLocks noChangeArrowheads="1"/>
              </p:cNvSpPr>
              <p:nvPr/>
            </p:nvSpPr>
            <p:spPr bwMode="auto">
              <a:xfrm flipV="1">
                <a:off x="2506757" y="3409505"/>
                <a:ext cx="295275" cy="120650"/>
              </a:xfrm>
              <a:prstGeom prst="triangle">
                <a:avLst>
                  <a:gd name="adj" fmla="val 50000"/>
                </a:avLst>
              </a:prstGeom>
              <a:solidFill>
                <a:srgbClr val="FF0000"/>
              </a:solidFill>
              <a:ln w="9525">
                <a:solidFill>
                  <a:srgbClr val="FF0000"/>
                </a:solidFill>
                <a:miter lim="800000"/>
                <a:headEnd/>
                <a:tailEnd/>
              </a:ln>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7148" name="Line 18"/>
              <p:cNvSpPr>
                <a:spLocks noChangeShapeType="1"/>
              </p:cNvSpPr>
              <p:nvPr/>
            </p:nvSpPr>
            <p:spPr bwMode="auto">
              <a:xfrm flipV="1">
                <a:off x="2506757" y="3538093"/>
                <a:ext cx="295275" cy="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7115" name="Line 22"/>
            <p:cNvSpPr>
              <a:spLocks noChangeShapeType="1"/>
            </p:cNvSpPr>
            <p:nvPr/>
          </p:nvSpPr>
          <p:spPr bwMode="auto">
            <a:xfrm>
              <a:off x="2000606" y="3222738"/>
              <a:ext cx="0" cy="561975"/>
            </a:xfrm>
            <a:prstGeom prst="line">
              <a:avLst/>
            </a:prstGeom>
            <a:noFill/>
            <a:ln w="19050">
              <a:solidFill>
                <a:srgbClr val="4D2885"/>
              </a:solidFill>
              <a:round/>
              <a:headEnd/>
              <a:tailEnd type="arrow" w="lg" len="lg"/>
            </a:ln>
            <a:extLst>
              <a:ext uri="{909E8E84-426E-40DD-AFC4-6F175D3DCCD1}">
                <a14:hiddenFill xmlns:a14="http://schemas.microsoft.com/office/drawing/2010/main">
                  <a:noFill/>
                </a14:hiddenFill>
              </a:ext>
            </a:extLst>
          </p:spPr>
          <p:txBody>
            <a:bodyPr/>
            <a:lstStyle/>
            <a:p>
              <a:endParaRPr lang="en-US"/>
            </a:p>
          </p:txBody>
        </p:sp>
        <p:sp>
          <p:nvSpPr>
            <p:cNvPr id="47116" name="Text Box 23"/>
            <p:cNvSpPr txBox="1">
              <a:spLocks noChangeArrowheads="1"/>
            </p:cNvSpPr>
            <p:nvPr/>
          </p:nvSpPr>
          <p:spPr bwMode="auto">
            <a:xfrm>
              <a:off x="1985866" y="3679712"/>
              <a:ext cx="373062"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2179" tIns="31090" rIns="62179" bIns="3109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i="1" noProof="1">
                  <a:latin typeface="Times New Roman" panose="02020603050405020304" pitchFamily="18" charset="0"/>
                  <a:ea typeface="Batang" pitchFamily="18" charset="-127"/>
                </a:rPr>
                <a:t>V</a:t>
              </a:r>
              <a:r>
                <a:rPr lang="en-US" altLang="en-US" sz="1600" i="1" baseline="-25000" noProof="1">
                  <a:latin typeface="Times New Roman" panose="02020603050405020304" pitchFamily="18" charset="0"/>
                  <a:ea typeface="Batang" pitchFamily="18" charset="-127"/>
                </a:rPr>
                <a:t>F</a:t>
              </a:r>
              <a:endParaRPr lang="en-US" altLang="en-US"/>
            </a:p>
          </p:txBody>
        </p:sp>
        <p:sp>
          <p:nvSpPr>
            <p:cNvPr id="47117" name="Line 24"/>
            <p:cNvSpPr>
              <a:spLocks noChangeShapeType="1"/>
            </p:cNvSpPr>
            <p:nvPr/>
          </p:nvSpPr>
          <p:spPr bwMode="auto">
            <a:xfrm>
              <a:off x="2879820" y="3293618"/>
              <a:ext cx="0" cy="323850"/>
            </a:xfrm>
            <a:prstGeom prst="line">
              <a:avLst/>
            </a:prstGeom>
            <a:noFill/>
            <a:ln w="19050">
              <a:solidFill>
                <a:srgbClr val="4D2885"/>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47118" name="Text Box 25"/>
            <p:cNvSpPr txBox="1">
              <a:spLocks noChangeArrowheads="1"/>
            </p:cNvSpPr>
            <p:nvPr/>
          </p:nvSpPr>
          <p:spPr bwMode="auto">
            <a:xfrm>
              <a:off x="2944907" y="3306318"/>
              <a:ext cx="404718"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2179" tIns="31090" rIns="62179" bIns="3109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i="1" noProof="1">
                  <a:latin typeface="Times New Roman" panose="02020603050405020304" pitchFamily="18" charset="0"/>
                  <a:ea typeface="Batang" pitchFamily="18" charset="-127"/>
                </a:rPr>
                <a:t>I</a:t>
              </a:r>
              <a:r>
                <a:rPr lang="en-US" altLang="en-US" sz="1600" i="1" baseline="-25000" noProof="1">
                  <a:latin typeface="Times New Roman" panose="02020603050405020304" pitchFamily="18" charset="0"/>
                  <a:ea typeface="Batang" pitchFamily="18" charset="-127"/>
                </a:rPr>
                <a:t>dis</a:t>
              </a:r>
              <a:endParaRPr lang="en-US" altLang="en-US"/>
            </a:p>
          </p:txBody>
        </p:sp>
        <p:sp>
          <p:nvSpPr>
            <p:cNvPr id="47119" name="Text Box 26"/>
            <p:cNvSpPr txBox="1">
              <a:spLocks noChangeArrowheads="1"/>
            </p:cNvSpPr>
            <p:nvPr/>
          </p:nvSpPr>
          <p:spPr bwMode="auto">
            <a:xfrm>
              <a:off x="1759045" y="4427093"/>
              <a:ext cx="312737"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2179" tIns="31090" rIns="62179" bIns="3109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100" noProof="1">
                  <a:ea typeface="Batang" pitchFamily="18" charset="-127"/>
                </a:rPr>
                <a:t>C</a:t>
              </a:r>
              <a:endParaRPr lang="en-US" altLang="en-US"/>
            </a:p>
          </p:txBody>
        </p:sp>
        <p:sp>
          <p:nvSpPr>
            <p:cNvPr id="47120" name="Text Box 27"/>
            <p:cNvSpPr txBox="1">
              <a:spLocks noChangeArrowheads="1"/>
            </p:cNvSpPr>
            <p:nvPr/>
          </p:nvSpPr>
          <p:spPr bwMode="auto">
            <a:xfrm>
              <a:off x="1765709" y="2427924"/>
              <a:ext cx="312737"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2179" tIns="31090" rIns="62179" bIns="3109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100" noProof="1">
                  <a:ea typeface="Batang" pitchFamily="18" charset="-127"/>
                </a:rPr>
                <a:t>A</a:t>
              </a:r>
              <a:endParaRPr lang="en-US" altLang="en-US"/>
            </a:p>
          </p:txBody>
        </p:sp>
        <p:sp>
          <p:nvSpPr>
            <p:cNvPr id="47121" name="Text Box 48"/>
            <p:cNvSpPr txBox="1">
              <a:spLocks noChangeArrowheads="1"/>
            </p:cNvSpPr>
            <p:nvPr/>
          </p:nvSpPr>
          <p:spPr bwMode="auto">
            <a:xfrm>
              <a:off x="2578790" y="2646712"/>
              <a:ext cx="1185485"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2179" tIns="31090" rIns="62179" bIns="3109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i="1" noProof="1">
                  <a:solidFill>
                    <a:srgbClr val="FF0000"/>
                  </a:solidFill>
                  <a:latin typeface="Times New Roman" panose="02020603050405020304" pitchFamily="18" charset="0"/>
                  <a:ea typeface="Batang" pitchFamily="18" charset="-127"/>
                </a:rPr>
                <a:t>P</a:t>
              </a:r>
              <a:r>
                <a:rPr lang="en-US" altLang="en-US" sz="1600" i="1" baseline="-25000" noProof="1">
                  <a:solidFill>
                    <a:srgbClr val="FF0000"/>
                  </a:solidFill>
                  <a:latin typeface="Times New Roman" panose="02020603050405020304" pitchFamily="18" charset="0"/>
                  <a:ea typeface="Batang" pitchFamily="18" charset="-127"/>
                </a:rPr>
                <a:t>H </a:t>
              </a:r>
              <a:r>
                <a:rPr lang="en-US" altLang="en-US" sz="1600" i="1" noProof="1">
                  <a:solidFill>
                    <a:srgbClr val="FF0000"/>
                  </a:solidFill>
                  <a:latin typeface="Times New Roman" panose="02020603050405020304" pitchFamily="18" charset="0"/>
                  <a:ea typeface="Batang" pitchFamily="18" charset="-127"/>
                </a:rPr>
                <a:t>= I</a:t>
              </a:r>
              <a:r>
                <a:rPr lang="en-US" altLang="en-US" sz="1600" i="1" baseline="-25000" noProof="1">
                  <a:solidFill>
                    <a:srgbClr val="FF0000"/>
                  </a:solidFill>
                  <a:latin typeface="Times New Roman" panose="02020603050405020304" pitchFamily="18" charset="0"/>
                  <a:ea typeface="Batang" pitchFamily="18" charset="-127"/>
                </a:rPr>
                <a:t>dis</a:t>
              </a:r>
              <a:r>
                <a:rPr lang="en-US" altLang="en-US" sz="1600" i="1" noProof="1">
                  <a:solidFill>
                    <a:srgbClr val="FF0000"/>
                  </a:solidFill>
                  <a:latin typeface="Times New Roman" panose="02020603050405020304" pitchFamily="18" charset="0"/>
                  <a:ea typeface="Batang" pitchFamily="18" charset="-127"/>
                </a:rPr>
                <a:t> </a:t>
              </a:r>
              <a:r>
                <a:rPr lang="en-US" altLang="en-US" sz="1600" i="1" noProof="1">
                  <a:solidFill>
                    <a:srgbClr val="FF0000"/>
                  </a:solidFill>
                  <a:latin typeface="Times New Roman" panose="02020603050405020304" pitchFamily="18" charset="0"/>
                  <a:ea typeface="Batang" pitchFamily="18" charset="-127"/>
                  <a:sym typeface="Symbol" panose="05050102010706020507" pitchFamily="18" charset="2"/>
                </a:rPr>
                <a:t> V</a:t>
              </a:r>
              <a:r>
                <a:rPr lang="en-US" altLang="en-US" sz="1600" i="1" baseline="-25000" noProof="1">
                  <a:solidFill>
                    <a:srgbClr val="FF0000"/>
                  </a:solidFill>
                  <a:latin typeface="Times New Roman" panose="02020603050405020304" pitchFamily="18" charset="0"/>
                  <a:ea typeface="Batang" pitchFamily="18" charset="-127"/>
                  <a:sym typeface="Symbol" panose="05050102010706020507" pitchFamily="18" charset="2"/>
                </a:rPr>
                <a:t>F</a:t>
              </a:r>
              <a:endParaRPr lang="en-US" altLang="en-US" baseline="-25000">
                <a:solidFill>
                  <a:srgbClr val="FF0000"/>
                </a:solidFill>
                <a:latin typeface="Times New Roman" panose="02020603050405020304" pitchFamily="18" charset="0"/>
                <a:cs typeface="Times New Roman" panose="02020603050405020304" pitchFamily="18" charset="0"/>
              </a:endParaRPr>
            </a:p>
          </p:txBody>
        </p:sp>
        <p:sp>
          <p:nvSpPr>
            <p:cNvPr id="47122" name="Oval 43"/>
            <p:cNvSpPr>
              <a:spLocks noChangeArrowheads="1"/>
            </p:cNvSpPr>
            <p:nvPr/>
          </p:nvSpPr>
          <p:spPr bwMode="auto">
            <a:xfrm>
              <a:off x="1978992" y="2583186"/>
              <a:ext cx="88900" cy="88900"/>
            </a:xfrm>
            <a:prstGeom prst="ellipse">
              <a:avLst/>
            </a:prstGeom>
            <a:noFill/>
            <a:ln w="25400" algn="ctr">
              <a:solidFill>
                <a:srgbClr val="4F278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7123" name="Oval 43"/>
            <p:cNvSpPr>
              <a:spLocks noChangeArrowheads="1"/>
            </p:cNvSpPr>
            <p:nvPr/>
          </p:nvSpPr>
          <p:spPr bwMode="auto">
            <a:xfrm>
              <a:off x="1965506" y="4328720"/>
              <a:ext cx="88900" cy="88900"/>
            </a:xfrm>
            <a:prstGeom prst="ellipse">
              <a:avLst/>
            </a:prstGeom>
            <a:noFill/>
            <a:ln w="25400" algn="ctr">
              <a:solidFill>
                <a:srgbClr val="4F278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nvGrpSpPr>
            <p:cNvPr id="47124" name="Group 133"/>
            <p:cNvGrpSpPr>
              <a:grpSpLocks/>
            </p:cNvGrpSpPr>
            <p:nvPr/>
          </p:nvGrpSpPr>
          <p:grpSpPr bwMode="auto">
            <a:xfrm>
              <a:off x="1270873" y="3041301"/>
              <a:ext cx="295275" cy="914129"/>
              <a:chOff x="2506757" y="3044651"/>
              <a:chExt cx="295275" cy="914129"/>
            </a:xfrm>
          </p:grpSpPr>
          <p:sp>
            <p:nvSpPr>
              <p:cNvPr id="47143" name="Line 19"/>
              <p:cNvSpPr>
                <a:spLocks noChangeShapeType="1"/>
              </p:cNvSpPr>
              <p:nvPr/>
            </p:nvSpPr>
            <p:spPr bwMode="auto">
              <a:xfrm flipH="1">
                <a:off x="2655981" y="3044651"/>
                <a:ext cx="1807" cy="914129"/>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44" name="AutoShape 17"/>
              <p:cNvSpPr>
                <a:spLocks noChangeArrowheads="1"/>
              </p:cNvSpPr>
              <p:nvPr/>
            </p:nvSpPr>
            <p:spPr bwMode="auto">
              <a:xfrm flipV="1">
                <a:off x="2506757" y="3409505"/>
                <a:ext cx="295275" cy="120650"/>
              </a:xfrm>
              <a:prstGeom prst="triangle">
                <a:avLst>
                  <a:gd name="adj" fmla="val 50000"/>
                </a:avLst>
              </a:prstGeom>
              <a:solidFill>
                <a:srgbClr val="00B050"/>
              </a:solidFill>
              <a:ln w="9525">
                <a:solidFill>
                  <a:srgbClr val="00B050"/>
                </a:solidFill>
                <a:miter lim="800000"/>
                <a:headEnd/>
                <a:tailEnd/>
              </a:ln>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7145" name="Line 18"/>
              <p:cNvSpPr>
                <a:spLocks noChangeShapeType="1"/>
              </p:cNvSpPr>
              <p:nvPr/>
            </p:nvSpPr>
            <p:spPr bwMode="auto">
              <a:xfrm flipV="1">
                <a:off x="2506757" y="3538093"/>
                <a:ext cx="295275" cy="0"/>
              </a:xfrm>
              <a:prstGeom prst="line">
                <a:avLst/>
              </a:prstGeom>
              <a:noFill/>
              <a:ln w="25400">
                <a:solidFill>
                  <a:srgbClr val="00B05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7125" name="Line 24"/>
            <p:cNvSpPr>
              <a:spLocks noChangeShapeType="1"/>
            </p:cNvSpPr>
            <p:nvPr/>
          </p:nvSpPr>
          <p:spPr bwMode="auto">
            <a:xfrm>
              <a:off x="1184366" y="3336847"/>
              <a:ext cx="0" cy="323850"/>
            </a:xfrm>
            <a:prstGeom prst="line">
              <a:avLst/>
            </a:prstGeom>
            <a:noFill/>
            <a:ln w="19050">
              <a:solidFill>
                <a:srgbClr val="00B050"/>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47126" name="Text Box 25"/>
            <p:cNvSpPr txBox="1">
              <a:spLocks noChangeArrowheads="1"/>
            </p:cNvSpPr>
            <p:nvPr/>
          </p:nvSpPr>
          <p:spPr bwMode="auto">
            <a:xfrm>
              <a:off x="714834" y="3333115"/>
              <a:ext cx="429072"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2179" tIns="31090" rIns="62179" bIns="3109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i="1" noProof="1">
                  <a:solidFill>
                    <a:srgbClr val="00B050"/>
                  </a:solidFill>
                  <a:latin typeface="Times New Roman" panose="02020603050405020304" pitchFamily="18" charset="0"/>
                  <a:ea typeface="Batang" pitchFamily="18" charset="-127"/>
                </a:rPr>
                <a:t>I</a:t>
              </a:r>
              <a:r>
                <a:rPr lang="en-US" altLang="en-US" sz="1600" i="1" baseline="-25000" noProof="1">
                  <a:solidFill>
                    <a:srgbClr val="00B050"/>
                  </a:solidFill>
                  <a:latin typeface="Times New Roman" panose="02020603050405020304" pitchFamily="18" charset="0"/>
                  <a:ea typeface="Batang" pitchFamily="18" charset="-127"/>
                </a:rPr>
                <a:t>rad</a:t>
              </a:r>
              <a:endParaRPr lang="en-US" altLang="en-US">
                <a:solidFill>
                  <a:srgbClr val="00B050"/>
                </a:solidFill>
              </a:endParaRPr>
            </a:p>
          </p:txBody>
        </p:sp>
        <p:sp>
          <p:nvSpPr>
            <p:cNvPr id="47127" name="Line 19"/>
            <p:cNvSpPr>
              <a:spLocks noChangeShapeType="1"/>
            </p:cNvSpPr>
            <p:nvPr/>
          </p:nvSpPr>
          <p:spPr bwMode="auto">
            <a:xfrm rot="5400000" flipH="1">
              <a:off x="2023138" y="3343387"/>
              <a:ext cx="0" cy="121585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8" name="Line 19"/>
            <p:cNvSpPr>
              <a:spLocks noChangeShapeType="1"/>
            </p:cNvSpPr>
            <p:nvPr/>
          </p:nvSpPr>
          <p:spPr bwMode="auto">
            <a:xfrm rot="5400000" flipH="1">
              <a:off x="2019788" y="2440710"/>
              <a:ext cx="0" cy="121585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129" name="Line 19"/>
            <p:cNvSpPr>
              <a:spLocks noChangeShapeType="1"/>
            </p:cNvSpPr>
            <p:nvPr/>
          </p:nvSpPr>
          <p:spPr bwMode="auto">
            <a:xfrm flipH="1" flipV="1">
              <a:off x="2029697" y="2667839"/>
              <a:ext cx="0" cy="374867"/>
            </a:xfrm>
            <a:prstGeom prst="line">
              <a:avLst/>
            </a:prstGeom>
            <a:noFill/>
            <a:ln w="25400">
              <a:solidFill>
                <a:srgbClr val="4D2885"/>
              </a:solidFill>
              <a:round/>
              <a:headEnd type="oval" w="med" len="med"/>
              <a:tailEnd/>
            </a:ln>
            <a:extLst>
              <a:ext uri="{909E8E84-426E-40DD-AFC4-6F175D3DCCD1}">
                <a14:hiddenFill xmlns:a14="http://schemas.microsoft.com/office/drawing/2010/main">
                  <a:noFill/>
                </a14:hiddenFill>
              </a:ext>
            </a:extLst>
          </p:spPr>
          <p:txBody>
            <a:bodyPr/>
            <a:lstStyle/>
            <a:p>
              <a:endParaRPr lang="en-US"/>
            </a:p>
          </p:txBody>
        </p:sp>
        <p:sp>
          <p:nvSpPr>
            <p:cNvPr id="47130" name="Line 19"/>
            <p:cNvSpPr>
              <a:spLocks noChangeShapeType="1"/>
            </p:cNvSpPr>
            <p:nvPr/>
          </p:nvSpPr>
          <p:spPr bwMode="auto">
            <a:xfrm flipH="1">
              <a:off x="2011275" y="3955703"/>
              <a:ext cx="0" cy="374867"/>
            </a:xfrm>
            <a:prstGeom prst="line">
              <a:avLst/>
            </a:prstGeom>
            <a:noFill/>
            <a:ln w="25400">
              <a:solidFill>
                <a:srgbClr val="4D2885"/>
              </a:solidFill>
              <a:round/>
              <a:headEnd type="oval" w="med" len="med"/>
              <a:tailEnd/>
            </a:ln>
            <a:extLst>
              <a:ext uri="{909E8E84-426E-40DD-AFC4-6F175D3DCCD1}">
                <a14:hiddenFill xmlns:a14="http://schemas.microsoft.com/office/drawing/2010/main">
                  <a:noFill/>
                </a14:hiddenFill>
              </a:ext>
            </a:extLst>
          </p:spPr>
          <p:txBody>
            <a:bodyPr/>
            <a:lstStyle/>
            <a:p>
              <a:endParaRPr lang="en-US"/>
            </a:p>
          </p:txBody>
        </p:sp>
        <p:grpSp>
          <p:nvGrpSpPr>
            <p:cNvPr id="47131" name="Group 156"/>
            <p:cNvGrpSpPr>
              <a:grpSpLocks/>
            </p:cNvGrpSpPr>
            <p:nvPr/>
          </p:nvGrpSpPr>
          <p:grpSpPr bwMode="auto">
            <a:xfrm flipH="1">
              <a:off x="1587709" y="3398017"/>
              <a:ext cx="224413" cy="239485"/>
              <a:chOff x="911051" y="3287486"/>
              <a:chExt cx="224413" cy="239485"/>
            </a:xfrm>
          </p:grpSpPr>
          <p:grpSp>
            <p:nvGrpSpPr>
              <p:cNvPr id="47135" name="Group 151"/>
              <p:cNvGrpSpPr>
                <a:grpSpLocks/>
              </p:cNvGrpSpPr>
              <p:nvPr/>
            </p:nvGrpSpPr>
            <p:grpSpPr bwMode="auto">
              <a:xfrm>
                <a:off x="959618" y="3381270"/>
                <a:ext cx="175846" cy="145701"/>
                <a:chOff x="959618" y="3381270"/>
                <a:chExt cx="175846" cy="145701"/>
              </a:xfrm>
            </p:grpSpPr>
            <p:cxnSp>
              <p:nvCxnSpPr>
                <p:cNvPr id="47140" name="Straight Arrow Connector 39"/>
                <p:cNvCxnSpPr>
                  <a:cxnSpLocks noChangeShapeType="1"/>
                </p:cNvCxnSpPr>
                <p:nvPr/>
              </p:nvCxnSpPr>
              <p:spPr bwMode="auto">
                <a:xfrm flipH="1">
                  <a:off x="959618" y="3457034"/>
                  <a:ext cx="145701" cy="69937"/>
                </a:xfrm>
                <a:prstGeom prst="straightConnector1">
                  <a:avLst/>
                </a:prstGeom>
                <a:noFill/>
                <a:ln w="12700" algn="ctr">
                  <a:solidFill>
                    <a:srgbClr val="00B050"/>
                  </a:solidFill>
                  <a:round/>
                  <a:headEnd/>
                  <a:tailEnd type="stealth" w="sm" len="med"/>
                </a:ln>
                <a:extLst>
                  <a:ext uri="{909E8E84-426E-40DD-AFC4-6F175D3DCCD1}">
                    <a14:hiddenFill xmlns:a14="http://schemas.microsoft.com/office/drawing/2010/main">
                      <a:noFill/>
                    </a14:hiddenFill>
                  </a:ext>
                </a:extLst>
              </p:spPr>
            </p:cxnSp>
            <p:cxnSp>
              <p:nvCxnSpPr>
                <p:cNvPr id="47141" name="Straight Connector 40"/>
                <p:cNvCxnSpPr>
                  <a:cxnSpLocks noChangeShapeType="1"/>
                </p:cNvCxnSpPr>
                <p:nvPr/>
              </p:nvCxnSpPr>
              <p:spPr bwMode="auto">
                <a:xfrm flipH="1" flipV="1">
                  <a:off x="1024932" y="3416440"/>
                  <a:ext cx="75363" cy="45217"/>
                </a:xfrm>
                <a:prstGeom prst="line">
                  <a:avLst/>
                </a:prstGeom>
                <a:noFill/>
                <a:ln w="12700" algn="ctr">
                  <a:solidFill>
                    <a:srgbClr val="00B050"/>
                  </a:solidFill>
                  <a:round/>
                  <a:headEnd/>
                  <a:tailEnd/>
                </a:ln>
                <a:extLst>
                  <a:ext uri="{909E8E84-426E-40DD-AFC4-6F175D3DCCD1}">
                    <a14:hiddenFill xmlns:a14="http://schemas.microsoft.com/office/drawing/2010/main">
                      <a:noFill/>
                    </a14:hiddenFill>
                  </a:ext>
                </a:extLst>
              </p:spPr>
            </p:cxnSp>
            <p:cxnSp>
              <p:nvCxnSpPr>
                <p:cNvPr id="47142" name="Straight Connector 41"/>
                <p:cNvCxnSpPr>
                  <a:cxnSpLocks noChangeShapeType="1"/>
                </p:cNvCxnSpPr>
                <p:nvPr/>
              </p:nvCxnSpPr>
              <p:spPr bwMode="auto">
                <a:xfrm flipV="1">
                  <a:off x="1024932" y="3381270"/>
                  <a:ext cx="110532" cy="35170"/>
                </a:xfrm>
                <a:prstGeom prst="line">
                  <a:avLst/>
                </a:prstGeom>
                <a:noFill/>
                <a:ln w="12700" algn="ctr">
                  <a:solidFill>
                    <a:srgbClr val="00B050"/>
                  </a:solidFill>
                  <a:round/>
                  <a:headEnd/>
                  <a:tailEnd/>
                </a:ln>
                <a:extLst>
                  <a:ext uri="{909E8E84-426E-40DD-AFC4-6F175D3DCCD1}">
                    <a14:hiddenFill xmlns:a14="http://schemas.microsoft.com/office/drawing/2010/main">
                      <a:noFill/>
                    </a14:hiddenFill>
                  </a:ext>
                </a:extLst>
              </p:spPr>
            </p:cxnSp>
          </p:grpSp>
          <p:grpSp>
            <p:nvGrpSpPr>
              <p:cNvPr id="47136" name="Group 152"/>
              <p:cNvGrpSpPr>
                <a:grpSpLocks/>
              </p:cNvGrpSpPr>
              <p:nvPr/>
            </p:nvGrpSpPr>
            <p:grpSpPr bwMode="auto">
              <a:xfrm>
                <a:off x="911051" y="3287486"/>
                <a:ext cx="175846" cy="145701"/>
                <a:chOff x="959618" y="3381270"/>
                <a:chExt cx="175846" cy="145701"/>
              </a:xfrm>
            </p:grpSpPr>
            <p:cxnSp>
              <p:nvCxnSpPr>
                <p:cNvPr id="47137" name="Straight Arrow Connector 36"/>
                <p:cNvCxnSpPr>
                  <a:cxnSpLocks noChangeShapeType="1"/>
                </p:cNvCxnSpPr>
                <p:nvPr/>
              </p:nvCxnSpPr>
              <p:spPr bwMode="auto">
                <a:xfrm flipH="1">
                  <a:off x="959618" y="3457034"/>
                  <a:ext cx="145701" cy="69937"/>
                </a:xfrm>
                <a:prstGeom prst="straightConnector1">
                  <a:avLst/>
                </a:prstGeom>
                <a:noFill/>
                <a:ln w="12700" algn="ctr">
                  <a:solidFill>
                    <a:srgbClr val="00B050"/>
                  </a:solidFill>
                  <a:round/>
                  <a:headEnd/>
                  <a:tailEnd type="stealth" w="sm" len="med"/>
                </a:ln>
                <a:extLst>
                  <a:ext uri="{909E8E84-426E-40DD-AFC4-6F175D3DCCD1}">
                    <a14:hiddenFill xmlns:a14="http://schemas.microsoft.com/office/drawing/2010/main">
                      <a:noFill/>
                    </a14:hiddenFill>
                  </a:ext>
                </a:extLst>
              </p:spPr>
            </p:cxnSp>
            <p:cxnSp>
              <p:nvCxnSpPr>
                <p:cNvPr id="47138" name="Straight Connector 37"/>
                <p:cNvCxnSpPr>
                  <a:cxnSpLocks noChangeShapeType="1"/>
                </p:cNvCxnSpPr>
                <p:nvPr/>
              </p:nvCxnSpPr>
              <p:spPr bwMode="auto">
                <a:xfrm flipH="1" flipV="1">
                  <a:off x="1024932" y="3416440"/>
                  <a:ext cx="75363" cy="45217"/>
                </a:xfrm>
                <a:prstGeom prst="line">
                  <a:avLst/>
                </a:prstGeom>
                <a:noFill/>
                <a:ln w="12700" algn="ctr">
                  <a:solidFill>
                    <a:srgbClr val="00B050"/>
                  </a:solidFill>
                  <a:round/>
                  <a:headEnd/>
                  <a:tailEnd/>
                </a:ln>
                <a:extLst>
                  <a:ext uri="{909E8E84-426E-40DD-AFC4-6F175D3DCCD1}">
                    <a14:hiddenFill xmlns:a14="http://schemas.microsoft.com/office/drawing/2010/main">
                      <a:noFill/>
                    </a14:hiddenFill>
                  </a:ext>
                </a:extLst>
              </p:spPr>
            </p:cxnSp>
            <p:cxnSp>
              <p:nvCxnSpPr>
                <p:cNvPr id="47139" name="Straight Connector 38"/>
                <p:cNvCxnSpPr>
                  <a:cxnSpLocks noChangeShapeType="1"/>
                </p:cNvCxnSpPr>
                <p:nvPr/>
              </p:nvCxnSpPr>
              <p:spPr bwMode="auto">
                <a:xfrm flipV="1">
                  <a:off x="1024932" y="3381270"/>
                  <a:ext cx="110532" cy="35170"/>
                </a:xfrm>
                <a:prstGeom prst="line">
                  <a:avLst/>
                </a:prstGeom>
                <a:noFill/>
                <a:ln w="12700" algn="ctr">
                  <a:solidFill>
                    <a:srgbClr val="00B050"/>
                  </a:solidFill>
                  <a:round/>
                  <a:headEnd/>
                  <a:tailEnd/>
                </a:ln>
                <a:extLst>
                  <a:ext uri="{909E8E84-426E-40DD-AFC4-6F175D3DCCD1}">
                    <a14:hiddenFill xmlns:a14="http://schemas.microsoft.com/office/drawing/2010/main">
                      <a:noFill/>
                    </a14:hiddenFill>
                  </a:ext>
                </a:extLst>
              </p:spPr>
            </p:cxnSp>
          </p:grpSp>
        </p:grpSp>
        <p:sp>
          <p:nvSpPr>
            <p:cNvPr id="47132" name="Line 24"/>
            <p:cNvSpPr>
              <a:spLocks noChangeShapeType="1"/>
            </p:cNvSpPr>
            <p:nvPr/>
          </p:nvSpPr>
          <p:spPr bwMode="auto">
            <a:xfrm>
              <a:off x="2022257" y="4513446"/>
              <a:ext cx="0" cy="323850"/>
            </a:xfrm>
            <a:prstGeom prst="line">
              <a:avLst/>
            </a:prstGeom>
            <a:noFill/>
            <a:ln w="19050">
              <a:solidFill>
                <a:srgbClr val="4D2885"/>
              </a:solidFill>
              <a:round/>
              <a:headEnd/>
              <a:tailEnd type="triangle" w="lg" len="lg"/>
            </a:ln>
            <a:extLst>
              <a:ext uri="{909E8E84-426E-40DD-AFC4-6F175D3DCCD1}">
                <a14:hiddenFill xmlns:a14="http://schemas.microsoft.com/office/drawing/2010/main">
                  <a:noFill/>
                </a14:hiddenFill>
              </a:ext>
            </a:extLst>
          </p:spPr>
          <p:txBody>
            <a:bodyPr/>
            <a:lstStyle/>
            <a:p>
              <a:endParaRPr lang="en-US"/>
            </a:p>
          </p:txBody>
        </p:sp>
        <p:sp>
          <p:nvSpPr>
            <p:cNvPr id="47133" name="Text Box 25"/>
            <p:cNvSpPr txBox="1">
              <a:spLocks noChangeArrowheads="1"/>
            </p:cNvSpPr>
            <p:nvPr/>
          </p:nvSpPr>
          <p:spPr bwMode="auto">
            <a:xfrm>
              <a:off x="1243104" y="4894691"/>
              <a:ext cx="2031786"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2179" tIns="31090" rIns="62179" bIns="3109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i="1" noProof="1">
                  <a:latin typeface="Times New Roman" panose="02020603050405020304" pitchFamily="18" charset="0"/>
                  <a:ea typeface="Batang" pitchFamily="18" charset="-127"/>
                </a:rPr>
                <a:t>I</a:t>
              </a:r>
              <a:r>
                <a:rPr lang="en-US" altLang="en-US" sz="1600" i="1" baseline="-25000" noProof="1">
                  <a:latin typeface="Times New Roman" panose="02020603050405020304" pitchFamily="18" charset="0"/>
                  <a:ea typeface="Batang" pitchFamily="18" charset="-127"/>
                </a:rPr>
                <a:t>F</a:t>
              </a:r>
              <a:r>
                <a:rPr lang="en-US" altLang="en-US" sz="1600" i="1" noProof="1">
                  <a:latin typeface="Times New Roman" panose="02020603050405020304" pitchFamily="18" charset="0"/>
                  <a:ea typeface="Batang" pitchFamily="18" charset="-127"/>
                </a:rPr>
                <a:t>=I</a:t>
              </a:r>
              <a:r>
                <a:rPr lang="en-US" altLang="en-US" sz="1600" i="1" baseline="-25000" noProof="1">
                  <a:latin typeface="Times New Roman" panose="02020603050405020304" pitchFamily="18" charset="0"/>
                  <a:ea typeface="Batang" pitchFamily="18" charset="-127"/>
                </a:rPr>
                <a:t>dis</a:t>
              </a:r>
              <a:r>
                <a:rPr lang="en-US" altLang="en-US" sz="1600" noProof="1">
                  <a:latin typeface="Times New Roman" panose="02020603050405020304" pitchFamily="18" charset="0"/>
                  <a:ea typeface="Batang" pitchFamily="18" charset="-127"/>
                </a:rPr>
                <a:t> (</a:t>
              </a:r>
              <a:r>
                <a:rPr lang="en-US" altLang="en-US" sz="1600" i="1" noProof="1">
                  <a:latin typeface="Times New Roman" panose="02020603050405020304" pitchFamily="18" charset="0"/>
                  <a:ea typeface="Batang" pitchFamily="18" charset="-127"/>
                </a:rPr>
                <a:t>T</a:t>
              </a:r>
              <a:r>
                <a:rPr lang="en-US" altLang="en-US" sz="1600" i="1" baseline="-25000" noProof="1">
                  <a:latin typeface="Times New Roman" panose="02020603050405020304" pitchFamily="18" charset="0"/>
                  <a:ea typeface="Batang" pitchFamily="18" charset="-127"/>
                </a:rPr>
                <a:t>J</a:t>
              </a:r>
              <a:r>
                <a:rPr lang="en-US" altLang="en-US" sz="1600" noProof="1">
                  <a:latin typeface="Times New Roman" panose="02020603050405020304" pitchFamily="18" charset="0"/>
                  <a:ea typeface="Batang" pitchFamily="18" charset="-127"/>
                </a:rPr>
                <a:t>) </a:t>
              </a:r>
              <a:r>
                <a:rPr lang="en-US" altLang="en-US" sz="1600" i="1" noProof="1">
                  <a:latin typeface="Times New Roman" panose="02020603050405020304" pitchFamily="18" charset="0"/>
                  <a:ea typeface="Batang" pitchFamily="18" charset="-127"/>
                </a:rPr>
                <a:t>+ I</a:t>
              </a:r>
              <a:r>
                <a:rPr lang="en-US" altLang="en-US" sz="1600" i="1" baseline="-25000" noProof="1">
                  <a:latin typeface="Times New Roman" panose="02020603050405020304" pitchFamily="18" charset="0"/>
                  <a:ea typeface="Batang" pitchFamily="18" charset="-127"/>
                </a:rPr>
                <a:t>rad</a:t>
              </a:r>
              <a:r>
                <a:rPr lang="en-US" altLang="en-US" noProof="1">
                  <a:latin typeface="Times New Roman" panose="02020603050405020304" pitchFamily="18" charset="0"/>
                  <a:ea typeface="Batang" pitchFamily="18" charset="-127"/>
                </a:rPr>
                <a:t> </a:t>
              </a:r>
              <a:r>
                <a:rPr lang="en-US" altLang="en-US" sz="1600" noProof="1">
                  <a:latin typeface="Times New Roman" panose="02020603050405020304" pitchFamily="18" charset="0"/>
                  <a:ea typeface="Batang" pitchFamily="18" charset="-127"/>
                </a:rPr>
                <a:t>(</a:t>
              </a:r>
              <a:r>
                <a:rPr lang="en-US" altLang="en-US" sz="1600" i="1" noProof="1">
                  <a:latin typeface="Times New Roman" panose="02020603050405020304" pitchFamily="18" charset="0"/>
                  <a:ea typeface="Batang" pitchFamily="18" charset="-127"/>
                </a:rPr>
                <a:t>T</a:t>
              </a:r>
              <a:r>
                <a:rPr lang="en-US" altLang="en-US" sz="1600" i="1" baseline="-25000" noProof="1">
                  <a:latin typeface="Times New Roman" panose="02020603050405020304" pitchFamily="18" charset="0"/>
                  <a:ea typeface="Batang" pitchFamily="18" charset="-127"/>
                </a:rPr>
                <a:t>J</a:t>
              </a:r>
              <a:r>
                <a:rPr lang="en-US" altLang="en-US" sz="1600" noProof="1">
                  <a:latin typeface="Times New Roman" panose="02020603050405020304" pitchFamily="18" charset="0"/>
                  <a:ea typeface="Batang" pitchFamily="18" charset="-127"/>
                </a:rPr>
                <a:t>) </a:t>
              </a:r>
              <a:endParaRPr lang="en-US" altLang="en-US" baseline="-25000">
                <a:solidFill>
                  <a:srgbClr val="000000"/>
                </a:solidFill>
              </a:endParaRPr>
            </a:p>
            <a:p>
              <a:endParaRPr lang="en-US" altLang="en-US" baseline="-25000"/>
            </a:p>
          </p:txBody>
        </p:sp>
        <p:sp>
          <p:nvSpPr>
            <p:cNvPr id="47134" name="Text Box 25"/>
            <p:cNvSpPr txBox="1">
              <a:spLocks noChangeArrowheads="1"/>
            </p:cNvSpPr>
            <p:nvPr/>
          </p:nvSpPr>
          <p:spPr bwMode="auto">
            <a:xfrm>
              <a:off x="736607" y="3987933"/>
              <a:ext cx="1135806"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2179" tIns="31090" rIns="62179" bIns="3109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i="1" noProof="1">
                  <a:solidFill>
                    <a:srgbClr val="00B050"/>
                  </a:solidFill>
                  <a:latin typeface="Times New Roman" panose="02020603050405020304" pitchFamily="18" charset="0"/>
                  <a:ea typeface="Batang" pitchFamily="18" charset="-127"/>
                </a:rPr>
                <a:t>I</a:t>
              </a:r>
              <a:r>
                <a:rPr lang="en-US" altLang="en-US" sz="1600" i="1" baseline="-25000" noProof="1">
                  <a:solidFill>
                    <a:srgbClr val="00B050"/>
                  </a:solidFill>
                  <a:latin typeface="Times New Roman" panose="02020603050405020304" pitchFamily="18" charset="0"/>
                  <a:ea typeface="Batang" pitchFamily="18" charset="-127"/>
                </a:rPr>
                <a:t>rad</a:t>
              </a:r>
              <a:r>
                <a:rPr lang="en-US" altLang="en-US" sz="1600" i="1" noProof="1">
                  <a:solidFill>
                    <a:srgbClr val="00B050"/>
                  </a:solidFill>
                  <a:latin typeface="Times New Roman" panose="02020603050405020304" pitchFamily="18" charset="0"/>
                  <a:ea typeface="Batang" pitchFamily="18" charset="-127"/>
                </a:rPr>
                <a:t>=</a:t>
              </a:r>
              <a:r>
                <a:rPr lang="en-US" altLang="en-US" sz="1600" i="1" noProof="1">
                  <a:solidFill>
                    <a:srgbClr val="00B050"/>
                  </a:solidFill>
                  <a:latin typeface="Times New Roman" panose="02020603050405020304" pitchFamily="18" charset="0"/>
                  <a:ea typeface="Batang" pitchFamily="18" charset="-127"/>
                  <a:sym typeface="Symbol" panose="05050102010706020507" pitchFamily="18" charset="2"/>
                </a:rPr>
                <a:t>P</a:t>
              </a:r>
              <a:r>
                <a:rPr lang="en-US" altLang="en-US" sz="1600" i="1" baseline="-25000" noProof="1">
                  <a:solidFill>
                    <a:srgbClr val="00B050"/>
                  </a:solidFill>
                  <a:latin typeface="Times New Roman" panose="02020603050405020304" pitchFamily="18" charset="0"/>
                  <a:ea typeface="Batang" pitchFamily="18" charset="-127"/>
                  <a:sym typeface="Symbol" panose="05050102010706020507" pitchFamily="18" charset="2"/>
                </a:rPr>
                <a:t>opt</a:t>
              </a:r>
              <a:r>
                <a:rPr lang="en-US" altLang="en-US" sz="1600" noProof="1">
                  <a:solidFill>
                    <a:srgbClr val="00B050"/>
                  </a:solidFill>
                  <a:latin typeface="Times New Roman" panose="02020603050405020304" pitchFamily="18" charset="0"/>
                  <a:ea typeface="Batang" pitchFamily="18" charset="-127"/>
                  <a:sym typeface="Symbol" panose="05050102010706020507" pitchFamily="18" charset="2"/>
                </a:rPr>
                <a:t>/</a:t>
              </a:r>
              <a:r>
                <a:rPr lang="en-US" altLang="en-US" sz="1600" i="1" noProof="1">
                  <a:solidFill>
                    <a:srgbClr val="00B050"/>
                  </a:solidFill>
                  <a:latin typeface="Times New Roman" panose="02020603050405020304" pitchFamily="18" charset="0"/>
                  <a:ea typeface="Batang" pitchFamily="18" charset="-127"/>
                  <a:sym typeface="Symbol" panose="05050102010706020507" pitchFamily="18" charset="2"/>
                </a:rPr>
                <a:t>V</a:t>
              </a:r>
              <a:r>
                <a:rPr lang="en-US" altLang="en-US" sz="1600" i="1" baseline="-25000" noProof="1">
                  <a:solidFill>
                    <a:srgbClr val="00B050"/>
                  </a:solidFill>
                  <a:latin typeface="Times New Roman" panose="02020603050405020304" pitchFamily="18" charset="0"/>
                  <a:ea typeface="Batang" pitchFamily="18" charset="-127"/>
                  <a:sym typeface="Symbol" panose="05050102010706020507" pitchFamily="18" charset="2"/>
                </a:rPr>
                <a:t>F</a:t>
              </a:r>
              <a:endParaRPr lang="en-US" altLang="en-US" i="1" baseline="-25000">
                <a:solidFill>
                  <a:srgbClr val="00B050"/>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11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10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19463"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19464"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FA846534-CA84-4DC4-B1AB-C19E8A3ACA77}" type="slidenum">
              <a:rPr lang="en-US" altLang="en-US" sz="1000">
                <a:solidFill>
                  <a:srgbClr val="8C2532"/>
                </a:solidFill>
              </a:rPr>
              <a:pPr/>
              <a:t>16</a:t>
            </a:fld>
            <a:endParaRPr lang="en-US" altLang="en-US" sz="1000">
              <a:solidFill>
                <a:srgbClr val="8C2532"/>
              </a:solidFill>
            </a:endParaRPr>
          </a:p>
        </p:txBody>
      </p:sp>
      <p:sp>
        <p:nvSpPr>
          <p:cNvPr id="19465" name="Rectangle 2"/>
          <p:cNvSpPr>
            <a:spLocks noGrp="1" noChangeArrowheads="1"/>
          </p:cNvSpPr>
          <p:nvPr>
            <p:ph type="title"/>
          </p:nvPr>
        </p:nvSpPr>
        <p:spPr>
          <a:xfrm>
            <a:off x="139700" y="461963"/>
            <a:ext cx="8845550" cy="741362"/>
          </a:xfrm>
        </p:spPr>
        <p:txBody>
          <a:bodyPr/>
          <a:lstStyle/>
          <a:p>
            <a:pPr eaLnBrk="1" hangingPunct="1"/>
            <a:r>
              <a:rPr lang="de-DE" altLang="en-US" smtClean="0"/>
              <a:t>Lichtemision und Dissipation</a:t>
            </a:r>
            <a:endParaRPr lang="en-US" altLang="en-US" smtClean="0"/>
          </a:p>
        </p:txBody>
      </p:sp>
      <p:sp>
        <p:nvSpPr>
          <p:cNvPr id="19466" name="Rectangle 5"/>
          <p:cNvSpPr>
            <a:spLocks noGrp="1" noChangeArrowheads="1"/>
          </p:cNvSpPr>
          <p:nvPr>
            <p:ph type="body" idx="1"/>
          </p:nvPr>
        </p:nvSpPr>
        <p:spPr>
          <a:xfrm>
            <a:off x="187325" y="1235075"/>
            <a:ext cx="8956675" cy="2238375"/>
          </a:xfrm>
        </p:spPr>
        <p:txBody>
          <a:bodyPr/>
          <a:lstStyle/>
          <a:p>
            <a:pPr eaLnBrk="1" hangingPunct="1"/>
            <a:r>
              <a:rPr lang="de-DE" altLang="en-US" sz="2400" smtClean="0"/>
              <a:t>Die volle aufgenommene elektrische Leistung ist</a:t>
            </a:r>
            <a:r>
              <a:rPr lang="en-US" altLang="en-US" sz="2400" smtClean="0"/>
              <a:t>: </a:t>
            </a:r>
            <a:r>
              <a:rPr lang="en-US" altLang="en-US" sz="2400" i="1" smtClean="0"/>
              <a:t>P</a:t>
            </a:r>
            <a:r>
              <a:rPr lang="en-US" altLang="en-US" sz="2400" i="1" baseline="-25000" smtClean="0"/>
              <a:t>el </a:t>
            </a:r>
            <a:r>
              <a:rPr lang="en-US" altLang="en-US" sz="2400" smtClean="0"/>
              <a:t>= </a:t>
            </a:r>
            <a:r>
              <a:rPr lang="en-US" altLang="en-US" sz="2400" i="1" smtClean="0"/>
              <a:t>V</a:t>
            </a:r>
            <a:r>
              <a:rPr lang="en-US" altLang="en-US" sz="2400" i="1" baseline="-25000" smtClean="0"/>
              <a:t>F</a:t>
            </a:r>
            <a:r>
              <a:rPr lang="en-US" altLang="en-US" sz="2400" smtClean="0"/>
              <a:t> </a:t>
            </a:r>
            <a:r>
              <a:rPr lang="en-US" altLang="en-US" sz="2400" smtClean="0">
                <a:cs typeface="Arial" panose="020B0604020202020204" pitchFamily="34" charset="0"/>
              </a:rPr>
              <a:t>∙ </a:t>
            </a:r>
            <a:r>
              <a:rPr lang="en-US" altLang="en-US" sz="2400" i="1" smtClean="0">
                <a:cs typeface="Arial" panose="020B0604020202020204" pitchFamily="34" charset="0"/>
              </a:rPr>
              <a:t>I</a:t>
            </a:r>
            <a:r>
              <a:rPr lang="en-US" altLang="en-US" sz="2400" i="1" baseline="-25000" smtClean="0">
                <a:cs typeface="Arial" panose="020B0604020202020204" pitchFamily="34" charset="0"/>
              </a:rPr>
              <a:t>F</a:t>
            </a:r>
            <a:endParaRPr lang="en-US" altLang="en-US" sz="2400" smtClean="0">
              <a:cs typeface="Arial" panose="020B0604020202020204" pitchFamily="34" charset="0"/>
            </a:endParaRPr>
          </a:p>
        </p:txBody>
      </p:sp>
      <p:graphicFrame>
        <p:nvGraphicFramePr>
          <p:cNvPr id="19458" name="Object 2"/>
          <p:cNvGraphicFramePr>
            <a:graphicFrameLocks noChangeAspect="1"/>
          </p:cNvGraphicFramePr>
          <p:nvPr/>
        </p:nvGraphicFramePr>
        <p:xfrm>
          <a:off x="363538" y="1800225"/>
          <a:ext cx="7451725" cy="490538"/>
        </p:xfrm>
        <a:graphic>
          <a:graphicData uri="http://schemas.openxmlformats.org/presentationml/2006/ole">
            <mc:AlternateContent xmlns:mc="http://schemas.openxmlformats.org/markup-compatibility/2006">
              <mc:Choice xmlns:v="urn:schemas-microsoft-com:vml" Requires="v">
                <p:oleObj spid="_x0000_s19510" name="Equation" r:id="rId4" imgW="3479760" imgH="228600" progId="Equation.3">
                  <p:embed/>
                </p:oleObj>
              </mc:Choice>
              <mc:Fallback>
                <p:oleObj name="Equation" r:id="rId4" imgW="3479760" imgH="228600"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3538" y="1800225"/>
                        <a:ext cx="7451725" cy="490538"/>
                      </a:xfrm>
                      <a:prstGeom prst="rect">
                        <a:avLst/>
                      </a:prstGeom>
                      <a:noFill/>
                      <a:ln>
                        <a:noFill/>
                      </a:ln>
                      <a:extLst>
                        <a:ext uri="{909E8E84-426E-40DD-AFC4-6F175D3DCCD1}">
                          <a14:hiddenFill xmlns:a14="http://schemas.microsoft.com/office/drawing/2010/main">
                            <a:solidFill>
                              <a:srgbClr val="F3E80D"/>
                            </a:solidFill>
                          </a14:hiddenFill>
                        </a:ext>
                        <a:ext uri="{91240B29-F687-4F45-9708-019B960494DF}">
                          <a14:hiddenLine xmlns:a14="http://schemas.microsoft.com/office/drawing/2010/main" w="38100">
                            <a:solidFill>
                              <a:srgbClr val="FF0000"/>
                            </a:solidFill>
                            <a:miter lim="800000"/>
                            <a:headEnd/>
                            <a:tailEnd/>
                          </a14:hiddenLine>
                        </a:ext>
                      </a:extLst>
                    </p:spPr>
                  </p:pic>
                </p:oleObj>
              </mc:Fallback>
            </mc:AlternateContent>
          </a:graphicData>
        </a:graphic>
      </p:graphicFrame>
      <p:graphicFrame>
        <p:nvGraphicFramePr>
          <p:cNvPr id="599047" name="Object 7"/>
          <p:cNvGraphicFramePr>
            <a:graphicFrameLocks noChangeAspect="1"/>
          </p:cNvGraphicFramePr>
          <p:nvPr/>
        </p:nvGraphicFramePr>
        <p:xfrm>
          <a:off x="379413" y="2457450"/>
          <a:ext cx="7859712" cy="490538"/>
        </p:xfrm>
        <a:graphic>
          <a:graphicData uri="http://schemas.openxmlformats.org/presentationml/2006/ole">
            <mc:AlternateContent xmlns:mc="http://schemas.openxmlformats.org/markup-compatibility/2006">
              <mc:Choice xmlns:v="urn:schemas-microsoft-com:vml" Requires="v">
                <p:oleObj spid="_x0000_s19511" name="Equation" r:id="rId6" imgW="3670200" imgH="228600" progId="Equation.3">
                  <p:embed/>
                </p:oleObj>
              </mc:Choice>
              <mc:Fallback>
                <p:oleObj name="Equation" r:id="rId6" imgW="3670200" imgH="228600" progId="Equation.3">
                  <p:embed/>
                  <p:pic>
                    <p:nvPicPr>
                      <p:cNvPr id="0" name="Object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79413" y="2457450"/>
                        <a:ext cx="7859712" cy="490538"/>
                      </a:xfrm>
                      <a:prstGeom prst="rect">
                        <a:avLst/>
                      </a:prstGeom>
                      <a:solidFill>
                        <a:srgbClr val="FFFF99"/>
                      </a:solidFill>
                      <a:ln w="22225">
                        <a:solidFill>
                          <a:srgbClr val="FF0000"/>
                        </a:solidFill>
                        <a:miter lim="800000"/>
                        <a:headEnd/>
                        <a:tailEnd/>
                      </a:ln>
                    </p:spPr>
                  </p:pic>
                </p:oleObj>
              </mc:Fallback>
            </mc:AlternateContent>
          </a:graphicData>
        </a:graphic>
      </p:graphicFrame>
      <p:grpSp>
        <p:nvGrpSpPr>
          <p:cNvPr id="2" name="Group 12"/>
          <p:cNvGrpSpPr>
            <a:grpSpLocks/>
          </p:cNvGrpSpPr>
          <p:nvPr/>
        </p:nvGrpSpPr>
        <p:grpSpPr bwMode="auto">
          <a:xfrm>
            <a:off x="4543425" y="2257425"/>
            <a:ext cx="3743325" cy="1246188"/>
            <a:chOff x="2862" y="1422"/>
            <a:chExt cx="2358" cy="785"/>
          </a:xfrm>
        </p:grpSpPr>
        <p:sp>
          <p:nvSpPr>
            <p:cNvPr id="19479" name="Oval 8"/>
            <p:cNvSpPr>
              <a:spLocks noChangeArrowheads="1"/>
            </p:cNvSpPr>
            <p:nvPr/>
          </p:nvSpPr>
          <p:spPr bwMode="auto">
            <a:xfrm>
              <a:off x="2862" y="1422"/>
              <a:ext cx="2322" cy="564"/>
            </a:xfrm>
            <a:prstGeom prst="ellipse">
              <a:avLst/>
            </a:prstGeom>
            <a:noFill/>
            <a:ln w="1587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9480" name="Text Box 9"/>
            <p:cNvSpPr txBox="1">
              <a:spLocks noChangeArrowheads="1"/>
            </p:cNvSpPr>
            <p:nvPr/>
          </p:nvSpPr>
          <p:spPr bwMode="auto">
            <a:xfrm>
              <a:off x="3228" y="1986"/>
              <a:ext cx="1992"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a:solidFill>
                    <a:srgbClr val="FF0000"/>
                  </a:solidFill>
                </a:rPr>
                <a:t>Lichtemissionsteil</a:t>
              </a:r>
              <a:endParaRPr lang="hu-HU" altLang="en-US">
                <a:solidFill>
                  <a:srgbClr val="FF0000"/>
                </a:solidFill>
              </a:endParaRPr>
            </a:p>
          </p:txBody>
        </p:sp>
      </p:grpSp>
      <p:graphicFrame>
        <p:nvGraphicFramePr>
          <p:cNvPr id="599050" name="Object 10"/>
          <p:cNvGraphicFramePr>
            <a:graphicFrameLocks noChangeAspect="1"/>
          </p:cNvGraphicFramePr>
          <p:nvPr/>
        </p:nvGraphicFramePr>
        <p:xfrm>
          <a:off x="971550" y="4819650"/>
          <a:ext cx="7859713" cy="490538"/>
        </p:xfrm>
        <a:graphic>
          <a:graphicData uri="http://schemas.openxmlformats.org/presentationml/2006/ole">
            <mc:AlternateContent xmlns:mc="http://schemas.openxmlformats.org/markup-compatibility/2006">
              <mc:Choice xmlns:v="urn:schemas-microsoft-com:vml" Requires="v">
                <p:oleObj spid="_x0000_s19512" name="Equation" r:id="rId8" imgW="3670200" imgH="228600" progId="Equation.3">
                  <p:embed/>
                </p:oleObj>
              </mc:Choice>
              <mc:Fallback>
                <p:oleObj name="Equation" r:id="rId8" imgW="3670200" imgH="228600" progId="Equation.3">
                  <p:embed/>
                  <p:pic>
                    <p:nvPicPr>
                      <p:cNvPr id="0" name="Object 1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71550" y="4819650"/>
                        <a:ext cx="7859713" cy="490538"/>
                      </a:xfrm>
                      <a:prstGeom prst="rect">
                        <a:avLst/>
                      </a:prstGeom>
                      <a:noFill/>
                      <a:ln>
                        <a:noFill/>
                      </a:ln>
                      <a:extLst>
                        <a:ext uri="{909E8E84-426E-40DD-AFC4-6F175D3DCCD1}">
                          <a14:hiddenFill xmlns:a14="http://schemas.microsoft.com/office/drawing/2010/main">
                            <a:solidFill>
                              <a:srgbClr val="F3E80D"/>
                            </a:solidFill>
                          </a14:hiddenFill>
                        </a:ext>
                        <a:ext uri="{91240B29-F687-4F45-9708-019B960494DF}">
                          <a14:hiddenLine xmlns:a14="http://schemas.microsoft.com/office/drawing/2010/main" w="38100">
                            <a:solidFill>
                              <a:srgbClr val="FF0000"/>
                            </a:solidFill>
                            <a:miter lim="800000"/>
                            <a:headEnd/>
                            <a:tailEnd/>
                          </a14:hiddenLine>
                        </a:ext>
                      </a:extLst>
                    </p:spPr>
                  </p:pic>
                </p:oleObj>
              </mc:Fallback>
            </mc:AlternateContent>
          </a:graphicData>
        </a:graphic>
      </p:graphicFrame>
      <p:sp>
        <p:nvSpPr>
          <p:cNvPr id="599051" name="Rectangle 11"/>
          <p:cNvSpPr>
            <a:spLocks noChangeArrowheads="1"/>
          </p:cNvSpPr>
          <p:nvPr/>
        </p:nvSpPr>
        <p:spPr bwMode="auto">
          <a:xfrm>
            <a:off x="180975" y="3587750"/>
            <a:ext cx="8834438" cy="109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eaLnBrk="1" hangingPunct="1">
              <a:lnSpc>
                <a:spcPct val="90000"/>
              </a:lnSpc>
              <a:spcBef>
                <a:spcPct val="20000"/>
              </a:spcBef>
              <a:buClr>
                <a:srgbClr val="8C2532"/>
              </a:buClr>
              <a:buSzPct val="80000"/>
              <a:buFont typeface="Arial" panose="020B0604020202020204" pitchFamily="34" charset="0"/>
              <a:buChar char="►"/>
            </a:pPr>
            <a:r>
              <a:rPr lang="de-DE" altLang="en-US" sz="2400">
                <a:cs typeface="Arial" panose="020B0604020202020204" pitchFamily="34" charset="0"/>
              </a:rPr>
              <a:t>Mit einem geeigneten Idealitätsfaktor kann der Strom der</a:t>
            </a:r>
            <a:r>
              <a:rPr lang="hu-HU" altLang="en-US" sz="2400">
                <a:cs typeface="Arial" panose="020B0604020202020204" pitchFamily="34" charset="0"/>
              </a:rPr>
              <a:t> ide</a:t>
            </a:r>
            <a:r>
              <a:rPr lang="de-DE" altLang="en-US" sz="2400">
                <a:cs typeface="Arial" panose="020B0604020202020204" pitchFamily="34" charset="0"/>
              </a:rPr>
              <a:t>a</a:t>
            </a:r>
            <a:r>
              <a:rPr lang="hu-HU" altLang="en-US" sz="2400">
                <a:cs typeface="Arial" panose="020B0604020202020204" pitchFamily="34" charset="0"/>
              </a:rPr>
              <a:t>l</a:t>
            </a:r>
            <a:r>
              <a:rPr lang="de-DE" altLang="en-US" sz="2400">
                <a:cs typeface="Arial" panose="020B0604020202020204" pitchFamily="34" charset="0"/>
              </a:rPr>
              <a:t>en D</a:t>
            </a:r>
            <a:r>
              <a:rPr lang="hu-HU" altLang="en-US" sz="2400">
                <a:cs typeface="Arial" panose="020B0604020202020204" pitchFamily="34" charset="0"/>
              </a:rPr>
              <a:t>i</a:t>
            </a:r>
            <a:r>
              <a:rPr lang="de-DE" altLang="en-US" sz="2400">
                <a:cs typeface="Arial" panose="020B0604020202020204" pitchFamily="34" charset="0"/>
              </a:rPr>
              <a:t>o</a:t>
            </a:r>
            <a:r>
              <a:rPr lang="hu-HU" altLang="en-US" sz="2400">
                <a:cs typeface="Arial" panose="020B0604020202020204" pitchFamily="34" charset="0"/>
              </a:rPr>
              <a:t>d</a:t>
            </a:r>
            <a:r>
              <a:rPr lang="de-DE" altLang="en-US" sz="2400">
                <a:cs typeface="Arial" panose="020B0604020202020204" pitchFamily="34" charset="0"/>
              </a:rPr>
              <a:t>e und der nichtradiative</a:t>
            </a:r>
            <a:r>
              <a:rPr lang="hu-HU" altLang="en-US" sz="2400">
                <a:cs typeface="Arial" panose="020B0604020202020204" pitchFamily="34" charset="0"/>
              </a:rPr>
              <a:t> </a:t>
            </a:r>
            <a:r>
              <a:rPr lang="de-DE" altLang="en-US" sz="2400">
                <a:cs typeface="Arial" panose="020B0604020202020204" pitchFamily="34" charset="0"/>
              </a:rPr>
              <a:t>Rekombinationsstrom</a:t>
            </a:r>
            <a:r>
              <a:rPr lang="hu-HU" altLang="en-US" sz="2400">
                <a:cs typeface="Arial" panose="020B0604020202020204" pitchFamily="34" charset="0"/>
              </a:rPr>
              <a:t> </a:t>
            </a:r>
            <a:r>
              <a:rPr lang="de-DE" altLang="en-US" sz="2400">
                <a:cs typeface="Arial" panose="020B0604020202020204" pitchFamily="34" charset="0"/>
              </a:rPr>
              <a:t>zusammengefasst werden</a:t>
            </a:r>
            <a:r>
              <a:rPr lang="hu-HU" altLang="en-US" sz="2400">
                <a:cs typeface="Arial" panose="020B0604020202020204" pitchFamily="34" charset="0"/>
              </a:rPr>
              <a:t>:</a:t>
            </a:r>
            <a:endParaRPr lang="en-US" altLang="en-US" sz="2400">
              <a:cs typeface="Arial" panose="020B0604020202020204" pitchFamily="34" charset="0"/>
            </a:endParaRPr>
          </a:p>
        </p:txBody>
      </p:sp>
      <p:grpSp>
        <p:nvGrpSpPr>
          <p:cNvPr id="3" name="Group 21"/>
          <p:cNvGrpSpPr>
            <a:grpSpLocks/>
          </p:cNvGrpSpPr>
          <p:nvPr/>
        </p:nvGrpSpPr>
        <p:grpSpPr bwMode="auto">
          <a:xfrm>
            <a:off x="1276350" y="4781550"/>
            <a:ext cx="3448050" cy="939800"/>
            <a:chOff x="804" y="3012"/>
            <a:chExt cx="2172" cy="592"/>
          </a:xfrm>
        </p:grpSpPr>
        <p:sp>
          <p:nvSpPr>
            <p:cNvPr id="19477" name="Oval 13"/>
            <p:cNvSpPr>
              <a:spLocks noChangeArrowheads="1"/>
            </p:cNvSpPr>
            <p:nvPr/>
          </p:nvSpPr>
          <p:spPr bwMode="auto">
            <a:xfrm>
              <a:off x="804" y="3012"/>
              <a:ext cx="2172" cy="384"/>
            </a:xfrm>
            <a:prstGeom prst="ellipse">
              <a:avLst/>
            </a:prstGeom>
            <a:noFill/>
            <a:ln w="1587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9478" name="Text Box 15"/>
            <p:cNvSpPr txBox="1">
              <a:spLocks noChangeArrowheads="1"/>
            </p:cNvSpPr>
            <p:nvPr/>
          </p:nvSpPr>
          <p:spPr bwMode="auto">
            <a:xfrm>
              <a:off x="1554" y="3432"/>
              <a:ext cx="504"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400" b="1">
                  <a:solidFill>
                    <a:srgbClr val="FF0000"/>
                  </a:solidFill>
                </a:rPr>
                <a:t>Wärme</a:t>
              </a:r>
              <a:endParaRPr lang="hu-HU" altLang="en-US" sz="1400" b="1">
                <a:solidFill>
                  <a:srgbClr val="FF0000"/>
                </a:solidFill>
              </a:endParaRPr>
            </a:p>
          </p:txBody>
        </p:sp>
      </p:grpSp>
      <p:grpSp>
        <p:nvGrpSpPr>
          <p:cNvPr id="4" name="Group 22"/>
          <p:cNvGrpSpPr>
            <a:grpSpLocks/>
          </p:cNvGrpSpPr>
          <p:nvPr/>
        </p:nvGrpSpPr>
        <p:grpSpPr bwMode="auto">
          <a:xfrm>
            <a:off x="5305425" y="4841875"/>
            <a:ext cx="3838575" cy="957263"/>
            <a:chOff x="3342" y="3050"/>
            <a:chExt cx="2418" cy="603"/>
          </a:xfrm>
        </p:grpSpPr>
        <p:sp>
          <p:nvSpPr>
            <p:cNvPr id="19475" name="Oval 14"/>
            <p:cNvSpPr>
              <a:spLocks noChangeArrowheads="1"/>
            </p:cNvSpPr>
            <p:nvPr/>
          </p:nvSpPr>
          <p:spPr bwMode="auto">
            <a:xfrm>
              <a:off x="3342" y="3050"/>
              <a:ext cx="2418" cy="314"/>
            </a:xfrm>
            <a:prstGeom prst="ellipse">
              <a:avLst/>
            </a:prstGeom>
            <a:noFill/>
            <a:ln w="15875" algn="ctr">
              <a:solidFill>
                <a:srgbClr val="00FF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9476" name="Text Box 16"/>
            <p:cNvSpPr txBox="1">
              <a:spLocks noChangeArrowheads="1"/>
            </p:cNvSpPr>
            <p:nvPr/>
          </p:nvSpPr>
          <p:spPr bwMode="auto">
            <a:xfrm>
              <a:off x="4104" y="3432"/>
              <a:ext cx="504" cy="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a:solidFill>
                    <a:srgbClr val="00FF00"/>
                  </a:solidFill>
                </a:rPr>
                <a:t>Licht</a:t>
              </a:r>
              <a:endParaRPr lang="hu-HU" altLang="en-US">
                <a:solidFill>
                  <a:srgbClr val="00FF00"/>
                </a:solidFill>
              </a:endParaRPr>
            </a:p>
          </p:txBody>
        </p:sp>
      </p:grpSp>
      <p:sp>
        <p:nvSpPr>
          <p:cNvPr id="599057" name="Text Box 17"/>
          <p:cNvSpPr txBox="1">
            <a:spLocks noChangeArrowheads="1"/>
          </p:cNvSpPr>
          <p:nvPr/>
        </p:nvSpPr>
        <p:spPr bwMode="auto">
          <a:xfrm>
            <a:off x="4092575" y="5781675"/>
            <a:ext cx="5051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80000"/>
              </a:lnSpc>
              <a:spcBef>
                <a:spcPct val="20000"/>
              </a:spcBef>
            </a:pPr>
            <a:r>
              <a:rPr lang="de-DE" altLang="en-US">
                <a:solidFill>
                  <a:srgbClr val="00FF00"/>
                </a:solidFill>
              </a:rPr>
              <a:t>Das ist der</a:t>
            </a:r>
            <a:r>
              <a:rPr lang="en-US" altLang="en-US">
                <a:solidFill>
                  <a:srgbClr val="00FF00"/>
                </a:solidFill>
              </a:rPr>
              <a:t> </a:t>
            </a:r>
            <a:r>
              <a:rPr lang="en-US" altLang="en-US" b="1" u="sng">
                <a:solidFill>
                  <a:srgbClr val="00FF00"/>
                </a:solidFill>
              </a:rPr>
              <a:t>radi</a:t>
            </a:r>
            <a:r>
              <a:rPr lang="hu-HU" altLang="en-US" b="1" u="sng">
                <a:solidFill>
                  <a:srgbClr val="00FF00"/>
                </a:solidFill>
              </a:rPr>
              <a:t>ometri</a:t>
            </a:r>
            <a:r>
              <a:rPr lang="de-DE" altLang="en-US" b="1" u="sng">
                <a:solidFill>
                  <a:srgbClr val="00FF00"/>
                </a:solidFill>
              </a:rPr>
              <a:t>scher</a:t>
            </a:r>
            <a:r>
              <a:rPr lang="en-US" altLang="en-US" b="1" u="sng">
                <a:solidFill>
                  <a:srgbClr val="00FF00"/>
                </a:solidFill>
              </a:rPr>
              <a:t> Flux</a:t>
            </a:r>
            <a:r>
              <a:rPr lang="en-US" altLang="en-US">
                <a:solidFill>
                  <a:srgbClr val="00FF00"/>
                </a:solidFill>
              </a:rPr>
              <a:t>  </a:t>
            </a:r>
            <a:r>
              <a:rPr lang="en-US" altLang="en-US">
                <a:solidFill>
                  <a:srgbClr val="00FF00"/>
                </a:solidFill>
                <a:sym typeface="Symbol" panose="05050102010706020507" pitchFamily="18" charset="2"/>
              </a:rPr>
              <a:t></a:t>
            </a:r>
            <a:r>
              <a:rPr lang="en-US" altLang="en-US" baseline="-25000">
                <a:solidFill>
                  <a:srgbClr val="00FF00"/>
                </a:solidFill>
                <a:sym typeface="Symbol" panose="05050102010706020507" pitchFamily="18" charset="2"/>
              </a:rPr>
              <a:t>e </a:t>
            </a:r>
            <a:r>
              <a:rPr lang="en-US" altLang="en-US">
                <a:solidFill>
                  <a:srgbClr val="00FF00"/>
                </a:solidFill>
                <a:sym typeface="Symbol" panose="05050102010706020507" pitchFamily="18" charset="2"/>
              </a:rPr>
              <a:t>[mW]</a:t>
            </a:r>
          </a:p>
          <a:p>
            <a:pPr>
              <a:lnSpc>
                <a:spcPct val="80000"/>
              </a:lnSpc>
              <a:spcBef>
                <a:spcPct val="20000"/>
              </a:spcBef>
            </a:pPr>
            <a:r>
              <a:rPr lang="de-DE" altLang="en-US">
                <a:solidFill>
                  <a:srgbClr val="00FF00"/>
                </a:solidFill>
                <a:sym typeface="Symbol" panose="05050102010706020507" pitchFamily="18" charset="2"/>
              </a:rPr>
              <a:t>oder</a:t>
            </a:r>
            <a:r>
              <a:rPr lang="en-US" altLang="en-US">
                <a:solidFill>
                  <a:srgbClr val="00FF00"/>
                </a:solidFill>
                <a:sym typeface="Symbol" panose="05050102010706020507" pitchFamily="18" charset="2"/>
              </a:rPr>
              <a:t> </a:t>
            </a:r>
            <a:r>
              <a:rPr lang="en-US" altLang="en-US" b="1" u="sng">
                <a:solidFill>
                  <a:srgbClr val="00FF00"/>
                </a:solidFill>
                <a:sym typeface="Symbol" panose="05050102010706020507" pitchFamily="18" charset="2"/>
              </a:rPr>
              <a:t>optische Leistung</a:t>
            </a:r>
            <a:r>
              <a:rPr lang="en-US" altLang="en-US" b="1">
                <a:solidFill>
                  <a:srgbClr val="00FF00"/>
                </a:solidFill>
                <a:sym typeface="Symbol" panose="05050102010706020507" pitchFamily="18" charset="2"/>
              </a:rPr>
              <a:t>                </a:t>
            </a:r>
            <a:r>
              <a:rPr lang="en-US" altLang="en-US" i="1">
                <a:solidFill>
                  <a:srgbClr val="00FF00"/>
                </a:solidFill>
                <a:sym typeface="Symbol" panose="05050102010706020507" pitchFamily="18" charset="2"/>
              </a:rPr>
              <a:t>P</a:t>
            </a:r>
            <a:r>
              <a:rPr lang="en-US" altLang="en-US" i="1" baseline="-25000">
                <a:solidFill>
                  <a:srgbClr val="00FF00"/>
                </a:solidFill>
                <a:sym typeface="Symbol" panose="05050102010706020507" pitchFamily="18" charset="2"/>
              </a:rPr>
              <a:t>opt</a:t>
            </a:r>
          </a:p>
        </p:txBody>
      </p:sp>
      <p:graphicFrame>
        <p:nvGraphicFramePr>
          <p:cNvPr id="599058" name="Object 18"/>
          <p:cNvGraphicFramePr>
            <a:graphicFrameLocks noChangeAspect="1"/>
          </p:cNvGraphicFramePr>
          <p:nvPr/>
        </p:nvGraphicFramePr>
        <p:xfrm>
          <a:off x="923925" y="5895975"/>
          <a:ext cx="1931988" cy="490538"/>
        </p:xfrm>
        <a:graphic>
          <a:graphicData uri="http://schemas.openxmlformats.org/presentationml/2006/ole">
            <mc:AlternateContent xmlns:mc="http://schemas.openxmlformats.org/markup-compatibility/2006">
              <mc:Choice xmlns:v="urn:schemas-microsoft-com:vml" Requires="v">
                <p:oleObj spid="_x0000_s19513" name="Equation" r:id="rId10" imgW="901440" imgH="228600" progId="Equation.3">
                  <p:embed/>
                </p:oleObj>
              </mc:Choice>
              <mc:Fallback>
                <p:oleObj name="Equation" r:id="rId10" imgW="901440" imgH="228600" progId="Equation.3">
                  <p:embed/>
                  <p:pic>
                    <p:nvPicPr>
                      <p:cNvPr id="0" name="Object 18"/>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23925" y="5895975"/>
                        <a:ext cx="1931988" cy="490538"/>
                      </a:xfrm>
                      <a:prstGeom prst="rect">
                        <a:avLst/>
                      </a:prstGeom>
                      <a:solidFill>
                        <a:srgbClr val="F3E80D"/>
                      </a:solidFill>
                      <a:ln w="38100">
                        <a:solidFill>
                          <a:srgbClr val="FF0000"/>
                        </a:solidFill>
                        <a:miter lim="800000"/>
                        <a:headEnd/>
                        <a:tailEnd/>
                      </a:ln>
                    </p:spPr>
                  </p:pic>
                </p:oleObj>
              </mc:Fallback>
            </mc:AlternateContent>
          </a:graphicData>
        </a:graphic>
      </p:graphicFrame>
      <p:sp>
        <p:nvSpPr>
          <p:cNvPr id="599059" name="Line 19"/>
          <p:cNvSpPr>
            <a:spLocks noChangeShapeType="1"/>
          </p:cNvSpPr>
          <p:nvPr/>
        </p:nvSpPr>
        <p:spPr bwMode="auto">
          <a:xfrm>
            <a:off x="990600" y="5305425"/>
            <a:ext cx="809625" cy="714375"/>
          </a:xfrm>
          <a:prstGeom prst="line">
            <a:avLst/>
          </a:prstGeom>
          <a:noFill/>
          <a:ln w="25400">
            <a:solidFill>
              <a:srgbClr val="0000FF"/>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599060" name="Line 20"/>
          <p:cNvSpPr>
            <a:spLocks noChangeShapeType="1"/>
          </p:cNvSpPr>
          <p:nvPr/>
        </p:nvSpPr>
        <p:spPr bwMode="auto">
          <a:xfrm flipH="1">
            <a:off x="2714625" y="5419725"/>
            <a:ext cx="2628900" cy="628650"/>
          </a:xfrm>
          <a:prstGeom prst="line">
            <a:avLst/>
          </a:prstGeom>
          <a:noFill/>
          <a:ln w="25400">
            <a:solidFill>
              <a:srgbClr val="00FF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599063" name="Line 23"/>
          <p:cNvSpPr>
            <a:spLocks noChangeShapeType="1"/>
          </p:cNvSpPr>
          <p:nvPr/>
        </p:nvSpPr>
        <p:spPr bwMode="auto">
          <a:xfrm flipH="1">
            <a:off x="1247775" y="5638800"/>
            <a:ext cx="1276350" cy="371475"/>
          </a:xfrm>
          <a:prstGeom prst="line">
            <a:avLst/>
          </a:prstGeom>
          <a:noFill/>
          <a:ln w="25400">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9904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9905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9905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99057"/>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59905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59906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0"/>
                                          </p:stCondLst>
                                        </p:cTn>
                                        <p:tgtEl>
                                          <p:spTgt spid="59905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990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9051" grpId="0"/>
      <p:bldP spid="59905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20487"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20488"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D45135BC-0CCF-4A27-AC79-645220637411}" type="slidenum">
              <a:rPr lang="en-US" altLang="en-US" sz="1000">
                <a:solidFill>
                  <a:srgbClr val="8C2532"/>
                </a:solidFill>
              </a:rPr>
              <a:pPr/>
              <a:t>17</a:t>
            </a:fld>
            <a:endParaRPr lang="en-US" altLang="en-US" sz="1000">
              <a:solidFill>
                <a:srgbClr val="8C2532"/>
              </a:solidFill>
            </a:endParaRPr>
          </a:p>
        </p:txBody>
      </p:sp>
      <p:sp>
        <p:nvSpPr>
          <p:cNvPr id="20489" name="Rectangle 2"/>
          <p:cNvSpPr>
            <a:spLocks noGrp="1" noChangeArrowheads="1"/>
          </p:cNvSpPr>
          <p:nvPr>
            <p:ph type="title"/>
          </p:nvPr>
        </p:nvSpPr>
        <p:spPr>
          <a:xfrm>
            <a:off x="139700" y="461963"/>
            <a:ext cx="9004300" cy="754062"/>
          </a:xfrm>
          <a:noFill/>
        </p:spPr>
        <p:txBody>
          <a:bodyPr rIns="0"/>
          <a:lstStyle/>
          <a:p>
            <a:pPr eaLnBrk="1" hangingPunct="1"/>
            <a:r>
              <a:rPr lang="hu-HU" altLang="en-US" smtClean="0"/>
              <a:t>LED</a:t>
            </a:r>
            <a:r>
              <a:rPr lang="en-US" altLang="en-US" smtClean="0"/>
              <a:t>’</a:t>
            </a:r>
            <a:r>
              <a:rPr lang="de-DE" altLang="en-US" smtClean="0"/>
              <a:t>s:</a:t>
            </a:r>
            <a:r>
              <a:rPr lang="hu-HU" altLang="en-US" smtClean="0"/>
              <a:t> energ</a:t>
            </a:r>
            <a:r>
              <a:rPr lang="de-DE" altLang="en-US" smtClean="0"/>
              <a:t>etischer</a:t>
            </a:r>
            <a:r>
              <a:rPr lang="hu-HU" altLang="en-US" smtClean="0"/>
              <a:t> </a:t>
            </a:r>
            <a:r>
              <a:rPr lang="de-DE" altLang="en-US" smtClean="0"/>
              <a:t>Wirkungsgrad</a:t>
            </a:r>
            <a:endParaRPr lang="hu-HU" altLang="en-US" smtClean="0"/>
          </a:p>
        </p:txBody>
      </p:sp>
      <p:sp>
        <p:nvSpPr>
          <p:cNvPr id="20490" name="Rectangle 3"/>
          <p:cNvSpPr>
            <a:spLocks noGrp="1" noChangeArrowheads="1"/>
          </p:cNvSpPr>
          <p:nvPr>
            <p:ph type="body" idx="1"/>
          </p:nvPr>
        </p:nvSpPr>
        <p:spPr>
          <a:xfrm>
            <a:off x="187325" y="1235075"/>
            <a:ext cx="8834438" cy="600075"/>
          </a:xfrm>
        </p:spPr>
        <p:txBody>
          <a:bodyPr/>
          <a:lstStyle/>
          <a:p>
            <a:pPr eaLnBrk="1" hangingPunct="1"/>
            <a:r>
              <a:rPr lang="hu-HU" altLang="en-US" smtClean="0">
                <a:sym typeface="Symbol" panose="05050102010706020507" pitchFamily="18" charset="2"/>
              </a:rPr>
              <a:t></a:t>
            </a:r>
            <a:r>
              <a:rPr lang="en-US" altLang="en-US" baseline="-25000" smtClean="0">
                <a:sym typeface="Symbol" panose="05050102010706020507" pitchFamily="18" charset="2"/>
              </a:rPr>
              <a:t>e</a:t>
            </a:r>
            <a:r>
              <a:rPr lang="en-US" altLang="en-US" smtClean="0">
                <a:sym typeface="Symbol" panose="05050102010706020507" pitchFamily="18" charset="2"/>
              </a:rPr>
              <a:t> = P</a:t>
            </a:r>
            <a:r>
              <a:rPr lang="en-US" altLang="en-US" baseline="-25000" smtClean="0">
                <a:sym typeface="Symbol" panose="05050102010706020507" pitchFamily="18" charset="2"/>
              </a:rPr>
              <a:t>opt</a:t>
            </a:r>
            <a:r>
              <a:rPr lang="en-US" altLang="en-US" smtClean="0">
                <a:sym typeface="Symbol" panose="05050102010706020507" pitchFamily="18" charset="2"/>
              </a:rPr>
              <a:t> / P</a:t>
            </a:r>
            <a:r>
              <a:rPr lang="en-US" altLang="en-US" baseline="-25000" smtClean="0">
                <a:sym typeface="Symbol" panose="05050102010706020507" pitchFamily="18" charset="2"/>
              </a:rPr>
              <a:t>el</a:t>
            </a:r>
            <a:endParaRPr lang="hu-HU" altLang="en-US" baseline="-25000" smtClean="0">
              <a:sym typeface="Symbol" panose="05050102010706020507" pitchFamily="18" charset="2"/>
            </a:endParaRPr>
          </a:p>
        </p:txBody>
      </p:sp>
      <p:graphicFrame>
        <p:nvGraphicFramePr>
          <p:cNvPr id="604164" name="Object 2"/>
          <p:cNvGraphicFramePr>
            <a:graphicFrameLocks noChangeAspect="1"/>
          </p:cNvGraphicFramePr>
          <p:nvPr/>
        </p:nvGraphicFramePr>
        <p:xfrm>
          <a:off x="592138" y="1763713"/>
          <a:ext cx="7886700" cy="925512"/>
        </p:xfrm>
        <a:graphic>
          <a:graphicData uri="http://schemas.openxmlformats.org/presentationml/2006/ole">
            <mc:AlternateContent xmlns:mc="http://schemas.openxmlformats.org/markup-compatibility/2006">
              <mc:Choice xmlns:v="urn:schemas-microsoft-com:vml" Requires="v">
                <p:oleObj spid="_x0000_s20550" name="Equation" r:id="rId4" imgW="3682800" imgH="431640" progId="Equation.3">
                  <p:embed/>
                </p:oleObj>
              </mc:Choice>
              <mc:Fallback>
                <p:oleObj name="Equation" r:id="rId4" imgW="3682800" imgH="431640"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2138" y="1763713"/>
                        <a:ext cx="7886700" cy="925512"/>
                      </a:xfrm>
                      <a:prstGeom prst="rect">
                        <a:avLst/>
                      </a:prstGeom>
                      <a:noFill/>
                      <a:ln>
                        <a:noFill/>
                      </a:ln>
                      <a:extLst>
                        <a:ext uri="{909E8E84-426E-40DD-AFC4-6F175D3DCCD1}">
                          <a14:hiddenFill xmlns:a14="http://schemas.microsoft.com/office/drawing/2010/main">
                            <a:solidFill>
                              <a:srgbClr val="F3E80D"/>
                            </a:solidFill>
                          </a14:hiddenFill>
                        </a:ext>
                        <a:ext uri="{91240B29-F687-4F45-9708-019B960494DF}">
                          <a14:hiddenLine xmlns:a14="http://schemas.microsoft.com/office/drawing/2010/main" w="38100">
                            <a:solidFill>
                              <a:srgbClr val="FF0000"/>
                            </a:solidFill>
                            <a:miter lim="800000"/>
                            <a:headEnd/>
                            <a:tailEnd/>
                          </a14:hiddenLine>
                        </a:ext>
                      </a:extLst>
                    </p:spPr>
                  </p:pic>
                </p:oleObj>
              </mc:Fallback>
            </mc:AlternateContent>
          </a:graphicData>
        </a:graphic>
      </p:graphicFrame>
      <p:grpSp>
        <p:nvGrpSpPr>
          <p:cNvPr id="2" name="Group 55"/>
          <p:cNvGrpSpPr>
            <a:grpSpLocks/>
          </p:cNvGrpSpPr>
          <p:nvPr/>
        </p:nvGrpSpPr>
        <p:grpSpPr bwMode="auto">
          <a:xfrm>
            <a:off x="3695700" y="1257300"/>
            <a:ext cx="5448300" cy="1514475"/>
            <a:chOff x="2328" y="792"/>
            <a:chExt cx="3432" cy="954"/>
          </a:xfrm>
        </p:grpSpPr>
        <p:grpSp>
          <p:nvGrpSpPr>
            <p:cNvPr id="20501" name="Group 10"/>
            <p:cNvGrpSpPr>
              <a:grpSpLocks/>
            </p:cNvGrpSpPr>
            <p:nvPr/>
          </p:nvGrpSpPr>
          <p:grpSpPr bwMode="auto">
            <a:xfrm>
              <a:off x="3822" y="1032"/>
              <a:ext cx="294" cy="354"/>
              <a:chOff x="3822" y="1140"/>
              <a:chExt cx="294" cy="354"/>
            </a:xfrm>
          </p:grpSpPr>
          <p:sp>
            <p:nvSpPr>
              <p:cNvPr id="20519" name="Line 8"/>
              <p:cNvSpPr>
                <a:spLocks noChangeShapeType="1"/>
              </p:cNvSpPr>
              <p:nvPr/>
            </p:nvSpPr>
            <p:spPr bwMode="auto">
              <a:xfrm>
                <a:off x="3822" y="1146"/>
                <a:ext cx="276" cy="34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0520" name="Line 9"/>
              <p:cNvSpPr>
                <a:spLocks noChangeShapeType="1"/>
              </p:cNvSpPr>
              <p:nvPr/>
            </p:nvSpPr>
            <p:spPr bwMode="auto">
              <a:xfrm flipH="1">
                <a:off x="3840" y="1140"/>
                <a:ext cx="276" cy="34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20502" name="Group 11"/>
            <p:cNvGrpSpPr>
              <a:grpSpLocks/>
            </p:cNvGrpSpPr>
            <p:nvPr/>
          </p:nvGrpSpPr>
          <p:grpSpPr bwMode="auto">
            <a:xfrm>
              <a:off x="2712" y="1350"/>
              <a:ext cx="288" cy="378"/>
              <a:chOff x="4398" y="1134"/>
              <a:chExt cx="288" cy="378"/>
            </a:xfrm>
          </p:grpSpPr>
          <p:sp>
            <p:nvSpPr>
              <p:cNvPr id="20517" name="Line 12"/>
              <p:cNvSpPr>
                <a:spLocks noChangeShapeType="1"/>
              </p:cNvSpPr>
              <p:nvPr/>
            </p:nvSpPr>
            <p:spPr bwMode="auto">
              <a:xfrm>
                <a:off x="4398" y="1164"/>
                <a:ext cx="276" cy="34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0518" name="Line 13"/>
              <p:cNvSpPr>
                <a:spLocks noChangeShapeType="1"/>
              </p:cNvSpPr>
              <p:nvPr/>
            </p:nvSpPr>
            <p:spPr bwMode="auto">
              <a:xfrm flipH="1">
                <a:off x="4410" y="1134"/>
                <a:ext cx="276" cy="34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20503" name="Group 14"/>
            <p:cNvGrpSpPr>
              <a:grpSpLocks/>
            </p:cNvGrpSpPr>
            <p:nvPr/>
          </p:nvGrpSpPr>
          <p:grpSpPr bwMode="auto">
            <a:xfrm>
              <a:off x="5010" y="1386"/>
              <a:ext cx="276" cy="348"/>
              <a:chOff x="3870" y="1146"/>
              <a:chExt cx="276" cy="348"/>
            </a:xfrm>
          </p:grpSpPr>
          <p:sp>
            <p:nvSpPr>
              <p:cNvPr id="20515" name="Line 15"/>
              <p:cNvSpPr>
                <a:spLocks noChangeShapeType="1"/>
              </p:cNvSpPr>
              <p:nvPr/>
            </p:nvSpPr>
            <p:spPr bwMode="auto">
              <a:xfrm>
                <a:off x="3870" y="1146"/>
                <a:ext cx="276" cy="34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0516" name="Line 16"/>
              <p:cNvSpPr>
                <a:spLocks noChangeShapeType="1"/>
              </p:cNvSpPr>
              <p:nvPr/>
            </p:nvSpPr>
            <p:spPr bwMode="auto">
              <a:xfrm flipH="1">
                <a:off x="3870" y="1146"/>
                <a:ext cx="276" cy="348"/>
              </a:xfrm>
              <a:prstGeom prst="line">
                <a:avLst/>
              </a:prstGeom>
              <a:noFill/>
              <a:ln w="15875">
                <a:solidFill>
                  <a:srgbClr val="FF0000"/>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20504" name="Text Box 17"/>
            <p:cNvSpPr txBox="1">
              <a:spLocks noChangeArrowheads="1"/>
            </p:cNvSpPr>
            <p:nvPr/>
          </p:nvSpPr>
          <p:spPr bwMode="auto">
            <a:xfrm>
              <a:off x="2328" y="816"/>
              <a:ext cx="1218"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600">
                  <a:solidFill>
                    <a:srgbClr val="FF0000"/>
                  </a:solidFill>
                </a:rPr>
                <a:t>fällt aus</a:t>
              </a:r>
              <a:endParaRPr lang="hu-HU" altLang="en-US" sz="1600">
                <a:solidFill>
                  <a:srgbClr val="FF0000"/>
                </a:solidFill>
              </a:endParaRPr>
            </a:p>
          </p:txBody>
        </p:sp>
        <p:sp>
          <p:nvSpPr>
            <p:cNvPr id="20505" name="Text Box 18"/>
            <p:cNvSpPr txBox="1">
              <a:spLocks noChangeArrowheads="1"/>
            </p:cNvSpPr>
            <p:nvPr/>
          </p:nvSpPr>
          <p:spPr bwMode="auto">
            <a:xfrm>
              <a:off x="4002" y="792"/>
              <a:ext cx="1758"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600">
                  <a:solidFill>
                    <a:srgbClr val="0000FF"/>
                  </a:solidFill>
                </a:rPr>
                <a:t>wird vernachlässigt</a:t>
              </a:r>
              <a:endParaRPr lang="hu-HU" altLang="en-US" sz="1600">
                <a:solidFill>
                  <a:srgbClr val="0000FF"/>
                </a:solidFill>
              </a:endParaRPr>
            </a:p>
          </p:txBody>
        </p:sp>
        <p:grpSp>
          <p:nvGrpSpPr>
            <p:cNvPr id="20506" name="Group 19"/>
            <p:cNvGrpSpPr>
              <a:grpSpLocks/>
            </p:cNvGrpSpPr>
            <p:nvPr/>
          </p:nvGrpSpPr>
          <p:grpSpPr bwMode="auto">
            <a:xfrm>
              <a:off x="3498" y="1044"/>
              <a:ext cx="306" cy="354"/>
              <a:chOff x="3816" y="1134"/>
              <a:chExt cx="306" cy="354"/>
            </a:xfrm>
          </p:grpSpPr>
          <p:sp>
            <p:nvSpPr>
              <p:cNvPr id="20513" name="Line 20"/>
              <p:cNvSpPr>
                <a:spLocks noChangeShapeType="1"/>
              </p:cNvSpPr>
              <p:nvPr/>
            </p:nvSpPr>
            <p:spPr bwMode="auto">
              <a:xfrm>
                <a:off x="3816" y="1140"/>
                <a:ext cx="276" cy="348"/>
              </a:xfrm>
              <a:prstGeom prst="line">
                <a:avLst/>
              </a:prstGeom>
              <a:noFill/>
              <a:ln w="158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0514" name="Line 21"/>
              <p:cNvSpPr>
                <a:spLocks noChangeShapeType="1"/>
              </p:cNvSpPr>
              <p:nvPr/>
            </p:nvSpPr>
            <p:spPr bwMode="auto">
              <a:xfrm flipH="1">
                <a:off x="3846" y="1134"/>
                <a:ext cx="276" cy="348"/>
              </a:xfrm>
              <a:prstGeom prst="line">
                <a:avLst/>
              </a:prstGeom>
              <a:noFill/>
              <a:ln w="158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20507" name="Group 22"/>
            <p:cNvGrpSpPr>
              <a:grpSpLocks/>
            </p:cNvGrpSpPr>
            <p:nvPr/>
          </p:nvGrpSpPr>
          <p:grpSpPr bwMode="auto">
            <a:xfrm>
              <a:off x="2364" y="1368"/>
              <a:ext cx="304" cy="378"/>
              <a:chOff x="4344" y="1116"/>
              <a:chExt cx="304" cy="378"/>
            </a:xfrm>
          </p:grpSpPr>
          <p:sp>
            <p:nvSpPr>
              <p:cNvPr id="20511" name="Line 23"/>
              <p:cNvSpPr>
                <a:spLocks noChangeShapeType="1"/>
              </p:cNvSpPr>
              <p:nvPr/>
            </p:nvSpPr>
            <p:spPr bwMode="auto">
              <a:xfrm>
                <a:off x="4372" y="1146"/>
                <a:ext cx="276" cy="348"/>
              </a:xfrm>
              <a:prstGeom prst="line">
                <a:avLst/>
              </a:prstGeom>
              <a:noFill/>
              <a:ln w="158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0512" name="Line 24"/>
              <p:cNvSpPr>
                <a:spLocks noChangeShapeType="1"/>
              </p:cNvSpPr>
              <p:nvPr/>
            </p:nvSpPr>
            <p:spPr bwMode="auto">
              <a:xfrm flipH="1">
                <a:off x="4344" y="1116"/>
                <a:ext cx="276" cy="348"/>
              </a:xfrm>
              <a:prstGeom prst="line">
                <a:avLst/>
              </a:prstGeom>
              <a:noFill/>
              <a:ln w="158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20508" name="Group 25"/>
            <p:cNvGrpSpPr>
              <a:grpSpLocks/>
            </p:cNvGrpSpPr>
            <p:nvPr/>
          </p:nvGrpSpPr>
          <p:grpSpPr bwMode="auto">
            <a:xfrm>
              <a:off x="4728" y="1380"/>
              <a:ext cx="294" cy="354"/>
              <a:chOff x="3912" y="1140"/>
              <a:chExt cx="294" cy="354"/>
            </a:xfrm>
          </p:grpSpPr>
          <p:sp>
            <p:nvSpPr>
              <p:cNvPr id="20509" name="Line 26"/>
              <p:cNvSpPr>
                <a:spLocks noChangeShapeType="1"/>
              </p:cNvSpPr>
              <p:nvPr/>
            </p:nvSpPr>
            <p:spPr bwMode="auto">
              <a:xfrm>
                <a:off x="3930" y="1146"/>
                <a:ext cx="276" cy="348"/>
              </a:xfrm>
              <a:prstGeom prst="line">
                <a:avLst/>
              </a:prstGeom>
              <a:noFill/>
              <a:ln w="158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0510" name="Line 27"/>
              <p:cNvSpPr>
                <a:spLocks noChangeShapeType="1"/>
              </p:cNvSpPr>
              <p:nvPr/>
            </p:nvSpPr>
            <p:spPr bwMode="auto">
              <a:xfrm flipH="1">
                <a:off x="3912" y="1140"/>
                <a:ext cx="276" cy="348"/>
              </a:xfrm>
              <a:prstGeom prst="line">
                <a:avLst/>
              </a:prstGeom>
              <a:noFill/>
              <a:ln w="158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grpSp>
      <p:graphicFrame>
        <p:nvGraphicFramePr>
          <p:cNvPr id="604167" name="Object 7"/>
          <p:cNvGraphicFramePr>
            <a:graphicFrameLocks noChangeAspect="1"/>
          </p:cNvGraphicFramePr>
          <p:nvPr/>
        </p:nvGraphicFramePr>
        <p:xfrm>
          <a:off x="442913" y="3297238"/>
          <a:ext cx="5821362" cy="925512"/>
        </p:xfrm>
        <a:graphic>
          <a:graphicData uri="http://schemas.openxmlformats.org/presentationml/2006/ole">
            <mc:AlternateContent xmlns:mc="http://schemas.openxmlformats.org/markup-compatibility/2006">
              <mc:Choice xmlns:v="urn:schemas-microsoft-com:vml" Requires="v">
                <p:oleObj spid="_x0000_s20551" name="Equation" r:id="rId6" imgW="2717640" imgH="431640" progId="Equation.3">
                  <p:embed/>
                </p:oleObj>
              </mc:Choice>
              <mc:Fallback>
                <p:oleObj name="Equation" r:id="rId6" imgW="2717640" imgH="431640" progId="Equation.3">
                  <p:embed/>
                  <p:pic>
                    <p:nvPicPr>
                      <p:cNvPr id="0" name="Object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2913" y="3297238"/>
                        <a:ext cx="5821362" cy="925512"/>
                      </a:xfrm>
                      <a:prstGeom prst="rect">
                        <a:avLst/>
                      </a:prstGeom>
                      <a:noFill/>
                      <a:ln>
                        <a:noFill/>
                      </a:ln>
                      <a:extLst>
                        <a:ext uri="{909E8E84-426E-40DD-AFC4-6F175D3DCCD1}">
                          <a14:hiddenFill xmlns:a14="http://schemas.microsoft.com/office/drawing/2010/main">
                            <a:solidFill>
                              <a:srgbClr val="F3E80D"/>
                            </a:solidFill>
                          </a14:hiddenFill>
                        </a:ext>
                        <a:ext uri="{91240B29-F687-4F45-9708-019B960494DF}">
                          <a14:hiddenLine xmlns:a14="http://schemas.microsoft.com/office/drawing/2010/main" w="38100">
                            <a:solidFill>
                              <a:srgbClr val="FF0000"/>
                            </a:solidFill>
                            <a:miter lim="800000"/>
                            <a:headEnd/>
                            <a:tailEnd/>
                          </a14:hiddenLine>
                        </a:ext>
                      </a:extLst>
                    </p:spPr>
                  </p:pic>
                </p:oleObj>
              </mc:Fallback>
            </mc:AlternateContent>
          </a:graphicData>
        </a:graphic>
      </p:graphicFrame>
      <p:graphicFrame>
        <p:nvGraphicFramePr>
          <p:cNvPr id="604199" name="Object 39"/>
          <p:cNvGraphicFramePr>
            <a:graphicFrameLocks noChangeAspect="1"/>
          </p:cNvGraphicFramePr>
          <p:nvPr/>
        </p:nvGraphicFramePr>
        <p:xfrm>
          <a:off x="900113" y="4335463"/>
          <a:ext cx="4487862" cy="925512"/>
        </p:xfrm>
        <a:graphic>
          <a:graphicData uri="http://schemas.openxmlformats.org/presentationml/2006/ole">
            <mc:AlternateContent xmlns:mc="http://schemas.openxmlformats.org/markup-compatibility/2006">
              <mc:Choice xmlns:v="urn:schemas-microsoft-com:vml" Requires="v">
                <p:oleObj spid="_x0000_s20552" name="Equation" r:id="rId8" imgW="2095200" imgH="431640" progId="Equation.3">
                  <p:embed/>
                </p:oleObj>
              </mc:Choice>
              <mc:Fallback>
                <p:oleObj name="Equation" r:id="rId8" imgW="2095200" imgH="431640" progId="Equation.3">
                  <p:embed/>
                  <p:pic>
                    <p:nvPicPr>
                      <p:cNvPr id="0" name="Object 3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00113" y="4335463"/>
                        <a:ext cx="4487862" cy="925512"/>
                      </a:xfrm>
                      <a:prstGeom prst="rect">
                        <a:avLst/>
                      </a:prstGeom>
                      <a:noFill/>
                      <a:ln>
                        <a:noFill/>
                      </a:ln>
                      <a:extLst>
                        <a:ext uri="{909E8E84-426E-40DD-AFC4-6F175D3DCCD1}">
                          <a14:hiddenFill xmlns:a14="http://schemas.microsoft.com/office/drawing/2010/main">
                            <a:solidFill>
                              <a:srgbClr val="F3E80D"/>
                            </a:solidFill>
                          </a14:hiddenFill>
                        </a:ext>
                        <a:ext uri="{91240B29-F687-4F45-9708-019B960494DF}">
                          <a14:hiddenLine xmlns:a14="http://schemas.microsoft.com/office/drawing/2010/main" w="38100">
                            <a:solidFill>
                              <a:srgbClr val="FF0000"/>
                            </a:solidFill>
                            <a:miter lim="800000"/>
                            <a:headEnd/>
                            <a:tailEnd/>
                          </a14:hiddenLine>
                        </a:ext>
                      </a:extLst>
                    </p:spPr>
                  </p:pic>
                </p:oleObj>
              </mc:Fallback>
            </mc:AlternateContent>
          </a:graphicData>
        </a:graphic>
      </p:graphicFrame>
      <p:graphicFrame>
        <p:nvGraphicFramePr>
          <p:cNvPr id="604200" name="Object 40"/>
          <p:cNvGraphicFramePr>
            <a:graphicFrameLocks noChangeAspect="1"/>
          </p:cNvGraphicFramePr>
          <p:nvPr/>
        </p:nvGraphicFramePr>
        <p:xfrm>
          <a:off x="1277938" y="5335588"/>
          <a:ext cx="4840287" cy="925512"/>
        </p:xfrm>
        <a:graphic>
          <a:graphicData uri="http://schemas.openxmlformats.org/presentationml/2006/ole">
            <mc:AlternateContent xmlns:mc="http://schemas.openxmlformats.org/markup-compatibility/2006">
              <mc:Choice xmlns:v="urn:schemas-microsoft-com:vml" Requires="v">
                <p:oleObj spid="_x0000_s20553" name="Equation" r:id="rId10" imgW="2260440" imgH="431640" progId="Equation.3">
                  <p:embed/>
                </p:oleObj>
              </mc:Choice>
              <mc:Fallback>
                <p:oleObj name="Equation" r:id="rId10" imgW="2260440" imgH="431640" progId="Equation.3">
                  <p:embed/>
                  <p:pic>
                    <p:nvPicPr>
                      <p:cNvPr id="0" name="Object 4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277938" y="5335588"/>
                        <a:ext cx="4840287" cy="925512"/>
                      </a:xfrm>
                      <a:prstGeom prst="rect">
                        <a:avLst/>
                      </a:prstGeom>
                      <a:solidFill>
                        <a:srgbClr val="FFFF99"/>
                      </a:solidFill>
                      <a:ln w="38100">
                        <a:solidFill>
                          <a:srgbClr val="FF0000"/>
                        </a:solidFill>
                        <a:miter lim="800000"/>
                        <a:headEnd/>
                        <a:tailEnd/>
                      </a:ln>
                    </p:spPr>
                  </p:pic>
                </p:oleObj>
              </mc:Fallback>
            </mc:AlternateContent>
          </a:graphicData>
        </a:graphic>
      </p:graphicFrame>
      <p:grpSp>
        <p:nvGrpSpPr>
          <p:cNvPr id="9" name="Group 50"/>
          <p:cNvGrpSpPr>
            <a:grpSpLocks/>
          </p:cNvGrpSpPr>
          <p:nvPr/>
        </p:nvGrpSpPr>
        <p:grpSpPr bwMode="auto">
          <a:xfrm>
            <a:off x="2032000" y="4429125"/>
            <a:ext cx="7112000" cy="1657350"/>
            <a:chOff x="1292" y="2790"/>
            <a:chExt cx="3892" cy="1044"/>
          </a:xfrm>
        </p:grpSpPr>
        <p:sp>
          <p:nvSpPr>
            <p:cNvPr id="20498" name="Oval 42"/>
            <p:cNvSpPr>
              <a:spLocks noChangeArrowheads="1"/>
            </p:cNvSpPr>
            <p:nvPr/>
          </p:nvSpPr>
          <p:spPr bwMode="auto">
            <a:xfrm rot="-1260000">
              <a:off x="1292" y="3494"/>
              <a:ext cx="1584" cy="340"/>
            </a:xfrm>
            <a:prstGeom prst="ellipse">
              <a:avLst/>
            </a:prstGeom>
            <a:noFill/>
            <a:ln w="25400" algn="ctr">
              <a:solidFill>
                <a:srgbClr val="F5860B"/>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0499" name="Line 45"/>
            <p:cNvSpPr>
              <a:spLocks noChangeShapeType="1"/>
            </p:cNvSpPr>
            <p:nvPr/>
          </p:nvSpPr>
          <p:spPr bwMode="auto">
            <a:xfrm flipV="1">
              <a:off x="2797" y="3138"/>
              <a:ext cx="1319" cy="270"/>
            </a:xfrm>
            <a:prstGeom prst="line">
              <a:avLst/>
            </a:prstGeom>
            <a:noFill/>
            <a:ln w="25400">
              <a:solidFill>
                <a:srgbClr val="F5860B"/>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0500" name="Text Box 46"/>
            <p:cNvSpPr txBox="1">
              <a:spLocks noChangeArrowheads="1"/>
            </p:cNvSpPr>
            <p:nvPr/>
          </p:nvSpPr>
          <p:spPr bwMode="auto">
            <a:xfrm>
              <a:off x="4104" y="2790"/>
              <a:ext cx="1080" cy="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i="1">
                  <a:solidFill>
                    <a:srgbClr val="F5860B"/>
                  </a:solidFill>
                  <a:latin typeface="Times New Roman" panose="02020603050405020304" pitchFamily="18" charset="0"/>
                  <a:cs typeface="Times New Roman" panose="02020603050405020304" pitchFamily="18" charset="0"/>
                </a:rPr>
                <a:t>I</a:t>
              </a:r>
              <a:r>
                <a:rPr lang="en-US" altLang="en-US" sz="1600" i="1" baseline="-25000">
                  <a:solidFill>
                    <a:srgbClr val="F5860B"/>
                  </a:solidFill>
                  <a:latin typeface="Times New Roman" panose="02020603050405020304" pitchFamily="18" charset="0"/>
                  <a:cs typeface="Times New Roman" panose="02020603050405020304" pitchFamily="18" charset="0"/>
                </a:rPr>
                <a:t>dis</a:t>
              </a:r>
              <a:r>
                <a:rPr lang="en-US" altLang="en-US" sz="1600" i="1">
                  <a:solidFill>
                    <a:srgbClr val="F5860B"/>
                  </a:solidFill>
                  <a:latin typeface="Times New Roman" panose="02020603050405020304" pitchFamily="18" charset="0"/>
                  <a:cs typeface="Times New Roman" panose="02020603050405020304" pitchFamily="18" charset="0"/>
                </a:rPr>
                <a:t> </a:t>
              </a:r>
              <a:r>
                <a:rPr lang="de-DE" altLang="en-US" sz="1400" b="1">
                  <a:solidFill>
                    <a:srgbClr val="F5860B"/>
                  </a:solidFill>
                </a:rPr>
                <a:t>steigt schneller</a:t>
              </a:r>
              <a:r>
                <a:rPr lang="hu-HU" altLang="en-US" sz="1400" b="1">
                  <a:solidFill>
                    <a:srgbClr val="F5860B"/>
                  </a:solidFill>
                </a:rPr>
                <a:t> </a:t>
              </a:r>
              <a:r>
                <a:rPr lang="de-DE" altLang="en-US" sz="1400" b="1">
                  <a:solidFill>
                    <a:srgbClr val="F5860B"/>
                  </a:solidFill>
                </a:rPr>
                <a:t>mit der Temperatur</a:t>
              </a:r>
              <a:r>
                <a:rPr lang="hu-HU" altLang="en-US" sz="1400" b="1">
                  <a:solidFill>
                    <a:srgbClr val="F5860B"/>
                  </a:solidFill>
                </a:rPr>
                <a:t>, </a:t>
              </a:r>
              <a:r>
                <a:rPr lang="de-DE" altLang="en-US" sz="1400" b="1">
                  <a:solidFill>
                    <a:srgbClr val="F5860B"/>
                  </a:solidFill>
                </a:rPr>
                <a:t>deshalb fällt der Wirkungsgrad</a:t>
              </a:r>
              <a:r>
                <a:rPr lang="hu-HU" altLang="en-US" sz="1400" b="1">
                  <a:solidFill>
                    <a:srgbClr val="F5860B"/>
                  </a:solidFill>
                </a:rPr>
                <a:t> </a:t>
              </a:r>
              <a:r>
                <a:rPr lang="de-DE" altLang="en-US" sz="1400" b="1">
                  <a:solidFill>
                    <a:srgbClr val="F5860B"/>
                  </a:solidFill>
                </a:rPr>
                <a:t>mit steigender Temp.</a:t>
              </a:r>
              <a:endParaRPr lang="hu-HU" altLang="en-US" sz="1400" b="1">
                <a:solidFill>
                  <a:srgbClr val="F5860B"/>
                </a:solidFill>
              </a:endParaRPr>
            </a:p>
          </p:txBody>
        </p:sp>
      </p:grpSp>
      <p:grpSp>
        <p:nvGrpSpPr>
          <p:cNvPr id="10" name="Group 54"/>
          <p:cNvGrpSpPr>
            <a:grpSpLocks/>
          </p:cNvGrpSpPr>
          <p:nvPr/>
        </p:nvGrpSpPr>
        <p:grpSpPr bwMode="auto">
          <a:xfrm>
            <a:off x="3584575" y="5556250"/>
            <a:ext cx="5759450" cy="923925"/>
            <a:chOff x="1868" y="3536"/>
            <a:chExt cx="3628" cy="582"/>
          </a:xfrm>
        </p:grpSpPr>
        <p:sp>
          <p:nvSpPr>
            <p:cNvPr id="20494" name="Oval 49"/>
            <p:cNvSpPr>
              <a:spLocks noChangeArrowheads="1"/>
            </p:cNvSpPr>
            <p:nvPr/>
          </p:nvSpPr>
          <p:spPr bwMode="auto">
            <a:xfrm>
              <a:off x="1868" y="3680"/>
              <a:ext cx="1648" cy="314"/>
            </a:xfrm>
            <a:prstGeom prst="ellipse">
              <a:avLst/>
            </a:prstGeom>
            <a:noFill/>
            <a:ln w="25400" algn="ctr">
              <a:solidFill>
                <a:srgbClr val="80008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nvGrpSpPr>
            <p:cNvPr id="20495" name="Group 53"/>
            <p:cNvGrpSpPr>
              <a:grpSpLocks/>
            </p:cNvGrpSpPr>
            <p:nvPr/>
          </p:nvGrpSpPr>
          <p:grpSpPr bwMode="auto">
            <a:xfrm>
              <a:off x="3384" y="3536"/>
              <a:ext cx="2112" cy="582"/>
              <a:chOff x="3384" y="3536"/>
              <a:chExt cx="2112" cy="582"/>
            </a:xfrm>
          </p:grpSpPr>
          <p:sp>
            <p:nvSpPr>
              <p:cNvPr id="20496" name="Line 48"/>
              <p:cNvSpPr>
                <a:spLocks noChangeShapeType="1"/>
              </p:cNvSpPr>
              <p:nvPr/>
            </p:nvSpPr>
            <p:spPr bwMode="auto">
              <a:xfrm flipV="1">
                <a:off x="3384" y="3660"/>
                <a:ext cx="1086" cy="102"/>
              </a:xfrm>
              <a:prstGeom prst="line">
                <a:avLst/>
              </a:prstGeom>
              <a:noFill/>
              <a:ln w="25400">
                <a:solidFill>
                  <a:srgbClr val="800080"/>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0497" name="Rectangle 52"/>
              <p:cNvSpPr>
                <a:spLocks noChangeArrowheads="1"/>
              </p:cNvSpPr>
              <p:nvPr/>
            </p:nvSpPr>
            <p:spPr bwMode="auto">
              <a:xfrm>
                <a:off x="4489" y="3536"/>
                <a:ext cx="1007"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600" b="1">
                    <a:solidFill>
                      <a:srgbClr val="800080"/>
                    </a:solidFill>
                  </a:rPr>
                  <a:t>Wirkungs-grad</a:t>
                </a:r>
                <a:r>
                  <a:rPr lang="hu-HU" altLang="en-US" sz="1600" b="1">
                    <a:solidFill>
                      <a:srgbClr val="800080"/>
                    </a:solidFill>
                  </a:rPr>
                  <a:t> </a:t>
                </a:r>
                <a:r>
                  <a:rPr lang="de-DE" altLang="en-US" sz="1600" b="1">
                    <a:solidFill>
                      <a:srgbClr val="800080"/>
                    </a:solidFill>
                  </a:rPr>
                  <a:t>fällt</a:t>
                </a:r>
                <a:r>
                  <a:rPr lang="hu-HU" altLang="en-US" sz="1600" b="1">
                    <a:solidFill>
                      <a:srgbClr val="800080"/>
                    </a:solidFill>
                  </a:rPr>
                  <a:t> </a:t>
                </a:r>
                <a:r>
                  <a:rPr lang="de-DE" altLang="en-US" sz="1600" b="1">
                    <a:solidFill>
                      <a:srgbClr val="800080"/>
                    </a:solidFill>
                  </a:rPr>
                  <a:t>mit steigendem Strom</a:t>
                </a:r>
                <a:endParaRPr lang="hu-HU" altLang="en-US" sz="1600" b="1">
                  <a:solidFill>
                    <a:srgbClr val="800080"/>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0416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0416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60419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60420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21510"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21511"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6AF6C52B-8C17-49C1-B70C-9CA5C3A7C31F}" type="slidenum">
              <a:rPr lang="en-US" altLang="en-US" sz="1000">
                <a:solidFill>
                  <a:srgbClr val="8C2532"/>
                </a:solidFill>
              </a:rPr>
              <a:pPr/>
              <a:t>18</a:t>
            </a:fld>
            <a:endParaRPr lang="en-US" altLang="en-US" sz="1000">
              <a:solidFill>
                <a:srgbClr val="8C2532"/>
              </a:solidFill>
            </a:endParaRPr>
          </a:p>
        </p:txBody>
      </p:sp>
      <p:sp>
        <p:nvSpPr>
          <p:cNvPr id="21512" name="Rectangle 2"/>
          <p:cNvSpPr>
            <a:spLocks noGrp="1" noChangeArrowheads="1"/>
          </p:cNvSpPr>
          <p:nvPr>
            <p:ph type="title"/>
          </p:nvPr>
        </p:nvSpPr>
        <p:spPr>
          <a:xfrm>
            <a:off x="139700" y="461963"/>
            <a:ext cx="8959850" cy="881062"/>
          </a:xfrm>
        </p:spPr>
        <p:txBody>
          <a:bodyPr/>
          <a:lstStyle/>
          <a:p>
            <a:pPr eaLnBrk="1" hangingPunct="1"/>
            <a:r>
              <a:rPr lang="en-US" altLang="en-US" smtClean="0">
                <a:sym typeface="Symbol" panose="05050102010706020507" pitchFamily="18" charset="2"/>
              </a:rPr>
              <a:t></a:t>
            </a:r>
            <a:r>
              <a:rPr lang="en-US" altLang="en-US" baseline="-25000" smtClean="0">
                <a:sym typeface="Symbol" panose="05050102010706020507" pitchFamily="18" charset="2"/>
              </a:rPr>
              <a:t>e                                           </a:t>
            </a:r>
            <a:r>
              <a:rPr lang="en-US" altLang="en-US" smtClean="0"/>
              <a:t>P</a:t>
            </a:r>
            <a:r>
              <a:rPr lang="en-US" altLang="en-US" baseline="-25000" smtClean="0"/>
              <a:t>opt</a:t>
            </a:r>
            <a:r>
              <a:rPr lang="en-US" altLang="en-US" smtClean="0"/>
              <a:t> </a:t>
            </a:r>
          </a:p>
        </p:txBody>
      </p:sp>
      <p:grpSp>
        <p:nvGrpSpPr>
          <p:cNvPr id="21513" name="Group 6"/>
          <p:cNvGrpSpPr>
            <a:grpSpLocks/>
          </p:cNvGrpSpPr>
          <p:nvPr/>
        </p:nvGrpSpPr>
        <p:grpSpPr bwMode="auto">
          <a:xfrm>
            <a:off x="266700" y="1433513"/>
            <a:ext cx="4171950" cy="2847975"/>
            <a:chOff x="1608" y="1275"/>
            <a:chExt cx="2544" cy="1770"/>
          </a:xfrm>
        </p:grpSpPr>
        <p:graphicFrame>
          <p:nvGraphicFramePr>
            <p:cNvPr id="21507" name="Object 4"/>
            <p:cNvGraphicFramePr>
              <a:graphicFrameLocks noChangeAspect="1"/>
            </p:cNvGraphicFramePr>
            <p:nvPr/>
          </p:nvGraphicFramePr>
          <p:xfrm>
            <a:off x="1608" y="1275"/>
            <a:ext cx="2544" cy="1770"/>
          </p:xfrm>
          <a:graphic>
            <a:graphicData uri="http://schemas.openxmlformats.org/presentationml/2006/ole">
              <mc:AlternateContent xmlns:mc="http://schemas.openxmlformats.org/markup-compatibility/2006">
                <mc:Choice xmlns:v="urn:schemas-microsoft-com:vml" Requires="v">
                  <p:oleObj spid="_x0000_s21542" name="Photo Editor Photo" r:id="rId4" imgW="4038095" imgH="2809524" progId="MSPhotoEd.3">
                    <p:embed/>
                  </p:oleObj>
                </mc:Choice>
                <mc:Fallback>
                  <p:oleObj name="Photo Editor Photo" r:id="rId4" imgW="4038095" imgH="2809524" progId="MSPhotoEd.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8" y="1275"/>
                          <a:ext cx="2544" cy="17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1508" name="Object 5"/>
            <p:cNvGraphicFramePr>
              <a:graphicFrameLocks noChangeAspect="1"/>
            </p:cNvGraphicFramePr>
            <p:nvPr/>
          </p:nvGraphicFramePr>
          <p:xfrm>
            <a:off x="2202" y="2235"/>
            <a:ext cx="948" cy="462"/>
          </p:xfrm>
          <a:graphic>
            <a:graphicData uri="http://schemas.openxmlformats.org/presentationml/2006/ole">
              <mc:AlternateContent xmlns:mc="http://schemas.openxmlformats.org/markup-compatibility/2006">
                <mc:Choice xmlns:v="urn:schemas-microsoft-com:vml" Requires="v">
                  <p:oleObj spid="_x0000_s21543" name="Photo Editor Photo" r:id="rId6" imgW="1504762" imgH="733333" progId="MSPhotoEd.3">
                    <p:embed/>
                  </p:oleObj>
                </mc:Choice>
                <mc:Fallback>
                  <p:oleObj name="Photo Editor Photo" r:id="rId6" imgW="1504762" imgH="733333" progId="MSPhotoEd.3">
                    <p:embed/>
                    <p:pic>
                      <p:nvPicPr>
                        <p:cNvPr id="0"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02" y="2235"/>
                          <a:ext cx="948" cy="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21506" name="Object 7"/>
          <p:cNvGraphicFramePr>
            <a:graphicFrameLocks noChangeAspect="1"/>
          </p:cNvGraphicFramePr>
          <p:nvPr/>
        </p:nvGraphicFramePr>
        <p:xfrm>
          <a:off x="4648200" y="1384300"/>
          <a:ext cx="4400550" cy="3381375"/>
        </p:xfrm>
        <a:graphic>
          <a:graphicData uri="http://schemas.openxmlformats.org/presentationml/2006/ole">
            <mc:AlternateContent xmlns:mc="http://schemas.openxmlformats.org/markup-compatibility/2006">
              <mc:Choice xmlns:v="urn:schemas-microsoft-com:vml" Requires="v">
                <p:oleObj spid="_x0000_s21544" name="Photo Editor Photo" r:id="rId8" imgW="4439270" imgH="3409524" progId="MSPhotoEd.3">
                  <p:embed/>
                </p:oleObj>
              </mc:Choice>
              <mc:Fallback>
                <p:oleObj name="Photo Editor Photo" r:id="rId8" imgW="4439270" imgH="3409524" progId="MSPhotoEd.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648200" y="1384300"/>
                        <a:ext cx="4400550" cy="33813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4" name="Text Box 8"/>
          <p:cNvSpPr txBox="1">
            <a:spLocks noChangeArrowheads="1"/>
          </p:cNvSpPr>
          <p:nvPr/>
        </p:nvSpPr>
        <p:spPr bwMode="auto">
          <a:xfrm>
            <a:off x="4648200" y="4810125"/>
            <a:ext cx="2847975"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chemeClr val="tx1"/>
                </a:solidFill>
              </a:rPr>
              <a:t>Luxeon emitter </a:t>
            </a:r>
            <a:r>
              <a:rPr lang="de-DE" altLang="en-US" sz="1600">
                <a:solidFill>
                  <a:schemeClr val="tx1"/>
                </a:solidFill>
              </a:rPr>
              <a:t>rote</a:t>
            </a:r>
            <a:r>
              <a:rPr lang="en-US" altLang="en-US" sz="1600">
                <a:solidFill>
                  <a:schemeClr val="tx1"/>
                </a:solidFill>
              </a:rPr>
              <a:t> LED</a:t>
            </a:r>
            <a:endParaRPr lang="hu-HU" altLang="en-US" sz="1600">
              <a:solidFill>
                <a:schemeClr val="tx1"/>
              </a:solidFill>
            </a:endParaRPr>
          </a:p>
        </p:txBody>
      </p:sp>
      <p:sp>
        <p:nvSpPr>
          <p:cNvPr id="21515" name="Text Box 9"/>
          <p:cNvSpPr txBox="1">
            <a:spLocks noChangeArrowheads="1"/>
          </p:cNvSpPr>
          <p:nvPr/>
        </p:nvSpPr>
        <p:spPr bwMode="auto">
          <a:xfrm>
            <a:off x="276225" y="4324350"/>
            <a:ext cx="2266950"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600">
                <a:solidFill>
                  <a:schemeClr val="tx1"/>
                </a:solidFill>
              </a:rPr>
              <a:t>Cree XPG </a:t>
            </a:r>
            <a:r>
              <a:rPr lang="de-DE" altLang="en-US" sz="1600">
                <a:solidFill>
                  <a:schemeClr val="tx1"/>
                </a:solidFill>
              </a:rPr>
              <a:t>weisse</a:t>
            </a:r>
            <a:r>
              <a:rPr lang="en-US" altLang="en-US" sz="1600">
                <a:solidFill>
                  <a:schemeClr val="tx1"/>
                </a:solidFill>
              </a:rPr>
              <a:t> LED</a:t>
            </a:r>
            <a:endParaRPr lang="hu-HU" altLang="en-US" sz="1600">
              <a:solidFill>
                <a:schemeClr val="tx1"/>
              </a:solidFill>
            </a:endParaRPr>
          </a:p>
        </p:txBody>
      </p:sp>
      <p:grpSp>
        <p:nvGrpSpPr>
          <p:cNvPr id="3" name="Group 12"/>
          <p:cNvGrpSpPr>
            <a:grpSpLocks/>
          </p:cNvGrpSpPr>
          <p:nvPr/>
        </p:nvGrpSpPr>
        <p:grpSpPr bwMode="auto">
          <a:xfrm>
            <a:off x="704850" y="5448300"/>
            <a:ext cx="7508875" cy="868363"/>
            <a:chOff x="540" y="3378"/>
            <a:chExt cx="4458" cy="547"/>
          </a:xfrm>
        </p:grpSpPr>
        <p:sp>
          <p:nvSpPr>
            <p:cNvPr id="21518" name="Text Box 10"/>
            <p:cNvSpPr txBox="1">
              <a:spLocks noChangeArrowheads="1"/>
            </p:cNvSpPr>
            <p:nvPr/>
          </p:nvSpPr>
          <p:spPr bwMode="auto">
            <a:xfrm>
              <a:off x="3312" y="3558"/>
              <a:ext cx="1686" cy="237"/>
            </a:xfrm>
            <a:prstGeom prst="rect">
              <a:avLst/>
            </a:prstGeom>
            <a:solidFill>
              <a:srgbClr val="FFFF99"/>
            </a:solidFill>
            <a:ln w="25400" algn="ctr">
              <a:solidFill>
                <a:srgbClr val="FF0000"/>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r>
                <a:rPr lang="en-US" altLang="en-US" b="1" i="1"/>
                <a:t>I</a:t>
              </a:r>
              <a:r>
                <a:rPr lang="en-US" altLang="en-US" b="1" i="1" baseline="-25000"/>
                <a:t> rad </a:t>
              </a:r>
              <a:r>
                <a:rPr lang="en-US" altLang="en-US" b="1" i="1"/>
                <a:t>=</a:t>
              </a:r>
              <a:r>
                <a:rPr lang="en-US" altLang="en-US" b="1" i="1" baseline="-25000"/>
                <a:t> </a:t>
              </a:r>
              <a:r>
                <a:rPr lang="hu-HU" altLang="en-US" b="1" i="1"/>
                <a:t>P</a:t>
              </a:r>
              <a:r>
                <a:rPr lang="hu-HU" altLang="en-US" b="1" i="1" baseline="-25000"/>
                <a:t>opt</a:t>
              </a:r>
              <a:r>
                <a:rPr lang="en-US" altLang="en-US" b="1" i="1" baseline="-25000"/>
                <a:t> </a:t>
              </a:r>
              <a:r>
                <a:rPr lang="hu-HU" altLang="en-US" b="1"/>
                <a:t>/</a:t>
              </a:r>
              <a:r>
                <a:rPr lang="en-US" altLang="en-US" b="1"/>
                <a:t> </a:t>
              </a:r>
              <a:r>
                <a:rPr lang="hu-HU" altLang="en-US" b="1" i="1"/>
                <a:t>V</a:t>
              </a:r>
              <a:r>
                <a:rPr lang="hu-HU" altLang="en-US" b="1" i="1" baseline="-25000"/>
                <a:t>F</a:t>
              </a:r>
            </a:p>
          </p:txBody>
        </p:sp>
        <p:sp>
          <p:nvSpPr>
            <p:cNvPr id="21519" name="Text Box 11"/>
            <p:cNvSpPr txBox="1">
              <a:spLocks noChangeArrowheads="1"/>
            </p:cNvSpPr>
            <p:nvPr/>
          </p:nvSpPr>
          <p:spPr bwMode="auto">
            <a:xfrm>
              <a:off x="540" y="3378"/>
              <a:ext cx="2730" cy="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a:t>Der (radiat</a:t>
              </a:r>
              <a:r>
                <a:rPr lang="hu-HU" altLang="en-US"/>
                <a:t>ív</a:t>
              </a:r>
              <a:r>
                <a:rPr lang="de-DE" altLang="en-US"/>
                <a:t>e</a:t>
              </a:r>
              <a:r>
                <a:rPr lang="en-US" altLang="en-US"/>
                <a:t>) Rekombin</a:t>
              </a:r>
              <a:r>
                <a:rPr lang="de-DE" altLang="en-US"/>
                <a:t>at</a:t>
              </a:r>
              <a:r>
                <a:rPr lang="hu-HU" altLang="en-US"/>
                <a:t>i</a:t>
              </a:r>
              <a:r>
                <a:rPr lang="de-DE" altLang="en-US"/>
                <a:t>on</a:t>
              </a:r>
              <a:r>
                <a:rPr lang="hu-HU" altLang="en-US"/>
                <a:t>s</a:t>
              </a:r>
              <a:r>
                <a:rPr lang="de-DE" altLang="en-US"/>
                <a:t>strom</a:t>
              </a:r>
              <a:r>
                <a:rPr lang="hu-HU" altLang="en-US"/>
                <a:t> </a:t>
              </a:r>
              <a:r>
                <a:rPr lang="de-DE" altLang="en-US"/>
                <a:t>kann durch Messung des vollen radio-metrischen Flux</a:t>
              </a:r>
              <a:r>
                <a:rPr lang="hu-HU" altLang="en-US"/>
                <a:t> </a:t>
              </a:r>
              <a:r>
                <a:rPr lang="de-DE" altLang="en-US"/>
                <a:t>festgestellt werden</a:t>
              </a:r>
              <a:r>
                <a:rPr lang="hu-HU" altLang="en-US"/>
                <a:t>:</a:t>
              </a:r>
            </a:p>
          </p:txBody>
        </p:sp>
      </p:grpSp>
      <p:sp>
        <p:nvSpPr>
          <p:cNvPr id="612365" name="Text Box 13"/>
          <p:cNvSpPr txBox="1">
            <a:spLocks noChangeArrowheads="1"/>
          </p:cNvSpPr>
          <p:nvPr/>
        </p:nvSpPr>
        <p:spPr bwMode="auto">
          <a:xfrm>
            <a:off x="904875" y="4700588"/>
            <a:ext cx="1949450" cy="576262"/>
          </a:xfrm>
          <a:prstGeom prst="rect">
            <a:avLst/>
          </a:prstGeom>
          <a:solidFill>
            <a:srgbClr val="FF3300"/>
          </a:solidFill>
          <a:ln w="57150">
            <a:solidFill>
              <a:srgbClr val="FFFF00"/>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de-DE" altLang="en-US" sz="2800" b="1">
                <a:solidFill>
                  <a:srgbClr val="FFFF00"/>
                </a:solidFill>
                <a:latin typeface="Bookman Old Style" panose="02050604050505020204" pitchFamily="18" charset="0"/>
              </a:rPr>
              <a:t>Versuch</a:t>
            </a:r>
            <a:endParaRPr lang="en-GB" altLang="en-US" sz="2800" b="1">
              <a:solidFill>
                <a:schemeClr val="tx1"/>
              </a:solidFill>
              <a:latin typeface="Bookman Old Style" panose="020506040505050202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123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6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Date Placeholder 2"/>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22532" name="Footer Placeholder 3"/>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22533"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501C2DC2-A812-41A3-90DD-F9BD5BE55937}" type="slidenum">
              <a:rPr lang="en-US" altLang="en-US" sz="1000">
                <a:solidFill>
                  <a:srgbClr val="8C2532"/>
                </a:solidFill>
              </a:rPr>
              <a:pPr/>
              <a:t>19</a:t>
            </a:fld>
            <a:endParaRPr lang="en-US" altLang="en-US" sz="1000">
              <a:solidFill>
                <a:srgbClr val="8C2532"/>
              </a:solidFill>
            </a:endParaRPr>
          </a:p>
        </p:txBody>
      </p:sp>
      <p:grpSp>
        <p:nvGrpSpPr>
          <p:cNvPr id="22534" name="Group 3"/>
          <p:cNvGrpSpPr>
            <a:grpSpLocks noChangeAspect="1"/>
          </p:cNvGrpSpPr>
          <p:nvPr/>
        </p:nvGrpSpPr>
        <p:grpSpPr bwMode="auto">
          <a:xfrm>
            <a:off x="193675" y="1225550"/>
            <a:ext cx="6310313" cy="3994150"/>
            <a:chOff x="993" y="669"/>
            <a:chExt cx="3563" cy="2111"/>
          </a:xfrm>
        </p:grpSpPr>
        <p:sp>
          <p:nvSpPr>
            <p:cNvPr id="22541" name="Rectangle 4"/>
            <p:cNvSpPr>
              <a:spLocks noChangeAspect="1" noChangeArrowheads="1"/>
            </p:cNvSpPr>
            <p:nvPr/>
          </p:nvSpPr>
          <p:spPr bwMode="auto">
            <a:xfrm>
              <a:off x="1211" y="2451"/>
              <a:ext cx="72"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0</a:t>
              </a:r>
              <a:endParaRPr lang="hu-HU" altLang="en-US" sz="2800" b="1">
                <a:solidFill>
                  <a:schemeClr val="tx1"/>
                </a:solidFill>
                <a:ea typeface="MS PGothic" panose="020B0600070205080204" pitchFamily="34" charset="-128"/>
              </a:endParaRPr>
            </a:p>
          </p:txBody>
        </p:sp>
        <p:sp>
          <p:nvSpPr>
            <p:cNvPr id="22542" name="Rectangle 5"/>
            <p:cNvSpPr>
              <a:spLocks noChangeAspect="1" noChangeArrowheads="1"/>
            </p:cNvSpPr>
            <p:nvPr/>
          </p:nvSpPr>
          <p:spPr bwMode="auto">
            <a:xfrm>
              <a:off x="1073" y="2275"/>
              <a:ext cx="221"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500</a:t>
              </a:r>
              <a:endParaRPr lang="hu-HU" altLang="en-US" sz="2800" b="1">
                <a:solidFill>
                  <a:schemeClr val="tx1"/>
                </a:solidFill>
                <a:ea typeface="MS PGothic" panose="020B0600070205080204" pitchFamily="34" charset="-128"/>
              </a:endParaRPr>
            </a:p>
          </p:txBody>
        </p:sp>
        <p:sp>
          <p:nvSpPr>
            <p:cNvPr id="22543" name="Rectangle 6"/>
            <p:cNvSpPr>
              <a:spLocks noChangeAspect="1" noChangeArrowheads="1"/>
            </p:cNvSpPr>
            <p:nvPr/>
          </p:nvSpPr>
          <p:spPr bwMode="auto">
            <a:xfrm>
              <a:off x="1004" y="2098"/>
              <a:ext cx="295"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1000</a:t>
              </a:r>
              <a:endParaRPr lang="hu-HU" altLang="en-US" sz="2800" b="1">
                <a:solidFill>
                  <a:schemeClr val="tx1"/>
                </a:solidFill>
                <a:ea typeface="MS PGothic" panose="020B0600070205080204" pitchFamily="34" charset="-128"/>
              </a:endParaRPr>
            </a:p>
          </p:txBody>
        </p:sp>
        <p:sp>
          <p:nvSpPr>
            <p:cNvPr id="22544" name="Rectangle 7"/>
            <p:cNvSpPr>
              <a:spLocks noChangeAspect="1" noChangeArrowheads="1"/>
            </p:cNvSpPr>
            <p:nvPr/>
          </p:nvSpPr>
          <p:spPr bwMode="auto">
            <a:xfrm>
              <a:off x="1004" y="1913"/>
              <a:ext cx="29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1500</a:t>
              </a:r>
              <a:endParaRPr lang="hu-HU" altLang="en-US" sz="2800" b="1">
                <a:solidFill>
                  <a:schemeClr val="tx1"/>
                </a:solidFill>
                <a:ea typeface="MS PGothic" panose="020B0600070205080204" pitchFamily="34" charset="-128"/>
              </a:endParaRPr>
            </a:p>
          </p:txBody>
        </p:sp>
        <p:sp>
          <p:nvSpPr>
            <p:cNvPr id="22545" name="Rectangle 8"/>
            <p:cNvSpPr>
              <a:spLocks noChangeAspect="1" noChangeArrowheads="1"/>
            </p:cNvSpPr>
            <p:nvPr/>
          </p:nvSpPr>
          <p:spPr bwMode="auto">
            <a:xfrm>
              <a:off x="1004" y="1737"/>
              <a:ext cx="295"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2000</a:t>
              </a:r>
              <a:endParaRPr lang="hu-HU" altLang="en-US" sz="2800" b="1">
                <a:solidFill>
                  <a:schemeClr val="tx1"/>
                </a:solidFill>
                <a:ea typeface="MS PGothic" panose="020B0600070205080204" pitchFamily="34" charset="-128"/>
              </a:endParaRPr>
            </a:p>
          </p:txBody>
        </p:sp>
        <p:sp>
          <p:nvSpPr>
            <p:cNvPr id="22546" name="Rectangle 9"/>
            <p:cNvSpPr>
              <a:spLocks noChangeAspect="1" noChangeArrowheads="1"/>
            </p:cNvSpPr>
            <p:nvPr/>
          </p:nvSpPr>
          <p:spPr bwMode="auto">
            <a:xfrm>
              <a:off x="1004" y="1560"/>
              <a:ext cx="295"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2500</a:t>
              </a:r>
              <a:endParaRPr lang="hu-HU" altLang="en-US" sz="2800" b="1">
                <a:solidFill>
                  <a:schemeClr val="tx1"/>
                </a:solidFill>
                <a:ea typeface="MS PGothic" panose="020B0600070205080204" pitchFamily="34" charset="-128"/>
              </a:endParaRPr>
            </a:p>
          </p:txBody>
        </p:sp>
        <p:sp>
          <p:nvSpPr>
            <p:cNvPr id="22547" name="Rectangle 10"/>
            <p:cNvSpPr>
              <a:spLocks noChangeAspect="1" noChangeArrowheads="1"/>
            </p:cNvSpPr>
            <p:nvPr/>
          </p:nvSpPr>
          <p:spPr bwMode="auto">
            <a:xfrm>
              <a:off x="1004" y="1383"/>
              <a:ext cx="29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3000</a:t>
              </a:r>
              <a:endParaRPr lang="hu-HU" altLang="en-US" sz="2800" b="1">
                <a:solidFill>
                  <a:schemeClr val="tx1"/>
                </a:solidFill>
                <a:ea typeface="MS PGothic" panose="020B0600070205080204" pitchFamily="34" charset="-128"/>
              </a:endParaRPr>
            </a:p>
          </p:txBody>
        </p:sp>
        <p:sp>
          <p:nvSpPr>
            <p:cNvPr id="22548" name="Rectangle 11"/>
            <p:cNvSpPr>
              <a:spLocks noChangeAspect="1" noChangeArrowheads="1"/>
            </p:cNvSpPr>
            <p:nvPr/>
          </p:nvSpPr>
          <p:spPr bwMode="auto">
            <a:xfrm>
              <a:off x="995" y="1207"/>
              <a:ext cx="31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3500</a:t>
              </a:r>
              <a:endParaRPr lang="hu-HU" altLang="en-US" sz="2800" b="1">
                <a:solidFill>
                  <a:schemeClr val="tx1"/>
                </a:solidFill>
                <a:ea typeface="MS PGothic" panose="020B0600070205080204" pitchFamily="34" charset="-128"/>
              </a:endParaRPr>
            </a:p>
          </p:txBody>
        </p:sp>
        <p:sp>
          <p:nvSpPr>
            <p:cNvPr id="22549" name="Rectangle 12"/>
            <p:cNvSpPr>
              <a:spLocks noChangeAspect="1" noChangeArrowheads="1"/>
            </p:cNvSpPr>
            <p:nvPr/>
          </p:nvSpPr>
          <p:spPr bwMode="auto">
            <a:xfrm>
              <a:off x="994" y="1023"/>
              <a:ext cx="317" cy="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4000</a:t>
              </a:r>
              <a:endParaRPr lang="hu-HU" altLang="en-US" sz="2800" b="1">
                <a:solidFill>
                  <a:schemeClr val="tx1"/>
                </a:solidFill>
                <a:ea typeface="MS PGothic" panose="020B0600070205080204" pitchFamily="34" charset="-128"/>
              </a:endParaRPr>
            </a:p>
          </p:txBody>
        </p:sp>
        <p:sp>
          <p:nvSpPr>
            <p:cNvPr id="22550" name="Rectangle 13"/>
            <p:cNvSpPr>
              <a:spLocks noChangeAspect="1" noChangeArrowheads="1"/>
            </p:cNvSpPr>
            <p:nvPr/>
          </p:nvSpPr>
          <p:spPr bwMode="auto">
            <a:xfrm>
              <a:off x="993" y="846"/>
              <a:ext cx="317" cy="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4500</a:t>
              </a:r>
              <a:endParaRPr lang="hu-HU" altLang="en-US" sz="2800" b="1">
                <a:solidFill>
                  <a:schemeClr val="tx1"/>
                </a:solidFill>
                <a:ea typeface="MS PGothic" panose="020B0600070205080204" pitchFamily="34" charset="-128"/>
              </a:endParaRPr>
            </a:p>
          </p:txBody>
        </p:sp>
        <p:sp>
          <p:nvSpPr>
            <p:cNvPr id="22551" name="Rectangle 14"/>
            <p:cNvSpPr>
              <a:spLocks noChangeAspect="1" noChangeArrowheads="1"/>
            </p:cNvSpPr>
            <p:nvPr/>
          </p:nvSpPr>
          <p:spPr bwMode="auto">
            <a:xfrm>
              <a:off x="996" y="669"/>
              <a:ext cx="31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5000</a:t>
              </a:r>
              <a:endParaRPr lang="hu-HU" altLang="en-US" sz="2800" b="1">
                <a:solidFill>
                  <a:schemeClr val="tx1"/>
                </a:solidFill>
                <a:ea typeface="MS PGothic" panose="020B0600070205080204" pitchFamily="34" charset="-128"/>
              </a:endParaRPr>
            </a:p>
          </p:txBody>
        </p:sp>
        <p:sp>
          <p:nvSpPr>
            <p:cNvPr id="22552" name="Rectangle 15"/>
            <p:cNvSpPr>
              <a:spLocks noChangeAspect="1" noChangeArrowheads="1"/>
            </p:cNvSpPr>
            <p:nvPr/>
          </p:nvSpPr>
          <p:spPr bwMode="auto">
            <a:xfrm>
              <a:off x="1120" y="2622"/>
              <a:ext cx="33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560</a:t>
              </a:r>
              <a:endParaRPr lang="hu-HU" altLang="en-US" sz="2800" b="1">
                <a:solidFill>
                  <a:schemeClr val="tx1"/>
                </a:solidFill>
                <a:ea typeface="MS PGothic" panose="020B0600070205080204" pitchFamily="34" charset="-128"/>
              </a:endParaRPr>
            </a:p>
          </p:txBody>
        </p:sp>
        <p:sp>
          <p:nvSpPr>
            <p:cNvPr id="22553" name="Rectangle 16"/>
            <p:cNvSpPr>
              <a:spLocks noChangeAspect="1" noChangeArrowheads="1"/>
            </p:cNvSpPr>
            <p:nvPr/>
          </p:nvSpPr>
          <p:spPr bwMode="auto">
            <a:xfrm>
              <a:off x="1412" y="2622"/>
              <a:ext cx="234"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570</a:t>
              </a:r>
              <a:endParaRPr lang="hu-HU" altLang="en-US" sz="2800" b="1">
                <a:solidFill>
                  <a:schemeClr val="tx1"/>
                </a:solidFill>
                <a:ea typeface="MS PGothic" panose="020B0600070205080204" pitchFamily="34" charset="-128"/>
              </a:endParaRPr>
            </a:p>
          </p:txBody>
        </p:sp>
        <p:sp>
          <p:nvSpPr>
            <p:cNvPr id="22554" name="Rectangle 17"/>
            <p:cNvSpPr>
              <a:spLocks noChangeAspect="1" noChangeArrowheads="1"/>
            </p:cNvSpPr>
            <p:nvPr/>
          </p:nvSpPr>
          <p:spPr bwMode="auto">
            <a:xfrm>
              <a:off x="1631" y="2622"/>
              <a:ext cx="234" cy="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580</a:t>
              </a:r>
              <a:endParaRPr lang="hu-HU" altLang="en-US" sz="2800" b="1">
                <a:solidFill>
                  <a:schemeClr val="tx1"/>
                </a:solidFill>
                <a:ea typeface="MS PGothic" panose="020B0600070205080204" pitchFamily="34" charset="-128"/>
              </a:endParaRPr>
            </a:p>
          </p:txBody>
        </p:sp>
        <p:sp>
          <p:nvSpPr>
            <p:cNvPr id="22555" name="Rectangle 18"/>
            <p:cNvSpPr>
              <a:spLocks noChangeAspect="1" noChangeArrowheads="1"/>
            </p:cNvSpPr>
            <p:nvPr/>
          </p:nvSpPr>
          <p:spPr bwMode="auto">
            <a:xfrm>
              <a:off x="1856" y="2622"/>
              <a:ext cx="234"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589</a:t>
              </a:r>
              <a:endParaRPr lang="hu-HU" altLang="en-US" sz="2800" b="1">
                <a:solidFill>
                  <a:schemeClr val="tx1"/>
                </a:solidFill>
                <a:ea typeface="MS PGothic" panose="020B0600070205080204" pitchFamily="34" charset="-128"/>
              </a:endParaRPr>
            </a:p>
          </p:txBody>
        </p:sp>
        <p:sp>
          <p:nvSpPr>
            <p:cNvPr id="22556" name="Rectangle 19"/>
            <p:cNvSpPr>
              <a:spLocks noChangeAspect="1" noChangeArrowheads="1"/>
            </p:cNvSpPr>
            <p:nvPr/>
          </p:nvSpPr>
          <p:spPr bwMode="auto">
            <a:xfrm>
              <a:off x="2080" y="2622"/>
              <a:ext cx="234"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599</a:t>
              </a:r>
              <a:endParaRPr lang="hu-HU" altLang="en-US" sz="2800" b="1">
                <a:solidFill>
                  <a:schemeClr val="tx1"/>
                </a:solidFill>
                <a:ea typeface="MS PGothic" panose="020B0600070205080204" pitchFamily="34" charset="-128"/>
              </a:endParaRPr>
            </a:p>
          </p:txBody>
        </p:sp>
        <p:sp>
          <p:nvSpPr>
            <p:cNvPr id="22557" name="Rectangle 20"/>
            <p:cNvSpPr>
              <a:spLocks noChangeAspect="1" noChangeArrowheads="1"/>
            </p:cNvSpPr>
            <p:nvPr/>
          </p:nvSpPr>
          <p:spPr bwMode="auto">
            <a:xfrm>
              <a:off x="2304" y="2622"/>
              <a:ext cx="234"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609</a:t>
              </a:r>
              <a:endParaRPr lang="hu-HU" altLang="en-US" sz="2800" b="1">
                <a:solidFill>
                  <a:schemeClr val="tx1"/>
                </a:solidFill>
                <a:ea typeface="MS PGothic" panose="020B0600070205080204" pitchFamily="34" charset="-128"/>
              </a:endParaRPr>
            </a:p>
          </p:txBody>
        </p:sp>
        <p:sp>
          <p:nvSpPr>
            <p:cNvPr id="22558" name="Rectangle 21"/>
            <p:cNvSpPr>
              <a:spLocks noChangeAspect="1" noChangeArrowheads="1"/>
            </p:cNvSpPr>
            <p:nvPr/>
          </p:nvSpPr>
          <p:spPr bwMode="auto">
            <a:xfrm>
              <a:off x="2524" y="2622"/>
              <a:ext cx="234"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619</a:t>
              </a:r>
              <a:endParaRPr lang="hu-HU" altLang="en-US" sz="2800" b="1">
                <a:solidFill>
                  <a:schemeClr val="tx1"/>
                </a:solidFill>
                <a:ea typeface="MS PGothic" panose="020B0600070205080204" pitchFamily="34" charset="-128"/>
              </a:endParaRPr>
            </a:p>
          </p:txBody>
        </p:sp>
        <p:sp>
          <p:nvSpPr>
            <p:cNvPr id="22559" name="Rectangle 22"/>
            <p:cNvSpPr>
              <a:spLocks noChangeAspect="1" noChangeArrowheads="1"/>
            </p:cNvSpPr>
            <p:nvPr/>
          </p:nvSpPr>
          <p:spPr bwMode="auto">
            <a:xfrm>
              <a:off x="2747" y="2622"/>
              <a:ext cx="234"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629</a:t>
              </a:r>
              <a:endParaRPr lang="hu-HU" altLang="en-US" sz="2800" b="1">
                <a:solidFill>
                  <a:schemeClr val="tx1"/>
                </a:solidFill>
                <a:ea typeface="MS PGothic" panose="020B0600070205080204" pitchFamily="34" charset="-128"/>
              </a:endParaRPr>
            </a:p>
          </p:txBody>
        </p:sp>
        <p:sp>
          <p:nvSpPr>
            <p:cNvPr id="22560" name="Rectangle 23"/>
            <p:cNvSpPr>
              <a:spLocks noChangeAspect="1" noChangeArrowheads="1"/>
            </p:cNvSpPr>
            <p:nvPr/>
          </p:nvSpPr>
          <p:spPr bwMode="auto">
            <a:xfrm>
              <a:off x="2972" y="2622"/>
              <a:ext cx="23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639</a:t>
              </a:r>
              <a:endParaRPr lang="hu-HU" altLang="en-US" sz="2800" b="1">
                <a:solidFill>
                  <a:schemeClr val="tx1"/>
                </a:solidFill>
                <a:ea typeface="MS PGothic" panose="020B0600070205080204" pitchFamily="34" charset="-128"/>
              </a:endParaRPr>
            </a:p>
          </p:txBody>
        </p:sp>
        <p:sp>
          <p:nvSpPr>
            <p:cNvPr id="22561" name="Rectangle 24"/>
            <p:cNvSpPr>
              <a:spLocks noChangeAspect="1" noChangeArrowheads="1"/>
            </p:cNvSpPr>
            <p:nvPr/>
          </p:nvSpPr>
          <p:spPr bwMode="auto">
            <a:xfrm>
              <a:off x="3191" y="2622"/>
              <a:ext cx="234"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649</a:t>
              </a:r>
              <a:endParaRPr lang="hu-HU" altLang="en-US" sz="2800" b="1">
                <a:solidFill>
                  <a:schemeClr val="tx1"/>
                </a:solidFill>
                <a:ea typeface="MS PGothic" panose="020B0600070205080204" pitchFamily="34" charset="-128"/>
              </a:endParaRPr>
            </a:p>
          </p:txBody>
        </p:sp>
        <p:sp>
          <p:nvSpPr>
            <p:cNvPr id="22562" name="Rectangle 25"/>
            <p:cNvSpPr>
              <a:spLocks noChangeAspect="1" noChangeArrowheads="1"/>
            </p:cNvSpPr>
            <p:nvPr/>
          </p:nvSpPr>
          <p:spPr bwMode="auto">
            <a:xfrm>
              <a:off x="3415" y="2622"/>
              <a:ext cx="234"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659</a:t>
              </a:r>
              <a:endParaRPr lang="hu-HU" altLang="en-US" sz="2800" b="1">
                <a:solidFill>
                  <a:schemeClr val="tx1"/>
                </a:solidFill>
                <a:ea typeface="MS PGothic" panose="020B0600070205080204" pitchFamily="34" charset="-128"/>
              </a:endParaRPr>
            </a:p>
          </p:txBody>
        </p:sp>
        <p:sp>
          <p:nvSpPr>
            <p:cNvPr id="22563" name="Rectangle 26"/>
            <p:cNvSpPr>
              <a:spLocks noChangeAspect="1" noChangeArrowheads="1"/>
            </p:cNvSpPr>
            <p:nvPr/>
          </p:nvSpPr>
          <p:spPr bwMode="auto">
            <a:xfrm>
              <a:off x="3640" y="2622"/>
              <a:ext cx="234"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669</a:t>
              </a:r>
              <a:endParaRPr lang="hu-HU" altLang="en-US" sz="2800" b="1">
                <a:solidFill>
                  <a:schemeClr val="tx1"/>
                </a:solidFill>
                <a:ea typeface="MS PGothic" panose="020B0600070205080204" pitchFamily="34" charset="-128"/>
              </a:endParaRPr>
            </a:p>
          </p:txBody>
        </p:sp>
        <p:sp>
          <p:nvSpPr>
            <p:cNvPr id="22564" name="Rectangle 27"/>
            <p:cNvSpPr>
              <a:spLocks noChangeAspect="1" noChangeArrowheads="1"/>
            </p:cNvSpPr>
            <p:nvPr/>
          </p:nvSpPr>
          <p:spPr bwMode="auto">
            <a:xfrm>
              <a:off x="3864" y="2622"/>
              <a:ext cx="234" cy="1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678</a:t>
              </a:r>
              <a:endParaRPr lang="hu-HU" altLang="en-US" sz="2800" b="1">
                <a:solidFill>
                  <a:schemeClr val="tx1"/>
                </a:solidFill>
                <a:ea typeface="MS PGothic" panose="020B0600070205080204" pitchFamily="34" charset="-128"/>
              </a:endParaRPr>
            </a:p>
          </p:txBody>
        </p:sp>
        <p:sp>
          <p:nvSpPr>
            <p:cNvPr id="22565" name="Rectangle 28"/>
            <p:cNvSpPr>
              <a:spLocks noChangeAspect="1" noChangeArrowheads="1"/>
            </p:cNvSpPr>
            <p:nvPr/>
          </p:nvSpPr>
          <p:spPr bwMode="auto">
            <a:xfrm>
              <a:off x="4095" y="2622"/>
              <a:ext cx="234"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688</a:t>
              </a:r>
              <a:endParaRPr lang="hu-HU" altLang="en-US" sz="2800" b="1">
                <a:solidFill>
                  <a:schemeClr val="tx1"/>
                </a:solidFill>
                <a:ea typeface="MS PGothic" panose="020B0600070205080204" pitchFamily="34" charset="-128"/>
              </a:endParaRPr>
            </a:p>
          </p:txBody>
        </p:sp>
        <p:sp>
          <p:nvSpPr>
            <p:cNvPr id="22566" name="Rectangle 29"/>
            <p:cNvSpPr>
              <a:spLocks noChangeAspect="1" noChangeArrowheads="1"/>
            </p:cNvSpPr>
            <p:nvPr/>
          </p:nvSpPr>
          <p:spPr bwMode="auto">
            <a:xfrm>
              <a:off x="4099" y="2342"/>
              <a:ext cx="377" cy="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zh-CN" sz="1600" b="1">
                  <a:solidFill>
                    <a:schemeClr val="tx1"/>
                  </a:solidFill>
                  <a:ea typeface="SimSun" panose="02010600030101010101" pitchFamily="2" charset="-122"/>
                  <a:sym typeface="Symbol" panose="05050102010706020507" pitchFamily="18" charset="2"/>
                </a:rPr>
                <a:t></a:t>
              </a:r>
              <a:r>
                <a:rPr lang="en-US" altLang="zh-CN" sz="1600" b="1">
                  <a:solidFill>
                    <a:schemeClr val="tx1"/>
                  </a:solidFill>
                  <a:ea typeface="SimSun" panose="02010600030101010101" pitchFamily="2" charset="-122"/>
                </a:rPr>
                <a:t> [nm]</a:t>
              </a:r>
              <a:endParaRPr lang="hu-HU" altLang="en-US" sz="3200" b="1">
                <a:solidFill>
                  <a:schemeClr val="tx1"/>
                </a:solidFill>
                <a:ea typeface="MS PGothic" panose="020B0600070205080204" pitchFamily="34" charset="-128"/>
              </a:endParaRPr>
            </a:p>
          </p:txBody>
        </p:sp>
        <p:sp>
          <p:nvSpPr>
            <p:cNvPr id="22567" name="Rectangle 30"/>
            <p:cNvSpPr>
              <a:spLocks noChangeAspect="1" noChangeArrowheads="1"/>
            </p:cNvSpPr>
            <p:nvPr/>
          </p:nvSpPr>
          <p:spPr bwMode="auto">
            <a:xfrm>
              <a:off x="1391" y="752"/>
              <a:ext cx="2102"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zh-CN" sz="1600" b="1">
                  <a:solidFill>
                    <a:schemeClr val="tx1"/>
                  </a:solidFill>
                  <a:ea typeface="SimSun" panose="02010600030101010101" pitchFamily="2" charset="-122"/>
                </a:rPr>
                <a:t>Spectral power distribution [µW/nm] </a:t>
              </a:r>
              <a:endParaRPr lang="hu-HU" altLang="en-US" sz="3200" b="1">
                <a:solidFill>
                  <a:schemeClr val="tx1"/>
                </a:solidFill>
                <a:ea typeface="MS PGothic" panose="020B0600070205080204" pitchFamily="34" charset="-128"/>
              </a:endParaRPr>
            </a:p>
          </p:txBody>
        </p:sp>
        <p:sp>
          <p:nvSpPr>
            <p:cNvPr id="22568" name="Rectangle 31"/>
            <p:cNvSpPr>
              <a:spLocks noChangeAspect="1" noChangeArrowheads="1"/>
            </p:cNvSpPr>
            <p:nvPr/>
          </p:nvSpPr>
          <p:spPr bwMode="auto">
            <a:xfrm>
              <a:off x="1345" y="735"/>
              <a:ext cx="3148" cy="1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2569" name="Line 32"/>
            <p:cNvSpPr>
              <a:spLocks noChangeAspect="1" noChangeShapeType="1"/>
            </p:cNvSpPr>
            <p:nvPr/>
          </p:nvSpPr>
          <p:spPr bwMode="auto">
            <a:xfrm>
              <a:off x="1345" y="2342"/>
              <a:ext cx="3148"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0" name="Line 33"/>
            <p:cNvSpPr>
              <a:spLocks noChangeAspect="1" noChangeShapeType="1"/>
            </p:cNvSpPr>
            <p:nvPr/>
          </p:nvSpPr>
          <p:spPr bwMode="auto">
            <a:xfrm>
              <a:off x="1345" y="2165"/>
              <a:ext cx="3148"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1" name="Line 34"/>
            <p:cNvSpPr>
              <a:spLocks noChangeAspect="1" noChangeShapeType="1"/>
            </p:cNvSpPr>
            <p:nvPr/>
          </p:nvSpPr>
          <p:spPr bwMode="auto">
            <a:xfrm>
              <a:off x="1345" y="1981"/>
              <a:ext cx="3148"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2" name="Line 35"/>
            <p:cNvSpPr>
              <a:spLocks noChangeAspect="1" noChangeShapeType="1"/>
            </p:cNvSpPr>
            <p:nvPr/>
          </p:nvSpPr>
          <p:spPr bwMode="auto">
            <a:xfrm>
              <a:off x="1345" y="1804"/>
              <a:ext cx="3148"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3" name="Line 36"/>
            <p:cNvSpPr>
              <a:spLocks noChangeAspect="1" noChangeShapeType="1"/>
            </p:cNvSpPr>
            <p:nvPr/>
          </p:nvSpPr>
          <p:spPr bwMode="auto">
            <a:xfrm>
              <a:off x="1345" y="1627"/>
              <a:ext cx="3148"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4" name="Line 37"/>
            <p:cNvSpPr>
              <a:spLocks noChangeAspect="1" noChangeShapeType="1"/>
            </p:cNvSpPr>
            <p:nvPr/>
          </p:nvSpPr>
          <p:spPr bwMode="auto">
            <a:xfrm>
              <a:off x="1345" y="1450"/>
              <a:ext cx="3148"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5" name="Line 38"/>
            <p:cNvSpPr>
              <a:spLocks noChangeAspect="1" noChangeShapeType="1"/>
            </p:cNvSpPr>
            <p:nvPr/>
          </p:nvSpPr>
          <p:spPr bwMode="auto">
            <a:xfrm>
              <a:off x="1345" y="1274"/>
              <a:ext cx="3148"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6" name="Line 39"/>
            <p:cNvSpPr>
              <a:spLocks noChangeAspect="1" noChangeShapeType="1"/>
            </p:cNvSpPr>
            <p:nvPr/>
          </p:nvSpPr>
          <p:spPr bwMode="auto">
            <a:xfrm>
              <a:off x="1345" y="1089"/>
              <a:ext cx="3148"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7" name="Line 40"/>
            <p:cNvSpPr>
              <a:spLocks noChangeAspect="1" noChangeShapeType="1"/>
            </p:cNvSpPr>
            <p:nvPr/>
          </p:nvSpPr>
          <p:spPr bwMode="auto">
            <a:xfrm>
              <a:off x="1345" y="912"/>
              <a:ext cx="3148" cy="0"/>
            </a:xfrm>
            <a:prstGeom prst="line">
              <a:avLst/>
            </a:prstGeom>
            <a:noFill/>
            <a:ln w="635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8" name="Line 41"/>
            <p:cNvSpPr>
              <a:spLocks noChangeAspect="1" noChangeShapeType="1"/>
            </p:cNvSpPr>
            <p:nvPr/>
          </p:nvSpPr>
          <p:spPr bwMode="auto">
            <a:xfrm>
              <a:off x="1345" y="735"/>
              <a:ext cx="3148" cy="0"/>
            </a:xfrm>
            <a:prstGeom prst="line">
              <a:avLst/>
            </a:prstGeom>
            <a:noFill/>
            <a:ln w="0">
              <a:solidFill>
                <a:srgbClr val="0000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579" name="Rectangle 42"/>
            <p:cNvSpPr>
              <a:spLocks noChangeAspect="1" noChangeArrowheads="1"/>
            </p:cNvSpPr>
            <p:nvPr/>
          </p:nvSpPr>
          <p:spPr bwMode="auto">
            <a:xfrm>
              <a:off x="1345" y="735"/>
              <a:ext cx="3148" cy="1784"/>
            </a:xfrm>
            <a:prstGeom prst="rect">
              <a:avLst/>
            </a:prstGeom>
            <a:noFill/>
            <a:ln w="889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nvGrpSpPr>
            <p:cNvPr id="22580" name="Group 43"/>
            <p:cNvGrpSpPr>
              <a:grpSpLocks noChangeAspect="1"/>
            </p:cNvGrpSpPr>
            <p:nvPr/>
          </p:nvGrpSpPr>
          <p:grpSpPr bwMode="auto">
            <a:xfrm>
              <a:off x="1309" y="735"/>
              <a:ext cx="36" cy="1784"/>
              <a:chOff x="1013" y="840"/>
              <a:chExt cx="55" cy="2823"/>
            </a:xfrm>
          </p:grpSpPr>
          <p:sp>
            <p:nvSpPr>
              <p:cNvPr id="22621" name="Line 44"/>
              <p:cNvSpPr>
                <a:spLocks noChangeAspect="1" noChangeShapeType="1"/>
              </p:cNvSpPr>
              <p:nvPr/>
            </p:nvSpPr>
            <p:spPr bwMode="auto">
              <a:xfrm>
                <a:off x="1068" y="840"/>
                <a:ext cx="0" cy="2823"/>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22" name="Line 45"/>
              <p:cNvSpPr>
                <a:spLocks noChangeAspect="1" noChangeShapeType="1"/>
              </p:cNvSpPr>
              <p:nvPr/>
            </p:nvSpPr>
            <p:spPr bwMode="auto">
              <a:xfrm>
                <a:off x="1013" y="3383"/>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23" name="Line 46"/>
              <p:cNvSpPr>
                <a:spLocks noChangeAspect="1" noChangeShapeType="1"/>
              </p:cNvSpPr>
              <p:nvPr/>
            </p:nvSpPr>
            <p:spPr bwMode="auto">
              <a:xfrm>
                <a:off x="1013" y="3103"/>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24" name="Line 47"/>
              <p:cNvSpPr>
                <a:spLocks noChangeAspect="1" noChangeShapeType="1"/>
              </p:cNvSpPr>
              <p:nvPr/>
            </p:nvSpPr>
            <p:spPr bwMode="auto">
              <a:xfrm>
                <a:off x="1013" y="2811"/>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25" name="Line 48"/>
              <p:cNvSpPr>
                <a:spLocks noChangeAspect="1" noChangeShapeType="1"/>
              </p:cNvSpPr>
              <p:nvPr/>
            </p:nvSpPr>
            <p:spPr bwMode="auto">
              <a:xfrm>
                <a:off x="1013" y="2531"/>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26" name="Line 49"/>
              <p:cNvSpPr>
                <a:spLocks noChangeAspect="1" noChangeShapeType="1"/>
              </p:cNvSpPr>
              <p:nvPr/>
            </p:nvSpPr>
            <p:spPr bwMode="auto">
              <a:xfrm>
                <a:off x="1013" y="2251"/>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27" name="Line 50"/>
              <p:cNvSpPr>
                <a:spLocks noChangeAspect="1" noChangeShapeType="1"/>
              </p:cNvSpPr>
              <p:nvPr/>
            </p:nvSpPr>
            <p:spPr bwMode="auto">
              <a:xfrm>
                <a:off x="1013" y="1971"/>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28" name="Line 51"/>
              <p:cNvSpPr>
                <a:spLocks noChangeAspect="1" noChangeShapeType="1"/>
              </p:cNvSpPr>
              <p:nvPr/>
            </p:nvSpPr>
            <p:spPr bwMode="auto">
              <a:xfrm>
                <a:off x="1013" y="1692"/>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29" name="Line 52"/>
              <p:cNvSpPr>
                <a:spLocks noChangeAspect="1" noChangeShapeType="1"/>
              </p:cNvSpPr>
              <p:nvPr/>
            </p:nvSpPr>
            <p:spPr bwMode="auto">
              <a:xfrm>
                <a:off x="1013" y="1400"/>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30" name="Line 53"/>
              <p:cNvSpPr>
                <a:spLocks noChangeAspect="1" noChangeShapeType="1"/>
              </p:cNvSpPr>
              <p:nvPr/>
            </p:nvSpPr>
            <p:spPr bwMode="auto">
              <a:xfrm>
                <a:off x="1013" y="1120"/>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sp>
            <p:nvSpPr>
              <p:cNvPr id="22631" name="Line 54"/>
              <p:cNvSpPr>
                <a:spLocks noChangeAspect="1" noChangeShapeType="1"/>
              </p:cNvSpPr>
              <p:nvPr/>
            </p:nvSpPr>
            <p:spPr bwMode="auto">
              <a:xfrm>
                <a:off x="1013" y="840"/>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lIns="36000" rIns="36000"/>
              <a:lstStyle/>
              <a:p>
                <a:endParaRPr lang="en-US"/>
              </a:p>
            </p:txBody>
          </p:sp>
        </p:grpSp>
        <p:grpSp>
          <p:nvGrpSpPr>
            <p:cNvPr id="22581" name="Group 55"/>
            <p:cNvGrpSpPr>
              <a:grpSpLocks noChangeAspect="1"/>
            </p:cNvGrpSpPr>
            <p:nvPr/>
          </p:nvGrpSpPr>
          <p:grpSpPr bwMode="auto">
            <a:xfrm>
              <a:off x="1320" y="2519"/>
              <a:ext cx="3173" cy="37"/>
              <a:chOff x="1013" y="3663"/>
              <a:chExt cx="6933" cy="58"/>
            </a:xfrm>
          </p:grpSpPr>
          <p:sp>
            <p:nvSpPr>
              <p:cNvPr id="22604" name="Line 56"/>
              <p:cNvSpPr>
                <a:spLocks noChangeAspect="1" noChangeShapeType="1"/>
              </p:cNvSpPr>
              <p:nvPr/>
            </p:nvSpPr>
            <p:spPr bwMode="auto">
              <a:xfrm>
                <a:off x="1013" y="3663"/>
                <a:ext cx="55"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5" name="Line 57"/>
              <p:cNvSpPr>
                <a:spLocks noChangeAspect="1" noChangeShapeType="1"/>
              </p:cNvSpPr>
              <p:nvPr/>
            </p:nvSpPr>
            <p:spPr bwMode="auto">
              <a:xfrm>
                <a:off x="1068" y="3663"/>
                <a:ext cx="6878"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6" name="Line 58"/>
              <p:cNvSpPr>
                <a:spLocks noChangeAspect="1" noChangeShapeType="1"/>
              </p:cNvSpPr>
              <p:nvPr/>
            </p:nvSpPr>
            <p:spPr bwMode="auto">
              <a:xfrm flipV="1">
                <a:off x="1068"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7" name="Line 59"/>
              <p:cNvSpPr>
                <a:spLocks noChangeAspect="1" noChangeShapeType="1"/>
              </p:cNvSpPr>
              <p:nvPr/>
            </p:nvSpPr>
            <p:spPr bwMode="auto">
              <a:xfrm flipV="1">
                <a:off x="1558"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8" name="Line 60"/>
              <p:cNvSpPr>
                <a:spLocks noChangeAspect="1" noChangeShapeType="1"/>
              </p:cNvSpPr>
              <p:nvPr/>
            </p:nvSpPr>
            <p:spPr bwMode="auto">
              <a:xfrm flipV="1">
                <a:off x="2037"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9" name="Line 61"/>
              <p:cNvSpPr>
                <a:spLocks noChangeAspect="1" noChangeShapeType="1"/>
              </p:cNvSpPr>
              <p:nvPr/>
            </p:nvSpPr>
            <p:spPr bwMode="auto">
              <a:xfrm flipV="1">
                <a:off x="2526"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0" name="Line 62"/>
              <p:cNvSpPr>
                <a:spLocks noChangeAspect="1" noChangeShapeType="1"/>
              </p:cNvSpPr>
              <p:nvPr/>
            </p:nvSpPr>
            <p:spPr bwMode="auto">
              <a:xfrm flipV="1">
                <a:off x="3016"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1" name="Line 63"/>
              <p:cNvSpPr>
                <a:spLocks noChangeAspect="1" noChangeShapeType="1"/>
              </p:cNvSpPr>
              <p:nvPr/>
            </p:nvSpPr>
            <p:spPr bwMode="auto">
              <a:xfrm flipV="1">
                <a:off x="3506"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2" name="Line 64"/>
              <p:cNvSpPr>
                <a:spLocks noChangeAspect="1" noChangeShapeType="1"/>
              </p:cNvSpPr>
              <p:nvPr/>
            </p:nvSpPr>
            <p:spPr bwMode="auto">
              <a:xfrm flipV="1">
                <a:off x="3984"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3" name="Line 65"/>
              <p:cNvSpPr>
                <a:spLocks noChangeAspect="1" noChangeShapeType="1"/>
              </p:cNvSpPr>
              <p:nvPr/>
            </p:nvSpPr>
            <p:spPr bwMode="auto">
              <a:xfrm flipV="1">
                <a:off x="4474"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4" name="Line 66"/>
              <p:cNvSpPr>
                <a:spLocks noChangeAspect="1" noChangeShapeType="1"/>
              </p:cNvSpPr>
              <p:nvPr/>
            </p:nvSpPr>
            <p:spPr bwMode="auto">
              <a:xfrm flipV="1">
                <a:off x="4964"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5" name="Line 67"/>
              <p:cNvSpPr>
                <a:spLocks noChangeAspect="1" noChangeShapeType="1"/>
              </p:cNvSpPr>
              <p:nvPr/>
            </p:nvSpPr>
            <p:spPr bwMode="auto">
              <a:xfrm flipV="1">
                <a:off x="5442"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6" name="Line 68"/>
              <p:cNvSpPr>
                <a:spLocks noChangeAspect="1" noChangeShapeType="1"/>
              </p:cNvSpPr>
              <p:nvPr/>
            </p:nvSpPr>
            <p:spPr bwMode="auto">
              <a:xfrm flipV="1">
                <a:off x="5932"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7" name="Line 69"/>
              <p:cNvSpPr>
                <a:spLocks noChangeAspect="1" noChangeShapeType="1"/>
              </p:cNvSpPr>
              <p:nvPr/>
            </p:nvSpPr>
            <p:spPr bwMode="auto">
              <a:xfrm flipV="1">
                <a:off x="6421"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8" name="Line 70"/>
              <p:cNvSpPr>
                <a:spLocks noChangeAspect="1" noChangeShapeType="1"/>
              </p:cNvSpPr>
              <p:nvPr/>
            </p:nvSpPr>
            <p:spPr bwMode="auto">
              <a:xfrm flipV="1">
                <a:off x="6911"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9" name="Line 71"/>
              <p:cNvSpPr>
                <a:spLocks noChangeAspect="1" noChangeShapeType="1"/>
              </p:cNvSpPr>
              <p:nvPr/>
            </p:nvSpPr>
            <p:spPr bwMode="auto">
              <a:xfrm flipV="1">
                <a:off x="7390"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0" name="Line 72"/>
              <p:cNvSpPr>
                <a:spLocks noChangeAspect="1" noChangeShapeType="1"/>
              </p:cNvSpPr>
              <p:nvPr/>
            </p:nvSpPr>
            <p:spPr bwMode="auto">
              <a:xfrm flipV="1">
                <a:off x="7879" y="3663"/>
                <a:ext cx="0" cy="5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2582" name="Freeform 73"/>
            <p:cNvSpPr>
              <a:spLocks noChangeAspect="1"/>
            </p:cNvSpPr>
            <p:nvPr/>
          </p:nvSpPr>
          <p:spPr bwMode="auto">
            <a:xfrm>
              <a:off x="1351" y="942"/>
              <a:ext cx="3137" cy="1577"/>
            </a:xfrm>
            <a:custGeom>
              <a:avLst/>
              <a:gdLst>
                <a:gd name="T0" fmla="*/ 41 w 616"/>
                <a:gd name="T1" fmla="*/ 1577 h 214"/>
                <a:gd name="T2" fmla="*/ 92 w 616"/>
                <a:gd name="T3" fmla="*/ 1577 h 214"/>
                <a:gd name="T4" fmla="*/ 143 w 616"/>
                <a:gd name="T5" fmla="*/ 1577 h 214"/>
                <a:gd name="T6" fmla="*/ 194 w 616"/>
                <a:gd name="T7" fmla="*/ 1577 h 214"/>
                <a:gd name="T8" fmla="*/ 244 w 616"/>
                <a:gd name="T9" fmla="*/ 1577 h 214"/>
                <a:gd name="T10" fmla="*/ 295 w 616"/>
                <a:gd name="T11" fmla="*/ 1577 h 214"/>
                <a:gd name="T12" fmla="*/ 346 w 616"/>
                <a:gd name="T13" fmla="*/ 1577 h 214"/>
                <a:gd name="T14" fmla="*/ 392 w 616"/>
                <a:gd name="T15" fmla="*/ 1570 h 214"/>
                <a:gd name="T16" fmla="*/ 443 w 616"/>
                <a:gd name="T17" fmla="*/ 1570 h 214"/>
                <a:gd name="T18" fmla="*/ 494 w 616"/>
                <a:gd name="T19" fmla="*/ 1570 h 214"/>
                <a:gd name="T20" fmla="*/ 545 w 616"/>
                <a:gd name="T21" fmla="*/ 1570 h 214"/>
                <a:gd name="T22" fmla="*/ 596 w 616"/>
                <a:gd name="T23" fmla="*/ 1562 h 214"/>
                <a:gd name="T24" fmla="*/ 647 w 616"/>
                <a:gd name="T25" fmla="*/ 1562 h 214"/>
                <a:gd name="T26" fmla="*/ 698 w 616"/>
                <a:gd name="T27" fmla="*/ 1555 h 214"/>
                <a:gd name="T28" fmla="*/ 749 w 616"/>
                <a:gd name="T29" fmla="*/ 1548 h 214"/>
                <a:gd name="T30" fmla="*/ 800 w 616"/>
                <a:gd name="T31" fmla="*/ 1533 h 214"/>
                <a:gd name="T32" fmla="*/ 850 w 616"/>
                <a:gd name="T33" fmla="*/ 1518 h 214"/>
                <a:gd name="T34" fmla="*/ 901 w 616"/>
                <a:gd name="T35" fmla="*/ 1503 h 214"/>
                <a:gd name="T36" fmla="*/ 952 w 616"/>
                <a:gd name="T37" fmla="*/ 1489 h 214"/>
                <a:gd name="T38" fmla="*/ 1003 w 616"/>
                <a:gd name="T39" fmla="*/ 1459 h 214"/>
                <a:gd name="T40" fmla="*/ 1054 w 616"/>
                <a:gd name="T41" fmla="*/ 1430 h 214"/>
                <a:gd name="T42" fmla="*/ 1105 w 616"/>
                <a:gd name="T43" fmla="*/ 1393 h 214"/>
                <a:gd name="T44" fmla="*/ 1156 w 616"/>
                <a:gd name="T45" fmla="*/ 1341 h 214"/>
                <a:gd name="T46" fmla="*/ 1202 w 616"/>
                <a:gd name="T47" fmla="*/ 1275 h 214"/>
                <a:gd name="T48" fmla="*/ 1253 w 616"/>
                <a:gd name="T49" fmla="*/ 1194 h 214"/>
                <a:gd name="T50" fmla="*/ 1304 w 616"/>
                <a:gd name="T51" fmla="*/ 1083 h 214"/>
                <a:gd name="T52" fmla="*/ 1355 w 616"/>
                <a:gd name="T53" fmla="*/ 929 h 214"/>
                <a:gd name="T54" fmla="*/ 1406 w 616"/>
                <a:gd name="T55" fmla="*/ 752 h 214"/>
                <a:gd name="T56" fmla="*/ 1456 w 616"/>
                <a:gd name="T57" fmla="*/ 508 h 214"/>
                <a:gd name="T58" fmla="*/ 1507 w 616"/>
                <a:gd name="T59" fmla="*/ 265 h 214"/>
                <a:gd name="T60" fmla="*/ 1558 w 616"/>
                <a:gd name="T61" fmla="*/ 66 h 214"/>
                <a:gd name="T62" fmla="*/ 1609 w 616"/>
                <a:gd name="T63" fmla="*/ 7 h 214"/>
                <a:gd name="T64" fmla="*/ 1660 w 616"/>
                <a:gd name="T65" fmla="*/ 125 h 214"/>
                <a:gd name="T66" fmla="*/ 1711 w 616"/>
                <a:gd name="T67" fmla="*/ 457 h 214"/>
                <a:gd name="T68" fmla="*/ 1762 w 616"/>
                <a:gd name="T69" fmla="*/ 818 h 214"/>
                <a:gd name="T70" fmla="*/ 1813 w 616"/>
                <a:gd name="T71" fmla="*/ 1091 h 214"/>
                <a:gd name="T72" fmla="*/ 1864 w 616"/>
                <a:gd name="T73" fmla="*/ 1267 h 214"/>
                <a:gd name="T74" fmla="*/ 1915 w 616"/>
                <a:gd name="T75" fmla="*/ 1371 h 214"/>
                <a:gd name="T76" fmla="*/ 1961 w 616"/>
                <a:gd name="T77" fmla="*/ 1444 h 214"/>
                <a:gd name="T78" fmla="*/ 2012 w 616"/>
                <a:gd name="T79" fmla="*/ 1489 h 214"/>
                <a:gd name="T80" fmla="*/ 2062 w 616"/>
                <a:gd name="T81" fmla="*/ 1518 h 214"/>
                <a:gd name="T82" fmla="*/ 2113 w 616"/>
                <a:gd name="T83" fmla="*/ 1540 h 214"/>
                <a:gd name="T84" fmla="*/ 2164 w 616"/>
                <a:gd name="T85" fmla="*/ 1548 h 214"/>
                <a:gd name="T86" fmla="*/ 2215 w 616"/>
                <a:gd name="T87" fmla="*/ 1562 h 214"/>
                <a:gd name="T88" fmla="*/ 2266 w 616"/>
                <a:gd name="T89" fmla="*/ 1562 h 214"/>
                <a:gd name="T90" fmla="*/ 2317 w 616"/>
                <a:gd name="T91" fmla="*/ 1570 h 214"/>
                <a:gd name="T92" fmla="*/ 2368 w 616"/>
                <a:gd name="T93" fmla="*/ 1570 h 214"/>
                <a:gd name="T94" fmla="*/ 2419 w 616"/>
                <a:gd name="T95" fmla="*/ 1570 h 214"/>
                <a:gd name="T96" fmla="*/ 2470 w 616"/>
                <a:gd name="T97" fmla="*/ 1577 h 214"/>
                <a:gd name="T98" fmla="*/ 2521 w 616"/>
                <a:gd name="T99" fmla="*/ 1577 h 214"/>
                <a:gd name="T100" fmla="*/ 2572 w 616"/>
                <a:gd name="T101" fmla="*/ 1577 h 214"/>
                <a:gd name="T102" fmla="*/ 2623 w 616"/>
                <a:gd name="T103" fmla="*/ 1577 h 214"/>
                <a:gd name="T104" fmla="*/ 2674 w 616"/>
                <a:gd name="T105" fmla="*/ 1577 h 214"/>
                <a:gd name="T106" fmla="*/ 2725 w 616"/>
                <a:gd name="T107" fmla="*/ 1577 h 214"/>
                <a:gd name="T108" fmla="*/ 2770 w 616"/>
                <a:gd name="T109" fmla="*/ 1577 h 214"/>
                <a:gd name="T110" fmla="*/ 2821 w 616"/>
                <a:gd name="T111" fmla="*/ 1577 h 214"/>
                <a:gd name="T112" fmla="*/ 2872 w 616"/>
                <a:gd name="T113" fmla="*/ 1577 h 214"/>
                <a:gd name="T114" fmla="*/ 2923 w 616"/>
                <a:gd name="T115" fmla="*/ 1577 h 214"/>
                <a:gd name="T116" fmla="*/ 2974 w 616"/>
                <a:gd name="T117" fmla="*/ 1577 h 214"/>
                <a:gd name="T118" fmla="*/ 3025 w 616"/>
                <a:gd name="T119" fmla="*/ 1577 h 214"/>
                <a:gd name="T120" fmla="*/ 3076 w 616"/>
                <a:gd name="T121" fmla="*/ 1577 h 214"/>
                <a:gd name="T122" fmla="*/ 3127 w 616"/>
                <a:gd name="T123" fmla="*/ 1577 h 21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6"/>
                <a:gd name="T187" fmla="*/ 0 h 214"/>
                <a:gd name="T188" fmla="*/ 616 w 616"/>
                <a:gd name="T189" fmla="*/ 214 h 21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6" h="214">
                  <a:moveTo>
                    <a:pt x="0" y="214"/>
                  </a:moveTo>
                  <a:lnTo>
                    <a:pt x="2" y="214"/>
                  </a:lnTo>
                  <a:lnTo>
                    <a:pt x="4" y="214"/>
                  </a:lnTo>
                  <a:lnTo>
                    <a:pt x="6" y="214"/>
                  </a:lnTo>
                  <a:lnTo>
                    <a:pt x="8" y="214"/>
                  </a:lnTo>
                  <a:lnTo>
                    <a:pt x="10" y="214"/>
                  </a:lnTo>
                  <a:lnTo>
                    <a:pt x="12" y="214"/>
                  </a:lnTo>
                  <a:lnTo>
                    <a:pt x="14" y="214"/>
                  </a:lnTo>
                  <a:lnTo>
                    <a:pt x="16" y="214"/>
                  </a:lnTo>
                  <a:lnTo>
                    <a:pt x="18" y="214"/>
                  </a:lnTo>
                  <a:lnTo>
                    <a:pt x="20" y="214"/>
                  </a:lnTo>
                  <a:lnTo>
                    <a:pt x="22" y="214"/>
                  </a:lnTo>
                  <a:lnTo>
                    <a:pt x="24" y="214"/>
                  </a:lnTo>
                  <a:lnTo>
                    <a:pt x="26" y="214"/>
                  </a:lnTo>
                  <a:lnTo>
                    <a:pt x="28" y="214"/>
                  </a:lnTo>
                  <a:lnTo>
                    <a:pt x="30" y="214"/>
                  </a:lnTo>
                  <a:lnTo>
                    <a:pt x="32" y="214"/>
                  </a:lnTo>
                  <a:lnTo>
                    <a:pt x="34" y="214"/>
                  </a:lnTo>
                  <a:lnTo>
                    <a:pt x="36" y="214"/>
                  </a:lnTo>
                  <a:lnTo>
                    <a:pt x="38" y="214"/>
                  </a:lnTo>
                  <a:lnTo>
                    <a:pt x="40" y="214"/>
                  </a:lnTo>
                  <a:lnTo>
                    <a:pt x="42" y="214"/>
                  </a:lnTo>
                  <a:lnTo>
                    <a:pt x="44" y="214"/>
                  </a:lnTo>
                  <a:lnTo>
                    <a:pt x="46" y="214"/>
                  </a:lnTo>
                  <a:lnTo>
                    <a:pt x="48" y="214"/>
                  </a:lnTo>
                  <a:lnTo>
                    <a:pt x="50" y="214"/>
                  </a:lnTo>
                  <a:lnTo>
                    <a:pt x="52" y="214"/>
                  </a:lnTo>
                  <a:lnTo>
                    <a:pt x="54" y="214"/>
                  </a:lnTo>
                  <a:lnTo>
                    <a:pt x="56" y="214"/>
                  </a:lnTo>
                  <a:lnTo>
                    <a:pt x="58" y="214"/>
                  </a:lnTo>
                  <a:lnTo>
                    <a:pt x="60" y="214"/>
                  </a:lnTo>
                  <a:lnTo>
                    <a:pt x="62" y="214"/>
                  </a:lnTo>
                  <a:lnTo>
                    <a:pt x="64" y="214"/>
                  </a:lnTo>
                  <a:lnTo>
                    <a:pt x="66" y="214"/>
                  </a:lnTo>
                  <a:lnTo>
                    <a:pt x="68" y="214"/>
                  </a:lnTo>
                  <a:lnTo>
                    <a:pt x="70" y="214"/>
                  </a:lnTo>
                  <a:lnTo>
                    <a:pt x="72" y="214"/>
                  </a:lnTo>
                  <a:lnTo>
                    <a:pt x="74" y="213"/>
                  </a:lnTo>
                  <a:lnTo>
                    <a:pt x="76" y="213"/>
                  </a:lnTo>
                  <a:lnTo>
                    <a:pt x="77" y="213"/>
                  </a:lnTo>
                  <a:lnTo>
                    <a:pt x="79" y="213"/>
                  </a:lnTo>
                  <a:lnTo>
                    <a:pt x="81" y="213"/>
                  </a:lnTo>
                  <a:lnTo>
                    <a:pt x="83" y="213"/>
                  </a:lnTo>
                  <a:lnTo>
                    <a:pt x="85" y="213"/>
                  </a:lnTo>
                  <a:lnTo>
                    <a:pt x="87" y="213"/>
                  </a:lnTo>
                  <a:lnTo>
                    <a:pt x="89" y="213"/>
                  </a:lnTo>
                  <a:lnTo>
                    <a:pt x="91" y="213"/>
                  </a:lnTo>
                  <a:lnTo>
                    <a:pt x="93" y="213"/>
                  </a:lnTo>
                  <a:lnTo>
                    <a:pt x="95" y="213"/>
                  </a:lnTo>
                  <a:lnTo>
                    <a:pt x="97" y="213"/>
                  </a:lnTo>
                  <a:lnTo>
                    <a:pt x="99" y="213"/>
                  </a:lnTo>
                  <a:lnTo>
                    <a:pt x="101" y="213"/>
                  </a:lnTo>
                  <a:lnTo>
                    <a:pt x="103" y="213"/>
                  </a:lnTo>
                  <a:lnTo>
                    <a:pt x="105" y="213"/>
                  </a:lnTo>
                  <a:lnTo>
                    <a:pt x="107" y="213"/>
                  </a:lnTo>
                  <a:lnTo>
                    <a:pt x="109" y="213"/>
                  </a:lnTo>
                  <a:lnTo>
                    <a:pt x="111" y="212"/>
                  </a:lnTo>
                  <a:lnTo>
                    <a:pt x="113" y="212"/>
                  </a:lnTo>
                  <a:lnTo>
                    <a:pt x="115" y="212"/>
                  </a:lnTo>
                  <a:lnTo>
                    <a:pt x="117" y="212"/>
                  </a:lnTo>
                  <a:lnTo>
                    <a:pt x="119" y="212"/>
                  </a:lnTo>
                  <a:lnTo>
                    <a:pt x="121" y="212"/>
                  </a:lnTo>
                  <a:lnTo>
                    <a:pt x="123" y="212"/>
                  </a:lnTo>
                  <a:lnTo>
                    <a:pt x="125" y="212"/>
                  </a:lnTo>
                  <a:lnTo>
                    <a:pt x="127" y="212"/>
                  </a:lnTo>
                  <a:lnTo>
                    <a:pt x="129" y="211"/>
                  </a:lnTo>
                  <a:lnTo>
                    <a:pt x="131" y="211"/>
                  </a:lnTo>
                  <a:lnTo>
                    <a:pt x="133" y="211"/>
                  </a:lnTo>
                  <a:lnTo>
                    <a:pt x="135" y="211"/>
                  </a:lnTo>
                  <a:lnTo>
                    <a:pt x="137" y="211"/>
                  </a:lnTo>
                  <a:lnTo>
                    <a:pt x="139" y="210"/>
                  </a:lnTo>
                  <a:lnTo>
                    <a:pt x="141" y="210"/>
                  </a:lnTo>
                  <a:lnTo>
                    <a:pt x="143" y="210"/>
                  </a:lnTo>
                  <a:lnTo>
                    <a:pt x="145" y="210"/>
                  </a:lnTo>
                  <a:lnTo>
                    <a:pt x="147" y="210"/>
                  </a:lnTo>
                  <a:lnTo>
                    <a:pt x="149" y="209"/>
                  </a:lnTo>
                  <a:lnTo>
                    <a:pt x="151" y="209"/>
                  </a:lnTo>
                  <a:lnTo>
                    <a:pt x="153" y="209"/>
                  </a:lnTo>
                  <a:lnTo>
                    <a:pt x="155" y="209"/>
                  </a:lnTo>
                  <a:lnTo>
                    <a:pt x="157" y="208"/>
                  </a:lnTo>
                  <a:lnTo>
                    <a:pt x="159" y="208"/>
                  </a:lnTo>
                  <a:lnTo>
                    <a:pt x="161" y="207"/>
                  </a:lnTo>
                  <a:lnTo>
                    <a:pt x="163" y="207"/>
                  </a:lnTo>
                  <a:lnTo>
                    <a:pt x="165" y="207"/>
                  </a:lnTo>
                  <a:lnTo>
                    <a:pt x="167" y="206"/>
                  </a:lnTo>
                  <a:lnTo>
                    <a:pt x="169" y="206"/>
                  </a:lnTo>
                  <a:lnTo>
                    <a:pt x="171" y="206"/>
                  </a:lnTo>
                  <a:lnTo>
                    <a:pt x="173" y="205"/>
                  </a:lnTo>
                  <a:lnTo>
                    <a:pt x="175" y="205"/>
                  </a:lnTo>
                  <a:lnTo>
                    <a:pt x="177" y="204"/>
                  </a:lnTo>
                  <a:lnTo>
                    <a:pt x="179" y="204"/>
                  </a:lnTo>
                  <a:lnTo>
                    <a:pt x="181" y="203"/>
                  </a:lnTo>
                  <a:lnTo>
                    <a:pt x="183" y="203"/>
                  </a:lnTo>
                  <a:lnTo>
                    <a:pt x="185" y="202"/>
                  </a:lnTo>
                  <a:lnTo>
                    <a:pt x="187" y="202"/>
                  </a:lnTo>
                  <a:lnTo>
                    <a:pt x="189" y="201"/>
                  </a:lnTo>
                  <a:lnTo>
                    <a:pt x="191" y="200"/>
                  </a:lnTo>
                  <a:lnTo>
                    <a:pt x="193" y="199"/>
                  </a:lnTo>
                  <a:lnTo>
                    <a:pt x="195" y="199"/>
                  </a:lnTo>
                  <a:lnTo>
                    <a:pt x="197" y="198"/>
                  </a:lnTo>
                  <a:lnTo>
                    <a:pt x="199" y="198"/>
                  </a:lnTo>
                  <a:lnTo>
                    <a:pt x="201" y="197"/>
                  </a:lnTo>
                  <a:lnTo>
                    <a:pt x="203" y="196"/>
                  </a:lnTo>
                  <a:lnTo>
                    <a:pt x="205" y="195"/>
                  </a:lnTo>
                  <a:lnTo>
                    <a:pt x="207" y="194"/>
                  </a:lnTo>
                  <a:lnTo>
                    <a:pt x="209" y="193"/>
                  </a:lnTo>
                  <a:lnTo>
                    <a:pt x="211" y="192"/>
                  </a:lnTo>
                  <a:lnTo>
                    <a:pt x="213" y="191"/>
                  </a:lnTo>
                  <a:lnTo>
                    <a:pt x="215" y="190"/>
                  </a:lnTo>
                  <a:lnTo>
                    <a:pt x="217" y="189"/>
                  </a:lnTo>
                  <a:lnTo>
                    <a:pt x="219" y="187"/>
                  </a:lnTo>
                  <a:lnTo>
                    <a:pt x="221" y="186"/>
                  </a:lnTo>
                  <a:lnTo>
                    <a:pt x="223" y="185"/>
                  </a:lnTo>
                  <a:lnTo>
                    <a:pt x="225" y="183"/>
                  </a:lnTo>
                  <a:lnTo>
                    <a:pt x="227" y="182"/>
                  </a:lnTo>
                  <a:lnTo>
                    <a:pt x="229" y="181"/>
                  </a:lnTo>
                  <a:lnTo>
                    <a:pt x="231" y="179"/>
                  </a:lnTo>
                  <a:lnTo>
                    <a:pt x="232" y="177"/>
                  </a:lnTo>
                  <a:lnTo>
                    <a:pt x="234" y="175"/>
                  </a:lnTo>
                  <a:lnTo>
                    <a:pt x="236" y="173"/>
                  </a:lnTo>
                  <a:lnTo>
                    <a:pt x="238" y="171"/>
                  </a:lnTo>
                  <a:lnTo>
                    <a:pt x="240" y="169"/>
                  </a:lnTo>
                  <a:lnTo>
                    <a:pt x="242" y="167"/>
                  </a:lnTo>
                  <a:lnTo>
                    <a:pt x="244" y="164"/>
                  </a:lnTo>
                  <a:lnTo>
                    <a:pt x="246" y="162"/>
                  </a:lnTo>
                  <a:lnTo>
                    <a:pt x="248" y="159"/>
                  </a:lnTo>
                  <a:lnTo>
                    <a:pt x="250" y="156"/>
                  </a:lnTo>
                  <a:lnTo>
                    <a:pt x="252" y="153"/>
                  </a:lnTo>
                  <a:lnTo>
                    <a:pt x="254" y="149"/>
                  </a:lnTo>
                  <a:lnTo>
                    <a:pt x="256" y="147"/>
                  </a:lnTo>
                  <a:lnTo>
                    <a:pt x="258" y="144"/>
                  </a:lnTo>
                  <a:lnTo>
                    <a:pt x="260" y="140"/>
                  </a:lnTo>
                  <a:lnTo>
                    <a:pt x="262" y="136"/>
                  </a:lnTo>
                  <a:lnTo>
                    <a:pt x="264" y="131"/>
                  </a:lnTo>
                  <a:lnTo>
                    <a:pt x="266" y="126"/>
                  </a:lnTo>
                  <a:lnTo>
                    <a:pt x="268" y="124"/>
                  </a:lnTo>
                  <a:lnTo>
                    <a:pt x="270" y="117"/>
                  </a:lnTo>
                  <a:lnTo>
                    <a:pt x="272" y="113"/>
                  </a:lnTo>
                  <a:lnTo>
                    <a:pt x="274" y="108"/>
                  </a:lnTo>
                  <a:lnTo>
                    <a:pt x="276" y="102"/>
                  </a:lnTo>
                  <a:lnTo>
                    <a:pt x="278" y="96"/>
                  </a:lnTo>
                  <a:lnTo>
                    <a:pt x="280" y="90"/>
                  </a:lnTo>
                  <a:lnTo>
                    <a:pt x="282" y="84"/>
                  </a:lnTo>
                  <a:lnTo>
                    <a:pt x="284" y="78"/>
                  </a:lnTo>
                  <a:lnTo>
                    <a:pt x="286" y="69"/>
                  </a:lnTo>
                  <a:lnTo>
                    <a:pt x="288" y="63"/>
                  </a:lnTo>
                  <a:lnTo>
                    <a:pt x="290" y="57"/>
                  </a:lnTo>
                  <a:lnTo>
                    <a:pt x="292" y="49"/>
                  </a:lnTo>
                  <a:lnTo>
                    <a:pt x="294" y="43"/>
                  </a:lnTo>
                  <a:lnTo>
                    <a:pt x="296" y="36"/>
                  </a:lnTo>
                  <a:lnTo>
                    <a:pt x="298" y="24"/>
                  </a:lnTo>
                  <a:lnTo>
                    <a:pt x="300" y="23"/>
                  </a:lnTo>
                  <a:lnTo>
                    <a:pt x="302" y="18"/>
                  </a:lnTo>
                  <a:lnTo>
                    <a:pt x="304" y="12"/>
                  </a:lnTo>
                  <a:lnTo>
                    <a:pt x="306" y="9"/>
                  </a:lnTo>
                  <a:lnTo>
                    <a:pt x="308" y="4"/>
                  </a:lnTo>
                  <a:lnTo>
                    <a:pt x="310" y="2"/>
                  </a:lnTo>
                  <a:lnTo>
                    <a:pt x="312" y="1"/>
                  </a:lnTo>
                  <a:lnTo>
                    <a:pt x="314" y="0"/>
                  </a:lnTo>
                  <a:lnTo>
                    <a:pt x="316" y="1"/>
                  </a:lnTo>
                  <a:lnTo>
                    <a:pt x="318" y="0"/>
                  </a:lnTo>
                  <a:lnTo>
                    <a:pt x="320" y="2"/>
                  </a:lnTo>
                  <a:lnTo>
                    <a:pt x="322" y="7"/>
                  </a:lnTo>
                  <a:lnTo>
                    <a:pt x="324" y="11"/>
                  </a:lnTo>
                  <a:lnTo>
                    <a:pt x="326" y="17"/>
                  </a:lnTo>
                  <a:lnTo>
                    <a:pt x="328" y="24"/>
                  </a:lnTo>
                  <a:lnTo>
                    <a:pt x="330" y="34"/>
                  </a:lnTo>
                  <a:lnTo>
                    <a:pt x="332" y="43"/>
                  </a:lnTo>
                  <a:lnTo>
                    <a:pt x="334" y="51"/>
                  </a:lnTo>
                  <a:lnTo>
                    <a:pt x="336" y="62"/>
                  </a:lnTo>
                  <a:lnTo>
                    <a:pt x="338" y="69"/>
                  </a:lnTo>
                  <a:lnTo>
                    <a:pt x="340" y="82"/>
                  </a:lnTo>
                  <a:lnTo>
                    <a:pt x="342" y="92"/>
                  </a:lnTo>
                  <a:lnTo>
                    <a:pt x="344" y="101"/>
                  </a:lnTo>
                  <a:lnTo>
                    <a:pt x="346" y="111"/>
                  </a:lnTo>
                  <a:lnTo>
                    <a:pt x="348" y="119"/>
                  </a:lnTo>
                  <a:lnTo>
                    <a:pt x="350" y="127"/>
                  </a:lnTo>
                  <a:lnTo>
                    <a:pt x="352" y="135"/>
                  </a:lnTo>
                  <a:lnTo>
                    <a:pt x="354" y="142"/>
                  </a:lnTo>
                  <a:lnTo>
                    <a:pt x="356" y="148"/>
                  </a:lnTo>
                  <a:lnTo>
                    <a:pt x="358" y="154"/>
                  </a:lnTo>
                  <a:lnTo>
                    <a:pt x="360" y="158"/>
                  </a:lnTo>
                  <a:lnTo>
                    <a:pt x="362" y="164"/>
                  </a:lnTo>
                  <a:lnTo>
                    <a:pt x="364" y="168"/>
                  </a:lnTo>
                  <a:lnTo>
                    <a:pt x="366" y="172"/>
                  </a:lnTo>
                  <a:lnTo>
                    <a:pt x="368" y="175"/>
                  </a:lnTo>
                  <a:lnTo>
                    <a:pt x="370" y="178"/>
                  </a:lnTo>
                  <a:lnTo>
                    <a:pt x="372" y="181"/>
                  </a:lnTo>
                  <a:lnTo>
                    <a:pt x="374" y="184"/>
                  </a:lnTo>
                  <a:lnTo>
                    <a:pt x="376" y="186"/>
                  </a:lnTo>
                  <a:lnTo>
                    <a:pt x="378" y="189"/>
                  </a:lnTo>
                  <a:lnTo>
                    <a:pt x="380" y="191"/>
                  </a:lnTo>
                  <a:lnTo>
                    <a:pt x="382" y="192"/>
                  </a:lnTo>
                  <a:lnTo>
                    <a:pt x="384" y="194"/>
                  </a:lnTo>
                  <a:lnTo>
                    <a:pt x="385" y="196"/>
                  </a:lnTo>
                  <a:lnTo>
                    <a:pt x="387" y="197"/>
                  </a:lnTo>
                  <a:lnTo>
                    <a:pt x="389" y="198"/>
                  </a:lnTo>
                  <a:lnTo>
                    <a:pt x="391" y="199"/>
                  </a:lnTo>
                  <a:lnTo>
                    <a:pt x="393" y="201"/>
                  </a:lnTo>
                  <a:lnTo>
                    <a:pt x="395" y="202"/>
                  </a:lnTo>
                  <a:lnTo>
                    <a:pt x="397" y="203"/>
                  </a:lnTo>
                  <a:lnTo>
                    <a:pt x="399" y="204"/>
                  </a:lnTo>
                  <a:lnTo>
                    <a:pt x="401" y="205"/>
                  </a:lnTo>
                  <a:lnTo>
                    <a:pt x="403" y="205"/>
                  </a:lnTo>
                  <a:lnTo>
                    <a:pt x="405" y="206"/>
                  </a:lnTo>
                  <a:lnTo>
                    <a:pt x="407" y="207"/>
                  </a:lnTo>
                  <a:lnTo>
                    <a:pt x="409" y="207"/>
                  </a:lnTo>
                  <a:lnTo>
                    <a:pt x="411" y="208"/>
                  </a:lnTo>
                  <a:lnTo>
                    <a:pt x="413" y="208"/>
                  </a:lnTo>
                  <a:lnTo>
                    <a:pt x="415" y="209"/>
                  </a:lnTo>
                  <a:lnTo>
                    <a:pt x="417" y="209"/>
                  </a:lnTo>
                  <a:lnTo>
                    <a:pt x="419" y="210"/>
                  </a:lnTo>
                  <a:lnTo>
                    <a:pt x="421" y="210"/>
                  </a:lnTo>
                  <a:lnTo>
                    <a:pt x="423" y="210"/>
                  </a:lnTo>
                  <a:lnTo>
                    <a:pt x="425" y="210"/>
                  </a:lnTo>
                  <a:lnTo>
                    <a:pt x="427" y="211"/>
                  </a:lnTo>
                  <a:lnTo>
                    <a:pt x="429" y="211"/>
                  </a:lnTo>
                  <a:lnTo>
                    <a:pt x="431" y="211"/>
                  </a:lnTo>
                  <a:lnTo>
                    <a:pt x="433" y="211"/>
                  </a:lnTo>
                  <a:lnTo>
                    <a:pt x="435" y="212"/>
                  </a:lnTo>
                  <a:lnTo>
                    <a:pt x="437" y="212"/>
                  </a:lnTo>
                  <a:lnTo>
                    <a:pt x="439" y="212"/>
                  </a:lnTo>
                  <a:lnTo>
                    <a:pt x="441" y="212"/>
                  </a:lnTo>
                  <a:lnTo>
                    <a:pt x="443" y="212"/>
                  </a:lnTo>
                  <a:lnTo>
                    <a:pt x="445" y="212"/>
                  </a:lnTo>
                  <a:lnTo>
                    <a:pt x="447" y="212"/>
                  </a:lnTo>
                  <a:lnTo>
                    <a:pt x="449" y="213"/>
                  </a:lnTo>
                  <a:lnTo>
                    <a:pt x="451" y="213"/>
                  </a:lnTo>
                  <a:lnTo>
                    <a:pt x="453" y="213"/>
                  </a:lnTo>
                  <a:lnTo>
                    <a:pt x="455" y="213"/>
                  </a:lnTo>
                  <a:lnTo>
                    <a:pt x="457" y="213"/>
                  </a:lnTo>
                  <a:lnTo>
                    <a:pt x="459" y="213"/>
                  </a:lnTo>
                  <a:lnTo>
                    <a:pt x="461" y="213"/>
                  </a:lnTo>
                  <a:lnTo>
                    <a:pt x="463" y="213"/>
                  </a:lnTo>
                  <a:lnTo>
                    <a:pt x="465" y="213"/>
                  </a:lnTo>
                  <a:lnTo>
                    <a:pt x="467" y="213"/>
                  </a:lnTo>
                  <a:lnTo>
                    <a:pt x="469" y="213"/>
                  </a:lnTo>
                  <a:lnTo>
                    <a:pt x="471" y="213"/>
                  </a:lnTo>
                  <a:lnTo>
                    <a:pt x="473" y="213"/>
                  </a:lnTo>
                  <a:lnTo>
                    <a:pt x="475" y="213"/>
                  </a:lnTo>
                  <a:lnTo>
                    <a:pt x="477" y="214"/>
                  </a:lnTo>
                  <a:lnTo>
                    <a:pt x="479" y="214"/>
                  </a:lnTo>
                  <a:lnTo>
                    <a:pt x="481" y="214"/>
                  </a:lnTo>
                  <a:lnTo>
                    <a:pt x="483" y="214"/>
                  </a:lnTo>
                  <a:lnTo>
                    <a:pt x="485" y="214"/>
                  </a:lnTo>
                  <a:lnTo>
                    <a:pt x="487" y="214"/>
                  </a:lnTo>
                  <a:lnTo>
                    <a:pt x="489" y="214"/>
                  </a:lnTo>
                  <a:lnTo>
                    <a:pt x="491" y="214"/>
                  </a:lnTo>
                  <a:lnTo>
                    <a:pt x="493" y="214"/>
                  </a:lnTo>
                  <a:lnTo>
                    <a:pt x="495" y="214"/>
                  </a:lnTo>
                  <a:lnTo>
                    <a:pt x="497" y="214"/>
                  </a:lnTo>
                  <a:lnTo>
                    <a:pt x="499" y="214"/>
                  </a:lnTo>
                  <a:lnTo>
                    <a:pt x="501" y="214"/>
                  </a:lnTo>
                  <a:lnTo>
                    <a:pt x="503" y="214"/>
                  </a:lnTo>
                  <a:lnTo>
                    <a:pt x="505" y="214"/>
                  </a:lnTo>
                  <a:lnTo>
                    <a:pt x="507" y="214"/>
                  </a:lnTo>
                  <a:lnTo>
                    <a:pt x="509" y="214"/>
                  </a:lnTo>
                  <a:lnTo>
                    <a:pt x="511" y="214"/>
                  </a:lnTo>
                  <a:lnTo>
                    <a:pt x="513" y="214"/>
                  </a:lnTo>
                  <a:lnTo>
                    <a:pt x="515" y="214"/>
                  </a:lnTo>
                  <a:lnTo>
                    <a:pt x="517" y="214"/>
                  </a:lnTo>
                  <a:lnTo>
                    <a:pt x="519" y="214"/>
                  </a:lnTo>
                  <a:lnTo>
                    <a:pt x="521" y="214"/>
                  </a:lnTo>
                  <a:lnTo>
                    <a:pt x="523" y="214"/>
                  </a:lnTo>
                  <a:lnTo>
                    <a:pt x="525" y="214"/>
                  </a:lnTo>
                  <a:lnTo>
                    <a:pt x="527" y="214"/>
                  </a:lnTo>
                  <a:lnTo>
                    <a:pt x="529" y="214"/>
                  </a:lnTo>
                  <a:lnTo>
                    <a:pt x="531" y="214"/>
                  </a:lnTo>
                  <a:lnTo>
                    <a:pt x="533" y="214"/>
                  </a:lnTo>
                  <a:lnTo>
                    <a:pt x="535" y="214"/>
                  </a:lnTo>
                  <a:lnTo>
                    <a:pt x="537" y="214"/>
                  </a:lnTo>
                  <a:lnTo>
                    <a:pt x="539" y="214"/>
                  </a:lnTo>
                  <a:lnTo>
                    <a:pt x="540" y="214"/>
                  </a:lnTo>
                  <a:lnTo>
                    <a:pt x="542" y="214"/>
                  </a:lnTo>
                  <a:lnTo>
                    <a:pt x="544" y="214"/>
                  </a:lnTo>
                  <a:lnTo>
                    <a:pt x="546" y="214"/>
                  </a:lnTo>
                  <a:lnTo>
                    <a:pt x="548" y="214"/>
                  </a:lnTo>
                  <a:lnTo>
                    <a:pt x="550" y="214"/>
                  </a:lnTo>
                  <a:lnTo>
                    <a:pt x="552" y="214"/>
                  </a:lnTo>
                  <a:lnTo>
                    <a:pt x="554" y="214"/>
                  </a:lnTo>
                  <a:lnTo>
                    <a:pt x="556" y="214"/>
                  </a:lnTo>
                  <a:lnTo>
                    <a:pt x="558" y="214"/>
                  </a:lnTo>
                  <a:lnTo>
                    <a:pt x="560" y="214"/>
                  </a:lnTo>
                  <a:lnTo>
                    <a:pt x="562" y="214"/>
                  </a:lnTo>
                  <a:lnTo>
                    <a:pt x="564" y="214"/>
                  </a:lnTo>
                  <a:lnTo>
                    <a:pt x="566" y="214"/>
                  </a:lnTo>
                  <a:lnTo>
                    <a:pt x="568" y="214"/>
                  </a:lnTo>
                  <a:lnTo>
                    <a:pt x="570" y="214"/>
                  </a:lnTo>
                  <a:lnTo>
                    <a:pt x="572" y="214"/>
                  </a:lnTo>
                  <a:lnTo>
                    <a:pt x="574" y="214"/>
                  </a:lnTo>
                  <a:lnTo>
                    <a:pt x="576" y="214"/>
                  </a:lnTo>
                  <a:lnTo>
                    <a:pt x="578" y="214"/>
                  </a:lnTo>
                  <a:lnTo>
                    <a:pt x="580" y="214"/>
                  </a:lnTo>
                  <a:lnTo>
                    <a:pt x="582" y="214"/>
                  </a:lnTo>
                  <a:lnTo>
                    <a:pt x="584" y="214"/>
                  </a:lnTo>
                  <a:lnTo>
                    <a:pt x="586" y="214"/>
                  </a:lnTo>
                  <a:lnTo>
                    <a:pt x="588" y="214"/>
                  </a:lnTo>
                  <a:lnTo>
                    <a:pt x="590" y="214"/>
                  </a:lnTo>
                  <a:lnTo>
                    <a:pt x="592" y="214"/>
                  </a:lnTo>
                  <a:lnTo>
                    <a:pt x="594" y="214"/>
                  </a:lnTo>
                  <a:lnTo>
                    <a:pt x="596" y="214"/>
                  </a:lnTo>
                  <a:lnTo>
                    <a:pt x="598" y="214"/>
                  </a:lnTo>
                  <a:lnTo>
                    <a:pt x="600" y="214"/>
                  </a:lnTo>
                  <a:lnTo>
                    <a:pt x="602" y="214"/>
                  </a:lnTo>
                  <a:lnTo>
                    <a:pt x="604" y="214"/>
                  </a:lnTo>
                  <a:lnTo>
                    <a:pt x="606" y="214"/>
                  </a:lnTo>
                  <a:lnTo>
                    <a:pt x="608" y="214"/>
                  </a:lnTo>
                  <a:lnTo>
                    <a:pt x="610" y="214"/>
                  </a:lnTo>
                  <a:lnTo>
                    <a:pt x="612" y="214"/>
                  </a:lnTo>
                  <a:lnTo>
                    <a:pt x="614" y="214"/>
                  </a:lnTo>
                  <a:lnTo>
                    <a:pt x="616" y="214"/>
                  </a:lnTo>
                </a:path>
              </a:pathLst>
            </a:custGeom>
            <a:noFill/>
            <a:ln w="19050">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3" name="Freeform 74"/>
            <p:cNvSpPr>
              <a:spLocks noChangeAspect="1"/>
            </p:cNvSpPr>
            <p:nvPr/>
          </p:nvSpPr>
          <p:spPr bwMode="auto">
            <a:xfrm>
              <a:off x="1351" y="1030"/>
              <a:ext cx="3137" cy="1489"/>
            </a:xfrm>
            <a:custGeom>
              <a:avLst/>
              <a:gdLst>
                <a:gd name="T0" fmla="*/ 41 w 616"/>
                <a:gd name="T1" fmla="*/ 1489 h 202"/>
                <a:gd name="T2" fmla="*/ 92 w 616"/>
                <a:gd name="T3" fmla="*/ 1489 h 202"/>
                <a:gd name="T4" fmla="*/ 143 w 616"/>
                <a:gd name="T5" fmla="*/ 1489 h 202"/>
                <a:gd name="T6" fmla="*/ 194 w 616"/>
                <a:gd name="T7" fmla="*/ 1489 h 202"/>
                <a:gd name="T8" fmla="*/ 244 w 616"/>
                <a:gd name="T9" fmla="*/ 1489 h 202"/>
                <a:gd name="T10" fmla="*/ 295 w 616"/>
                <a:gd name="T11" fmla="*/ 1489 h 202"/>
                <a:gd name="T12" fmla="*/ 346 w 616"/>
                <a:gd name="T13" fmla="*/ 1489 h 202"/>
                <a:gd name="T14" fmla="*/ 392 w 616"/>
                <a:gd name="T15" fmla="*/ 1482 h 202"/>
                <a:gd name="T16" fmla="*/ 443 w 616"/>
                <a:gd name="T17" fmla="*/ 1482 h 202"/>
                <a:gd name="T18" fmla="*/ 494 w 616"/>
                <a:gd name="T19" fmla="*/ 1482 h 202"/>
                <a:gd name="T20" fmla="*/ 545 w 616"/>
                <a:gd name="T21" fmla="*/ 1482 h 202"/>
                <a:gd name="T22" fmla="*/ 596 w 616"/>
                <a:gd name="T23" fmla="*/ 1474 h 202"/>
                <a:gd name="T24" fmla="*/ 647 w 616"/>
                <a:gd name="T25" fmla="*/ 1474 h 202"/>
                <a:gd name="T26" fmla="*/ 698 w 616"/>
                <a:gd name="T27" fmla="*/ 1467 h 202"/>
                <a:gd name="T28" fmla="*/ 749 w 616"/>
                <a:gd name="T29" fmla="*/ 1460 h 202"/>
                <a:gd name="T30" fmla="*/ 800 w 616"/>
                <a:gd name="T31" fmla="*/ 1445 h 202"/>
                <a:gd name="T32" fmla="*/ 850 w 616"/>
                <a:gd name="T33" fmla="*/ 1437 h 202"/>
                <a:gd name="T34" fmla="*/ 901 w 616"/>
                <a:gd name="T35" fmla="*/ 1423 h 202"/>
                <a:gd name="T36" fmla="*/ 952 w 616"/>
                <a:gd name="T37" fmla="*/ 1408 h 202"/>
                <a:gd name="T38" fmla="*/ 1003 w 616"/>
                <a:gd name="T39" fmla="*/ 1378 h 202"/>
                <a:gd name="T40" fmla="*/ 1054 w 616"/>
                <a:gd name="T41" fmla="*/ 1356 h 202"/>
                <a:gd name="T42" fmla="*/ 1105 w 616"/>
                <a:gd name="T43" fmla="*/ 1327 h 202"/>
                <a:gd name="T44" fmla="*/ 1156 w 616"/>
                <a:gd name="T45" fmla="*/ 1283 h 202"/>
                <a:gd name="T46" fmla="*/ 1202 w 616"/>
                <a:gd name="T47" fmla="*/ 1231 h 202"/>
                <a:gd name="T48" fmla="*/ 1253 w 616"/>
                <a:gd name="T49" fmla="*/ 1157 h 202"/>
                <a:gd name="T50" fmla="*/ 1304 w 616"/>
                <a:gd name="T51" fmla="*/ 1069 h 202"/>
                <a:gd name="T52" fmla="*/ 1355 w 616"/>
                <a:gd name="T53" fmla="*/ 951 h 202"/>
                <a:gd name="T54" fmla="*/ 1406 w 616"/>
                <a:gd name="T55" fmla="*/ 811 h 202"/>
                <a:gd name="T56" fmla="*/ 1456 w 616"/>
                <a:gd name="T57" fmla="*/ 612 h 202"/>
                <a:gd name="T58" fmla="*/ 1507 w 616"/>
                <a:gd name="T59" fmla="*/ 398 h 202"/>
                <a:gd name="T60" fmla="*/ 1558 w 616"/>
                <a:gd name="T61" fmla="*/ 177 h 202"/>
                <a:gd name="T62" fmla="*/ 1609 w 616"/>
                <a:gd name="T63" fmla="*/ 29 h 202"/>
                <a:gd name="T64" fmla="*/ 1660 w 616"/>
                <a:gd name="T65" fmla="*/ 22 h 202"/>
                <a:gd name="T66" fmla="*/ 1711 w 616"/>
                <a:gd name="T67" fmla="*/ 229 h 202"/>
                <a:gd name="T68" fmla="*/ 1762 w 616"/>
                <a:gd name="T69" fmla="*/ 560 h 202"/>
                <a:gd name="T70" fmla="*/ 1813 w 616"/>
                <a:gd name="T71" fmla="*/ 870 h 202"/>
                <a:gd name="T72" fmla="*/ 1864 w 616"/>
                <a:gd name="T73" fmla="*/ 1091 h 202"/>
                <a:gd name="T74" fmla="*/ 1915 w 616"/>
                <a:gd name="T75" fmla="*/ 1231 h 202"/>
                <a:gd name="T76" fmla="*/ 1961 w 616"/>
                <a:gd name="T77" fmla="*/ 1319 h 202"/>
                <a:gd name="T78" fmla="*/ 2012 w 616"/>
                <a:gd name="T79" fmla="*/ 1378 h 202"/>
                <a:gd name="T80" fmla="*/ 2062 w 616"/>
                <a:gd name="T81" fmla="*/ 1415 h 202"/>
                <a:gd name="T82" fmla="*/ 2113 w 616"/>
                <a:gd name="T83" fmla="*/ 1437 h 202"/>
                <a:gd name="T84" fmla="*/ 2164 w 616"/>
                <a:gd name="T85" fmla="*/ 1460 h 202"/>
                <a:gd name="T86" fmla="*/ 2215 w 616"/>
                <a:gd name="T87" fmla="*/ 1467 h 202"/>
                <a:gd name="T88" fmla="*/ 2266 w 616"/>
                <a:gd name="T89" fmla="*/ 1474 h 202"/>
                <a:gd name="T90" fmla="*/ 2317 w 616"/>
                <a:gd name="T91" fmla="*/ 1482 h 202"/>
                <a:gd name="T92" fmla="*/ 2368 w 616"/>
                <a:gd name="T93" fmla="*/ 1482 h 202"/>
                <a:gd name="T94" fmla="*/ 2419 w 616"/>
                <a:gd name="T95" fmla="*/ 1482 h 202"/>
                <a:gd name="T96" fmla="*/ 2470 w 616"/>
                <a:gd name="T97" fmla="*/ 1482 h 202"/>
                <a:gd name="T98" fmla="*/ 2521 w 616"/>
                <a:gd name="T99" fmla="*/ 1489 h 202"/>
                <a:gd name="T100" fmla="*/ 2572 w 616"/>
                <a:gd name="T101" fmla="*/ 1489 h 202"/>
                <a:gd name="T102" fmla="*/ 2623 w 616"/>
                <a:gd name="T103" fmla="*/ 1489 h 202"/>
                <a:gd name="T104" fmla="*/ 2674 w 616"/>
                <a:gd name="T105" fmla="*/ 1489 h 202"/>
                <a:gd name="T106" fmla="*/ 2725 w 616"/>
                <a:gd name="T107" fmla="*/ 1489 h 202"/>
                <a:gd name="T108" fmla="*/ 2770 w 616"/>
                <a:gd name="T109" fmla="*/ 1489 h 202"/>
                <a:gd name="T110" fmla="*/ 2821 w 616"/>
                <a:gd name="T111" fmla="*/ 1489 h 202"/>
                <a:gd name="T112" fmla="*/ 2872 w 616"/>
                <a:gd name="T113" fmla="*/ 1489 h 202"/>
                <a:gd name="T114" fmla="*/ 2923 w 616"/>
                <a:gd name="T115" fmla="*/ 1489 h 202"/>
                <a:gd name="T116" fmla="*/ 2974 w 616"/>
                <a:gd name="T117" fmla="*/ 1489 h 202"/>
                <a:gd name="T118" fmla="*/ 3025 w 616"/>
                <a:gd name="T119" fmla="*/ 1489 h 202"/>
                <a:gd name="T120" fmla="*/ 3076 w 616"/>
                <a:gd name="T121" fmla="*/ 1489 h 202"/>
                <a:gd name="T122" fmla="*/ 3127 w 616"/>
                <a:gd name="T123" fmla="*/ 1489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6"/>
                <a:gd name="T187" fmla="*/ 0 h 202"/>
                <a:gd name="T188" fmla="*/ 616 w 61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6" h="202">
                  <a:moveTo>
                    <a:pt x="0" y="202"/>
                  </a:moveTo>
                  <a:lnTo>
                    <a:pt x="2" y="202"/>
                  </a:lnTo>
                  <a:lnTo>
                    <a:pt x="4" y="202"/>
                  </a:lnTo>
                  <a:lnTo>
                    <a:pt x="6" y="202"/>
                  </a:lnTo>
                  <a:lnTo>
                    <a:pt x="8" y="202"/>
                  </a:lnTo>
                  <a:lnTo>
                    <a:pt x="10" y="202"/>
                  </a:lnTo>
                  <a:lnTo>
                    <a:pt x="12" y="202"/>
                  </a:lnTo>
                  <a:lnTo>
                    <a:pt x="14" y="202"/>
                  </a:lnTo>
                  <a:lnTo>
                    <a:pt x="16" y="202"/>
                  </a:lnTo>
                  <a:lnTo>
                    <a:pt x="18" y="202"/>
                  </a:lnTo>
                  <a:lnTo>
                    <a:pt x="20" y="202"/>
                  </a:lnTo>
                  <a:lnTo>
                    <a:pt x="22" y="202"/>
                  </a:lnTo>
                  <a:lnTo>
                    <a:pt x="24" y="202"/>
                  </a:lnTo>
                  <a:lnTo>
                    <a:pt x="26" y="202"/>
                  </a:lnTo>
                  <a:lnTo>
                    <a:pt x="28" y="202"/>
                  </a:lnTo>
                  <a:lnTo>
                    <a:pt x="30" y="202"/>
                  </a:lnTo>
                  <a:lnTo>
                    <a:pt x="32" y="202"/>
                  </a:lnTo>
                  <a:lnTo>
                    <a:pt x="34" y="202"/>
                  </a:lnTo>
                  <a:lnTo>
                    <a:pt x="36" y="202"/>
                  </a:lnTo>
                  <a:lnTo>
                    <a:pt x="38" y="202"/>
                  </a:lnTo>
                  <a:lnTo>
                    <a:pt x="40" y="202"/>
                  </a:lnTo>
                  <a:lnTo>
                    <a:pt x="42" y="202"/>
                  </a:lnTo>
                  <a:lnTo>
                    <a:pt x="44" y="202"/>
                  </a:lnTo>
                  <a:lnTo>
                    <a:pt x="46" y="202"/>
                  </a:lnTo>
                  <a:lnTo>
                    <a:pt x="48" y="202"/>
                  </a:lnTo>
                  <a:lnTo>
                    <a:pt x="50" y="202"/>
                  </a:lnTo>
                  <a:lnTo>
                    <a:pt x="52" y="202"/>
                  </a:lnTo>
                  <a:lnTo>
                    <a:pt x="54" y="202"/>
                  </a:lnTo>
                  <a:lnTo>
                    <a:pt x="56" y="202"/>
                  </a:lnTo>
                  <a:lnTo>
                    <a:pt x="58" y="202"/>
                  </a:lnTo>
                  <a:lnTo>
                    <a:pt x="60" y="202"/>
                  </a:lnTo>
                  <a:lnTo>
                    <a:pt x="62" y="202"/>
                  </a:lnTo>
                  <a:lnTo>
                    <a:pt x="64" y="202"/>
                  </a:lnTo>
                  <a:lnTo>
                    <a:pt x="66" y="202"/>
                  </a:lnTo>
                  <a:lnTo>
                    <a:pt x="68" y="202"/>
                  </a:lnTo>
                  <a:lnTo>
                    <a:pt x="70" y="202"/>
                  </a:lnTo>
                  <a:lnTo>
                    <a:pt x="72" y="201"/>
                  </a:lnTo>
                  <a:lnTo>
                    <a:pt x="74" y="201"/>
                  </a:lnTo>
                  <a:lnTo>
                    <a:pt x="76" y="201"/>
                  </a:lnTo>
                  <a:lnTo>
                    <a:pt x="77" y="201"/>
                  </a:lnTo>
                  <a:lnTo>
                    <a:pt x="79" y="201"/>
                  </a:lnTo>
                  <a:lnTo>
                    <a:pt x="81" y="201"/>
                  </a:lnTo>
                  <a:lnTo>
                    <a:pt x="83" y="201"/>
                  </a:lnTo>
                  <a:lnTo>
                    <a:pt x="85" y="201"/>
                  </a:lnTo>
                  <a:lnTo>
                    <a:pt x="87" y="201"/>
                  </a:lnTo>
                  <a:lnTo>
                    <a:pt x="89" y="201"/>
                  </a:lnTo>
                  <a:lnTo>
                    <a:pt x="91" y="201"/>
                  </a:lnTo>
                  <a:lnTo>
                    <a:pt x="93" y="201"/>
                  </a:lnTo>
                  <a:lnTo>
                    <a:pt x="95" y="201"/>
                  </a:lnTo>
                  <a:lnTo>
                    <a:pt x="97" y="201"/>
                  </a:lnTo>
                  <a:lnTo>
                    <a:pt x="99" y="201"/>
                  </a:lnTo>
                  <a:lnTo>
                    <a:pt x="101" y="201"/>
                  </a:lnTo>
                  <a:lnTo>
                    <a:pt x="103" y="201"/>
                  </a:lnTo>
                  <a:lnTo>
                    <a:pt x="105" y="201"/>
                  </a:lnTo>
                  <a:lnTo>
                    <a:pt x="107" y="201"/>
                  </a:lnTo>
                  <a:lnTo>
                    <a:pt x="109" y="201"/>
                  </a:lnTo>
                  <a:lnTo>
                    <a:pt x="111" y="201"/>
                  </a:lnTo>
                  <a:lnTo>
                    <a:pt x="113" y="200"/>
                  </a:lnTo>
                  <a:lnTo>
                    <a:pt x="115" y="200"/>
                  </a:lnTo>
                  <a:lnTo>
                    <a:pt x="117" y="200"/>
                  </a:lnTo>
                  <a:lnTo>
                    <a:pt x="119" y="200"/>
                  </a:lnTo>
                  <a:lnTo>
                    <a:pt x="121" y="200"/>
                  </a:lnTo>
                  <a:lnTo>
                    <a:pt x="123" y="200"/>
                  </a:lnTo>
                  <a:lnTo>
                    <a:pt x="125" y="200"/>
                  </a:lnTo>
                  <a:lnTo>
                    <a:pt x="127" y="200"/>
                  </a:lnTo>
                  <a:lnTo>
                    <a:pt x="129" y="199"/>
                  </a:lnTo>
                  <a:lnTo>
                    <a:pt x="131" y="199"/>
                  </a:lnTo>
                  <a:lnTo>
                    <a:pt x="133" y="199"/>
                  </a:lnTo>
                  <a:lnTo>
                    <a:pt x="135" y="199"/>
                  </a:lnTo>
                  <a:lnTo>
                    <a:pt x="137" y="199"/>
                  </a:lnTo>
                  <a:lnTo>
                    <a:pt x="139" y="199"/>
                  </a:lnTo>
                  <a:lnTo>
                    <a:pt x="141" y="198"/>
                  </a:lnTo>
                  <a:lnTo>
                    <a:pt x="143" y="198"/>
                  </a:lnTo>
                  <a:lnTo>
                    <a:pt x="145" y="198"/>
                  </a:lnTo>
                  <a:lnTo>
                    <a:pt x="147" y="198"/>
                  </a:lnTo>
                  <a:lnTo>
                    <a:pt x="149" y="198"/>
                  </a:lnTo>
                  <a:lnTo>
                    <a:pt x="151" y="197"/>
                  </a:lnTo>
                  <a:lnTo>
                    <a:pt x="153" y="197"/>
                  </a:lnTo>
                  <a:lnTo>
                    <a:pt x="155" y="197"/>
                  </a:lnTo>
                  <a:lnTo>
                    <a:pt x="157" y="196"/>
                  </a:lnTo>
                  <a:lnTo>
                    <a:pt x="159" y="196"/>
                  </a:lnTo>
                  <a:lnTo>
                    <a:pt x="161" y="196"/>
                  </a:lnTo>
                  <a:lnTo>
                    <a:pt x="163" y="195"/>
                  </a:lnTo>
                  <a:lnTo>
                    <a:pt x="165" y="195"/>
                  </a:lnTo>
                  <a:lnTo>
                    <a:pt x="167" y="195"/>
                  </a:lnTo>
                  <a:lnTo>
                    <a:pt x="169" y="195"/>
                  </a:lnTo>
                  <a:lnTo>
                    <a:pt x="171" y="194"/>
                  </a:lnTo>
                  <a:lnTo>
                    <a:pt x="173" y="194"/>
                  </a:lnTo>
                  <a:lnTo>
                    <a:pt x="175" y="193"/>
                  </a:lnTo>
                  <a:lnTo>
                    <a:pt x="177" y="193"/>
                  </a:lnTo>
                  <a:lnTo>
                    <a:pt x="179" y="192"/>
                  </a:lnTo>
                  <a:lnTo>
                    <a:pt x="181" y="192"/>
                  </a:lnTo>
                  <a:lnTo>
                    <a:pt x="183" y="191"/>
                  </a:lnTo>
                  <a:lnTo>
                    <a:pt x="185" y="191"/>
                  </a:lnTo>
                  <a:lnTo>
                    <a:pt x="187" y="191"/>
                  </a:lnTo>
                  <a:lnTo>
                    <a:pt x="189" y="190"/>
                  </a:lnTo>
                  <a:lnTo>
                    <a:pt x="191" y="190"/>
                  </a:lnTo>
                  <a:lnTo>
                    <a:pt x="193" y="189"/>
                  </a:lnTo>
                  <a:lnTo>
                    <a:pt x="195" y="188"/>
                  </a:lnTo>
                  <a:lnTo>
                    <a:pt x="197" y="187"/>
                  </a:lnTo>
                  <a:lnTo>
                    <a:pt x="199" y="187"/>
                  </a:lnTo>
                  <a:lnTo>
                    <a:pt x="201" y="186"/>
                  </a:lnTo>
                  <a:lnTo>
                    <a:pt x="203" y="185"/>
                  </a:lnTo>
                  <a:lnTo>
                    <a:pt x="205" y="185"/>
                  </a:lnTo>
                  <a:lnTo>
                    <a:pt x="207" y="184"/>
                  </a:lnTo>
                  <a:lnTo>
                    <a:pt x="209" y="183"/>
                  </a:lnTo>
                  <a:lnTo>
                    <a:pt x="211" y="182"/>
                  </a:lnTo>
                  <a:lnTo>
                    <a:pt x="213" y="181"/>
                  </a:lnTo>
                  <a:lnTo>
                    <a:pt x="215" y="181"/>
                  </a:lnTo>
                  <a:lnTo>
                    <a:pt x="217" y="180"/>
                  </a:lnTo>
                  <a:lnTo>
                    <a:pt x="219" y="178"/>
                  </a:lnTo>
                  <a:lnTo>
                    <a:pt x="221" y="177"/>
                  </a:lnTo>
                  <a:lnTo>
                    <a:pt x="223" y="176"/>
                  </a:lnTo>
                  <a:lnTo>
                    <a:pt x="225" y="175"/>
                  </a:lnTo>
                  <a:lnTo>
                    <a:pt x="227" y="174"/>
                  </a:lnTo>
                  <a:lnTo>
                    <a:pt x="229" y="173"/>
                  </a:lnTo>
                  <a:lnTo>
                    <a:pt x="231" y="171"/>
                  </a:lnTo>
                  <a:lnTo>
                    <a:pt x="232" y="170"/>
                  </a:lnTo>
                  <a:lnTo>
                    <a:pt x="234" y="168"/>
                  </a:lnTo>
                  <a:lnTo>
                    <a:pt x="236" y="167"/>
                  </a:lnTo>
                  <a:lnTo>
                    <a:pt x="238" y="165"/>
                  </a:lnTo>
                  <a:lnTo>
                    <a:pt x="240" y="164"/>
                  </a:lnTo>
                  <a:lnTo>
                    <a:pt x="242" y="162"/>
                  </a:lnTo>
                  <a:lnTo>
                    <a:pt x="244" y="160"/>
                  </a:lnTo>
                  <a:lnTo>
                    <a:pt x="246" y="157"/>
                  </a:lnTo>
                  <a:lnTo>
                    <a:pt x="248" y="155"/>
                  </a:lnTo>
                  <a:lnTo>
                    <a:pt x="250" y="153"/>
                  </a:lnTo>
                  <a:lnTo>
                    <a:pt x="252" y="150"/>
                  </a:lnTo>
                  <a:lnTo>
                    <a:pt x="254" y="148"/>
                  </a:lnTo>
                  <a:lnTo>
                    <a:pt x="256" y="145"/>
                  </a:lnTo>
                  <a:lnTo>
                    <a:pt x="258" y="143"/>
                  </a:lnTo>
                  <a:lnTo>
                    <a:pt x="260" y="140"/>
                  </a:lnTo>
                  <a:lnTo>
                    <a:pt x="262" y="137"/>
                  </a:lnTo>
                  <a:lnTo>
                    <a:pt x="264" y="133"/>
                  </a:lnTo>
                  <a:lnTo>
                    <a:pt x="266" y="129"/>
                  </a:lnTo>
                  <a:lnTo>
                    <a:pt x="268" y="127"/>
                  </a:lnTo>
                  <a:lnTo>
                    <a:pt x="270" y="121"/>
                  </a:lnTo>
                  <a:lnTo>
                    <a:pt x="272" y="119"/>
                  </a:lnTo>
                  <a:lnTo>
                    <a:pt x="274" y="115"/>
                  </a:lnTo>
                  <a:lnTo>
                    <a:pt x="276" y="110"/>
                  </a:lnTo>
                  <a:lnTo>
                    <a:pt x="278" y="105"/>
                  </a:lnTo>
                  <a:lnTo>
                    <a:pt x="280" y="100"/>
                  </a:lnTo>
                  <a:lnTo>
                    <a:pt x="282" y="96"/>
                  </a:lnTo>
                  <a:lnTo>
                    <a:pt x="284" y="90"/>
                  </a:lnTo>
                  <a:lnTo>
                    <a:pt x="286" y="83"/>
                  </a:lnTo>
                  <a:lnTo>
                    <a:pt x="288" y="78"/>
                  </a:lnTo>
                  <a:lnTo>
                    <a:pt x="290" y="73"/>
                  </a:lnTo>
                  <a:lnTo>
                    <a:pt x="292" y="66"/>
                  </a:lnTo>
                  <a:lnTo>
                    <a:pt x="294" y="60"/>
                  </a:lnTo>
                  <a:lnTo>
                    <a:pt x="296" y="54"/>
                  </a:lnTo>
                  <a:lnTo>
                    <a:pt x="298" y="43"/>
                  </a:lnTo>
                  <a:lnTo>
                    <a:pt x="300" y="41"/>
                  </a:lnTo>
                  <a:lnTo>
                    <a:pt x="302" y="35"/>
                  </a:lnTo>
                  <a:lnTo>
                    <a:pt x="304" y="29"/>
                  </a:lnTo>
                  <a:lnTo>
                    <a:pt x="306" y="24"/>
                  </a:lnTo>
                  <a:lnTo>
                    <a:pt x="308" y="18"/>
                  </a:lnTo>
                  <a:lnTo>
                    <a:pt x="310" y="14"/>
                  </a:lnTo>
                  <a:lnTo>
                    <a:pt x="312" y="11"/>
                  </a:lnTo>
                  <a:lnTo>
                    <a:pt x="314" y="8"/>
                  </a:lnTo>
                  <a:lnTo>
                    <a:pt x="316" y="4"/>
                  </a:lnTo>
                  <a:lnTo>
                    <a:pt x="318" y="1"/>
                  </a:lnTo>
                  <a:lnTo>
                    <a:pt x="320" y="1"/>
                  </a:lnTo>
                  <a:lnTo>
                    <a:pt x="322" y="0"/>
                  </a:lnTo>
                  <a:lnTo>
                    <a:pt x="324" y="2"/>
                  </a:lnTo>
                  <a:lnTo>
                    <a:pt x="326" y="3"/>
                  </a:lnTo>
                  <a:lnTo>
                    <a:pt x="328" y="7"/>
                  </a:lnTo>
                  <a:lnTo>
                    <a:pt x="330" y="13"/>
                  </a:lnTo>
                  <a:lnTo>
                    <a:pt x="332" y="18"/>
                  </a:lnTo>
                  <a:lnTo>
                    <a:pt x="334" y="24"/>
                  </a:lnTo>
                  <a:lnTo>
                    <a:pt x="336" y="31"/>
                  </a:lnTo>
                  <a:lnTo>
                    <a:pt x="338" y="36"/>
                  </a:lnTo>
                  <a:lnTo>
                    <a:pt x="340" y="49"/>
                  </a:lnTo>
                  <a:lnTo>
                    <a:pt x="342" y="57"/>
                  </a:lnTo>
                  <a:lnTo>
                    <a:pt x="344" y="66"/>
                  </a:lnTo>
                  <a:lnTo>
                    <a:pt x="346" y="76"/>
                  </a:lnTo>
                  <a:lnTo>
                    <a:pt x="348" y="86"/>
                  </a:lnTo>
                  <a:lnTo>
                    <a:pt x="350" y="94"/>
                  </a:lnTo>
                  <a:lnTo>
                    <a:pt x="352" y="102"/>
                  </a:lnTo>
                  <a:lnTo>
                    <a:pt x="354" y="110"/>
                  </a:lnTo>
                  <a:lnTo>
                    <a:pt x="356" y="118"/>
                  </a:lnTo>
                  <a:lnTo>
                    <a:pt x="358" y="125"/>
                  </a:lnTo>
                  <a:lnTo>
                    <a:pt x="360" y="130"/>
                  </a:lnTo>
                  <a:lnTo>
                    <a:pt x="362" y="138"/>
                  </a:lnTo>
                  <a:lnTo>
                    <a:pt x="364" y="143"/>
                  </a:lnTo>
                  <a:lnTo>
                    <a:pt x="366" y="148"/>
                  </a:lnTo>
                  <a:lnTo>
                    <a:pt x="368" y="153"/>
                  </a:lnTo>
                  <a:lnTo>
                    <a:pt x="370" y="157"/>
                  </a:lnTo>
                  <a:lnTo>
                    <a:pt x="372" y="160"/>
                  </a:lnTo>
                  <a:lnTo>
                    <a:pt x="374" y="164"/>
                  </a:lnTo>
                  <a:lnTo>
                    <a:pt x="376" y="167"/>
                  </a:lnTo>
                  <a:lnTo>
                    <a:pt x="378" y="170"/>
                  </a:lnTo>
                  <a:lnTo>
                    <a:pt x="380" y="173"/>
                  </a:lnTo>
                  <a:lnTo>
                    <a:pt x="382" y="175"/>
                  </a:lnTo>
                  <a:lnTo>
                    <a:pt x="384" y="177"/>
                  </a:lnTo>
                  <a:lnTo>
                    <a:pt x="385" y="179"/>
                  </a:lnTo>
                  <a:lnTo>
                    <a:pt x="387" y="181"/>
                  </a:lnTo>
                  <a:lnTo>
                    <a:pt x="389" y="182"/>
                  </a:lnTo>
                  <a:lnTo>
                    <a:pt x="391" y="184"/>
                  </a:lnTo>
                  <a:lnTo>
                    <a:pt x="393" y="185"/>
                  </a:lnTo>
                  <a:lnTo>
                    <a:pt x="395" y="187"/>
                  </a:lnTo>
                  <a:lnTo>
                    <a:pt x="397" y="188"/>
                  </a:lnTo>
                  <a:lnTo>
                    <a:pt x="399" y="189"/>
                  </a:lnTo>
                  <a:lnTo>
                    <a:pt x="401" y="190"/>
                  </a:lnTo>
                  <a:lnTo>
                    <a:pt x="403" y="191"/>
                  </a:lnTo>
                  <a:lnTo>
                    <a:pt x="405" y="192"/>
                  </a:lnTo>
                  <a:lnTo>
                    <a:pt x="407" y="193"/>
                  </a:lnTo>
                  <a:lnTo>
                    <a:pt x="409" y="193"/>
                  </a:lnTo>
                  <a:lnTo>
                    <a:pt x="411" y="194"/>
                  </a:lnTo>
                  <a:lnTo>
                    <a:pt x="413" y="195"/>
                  </a:lnTo>
                  <a:lnTo>
                    <a:pt x="415" y="195"/>
                  </a:lnTo>
                  <a:lnTo>
                    <a:pt x="417" y="196"/>
                  </a:lnTo>
                  <a:lnTo>
                    <a:pt x="419" y="196"/>
                  </a:lnTo>
                  <a:lnTo>
                    <a:pt x="421" y="197"/>
                  </a:lnTo>
                  <a:lnTo>
                    <a:pt x="423" y="197"/>
                  </a:lnTo>
                  <a:lnTo>
                    <a:pt x="425" y="198"/>
                  </a:lnTo>
                  <a:lnTo>
                    <a:pt x="427" y="198"/>
                  </a:lnTo>
                  <a:lnTo>
                    <a:pt x="429" y="198"/>
                  </a:lnTo>
                  <a:lnTo>
                    <a:pt x="431" y="199"/>
                  </a:lnTo>
                  <a:lnTo>
                    <a:pt x="433" y="199"/>
                  </a:lnTo>
                  <a:lnTo>
                    <a:pt x="435" y="199"/>
                  </a:lnTo>
                  <a:lnTo>
                    <a:pt x="437" y="199"/>
                  </a:lnTo>
                  <a:lnTo>
                    <a:pt x="439" y="200"/>
                  </a:lnTo>
                  <a:lnTo>
                    <a:pt x="441" y="200"/>
                  </a:lnTo>
                  <a:lnTo>
                    <a:pt x="443" y="200"/>
                  </a:lnTo>
                  <a:lnTo>
                    <a:pt x="445" y="200"/>
                  </a:lnTo>
                  <a:lnTo>
                    <a:pt x="447" y="200"/>
                  </a:lnTo>
                  <a:lnTo>
                    <a:pt x="449" y="200"/>
                  </a:lnTo>
                  <a:lnTo>
                    <a:pt x="451" y="200"/>
                  </a:lnTo>
                  <a:lnTo>
                    <a:pt x="453" y="201"/>
                  </a:lnTo>
                  <a:lnTo>
                    <a:pt x="455" y="201"/>
                  </a:lnTo>
                  <a:lnTo>
                    <a:pt x="457" y="201"/>
                  </a:lnTo>
                  <a:lnTo>
                    <a:pt x="459" y="201"/>
                  </a:lnTo>
                  <a:lnTo>
                    <a:pt x="461" y="201"/>
                  </a:lnTo>
                  <a:lnTo>
                    <a:pt x="463" y="201"/>
                  </a:lnTo>
                  <a:lnTo>
                    <a:pt x="465" y="201"/>
                  </a:lnTo>
                  <a:lnTo>
                    <a:pt x="467" y="201"/>
                  </a:lnTo>
                  <a:lnTo>
                    <a:pt x="469" y="201"/>
                  </a:lnTo>
                  <a:lnTo>
                    <a:pt x="471" y="201"/>
                  </a:lnTo>
                  <a:lnTo>
                    <a:pt x="473" y="201"/>
                  </a:lnTo>
                  <a:lnTo>
                    <a:pt x="475" y="201"/>
                  </a:lnTo>
                  <a:lnTo>
                    <a:pt x="477" y="201"/>
                  </a:lnTo>
                  <a:lnTo>
                    <a:pt x="479" y="201"/>
                  </a:lnTo>
                  <a:lnTo>
                    <a:pt x="481" y="201"/>
                  </a:lnTo>
                  <a:lnTo>
                    <a:pt x="483" y="202"/>
                  </a:lnTo>
                  <a:lnTo>
                    <a:pt x="485" y="201"/>
                  </a:lnTo>
                  <a:lnTo>
                    <a:pt x="487" y="202"/>
                  </a:lnTo>
                  <a:lnTo>
                    <a:pt x="489" y="201"/>
                  </a:lnTo>
                  <a:lnTo>
                    <a:pt x="491" y="202"/>
                  </a:lnTo>
                  <a:lnTo>
                    <a:pt x="493" y="202"/>
                  </a:lnTo>
                  <a:lnTo>
                    <a:pt x="495" y="202"/>
                  </a:lnTo>
                  <a:lnTo>
                    <a:pt x="497" y="202"/>
                  </a:lnTo>
                  <a:lnTo>
                    <a:pt x="499" y="202"/>
                  </a:lnTo>
                  <a:lnTo>
                    <a:pt x="501" y="202"/>
                  </a:lnTo>
                  <a:lnTo>
                    <a:pt x="503" y="202"/>
                  </a:lnTo>
                  <a:lnTo>
                    <a:pt x="505" y="202"/>
                  </a:lnTo>
                  <a:lnTo>
                    <a:pt x="507" y="202"/>
                  </a:lnTo>
                  <a:lnTo>
                    <a:pt x="509" y="202"/>
                  </a:lnTo>
                  <a:lnTo>
                    <a:pt x="511" y="202"/>
                  </a:lnTo>
                  <a:lnTo>
                    <a:pt x="513" y="202"/>
                  </a:lnTo>
                  <a:lnTo>
                    <a:pt x="515" y="202"/>
                  </a:lnTo>
                  <a:lnTo>
                    <a:pt x="517" y="202"/>
                  </a:lnTo>
                  <a:lnTo>
                    <a:pt x="519" y="202"/>
                  </a:lnTo>
                  <a:lnTo>
                    <a:pt x="521" y="202"/>
                  </a:lnTo>
                  <a:lnTo>
                    <a:pt x="523" y="202"/>
                  </a:lnTo>
                  <a:lnTo>
                    <a:pt x="525" y="202"/>
                  </a:lnTo>
                  <a:lnTo>
                    <a:pt x="527" y="202"/>
                  </a:lnTo>
                  <a:lnTo>
                    <a:pt x="529" y="202"/>
                  </a:lnTo>
                  <a:lnTo>
                    <a:pt x="531" y="202"/>
                  </a:lnTo>
                  <a:lnTo>
                    <a:pt x="533" y="202"/>
                  </a:lnTo>
                  <a:lnTo>
                    <a:pt x="535" y="202"/>
                  </a:lnTo>
                  <a:lnTo>
                    <a:pt x="537" y="202"/>
                  </a:lnTo>
                  <a:lnTo>
                    <a:pt x="539" y="202"/>
                  </a:lnTo>
                  <a:lnTo>
                    <a:pt x="540" y="202"/>
                  </a:lnTo>
                  <a:lnTo>
                    <a:pt x="542" y="202"/>
                  </a:lnTo>
                  <a:lnTo>
                    <a:pt x="544" y="202"/>
                  </a:lnTo>
                  <a:lnTo>
                    <a:pt x="546" y="202"/>
                  </a:lnTo>
                  <a:lnTo>
                    <a:pt x="548" y="202"/>
                  </a:lnTo>
                  <a:lnTo>
                    <a:pt x="550" y="202"/>
                  </a:lnTo>
                  <a:lnTo>
                    <a:pt x="552" y="202"/>
                  </a:lnTo>
                  <a:lnTo>
                    <a:pt x="554" y="202"/>
                  </a:lnTo>
                  <a:lnTo>
                    <a:pt x="556" y="202"/>
                  </a:lnTo>
                  <a:lnTo>
                    <a:pt x="558" y="202"/>
                  </a:lnTo>
                  <a:lnTo>
                    <a:pt x="560" y="202"/>
                  </a:lnTo>
                  <a:lnTo>
                    <a:pt x="562" y="202"/>
                  </a:lnTo>
                  <a:lnTo>
                    <a:pt x="564" y="202"/>
                  </a:lnTo>
                  <a:lnTo>
                    <a:pt x="566" y="202"/>
                  </a:lnTo>
                  <a:lnTo>
                    <a:pt x="568" y="202"/>
                  </a:lnTo>
                  <a:lnTo>
                    <a:pt x="570" y="202"/>
                  </a:lnTo>
                  <a:lnTo>
                    <a:pt x="572" y="202"/>
                  </a:lnTo>
                  <a:lnTo>
                    <a:pt x="574" y="202"/>
                  </a:lnTo>
                  <a:lnTo>
                    <a:pt x="576" y="202"/>
                  </a:lnTo>
                  <a:lnTo>
                    <a:pt x="578" y="202"/>
                  </a:lnTo>
                  <a:lnTo>
                    <a:pt x="580" y="202"/>
                  </a:lnTo>
                  <a:lnTo>
                    <a:pt x="582" y="202"/>
                  </a:lnTo>
                  <a:lnTo>
                    <a:pt x="584" y="202"/>
                  </a:lnTo>
                  <a:lnTo>
                    <a:pt x="586" y="202"/>
                  </a:lnTo>
                  <a:lnTo>
                    <a:pt x="588" y="202"/>
                  </a:lnTo>
                  <a:lnTo>
                    <a:pt x="590" y="202"/>
                  </a:lnTo>
                  <a:lnTo>
                    <a:pt x="592" y="202"/>
                  </a:lnTo>
                  <a:lnTo>
                    <a:pt x="594" y="202"/>
                  </a:lnTo>
                  <a:lnTo>
                    <a:pt x="596" y="202"/>
                  </a:lnTo>
                  <a:lnTo>
                    <a:pt x="598" y="202"/>
                  </a:lnTo>
                  <a:lnTo>
                    <a:pt x="600" y="202"/>
                  </a:lnTo>
                  <a:lnTo>
                    <a:pt x="602" y="202"/>
                  </a:lnTo>
                  <a:lnTo>
                    <a:pt x="604" y="202"/>
                  </a:lnTo>
                  <a:lnTo>
                    <a:pt x="606" y="202"/>
                  </a:lnTo>
                  <a:lnTo>
                    <a:pt x="608" y="202"/>
                  </a:lnTo>
                  <a:lnTo>
                    <a:pt x="610" y="202"/>
                  </a:lnTo>
                  <a:lnTo>
                    <a:pt x="612" y="202"/>
                  </a:lnTo>
                  <a:lnTo>
                    <a:pt x="614" y="202"/>
                  </a:lnTo>
                  <a:lnTo>
                    <a:pt x="616" y="202"/>
                  </a:lnTo>
                </a:path>
              </a:pathLst>
            </a:custGeom>
            <a:noFill/>
            <a:ln w="19050" cap="flat">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4" name="Freeform 75"/>
            <p:cNvSpPr>
              <a:spLocks noChangeAspect="1"/>
            </p:cNvSpPr>
            <p:nvPr/>
          </p:nvSpPr>
          <p:spPr bwMode="auto">
            <a:xfrm>
              <a:off x="1351" y="1119"/>
              <a:ext cx="3137" cy="1400"/>
            </a:xfrm>
            <a:custGeom>
              <a:avLst/>
              <a:gdLst>
                <a:gd name="T0" fmla="*/ 41 w 616"/>
                <a:gd name="T1" fmla="*/ 1400 h 190"/>
                <a:gd name="T2" fmla="*/ 92 w 616"/>
                <a:gd name="T3" fmla="*/ 1400 h 190"/>
                <a:gd name="T4" fmla="*/ 143 w 616"/>
                <a:gd name="T5" fmla="*/ 1400 h 190"/>
                <a:gd name="T6" fmla="*/ 194 w 616"/>
                <a:gd name="T7" fmla="*/ 1400 h 190"/>
                <a:gd name="T8" fmla="*/ 244 w 616"/>
                <a:gd name="T9" fmla="*/ 1400 h 190"/>
                <a:gd name="T10" fmla="*/ 295 w 616"/>
                <a:gd name="T11" fmla="*/ 1400 h 190"/>
                <a:gd name="T12" fmla="*/ 346 w 616"/>
                <a:gd name="T13" fmla="*/ 1400 h 190"/>
                <a:gd name="T14" fmla="*/ 392 w 616"/>
                <a:gd name="T15" fmla="*/ 1393 h 190"/>
                <a:gd name="T16" fmla="*/ 443 w 616"/>
                <a:gd name="T17" fmla="*/ 1393 h 190"/>
                <a:gd name="T18" fmla="*/ 494 w 616"/>
                <a:gd name="T19" fmla="*/ 1393 h 190"/>
                <a:gd name="T20" fmla="*/ 545 w 616"/>
                <a:gd name="T21" fmla="*/ 1393 h 190"/>
                <a:gd name="T22" fmla="*/ 596 w 616"/>
                <a:gd name="T23" fmla="*/ 1385 h 190"/>
                <a:gd name="T24" fmla="*/ 647 w 616"/>
                <a:gd name="T25" fmla="*/ 1385 h 190"/>
                <a:gd name="T26" fmla="*/ 698 w 616"/>
                <a:gd name="T27" fmla="*/ 1378 h 190"/>
                <a:gd name="T28" fmla="*/ 749 w 616"/>
                <a:gd name="T29" fmla="*/ 1371 h 190"/>
                <a:gd name="T30" fmla="*/ 800 w 616"/>
                <a:gd name="T31" fmla="*/ 1363 h 190"/>
                <a:gd name="T32" fmla="*/ 850 w 616"/>
                <a:gd name="T33" fmla="*/ 1348 h 190"/>
                <a:gd name="T34" fmla="*/ 901 w 616"/>
                <a:gd name="T35" fmla="*/ 1341 h 190"/>
                <a:gd name="T36" fmla="*/ 952 w 616"/>
                <a:gd name="T37" fmla="*/ 1319 h 190"/>
                <a:gd name="T38" fmla="*/ 1003 w 616"/>
                <a:gd name="T39" fmla="*/ 1304 h 190"/>
                <a:gd name="T40" fmla="*/ 1054 w 616"/>
                <a:gd name="T41" fmla="*/ 1282 h 190"/>
                <a:gd name="T42" fmla="*/ 1105 w 616"/>
                <a:gd name="T43" fmla="*/ 1253 h 190"/>
                <a:gd name="T44" fmla="*/ 1156 w 616"/>
                <a:gd name="T45" fmla="*/ 1216 h 190"/>
                <a:gd name="T46" fmla="*/ 1202 w 616"/>
                <a:gd name="T47" fmla="*/ 1172 h 190"/>
                <a:gd name="T48" fmla="*/ 1253 w 616"/>
                <a:gd name="T49" fmla="*/ 1113 h 190"/>
                <a:gd name="T50" fmla="*/ 1304 w 616"/>
                <a:gd name="T51" fmla="*/ 1046 h 190"/>
                <a:gd name="T52" fmla="*/ 1355 w 616"/>
                <a:gd name="T53" fmla="*/ 951 h 190"/>
                <a:gd name="T54" fmla="*/ 1406 w 616"/>
                <a:gd name="T55" fmla="*/ 833 h 190"/>
                <a:gd name="T56" fmla="*/ 1456 w 616"/>
                <a:gd name="T57" fmla="*/ 685 h 190"/>
                <a:gd name="T58" fmla="*/ 1507 w 616"/>
                <a:gd name="T59" fmla="*/ 501 h 190"/>
                <a:gd name="T60" fmla="*/ 1558 w 616"/>
                <a:gd name="T61" fmla="*/ 295 h 190"/>
                <a:gd name="T62" fmla="*/ 1609 w 616"/>
                <a:gd name="T63" fmla="*/ 111 h 190"/>
                <a:gd name="T64" fmla="*/ 1660 w 616"/>
                <a:gd name="T65" fmla="*/ 0 h 190"/>
                <a:gd name="T66" fmla="*/ 1711 w 616"/>
                <a:gd name="T67" fmla="*/ 81 h 190"/>
                <a:gd name="T68" fmla="*/ 1762 w 616"/>
                <a:gd name="T69" fmla="*/ 324 h 190"/>
                <a:gd name="T70" fmla="*/ 1813 w 616"/>
                <a:gd name="T71" fmla="*/ 626 h 190"/>
                <a:gd name="T72" fmla="*/ 1864 w 616"/>
                <a:gd name="T73" fmla="*/ 892 h 190"/>
                <a:gd name="T74" fmla="*/ 1915 w 616"/>
                <a:gd name="T75" fmla="*/ 1068 h 190"/>
                <a:gd name="T76" fmla="*/ 1961 w 616"/>
                <a:gd name="T77" fmla="*/ 1186 h 190"/>
                <a:gd name="T78" fmla="*/ 2012 w 616"/>
                <a:gd name="T79" fmla="*/ 1260 h 190"/>
                <a:gd name="T80" fmla="*/ 2062 w 616"/>
                <a:gd name="T81" fmla="*/ 1304 h 190"/>
                <a:gd name="T82" fmla="*/ 2113 w 616"/>
                <a:gd name="T83" fmla="*/ 1334 h 190"/>
                <a:gd name="T84" fmla="*/ 2164 w 616"/>
                <a:gd name="T85" fmla="*/ 1356 h 190"/>
                <a:gd name="T86" fmla="*/ 2215 w 616"/>
                <a:gd name="T87" fmla="*/ 1371 h 190"/>
                <a:gd name="T88" fmla="*/ 2266 w 616"/>
                <a:gd name="T89" fmla="*/ 1378 h 190"/>
                <a:gd name="T90" fmla="*/ 2317 w 616"/>
                <a:gd name="T91" fmla="*/ 1385 h 190"/>
                <a:gd name="T92" fmla="*/ 2368 w 616"/>
                <a:gd name="T93" fmla="*/ 1393 h 190"/>
                <a:gd name="T94" fmla="*/ 2419 w 616"/>
                <a:gd name="T95" fmla="*/ 1393 h 190"/>
                <a:gd name="T96" fmla="*/ 2470 w 616"/>
                <a:gd name="T97" fmla="*/ 1393 h 190"/>
                <a:gd name="T98" fmla="*/ 2521 w 616"/>
                <a:gd name="T99" fmla="*/ 1400 h 190"/>
                <a:gd name="T100" fmla="*/ 2572 w 616"/>
                <a:gd name="T101" fmla="*/ 1400 h 190"/>
                <a:gd name="T102" fmla="*/ 2623 w 616"/>
                <a:gd name="T103" fmla="*/ 1400 h 190"/>
                <a:gd name="T104" fmla="*/ 2674 w 616"/>
                <a:gd name="T105" fmla="*/ 1400 h 190"/>
                <a:gd name="T106" fmla="*/ 2725 w 616"/>
                <a:gd name="T107" fmla="*/ 1400 h 190"/>
                <a:gd name="T108" fmla="*/ 2770 w 616"/>
                <a:gd name="T109" fmla="*/ 1400 h 190"/>
                <a:gd name="T110" fmla="*/ 2821 w 616"/>
                <a:gd name="T111" fmla="*/ 1400 h 190"/>
                <a:gd name="T112" fmla="*/ 2872 w 616"/>
                <a:gd name="T113" fmla="*/ 1400 h 190"/>
                <a:gd name="T114" fmla="*/ 2923 w 616"/>
                <a:gd name="T115" fmla="*/ 1400 h 190"/>
                <a:gd name="T116" fmla="*/ 2974 w 616"/>
                <a:gd name="T117" fmla="*/ 1400 h 190"/>
                <a:gd name="T118" fmla="*/ 3025 w 616"/>
                <a:gd name="T119" fmla="*/ 1400 h 190"/>
                <a:gd name="T120" fmla="*/ 3076 w 616"/>
                <a:gd name="T121" fmla="*/ 1400 h 190"/>
                <a:gd name="T122" fmla="*/ 3127 w 616"/>
                <a:gd name="T123" fmla="*/ 1400 h 1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6"/>
                <a:gd name="T187" fmla="*/ 0 h 190"/>
                <a:gd name="T188" fmla="*/ 616 w 616"/>
                <a:gd name="T189" fmla="*/ 190 h 1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6" h="190">
                  <a:moveTo>
                    <a:pt x="0" y="190"/>
                  </a:moveTo>
                  <a:lnTo>
                    <a:pt x="2" y="190"/>
                  </a:lnTo>
                  <a:lnTo>
                    <a:pt x="4" y="190"/>
                  </a:lnTo>
                  <a:lnTo>
                    <a:pt x="6" y="190"/>
                  </a:lnTo>
                  <a:lnTo>
                    <a:pt x="8" y="190"/>
                  </a:lnTo>
                  <a:lnTo>
                    <a:pt x="10" y="190"/>
                  </a:lnTo>
                  <a:lnTo>
                    <a:pt x="12" y="190"/>
                  </a:lnTo>
                  <a:lnTo>
                    <a:pt x="14" y="190"/>
                  </a:lnTo>
                  <a:lnTo>
                    <a:pt x="16" y="190"/>
                  </a:lnTo>
                  <a:lnTo>
                    <a:pt x="18" y="190"/>
                  </a:lnTo>
                  <a:lnTo>
                    <a:pt x="20" y="190"/>
                  </a:lnTo>
                  <a:lnTo>
                    <a:pt x="22" y="190"/>
                  </a:lnTo>
                  <a:lnTo>
                    <a:pt x="24" y="190"/>
                  </a:lnTo>
                  <a:lnTo>
                    <a:pt x="26" y="190"/>
                  </a:lnTo>
                  <a:lnTo>
                    <a:pt x="28" y="190"/>
                  </a:lnTo>
                  <a:lnTo>
                    <a:pt x="30" y="190"/>
                  </a:lnTo>
                  <a:lnTo>
                    <a:pt x="32" y="190"/>
                  </a:lnTo>
                  <a:lnTo>
                    <a:pt x="34" y="190"/>
                  </a:lnTo>
                  <a:lnTo>
                    <a:pt x="36" y="190"/>
                  </a:lnTo>
                  <a:lnTo>
                    <a:pt x="38" y="190"/>
                  </a:lnTo>
                  <a:lnTo>
                    <a:pt x="40" y="190"/>
                  </a:lnTo>
                  <a:lnTo>
                    <a:pt x="42" y="190"/>
                  </a:lnTo>
                  <a:lnTo>
                    <a:pt x="44" y="190"/>
                  </a:lnTo>
                  <a:lnTo>
                    <a:pt x="46" y="190"/>
                  </a:lnTo>
                  <a:lnTo>
                    <a:pt x="48" y="190"/>
                  </a:lnTo>
                  <a:lnTo>
                    <a:pt x="50" y="190"/>
                  </a:lnTo>
                  <a:lnTo>
                    <a:pt x="52" y="190"/>
                  </a:lnTo>
                  <a:lnTo>
                    <a:pt x="54" y="190"/>
                  </a:lnTo>
                  <a:lnTo>
                    <a:pt x="56" y="190"/>
                  </a:lnTo>
                  <a:lnTo>
                    <a:pt x="58" y="190"/>
                  </a:lnTo>
                  <a:lnTo>
                    <a:pt x="60" y="190"/>
                  </a:lnTo>
                  <a:lnTo>
                    <a:pt x="62" y="190"/>
                  </a:lnTo>
                  <a:lnTo>
                    <a:pt x="64" y="190"/>
                  </a:lnTo>
                  <a:lnTo>
                    <a:pt x="66" y="190"/>
                  </a:lnTo>
                  <a:lnTo>
                    <a:pt x="68" y="190"/>
                  </a:lnTo>
                  <a:lnTo>
                    <a:pt x="70" y="189"/>
                  </a:lnTo>
                  <a:lnTo>
                    <a:pt x="72" y="190"/>
                  </a:lnTo>
                  <a:lnTo>
                    <a:pt x="74" y="189"/>
                  </a:lnTo>
                  <a:lnTo>
                    <a:pt x="76" y="189"/>
                  </a:lnTo>
                  <a:lnTo>
                    <a:pt x="77" y="189"/>
                  </a:lnTo>
                  <a:lnTo>
                    <a:pt x="79" y="189"/>
                  </a:lnTo>
                  <a:lnTo>
                    <a:pt x="81" y="189"/>
                  </a:lnTo>
                  <a:lnTo>
                    <a:pt x="83" y="189"/>
                  </a:lnTo>
                  <a:lnTo>
                    <a:pt x="85" y="189"/>
                  </a:lnTo>
                  <a:lnTo>
                    <a:pt x="87" y="189"/>
                  </a:lnTo>
                  <a:lnTo>
                    <a:pt x="89" y="189"/>
                  </a:lnTo>
                  <a:lnTo>
                    <a:pt x="91" y="189"/>
                  </a:lnTo>
                  <a:lnTo>
                    <a:pt x="93" y="189"/>
                  </a:lnTo>
                  <a:lnTo>
                    <a:pt x="95" y="189"/>
                  </a:lnTo>
                  <a:lnTo>
                    <a:pt x="97" y="189"/>
                  </a:lnTo>
                  <a:lnTo>
                    <a:pt x="99" y="189"/>
                  </a:lnTo>
                  <a:lnTo>
                    <a:pt x="101" y="189"/>
                  </a:lnTo>
                  <a:lnTo>
                    <a:pt x="103" y="189"/>
                  </a:lnTo>
                  <a:lnTo>
                    <a:pt x="105" y="189"/>
                  </a:lnTo>
                  <a:lnTo>
                    <a:pt x="107" y="189"/>
                  </a:lnTo>
                  <a:lnTo>
                    <a:pt x="109" y="189"/>
                  </a:lnTo>
                  <a:lnTo>
                    <a:pt x="111" y="189"/>
                  </a:lnTo>
                  <a:lnTo>
                    <a:pt x="113" y="188"/>
                  </a:lnTo>
                  <a:lnTo>
                    <a:pt x="115" y="188"/>
                  </a:lnTo>
                  <a:lnTo>
                    <a:pt x="117" y="188"/>
                  </a:lnTo>
                  <a:lnTo>
                    <a:pt x="119" y="188"/>
                  </a:lnTo>
                  <a:lnTo>
                    <a:pt x="121" y="188"/>
                  </a:lnTo>
                  <a:lnTo>
                    <a:pt x="123" y="188"/>
                  </a:lnTo>
                  <a:lnTo>
                    <a:pt x="125" y="188"/>
                  </a:lnTo>
                  <a:lnTo>
                    <a:pt x="127" y="188"/>
                  </a:lnTo>
                  <a:lnTo>
                    <a:pt x="129" y="188"/>
                  </a:lnTo>
                  <a:lnTo>
                    <a:pt x="131" y="187"/>
                  </a:lnTo>
                  <a:lnTo>
                    <a:pt x="133" y="187"/>
                  </a:lnTo>
                  <a:lnTo>
                    <a:pt x="135" y="187"/>
                  </a:lnTo>
                  <a:lnTo>
                    <a:pt x="137" y="187"/>
                  </a:lnTo>
                  <a:lnTo>
                    <a:pt x="139" y="187"/>
                  </a:lnTo>
                  <a:lnTo>
                    <a:pt x="141" y="187"/>
                  </a:lnTo>
                  <a:lnTo>
                    <a:pt x="143" y="186"/>
                  </a:lnTo>
                  <a:lnTo>
                    <a:pt x="145" y="186"/>
                  </a:lnTo>
                  <a:lnTo>
                    <a:pt x="147" y="186"/>
                  </a:lnTo>
                  <a:lnTo>
                    <a:pt x="149" y="186"/>
                  </a:lnTo>
                  <a:lnTo>
                    <a:pt x="151" y="186"/>
                  </a:lnTo>
                  <a:lnTo>
                    <a:pt x="153" y="185"/>
                  </a:lnTo>
                  <a:lnTo>
                    <a:pt x="155" y="185"/>
                  </a:lnTo>
                  <a:lnTo>
                    <a:pt x="157" y="185"/>
                  </a:lnTo>
                  <a:lnTo>
                    <a:pt x="159" y="185"/>
                  </a:lnTo>
                  <a:lnTo>
                    <a:pt x="161" y="184"/>
                  </a:lnTo>
                  <a:lnTo>
                    <a:pt x="163" y="184"/>
                  </a:lnTo>
                  <a:lnTo>
                    <a:pt x="165" y="184"/>
                  </a:lnTo>
                  <a:lnTo>
                    <a:pt x="167" y="183"/>
                  </a:lnTo>
                  <a:lnTo>
                    <a:pt x="169" y="183"/>
                  </a:lnTo>
                  <a:lnTo>
                    <a:pt x="171" y="183"/>
                  </a:lnTo>
                  <a:lnTo>
                    <a:pt x="173" y="182"/>
                  </a:lnTo>
                  <a:lnTo>
                    <a:pt x="175" y="182"/>
                  </a:lnTo>
                  <a:lnTo>
                    <a:pt x="177" y="182"/>
                  </a:lnTo>
                  <a:lnTo>
                    <a:pt x="179" y="181"/>
                  </a:lnTo>
                  <a:lnTo>
                    <a:pt x="181" y="181"/>
                  </a:lnTo>
                  <a:lnTo>
                    <a:pt x="183" y="180"/>
                  </a:lnTo>
                  <a:lnTo>
                    <a:pt x="185" y="180"/>
                  </a:lnTo>
                  <a:lnTo>
                    <a:pt x="187" y="179"/>
                  </a:lnTo>
                  <a:lnTo>
                    <a:pt x="189" y="179"/>
                  </a:lnTo>
                  <a:lnTo>
                    <a:pt x="191" y="179"/>
                  </a:lnTo>
                  <a:lnTo>
                    <a:pt x="193" y="178"/>
                  </a:lnTo>
                  <a:lnTo>
                    <a:pt x="195" y="177"/>
                  </a:lnTo>
                  <a:lnTo>
                    <a:pt x="197" y="177"/>
                  </a:lnTo>
                  <a:lnTo>
                    <a:pt x="199" y="176"/>
                  </a:lnTo>
                  <a:lnTo>
                    <a:pt x="201" y="176"/>
                  </a:lnTo>
                  <a:lnTo>
                    <a:pt x="203" y="175"/>
                  </a:lnTo>
                  <a:lnTo>
                    <a:pt x="205" y="174"/>
                  </a:lnTo>
                  <a:lnTo>
                    <a:pt x="207" y="174"/>
                  </a:lnTo>
                  <a:lnTo>
                    <a:pt x="209" y="173"/>
                  </a:lnTo>
                  <a:lnTo>
                    <a:pt x="211" y="172"/>
                  </a:lnTo>
                  <a:lnTo>
                    <a:pt x="213" y="171"/>
                  </a:lnTo>
                  <a:lnTo>
                    <a:pt x="215" y="170"/>
                  </a:lnTo>
                  <a:lnTo>
                    <a:pt x="217" y="170"/>
                  </a:lnTo>
                  <a:lnTo>
                    <a:pt x="219" y="169"/>
                  </a:lnTo>
                  <a:lnTo>
                    <a:pt x="221" y="168"/>
                  </a:lnTo>
                  <a:lnTo>
                    <a:pt x="223" y="167"/>
                  </a:lnTo>
                  <a:lnTo>
                    <a:pt x="225" y="166"/>
                  </a:lnTo>
                  <a:lnTo>
                    <a:pt x="227" y="165"/>
                  </a:lnTo>
                  <a:lnTo>
                    <a:pt x="229" y="164"/>
                  </a:lnTo>
                  <a:lnTo>
                    <a:pt x="231" y="163"/>
                  </a:lnTo>
                  <a:lnTo>
                    <a:pt x="232" y="162"/>
                  </a:lnTo>
                  <a:lnTo>
                    <a:pt x="234" y="160"/>
                  </a:lnTo>
                  <a:lnTo>
                    <a:pt x="236" y="159"/>
                  </a:lnTo>
                  <a:lnTo>
                    <a:pt x="238" y="158"/>
                  </a:lnTo>
                  <a:lnTo>
                    <a:pt x="240" y="156"/>
                  </a:lnTo>
                  <a:lnTo>
                    <a:pt x="242" y="155"/>
                  </a:lnTo>
                  <a:lnTo>
                    <a:pt x="244" y="153"/>
                  </a:lnTo>
                  <a:lnTo>
                    <a:pt x="246" y="151"/>
                  </a:lnTo>
                  <a:lnTo>
                    <a:pt x="248" y="150"/>
                  </a:lnTo>
                  <a:lnTo>
                    <a:pt x="250" y="148"/>
                  </a:lnTo>
                  <a:lnTo>
                    <a:pt x="252" y="146"/>
                  </a:lnTo>
                  <a:lnTo>
                    <a:pt x="254" y="143"/>
                  </a:lnTo>
                  <a:lnTo>
                    <a:pt x="256" y="142"/>
                  </a:lnTo>
                  <a:lnTo>
                    <a:pt x="258" y="139"/>
                  </a:lnTo>
                  <a:lnTo>
                    <a:pt x="260" y="137"/>
                  </a:lnTo>
                  <a:lnTo>
                    <a:pt x="262" y="135"/>
                  </a:lnTo>
                  <a:lnTo>
                    <a:pt x="264" y="132"/>
                  </a:lnTo>
                  <a:lnTo>
                    <a:pt x="266" y="129"/>
                  </a:lnTo>
                  <a:lnTo>
                    <a:pt x="268" y="127"/>
                  </a:lnTo>
                  <a:lnTo>
                    <a:pt x="270" y="123"/>
                  </a:lnTo>
                  <a:lnTo>
                    <a:pt x="272" y="120"/>
                  </a:lnTo>
                  <a:lnTo>
                    <a:pt x="274" y="117"/>
                  </a:lnTo>
                  <a:lnTo>
                    <a:pt x="276" y="113"/>
                  </a:lnTo>
                  <a:lnTo>
                    <a:pt x="278" y="109"/>
                  </a:lnTo>
                  <a:lnTo>
                    <a:pt x="280" y="106"/>
                  </a:lnTo>
                  <a:lnTo>
                    <a:pt x="282" y="102"/>
                  </a:lnTo>
                  <a:lnTo>
                    <a:pt x="284" y="98"/>
                  </a:lnTo>
                  <a:lnTo>
                    <a:pt x="286" y="93"/>
                  </a:lnTo>
                  <a:lnTo>
                    <a:pt x="288" y="88"/>
                  </a:lnTo>
                  <a:lnTo>
                    <a:pt x="290" y="84"/>
                  </a:lnTo>
                  <a:lnTo>
                    <a:pt x="292" y="78"/>
                  </a:lnTo>
                  <a:lnTo>
                    <a:pt x="294" y="73"/>
                  </a:lnTo>
                  <a:lnTo>
                    <a:pt x="296" y="68"/>
                  </a:lnTo>
                  <a:lnTo>
                    <a:pt x="298" y="59"/>
                  </a:lnTo>
                  <a:lnTo>
                    <a:pt x="300" y="56"/>
                  </a:lnTo>
                  <a:lnTo>
                    <a:pt x="302" y="51"/>
                  </a:lnTo>
                  <a:lnTo>
                    <a:pt x="304" y="44"/>
                  </a:lnTo>
                  <a:lnTo>
                    <a:pt x="306" y="40"/>
                  </a:lnTo>
                  <a:lnTo>
                    <a:pt x="308" y="34"/>
                  </a:lnTo>
                  <a:lnTo>
                    <a:pt x="310" y="28"/>
                  </a:lnTo>
                  <a:lnTo>
                    <a:pt x="312" y="24"/>
                  </a:lnTo>
                  <a:lnTo>
                    <a:pt x="314" y="20"/>
                  </a:lnTo>
                  <a:lnTo>
                    <a:pt x="316" y="15"/>
                  </a:lnTo>
                  <a:lnTo>
                    <a:pt x="318" y="10"/>
                  </a:lnTo>
                  <a:lnTo>
                    <a:pt x="320" y="6"/>
                  </a:lnTo>
                  <a:lnTo>
                    <a:pt x="322" y="4"/>
                  </a:lnTo>
                  <a:lnTo>
                    <a:pt x="324" y="1"/>
                  </a:lnTo>
                  <a:lnTo>
                    <a:pt x="326" y="0"/>
                  </a:lnTo>
                  <a:lnTo>
                    <a:pt x="328" y="1"/>
                  </a:lnTo>
                  <a:lnTo>
                    <a:pt x="330" y="3"/>
                  </a:lnTo>
                  <a:lnTo>
                    <a:pt x="332" y="5"/>
                  </a:lnTo>
                  <a:lnTo>
                    <a:pt x="334" y="7"/>
                  </a:lnTo>
                  <a:lnTo>
                    <a:pt x="336" y="11"/>
                  </a:lnTo>
                  <a:lnTo>
                    <a:pt x="338" y="13"/>
                  </a:lnTo>
                  <a:lnTo>
                    <a:pt x="340" y="22"/>
                  </a:lnTo>
                  <a:lnTo>
                    <a:pt x="342" y="29"/>
                  </a:lnTo>
                  <a:lnTo>
                    <a:pt x="344" y="36"/>
                  </a:lnTo>
                  <a:lnTo>
                    <a:pt x="346" y="44"/>
                  </a:lnTo>
                  <a:lnTo>
                    <a:pt x="348" y="52"/>
                  </a:lnTo>
                  <a:lnTo>
                    <a:pt x="350" y="60"/>
                  </a:lnTo>
                  <a:lnTo>
                    <a:pt x="352" y="69"/>
                  </a:lnTo>
                  <a:lnTo>
                    <a:pt x="354" y="77"/>
                  </a:lnTo>
                  <a:lnTo>
                    <a:pt x="356" y="85"/>
                  </a:lnTo>
                  <a:lnTo>
                    <a:pt x="358" y="93"/>
                  </a:lnTo>
                  <a:lnTo>
                    <a:pt x="360" y="98"/>
                  </a:lnTo>
                  <a:lnTo>
                    <a:pt x="362" y="108"/>
                  </a:lnTo>
                  <a:lnTo>
                    <a:pt x="364" y="115"/>
                  </a:lnTo>
                  <a:lnTo>
                    <a:pt x="366" y="121"/>
                  </a:lnTo>
                  <a:lnTo>
                    <a:pt x="368" y="127"/>
                  </a:lnTo>
                  <a:lnTo>
                    <a:pt x="370" y="132"/>
                  </a:lnTo>
                  <a:lnTo>
                    <a:pt x="372" y="137"/>
                  </a:lnTo>
                  <a:lnTo>
                    <a:pt x="374" y="142"/>
                  </a:lnTo>
                  <a:lnTo>
                    <a:pt x="376" y="145"/>
                  </a:lnTo>
                  <a:lnTo>
                    <a:pt x="378" y="149"/>
                  </a:lnTo>
                  <a:lnTo>
                    <a:pt x="380" y="153"/>
                  </a:lnTo>
                  <a:lnTo>
                    <a:pt x="382" y="156"/>
                  </a:lnTo>
                  <a:lnTo>
                    <a:pt x="384" y="159"/>
                  </a:lnTo>
                  <a:lnTo>
                    <a:pt x="385" y="161"/>
                  </a:lnTo>
                  <a:lnTo>
                    <a:pt x="387" y="163"/>
                  </a:lnTo>
                  <a:lnTo>
                    <a:pt x="389" y="165"/>
                  </a:lnTo>
                  <a:lnTo>
                    <a:pt x="391" y="167"/>
                  </a:lnTo>
                  <a:lnTo>
                    <a:pt x="393" y="169"/>
                  </a:lnTo>
                  <a:lnTo>
                    <a:pt x="395" y="171"/>
                  </a:lnTo>
                  <a:lnTo>
                    <a:pt x="397" y="172"/>
                  </a:lnTo>
                  <a:lnTo>
                    <a:pt x="399" y="174"/>
                  </a:lnTo>
                  <a:lnTo>
                    <a:pt x="401" y="175"/>
                  </a:lnTo>
                  <a:lnTo>
                    <a:pt x="403" y="175"/>
                  </a:lnTo>
                  <a:lnTo>
                    <a:pt x="405" y="177"/>
                  </a:lnTo>
                  <a:lnTo>
                    <a:pt x="407" y="178"/>
                  </a:lnTo>
                  <a:lnTo>
                    <a:pt x="409" y="179"/>
                  </a:lnTo>
                  <a:lnTo>
                    <a:pt x="411" y="180"/>
                  </a:lnTo>
                  <a:lnTo>
                    <a:pt x="413" y="181"/>
                  </a:lnTo>
                  <a:lnTo>
                    <a:pt x="415" y="181"/>
                  </a:lnTo>
                  <a:lnTo>
                    <a:pt x="417" y="182"/>
                  </a:lnTo>
                  <a:lnTo>
                    <a:pt x="419" y="183"/>
                  </a:lnTo>
                  <a:lnTo>
                    <a:pt x="421" y="183"/>
                  </a:lnTo>
                  <a:lnTo>
                    <a:pt x="423" y="184"/>
                  </a:lnTo>
                  <a:lnTo>
                    <a:pt x="425" y="184"/>
                  </a:lnTo>
                  <a:lnTo>
                    <a:pt x="427" y="185"/>
                  </a:lnTo>
                  <a:lnTo>
                    <a:pt x="429" y="185"/>
                  </a:lnTo>
                  <a:lnTo>
                    <a:pt x="431" y="186"/>
                  </a:lnTo>
                  <a:lnTo>
                    <a:pt x="433" y="186"/>
                  </a:lnTo>
                  <a:lnTo>
                    <a:pt x="435" y="186"/>
                  </a:lnTo>
                  <a:lnTo>
                    <a:pt x="437" y="187"/>
                  </a:lnTo>
                  <a:lnTo>
                    <a:pt x="439" y="187"/>
                  </a:lnTo>
                  <a:lnTo>
                    <a:pt x="441" y="187"/>
                  </a:lnTo>
                  <a:lnTo>
                    <a:pt x="443" y="187"/>
                  </a:lnTo>
                  <a:lnTo>
                    <a:pt x="445" y="187"/>
                  </a:lnTo>
                  <a:lnTo>
                    <a:pt x="447" y="188"/>
                  </a:lnTo>
                  <a:lnTo>
                    <a:pt x="449" y="188"/>
                  </a:lnTo>
                  <a:lnTo>
                    <a:pt x="451" y="188"/>
                  </a:lnTo>
                  <a:lnTo>
                    <a:pt x="453" y="188"/>
                  </a:lnTo>
                  <a:lnTo>
                    <a:pt x="455" y="188"/>
                  </a:lnTo>
                  <a:lnTo>
                    <a:pt x="457" y="188"/>
                  </a:lnTo>
                  <a:lnTo>
                    <a:pt x="459" y="188"/>
                  </a:lnTo>
                  <a:lnTo>
                    <a:pt x="461" y="189"/>
                  </a:lnTo>
                  <a:lnTo>
                    <a:pt x="463" y="189"/>
                  </a:lnTo>
                  <a:lnTo>
                    <a:pt x="465" y="189"/>
                  </a:lnTo>
                  <a:lnTo>
                    <a:pt x="467" y="189"/>
                  </a:lnTo>
                  <a:lnTo>
                    <a:pt x="469" y="189"/>
                  </a:lnTo>
                  <a:lnTo>
                    <a:pt x="471" y="189"/>
                  </a:lnTo>
                  <a:lnTo>
                    <a:pt x="473" y="189"/>
                  </a:lnTo>
                  <a:lnTo>
                    <a:pt x="475" y="189"/>
                  </a:lnTo>
                  <a:lnTo>
                    <a:pt x="477" y="189"/>
                  </a:lnTo>
                  <a:lnTo>
                    <a:pt x="479" y="189"/>
                  </a:lnTo>
                  <a:lnTo>
                    <a:pt x="481" y="189"/>
                  </a:lnTo>
                  <a:lnTo>
                    <a:pt x="483" y="189"/>
                  </a:lnTo>
                  <a:lnTo>
                    <a:pt x="485" y="189"/>
                  </a:lnTo>
                  <a:lnTo>
                    <a:pt x="487" y="189"/>
                  </a:lnTo>
                  <a:lnTo>
                    <a:pt x="489" y="189"/>
                  </a:lnTo>
                  <a:lnTo>
                    <a:pt x="491" y="189"/>
                  </a:lnTo>
                  <a:lnTo>
                    <a:pt x="493" y="190"/>
                  </a:lnTo>
                  <a:lnTo>
                    <a:pt x="495" y="190"/>
                  </a:lnTo>
                  <a:lnTo>
                    <a:pt x="497" y="190"/>
                  </a:lnTo>
                  <a:lnTo>
                    <a:pt x="499" y="190"/>
                  </a:lnTo>
                  <a:lnTo>
                    <a:pt x="501" y="190"/>
                  </a:lnTo>
                  <a:lnTo>
                    <a:pt x="503" y="190"/>
                  </a:lnTo>
                  <a:lnTo>
                    <a:pt x="505" y="190"/>
                  </a:lnTo>
                  <a:lnTo>
                    <a:pt x="507" y="190"/>
                  </a:lnTo>
                  <a:lnTo>
                    <a:pt x="509" y="190"/>
                  </a:lnTo>
                  <a:lnTo>
                    <a:pt x="511" y="190"/>
                  </a:lnTo>
                  <a:lnTo>
                    <a:pt x="513" y="190"/>
                  </a:lnTo>
                  <a:lnTo>
                    <a:pt x="515" y="190"/>
                  </a:lnTo>
                  <a:lnTo>
                    <a:pt x="517" y="190"/>
                  </a:lnTo>
                  <a:lnTo>
                    <a:pt x="519" y="190"/>
                  </a:lnTo>
                  <a:lnTo>
                    <a:pt x="521" y="190"/>
                  </a:lnTo>
                  <a:lnTo>
                    <a:pt x="523" y="190"/>
                  </a:lnTo>
                  <a:lnTo>
                    <a:pt x="525" y="190"/>
                  </a:lnTo>
                  <a:lnTo>
                    <a:pt x="527" y="190"/>
                  </a:lnTo>
                  <a:lnTo>
                    <a:pt x="529" y="190"/>
                  </a:lnTo>
                  <a:lnTo>
                    <a:pt x="531" y="190"/>
                  </a:lnTo>
                  <a:lnTo>
                    <a:pt x="533" y="190"/>
                  </a:lnTo>
                  <a:lnTo>
                    <a:pt x="535" y="190"/>
                  </a:lnTo>
                  <a:lnTo>
                    <a:pt x="537" y="190"/>
                  </a:lnTo>
                  <a:lnTo>
                    <a:pt x="539" y="190"/>
                  </a:lnTo>
                  <a:lnTo>
                    <a:pt x="540" y="190"/>
                  </a:lnTo>
                  <a:lnTo>
                    <a:pt x="542" y="190"/>
                  </a:lnTo>
                  <a:lnTo>
                    <a:pt x="544" y="190"/>
                  </a:lnTo>
                  <a:lnTo>
                    <a:pt x="546" y="190"/>
                  </a:lnTo>
                  <a:lnTo>
                    <a:pt x="548" y="190"/>
                  </a:lnTo>
                  <a:lnTo>
                    <a:pt x="550" y="190"/>
                  </a:lnTo>
                  <a:lnTo>
                    <a:pt x="552" y="190"/>
                  </a:lnTo>
                  <a:lnTo>
                    <a:pt x="554" y="190"/>
                  </a:lnTo>
                  <a:lnTo>
                    <a:pt x="556" y="190"/>
                  </a:lnTo>
                  <a:lnTo>
                    <a:pt x="558" y="190"/>
                  </a:lnTo>
                  <a:lnTo>
                    <a:pt x="560" y="190"/>
                  </a:lnTo>
                  <a:lnTo>
                    <a:pt x="562" y="190"/>
                  </a:lnTo>
                  <a:lnTo>
                    <a:pt x="564" y="190"/>
                  </a:lnTo>
                  <a:lnTo>
                    <a:pt x="566" y="190"/>
                  </a:lnTo>
                  <a:lnTo>
                    <a:pt x="568" y="190"/>
                  </a:lnTo>
                  <a:lnTo>
                    <a:pt x="570" y="190"/>
                  </a:lnTo>
                  <a:lnTo>
                    <a:pt x="572" y="190"/>
                  </a:lnTo>
                  <a:lnTo>
                    <a:pt x="574" y="190"/>
                  </a:lnTo>
                  <a:lnTo>
                    <a:pt x="576" y="190"/>
                  </a:lnTo>
                  <a:lnTo>
                    <a:pt x="578" y="190"/>
                  </a:lnTo>
                  <a:lnTo>
                    <a:pt x="580" y="190"/>
                  </a:lnTo>
                  <a:lnTo>
                    <a:pt x="582" y="190"/>
                  </a:lnTo>
                  <a:lnTo>
                    <a:pt x="584" y="190"/>
                  </a:lnTo>
                  <a:lnTo>
                    <a:pt x="586" y="190"/>
                  </a:lnTo>
                  <a:lnTo>
                    <a:pt x="588" y="190"/>
                  </a:lnTo>
                  <a:lnTo>
                    <a:pt x="590" y="190"/>
                  </a:lnTo>
                  <a:lnTo>
                    <a:pt x="592" y="190"/>
                  </a:lnTo>
                  <a:lnTo>
                    <a:pt x="594" y="190"/>
                  </a:lnTo>
                  <a:lnTo>
                    <a:pt x="596" y="190"/>
                  </a:lnTo>
                  <a:lnTo>
                    <a:pt x="598" y="190"/>
                  </a:lnTo>
                  <a:lnTo>
                    <a:pt x="600" y="190"/>
                  </a:lnTo>
                  <a:lnTo>
                    <a:pt x="602" y="190"/>
                  </a:lnTo>
                  <a:lnTo>
                    <a:pt x="604" y="190"/>
                  </a:lnTo>
                  <a:lnTo>
                    <a:pt x="606" y="190"/>
                  </a:lnTo>
                  <a:lnTo>
                    <a:pt x="608" y="190"/>
                  </a:lnTo>
                  <a:lnTo>
                    <a:pt x="610" y="190"/>
                  </a:lnTo>
                  <a:lnTo>
                    <a:pt x="612" y="190"/>
                  </a:lnTo>
                  <a:lnTo>
                    <a:pt x="614" y="190"/>
                  </a:lnTo>
                  <a:lnTo>
                    <a:pt x="616" y="190"/>
                  </a:lnTo>
                </a:path>
              </a:pathLst>
            </a:custGeom>
            <a:noFill/>
            <a:ln w="19050" cap="flat">
              <a:solidFill>
                <a:srgbClr val="993366"/>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5" name="Freeform 76"/>
            <p:cNvSpPr>
              <a:spLocks noChangeAspect="1"/>
            </p:cNvSpPr>
            <p:nvPr/>
          </p:nvSpPr>
          <p:spPr bwMode="auto">
            <a:xfrm>
              <a:off x="1351" y="1214"/>
              <a:ext cx="3137" cy="1305"/>
            </a:xfrm>
            <a:custGeom>
              <a:avLst/>
              <a:gdLst>
                <a:gd name="T0" fmla="*/ 41 w 616"/>
                <a:gd name="T1" fmla="*/ 1305 h 177"/>
                <a:gd name="T2" fmla="*/ 92 w 616"/>
                <a:gd name="T3" fmla="*/ 1305 h 177"/>
                <a:gd name="T4" fmla="*/ 143 w 616"/>
                <a:gd name="T5" fmla="*/ 1305 h 177"/>
                <a:gd name="T6" fmla="*/ 194 w 616"/>
                <a:gd name="T7" fmla="*/ 1305 h 177"/>
                <a:gd name="T8" fmla="*/ 244 w 616"/>
                <a:gd name="T9" fmla="*/ 1305 h 177"/>
                <a:gd name="T10" fmla="*/ 295 w 616"/>
                <a:gd name="T11" fmla="*/ 1305 h 177"/>
                <a:gd name="T12" fmla="*/ 346 w 616"/>
                <a:gd name="T13" fmla="*/ 1305 h 177"/>
                <a:gd name="T14" fmla="*/ 392 w 616"/>
                <a:gd name="T15" fmla="*/ 1298 h 177"/>
                <a:gd name="T16" fmla="*/ 443 w 616"/>
                <a:gd name="T17" fmla="*/ 1298 h 177"/>
                <a:gd name="T18" fmla="*/ 494 w 616"/>
                <a:gd name="T19" fmla="*/ 1298 h 177"/>
                <a:gd name="T20" fmla="*/ 545 w 616"/>
                <a:gd name="T21" fmla="*/ 1298 h 177"/>
                <a:gd name="T22" fmla="*/ 596 w 616"/>
                <a:gd name="T23" fmla="*/ 1290 h 177"/>
                <a:gd name="T24" fmla="*/ 647 w 616"/>
                <a:gd name="T25" fmla="*/ 1290 h 177"/>
                <a:gd name="T26" fmla="*/ 698 w 616"/>
                <a:gd name="T27" fmla="*/ 1283 h 177"/>
                <a:gd name="T28" fmla="*/ 749 w 616"/>
                <a:gd name="T29" fmla="*/ 1276 h 177"/>
                <a:gd name="T30" fmla="*/ 800 w 616"/>
                <a:gd name="T31" fmla="*/ 1268 h 177"/>
                <a:gd name="T32" fmla="*/ 850 w 616"/>
                <a:gd name="T33" fmla="*/ 1261 h 177"/>
                <a:gd name="T34" fmla="*/ 901 w 616"/>
                <a:gd name="T35" fmla="*/ 1246 h 177"/>
                <a:gd name="T36" fmla="*/ 952 w 616"/>
                <a:gd name="T37" fmla="*/ 1231 h 177"/>
                <a:gd name="T38" fmla="*/ 1003 w 616"/>
                <a:gd name="T39" fmla="*/ 1217 h 177"/>
                <a:gd name="T40" fmla="*/ 1054 w 616"/>
                <a:gd name="T41" fmla="*/ 1194 h 177"/>
                <a:gd name="T42" fmla="*/ 1105 w 616"/>
                <a:gd name="T43" fmla="*/ 1172 h 177"/>
                <a:gd name="T44" fmla="*/ 1156 w 616"/>
                <a:gd name="T45" fmla="*/ 1143 h 177"/>
                <a:gd name="T46" fmla="*/ 1202 w 616"/>
                <a:gd name="T47" fmla="*/ 1106 h 177"/>
                <a:gd name="T48" fmla="*/ 1253 w 616"/>
                <a:gd name="T49" fmla="*/ 1054 h 177"/>
                <a:gd name="T50" fmla="*/ 1304 w 616"/>
                <a:gd name="T51" fmla="*/ 1003 h 177"/>
                <a:gd name="T52" fmla="*/ 1355 w 616"/>
                <a:gd name="T53" fmla="*/ 922 h 177"/>
                <a:gd name="T54" fmla="*/ 1406 w 616"/>
                <a:gd name="T55" fmla="*/ 833 h 177"/>
                <a:gd name="T56" fmla="*/ 1456 w 616"/>
                <a:gd name="T57" fmla="*/ 708 h 177"/>
                <a:gd name="T58" fmla="*/ 1507 w 616"/>
                <a:gd name="T59" fmla="*/ 568 h 177"/>
                <a:gd name="T60" fmla="*/ 1558 w 616"/>
                <a:gd name="T61" fmla="*/ 391 h 177"/>
                <a:gd name="T62" fmla="*/ 1609 w 616"/>
                <a:gd name="T63" fmla="*/ 206 h 177"/>
                <a:gd name="T64" fmla="*/ 1660 w 616"/>
                <a:gd name="T65" fmla="*/ 44 h 177"/>
                <a:gd name="T66" fmla="*/ 1711 w 616"/>
                <a:gd name="T67" fmla="*/ 15 h 177"/>
                <a:gd name="T68" fmla="*/ 1762 w 616"/>
                <a:gd name="T69" fmla="*/ 147 h 177"/>
                <a:gd name="T70" fmla="*/ 1813 w 616"/>
                <a:gd name="T71" fmla="*/ 391 h 177"/>
                <a:gd name="T72" fmla="*/ 1864 w 616"/>
                <a:gd name="T73" fmla="*/ 664 h 177"/>
                <a:gd name="T74" fmla="*/ 1915 w 616"/>
                <a:gd name="T75" fmla="*/ 877 h 177"/>
                <a:gd name="T76" fmla="*/ 1961 w 616"/>
                <a:gd name="T77" fmla="*/ 1032 h 177"/>
                <a:gd name="T78" fmla="*/ 2012 w 616"/>
                <a:gd name="T79" fmla="*/ 1128 h 177"/>
                <a:gd name="T80" fmla="*/ 2062 w 616"/>
                <a:gd name="T81" fmla="*/ 1187 h 177"/>
                <a:gd name="T82" fmla="*/ 2113 w 616"/>
                <a:gd name="T83" fmla="*/ 1224 h 177"/>
                <a:gd name="T84" fmla="*/ 2164 w 616"/>
                <a:gd name="T85" fmla="*/ 1246 h 177"/>
                <a:gd name="T86" fmla="*/ 2215 w 616"/>
                <a:gd name="T87" fmla="*/ 1268 h 177"/>
                <a:gd name="T88" fmla="*/ 2266 w 616"/>
                <a:gd name="T89" fmla="*/ 1283 h 177"/>
                <a:gd name="T90" fmla="*/ 2317 w 616"/>
                <a:gd name="T91" fmla="*/ 1290 h 177"/>
                <a:gd name="T92" fmla="*/ 2368 w 616"/>
                <a:gd name="T93" fmla="*/ 1290 h 177"/>
                <a:gd name="T94" fmla="*/ 2419 w 616"/>
                <a:gd name="T95" fmla="*/ 1298 h 177"/>
                <a:gd name="T96" fmla="*/ 2470 w 616"/>
                <a:gd name="T97" fmla="*/ 1298 h 177"/>
                <a:gd name="T98" fmla="*/ 2521 w 616"/>
                <a:gd name="T99" fmla="*/ 1305 h 177"/>
                <a:gd name="T100" fmla="*/ 2572 w 616"/>
                <a:gd name="T101" fmla="*/ 1305 h 177"/>
                <a:gd name="T102" fmla="*/ 2623 w 616"/>
                <a:gd name="T103" fmla="*/ 1305 h 177"/>
                <a:gd name="T104" fmla="*/ 2674 w 616"/>
                <a:gd name="T105" fmla="*/ 1305 h 177"/>
                <a:gd name="T106" fmla="*/ 2725 w 616"/>
                <a:gd name="T107" fmla="*/ 1305 h 177"/>
                <a:gd name="T108" fmla="*/ 2770 w 616"/>
                <a:gd name="T109" fmla="*/ 1305 h 177"/>
                <a:gd name="T110" fmla="*/ 2821 w 616"/>
                <a:gd name="T111" fmla="*/ 1305 h 177"/>
                <a:gd name="T112" fmla="*/ 2872 w 616"/>
                <a:gd name="T113" fmla="*/ 1305 h 177"/>
                <a:gd name="T114" fmla="*/ 2923 w 616"/>
                <a:gd name="T115" fmla="*/ 1305 h 177"/>
                <a:gd name="T116" fmla="*/ 2974 w 616"/>
                <a:gd name="T117" fmla="*/ 1305 h 177"/>
                <a:gd name="T118" fmla="*/ 3025 w 616"/>
                <a:gd name="T119" fmla="*/ 1305 h 177"/>
                <a:gd name="T120" fmla="*/ 3076 w 616"/>
                <a:gd name="T121" fmla="*/ 1305 h 177"/>
                <a:gd name="T122" fmla="*/ 3127 w 616"/>
                <a:gd name="T123" fmla="*/ 1305 h 1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6"/>
                <a:gd name="T187" fmla="*/ 0 h 177"/>
                <a:gd name="T188" fmla="*/ 616 w 616"/>
                <a:gd name="T189" fmla="*/ 177 h 1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6" h="177">
                  <a:moveTo>
                    <a:pt x="0" y="177"/>
                  </a:moveTo>
                  <a:lnTo>
                    <a:pt x="2" y="177"/>
                  </a:lnTo>
                  <a:lnTo>
                    <a:pt x="4" y="177"/>
                  </a:lnTo>
                  <a:lnTo>
                    <a:pt x="6" y="177"/>
                  </a:lnTo>
                  <a:lnTo>
                    <a:pt x="8" y="177"/>
                  </a:lnTo>
                  <a:lnTo>
                    <a:pt x="10" y="177"/>
                  </a:lnTo>
                  <a:lnTo>
                    <a:pt x="12" y="177"/>
                  </a:lnTo>
                  <a:lnTo>
                    <a:pt x="14" y="177"/>
                  </a:lnTo>
                  <a:lnTo>
                    <a:pt x="16" y="177"/>
                  </a:lnTo>
                  <a:lnTo>
                    <a:pt x="18" y="177"/>
                  </a:lnTo>
                  <a:lnTo>
                    <a:pt x="20" y="177"/>
                  </a:lnTo>
                  <a:lnTo>
                    <a:pt x="22" y="177"/>
                  </a:lnTo>
                  <a:lnTo>
                    <a:pt x="24" y="177"/>
                  </a:lnTo>
                  <a:lnTo>
                    <a:pt x="26" y="177"/>
                  </a:lnTo>
                  <a:lnTo>
                    <a:pt x="28" y="177"/>
                  </a:lnTo>
                  <a:lnTo>
                    <a:pt x="30" y="177"/>
                  </a:lnTo>
                  <a:lnTo>
                    <a:pt x="32" y="177"/>
                  </a:lnTo>
                  <a:lnTo>
                    <a:pt x="34" y="177"/>
                  </a:lnTo>
                  <a:lnTo>
                    <a:pt x="36" y="177"/>
                  </a:lnTo>
                  <a:lnTo>
                    <a:pt x="38" y="177"/>
                  </a:lnTo>
                  <a:lnTo>
                    <a:pt x="40" y="177"/>
                  </a:lnTo>
                  <a:lnTo>
                    <a:pt x="42" y="177"/>
                  </a:lnTo>
                  <a:lnTo>
                    <a:pt x="44" y="177"/>
                  </a:lnTo>
                  <a:lnTo>
                    <a:pt x="46" y="177"/>
                  </a:lnTo>
                  <a:lnTo>
                    <a:pt x="48" y="177"/>
                  </a:lnTo>
                  <a:lnTo>
                    <a:pt x="50" y="177"/>
                  </a:lnTo>
                  <a:lnTo>
                    <a:pt x="52" y="177"/>
                  </a:lnTo>
                  <a:lnTo>
                    <a:pt x="54" y="177"/>
                  </a:lnTo>
                  <a:lnTo>
                    <a:pt x="56" y="177"/>
                  </a:lnTo>
                  <a:lnTo>
                    <a:pt x="58" y="177"/>
                  </a:lnTo>
                  <a:lnTo>
                    <a:pt x="60" y="177"/>
                  </a:lnTo>
                  <a:lnTo>
                    <a:pt x="62" y="177"/>
                  </a:lnTo>
                  <a:lnTo>
                    <a:pt x="64" y="177"/>
                  </a:lnTo>
                  <a:lnTo>
                    <a:pt x="66" y="177"/>
                  </a:lnTo>
                  <a:lnTo>
                    <a:pt x="68" y="177"/>
                  </a:lnTo>
                  <a:lnTo>
                    <a:pt x="70" y="177"/>
                  </a:lnTo>
                  <a:lnTo>
                    <a:pt x="72" y="176"/>
                  </a:lnTo>
                  <a:lnTo>
                    <a:pt x="74" y="176"/>
                  </a:lnTo>
                  <a:lnTo>
                    <a:pt x="76" y="176"/>
                  </a:lnTo>
                  <a:lnTo>
                    <a:pt x="77" y="176"/>
                  </a:lnTo>
                  <a:lnTo>
                    <a:pt x="79" y="176"/>
                  </a:lnTo>
                  <a:lnTo>
                    <a:pt x="81" y="176"/>
                  </a:lnTo>
                  <a:lnTo>
                    <a:pt x="83" y="176"/>
                  </a:lnTo>
                  <a:lnTo>
                    <a:pt x="85" y="176"/>
                  </a:lnTo>
                  <a:lnTo>
                    <a:pt x="87" y="176"/>
                  </a:lnTo>
                  <a:lnTo>
                    <a:pt x="89" y="176"/>
                  </a:lnTo>
                  <a:lnTo>
                    <a:pt x="91" y="176"/>
                  </a:lnTo>
                  <a:lnTo>
                    <a:pt x="93" y="176"/>
                  </a:lnTo>
                  <a:lnTo>
                    <a:pt x="95" y="176"/>
                  </a:lnTo>
                  <a:lnTo>
                    <a:pt x="97" y="176"/>
                  </a:lnTo>
                  <a:lnTo>
                    <a:pt x="99" y="176"/>
                  </a:lnTo>
                  <a:lnTo>
                    <a:pt x="101" y="176"/>
                  </a:lnTo>
                  <a:lnTo>
                    <a:pt x="103" y="176"/>
                  </a:lnTo>
                  <a:lnTo>
                    <a:pt x="105" y="176"/>
                  </a:lnTo>
                  <a:lnTo>
                    <a:pt x="107" y="176"/>
                  </a:lnTo>
                  <a:lnTo>
                    <a:pt x="109" y="176"/>
                  </a:lnTo>
                  <a:lnTo>
                    <a:pt x="111" y="176"/>
                  </a:lnTo>
                  <a:lnTo>
                    <a:pt x="113" y="176"/>
                  </a:lnTo>
                  <a:lnTo>
                    <a:pt x="115" y="175"/>
                  </a:lnTo>
                  <a:lnTo>
                    <a:pt x="117" y="175"/>
                  </a:lnTo>
                  <a:lnTo>
                    <a:pt x="119" y="175"/>
                  </a:lnTo>
                  <a:lnTo>
                    <a:pt x="121" y="175"/>
                  </a:lnTo>
                  <a:lnTo>
                    <a:pt x="123" y="175"/>
                  </a:lnTo>
                  <a:lnTo>
                    <a:pt x="125" y="175"/>
                  </a:lnTo>
                  <a:lnTo>
                    <a:pt x="127" y="175"/>
                  </a:lnTo>
                  <a:lnTo>
                    <a:pt x="129" y="175"/>
                  </a:lnTo>
                  <a:lnTo>
                    <a:pt x="131" y="175"/>
                  </a:lnTo>
                  <a:lnTo>
                    <a:pt x="133" y="174"/>
                  </a:lnTo>
                  <a:lnTo>
                    <a:pt x="135" y="174"/>
                  </a:lnTo>
                  <a:lnTo>
                    <a:pt x="137" y="174"/>
                  </a:lnTo>
                  <a:lnTo>
                    <a:pt x="139" y="174"/>
                  </a:lnTo>
                  <a:lnTo>
                    <a:pt x="141" y="174"/>
                  </a:lnTo>
                  <a:lnTo>
                    <a:pt x="143" y="174"/>
                  </a:lnTo>
                  <a:lnTo>
                    <a:pt x="145" y="174"/>
                  </a:lnTo>
                  <a:lnTo>
                    <a:pt x="147" y="173"/>
                  </a:lnTo>
                  <a:lnTo>
                    <a:pt x="149" y="173"/>
                  </a:lnTo>
                  <a:lnTo>
                    <a:pt x="151" y="173"/>
                  </a:lnTo>
                  <a:lnTo>
                    <a:pt x="153" y="173"/>
                  </a:lnTo>
                  <a:lnTo>
                    <a:pt x="155" y="173"/>
                  </a:lnTo>
                  <a:lnTo>
                    <a:pt x="157" y="172"/>
                  </a:lnTo>
                  <a:lnTo>
                    <a:pt x="159" y="172"/>
                  </a:lnTo>
                  <a:lnTo>
                    <a:pt x="161" y="172"/>
                  </a:lnTo>
                  <a:lnTo>
                    <a:pt x="163" y="171"/>
                  </a:lnTo>
                  <a:lnTo>
                    <a:pt x="165" y="171"/>
                  </a:lnTo>
                  <a:lnTo>
                    <a:pt x="167" y="171"/>
                  </a:lnTo>
                  <a:lnTo>
                    <a:pt x="169" y="170"/>
                  </a:lnTo>
                  <a:lnTo>
                    <a:pt x="171" y="170"/>
                  </a:lnTo>
                  <a:lnTo>
                    <a:pt x="173" y="170"/>
                  </a:lnTo>
                  <a:lnTo>
                    <a:pt x="175" y="169"/>
                  </a:lnTo>
                  <a:lnTo>
                    <a:pt x="177" y="169"/>
                  </a:lnTo>
                  <a:lnTo>
                    <a:pt x="179" y="169"/>
                  </a:lnTo>
                  <a:lnTo>
                    <a:pt x="181" y="168"/>
                  </a:lnTo>
                  <a:lnTo>
                    <a:pt x="183" y="168"/>
                  </a:lnTo>
                  <a:lnTo>
                    <a:pt x="185" y="168"/>
                  </a:lnTo>
                  <a:lnTo>
                    <a:pt x="187" y="167"/>
                  </a:lnTo>
                  <a:lnTo>
                    <a:pt x="189" y="167"/>
                  </a:lnTo>
                  <a:lnTo>
                    <a:pt x="191" y="166"/>
                  </a:lnTo>
                  <a:lnTo>
                    <a:pt x="193" y="166"/>
                  </a:lnTo>
                  <a:lnTo>
                    <a:pt x="195" y="165"/>
                  </a:lnTo>
                  <a:lnTo>
                    <a:pt x="197" y="165"/>
                  </a:lnTo>
                  <a:lnTo>
                    <a:pt x="199" y="164"/>
                  </a:lnTo>
                  <a:lnTo>
                    <a:pt x="201" y="164"/>
                  </a:lnTo>
                  <a:lnTo>
                    <a:pt x="203" y="163"/>
                  </a:lnTo>
                  <a:lnTo>
                    <a:pt x="205" y="163"/>
                  </a:lnTo>
                  <a:lnTo>
                    <a:pt x="207" y="162"/>
                  </a:lnTo>
                  <a:lnTo>
                    <a:pt x="209" y="162"/>
                  </a:lnTo>
                  <a:lnTo>
                    <a:pt x="211" y="161"/>
                  </a:lnTo>
                  <a:lnTo>
                    <a:pt x="213" y="160"/>
                  </a:lnTo>
                  <a:lnTo>
                    <a:pt x="215" y="159"/>
                  </a:lnTo>
                  <a:lnTo>
                    <a:pt x="217" y="159"/>
                  </a:lnTo>
                  <a:lnTo>
                    <a:pt x="219" y="158"/>
                  </a:lnTo>
                  <a:lnTo>
                    <a:pt x="221" y="157"/>
                  </a:lnTo>
                  <a:lnTo>
                    <a:pt x="223" y="156"/>
                  </a:lnTo>
                  <a:lnTo>
                    <a:pt x="225" y="155"/>
                  </a:lnTo>
                  <a:lnTo>
                    <a:pt x="227" y="155"/>
                  </a:lnTo>
                  <a:lnTo>
                    <a:pt x="229" y="154"/>
                  </a:lnTo>
                  <a:lnTo>
                    <a:pt x="231" y="153"/>
                  </a:lnTo>
                  <a:lnTo>
                    <a:pt x="232" y="152"/>
                  </a:lnTo>
                  <a:lnTo>
                    <a:pt x="234" y="151"/>
                  </a:lnTo>
                  <a:lnTo>
                    <a:pt x="236" y="150"/>
                  </a:lnTo>
                  <a:lnTo>
                    <a:pt x="238" y="149"/>
                  </a:lnTo>
                  <a:lnTo>
                    <a:pt x="240" y="147"/>
                  </a:lnTo>
                  <a:lnTo>
                    <a:pt x="242" y="146"/>
                  </a:lnTo>
                  <a:lnTo>
                    <a:pt x="244" y="145"/>
                  </a:lnTo>
                  <a:lnTo>
                    <a:pt x="246" y="143"/>
                  </a:lnTo>
                  <a:lnTo>
                    <a:pt x="248" y="142"/>
                  </a:lnTo>
                  <a:lnTo>
                    <a:pt x="250" y="141"/>
                  </a:lnTo>
                  <a:lnTo>
                    <a:pt x="252" y="139"/>
                  </a:lnTo>
                  <a:lnTo>
                    <a:pt x="254" y="137"/>
                  </a:lnTo>
                  <a:lnTo>
                    <a:pt x="256" y="136"/>
                  </a:lnTo>
                  <a:lnTo>
                    <a:pt x="258" y="134"/>
                  </a:lnTo>
                  <a:lnTo>
                    <a:pt x="260" y="132"/>
                  </a:lnTo>
                  <a:lnTo>
                    <a:pt x="262" y="130"/>
                  </a:lnTo>
                  <a:lnTo>
                    <a:pt x="264" y="128"/>
                  </a:lnTo>
                  <a:lnTo>
                    <a:pt x="266" y="125"/>
                  </a:lnTo>
                  <a:lnTo>
                    <a:pt x="268" y="124"/>
                  </a:lnTo>
                  <a:lnTo>
                    <a:pt x="270" y="121"/>
                  </a:lnTo>
                  <a:lnTo>
                    <a:pt x="272" y="118"/>
                  </a:lnTo>
                  <a:lnTo>
                    <a:pt x="274" y="116"/>
                  </a:lnTo>
                  <a:lnTo>
                    <a:pt x="276" y="113"/>
                  </a:lnTo>
                  <a:lnTo>
                    <a:pt x="278" y="110"/>
                  </a:lnTo>
                  <a:lnTo>
                    <a:pt x="280" y="107"/>
                  </a:lnTo>
                  <a:lnTo>
                    <a:pt x="282" y="104"/>
                  </a:lnTo>
                  <a:lnTo>
                    <a:pt x="284" y="100"/>
                  </a:lnTo>
                  <a:lnTo>
                    <a:pt x="286" y="96"/>
                  </a:lnTo>
                  <a:lnTo>
                    <a:pt x="288" y="93"/>
                  </a:lnTo>
                  <a:lnTo>
                    <a:pt x="290" y="89"/>
                  </a:lnTo>
                  <a:lnTo>
                    <a:pt x="292" y="85"/>
                  </a:lnTo>
                  <a:lnTo>
                    <a:pt x="294" y="81"/>
                  </a:lnTo>
                  <a:lnTo>
                    <a:pt x="296" y="77"/>
                  </a:lnTo>
                  <a:lnTo>
                    <a:pt x="298" y="69"/>
                  </a:lnTo>
                  <a:lnTo>
                    <a:pt x="300" y="67"/>
                  </a:lnTo>
                  <a:lnTo>
                    <a:pt x="302" y="63"/>
                  </a:lnTo>
                  <a:lnTo>
                    <a:pt x="304" y="56"/>
                  </a:lnTo>
                  <a:lnTo>
                    <a:pt x="306" y="53"/>
                  </a:lnTo>
                  <a:lnTo>
                    <a:pt x="308" y="47"/>
                  </a:lnTo>
                  <a:lnTo>
                    <a:pt x="310" y="41"/>
                  </a:lnTo>
                  <a:lnTo>
                    <a:pt x="312" y="38"/>
                  </a:lnTo>
                  <a:lnTo>
                    <a:pt x="314" y="33"/>
                  </a:lnTo>
                  <a:lnTo>
                    <a:pt x="316" y="28"/>
                  </a:lnTo>
                  <a:lnTo>
                    <a:pt x="318" y="22"/>
                  </a:lnTo>
                  <a:lnTo>
                    <a:pt x="320" y="17"/>
                  </a:lnTo>
                  <a:lnTo>
                    <a:pt x="322" y="14"/>
                  </a:lnTo>
                  <a:lnTo>
                    <a:pt x="324" y="9"/>
                  </a:lnTo>
                  <a:lnTo>
                    <a:pt x="326" y="6"/>
                  </a:lnTo>
                  <a:lnTo>
                    <a:pt x="328" y="4"/>
                  </a:lnTo>
                  <a:lnTo>
                    <a:pt x="330" y="4"/>
                  </a:lnTo>
                  <a:lnTo>
                    <a:pt x="332" y="2"/>
                  </a:lnTo>
                  <a:lnTo>
                    <a:pt x="334" y="1"/>
                  </a:lnTo>
                  <a:lnTo>
                    <a:pt x="336" y="2"/>
                  </a:lnTo>
                  <a:lnTo>
                    <a:pt x="338" y="0"/>
                  </a:lnTo>
                  <a:lnTo>
                    <a:pt x="340" y="7"/>
                  </a:lnTo>
                  <a:lnTo>
                    <a:pt x="342" y="10"/>
                  </a:lnTo>
                  <a:lnTo>
                    <a:pt x="344" y="14"/>
                  </a:lnTo>
                  <a:lnTo>
                    <a:pt x="346" y="20"/>
                  </a:lnTo>
                  <a:lnTo>
                    <a:pt x="348" y="25"/>
                  </a:lnTo>
                  <a:lnTo>
                    <a:pt x="350" y="32"/>
                  </a:lnTo>
                  <a:lnTo>
                    <a:pt x="352" y="39"/>
                  </a:lnTo>
                  <a:lnTo>
                    <a:pt x="354" y="46"/>
                  </a:lnTo>
                  <a:lnTo>
                    <a:pt x="356" y="53"/>
                  </a:lnTo>
                  <a:lnTo>
                    <a:pt x="358" y="61"/>
                  </a:lnTo>
                  <a:lnTo>
                    <a:pt x="360" y="66"/>
                  </a:lnTo>
                  <a:lnTo>
                    <a:pt x="362" y="76"/>
                  </a:lnTo>
                  <a:lnTo>
                    <a:pt x="364" y="84"/>
                  </a:lnTo>
                  <a:lnTo>
                    <a:pt x="366" y="90"/>
                  </a:lnTo>
                  <a:lnTo>
                    <a:pt x="368" y="97"/>
                  </a:lnTo>
                  <a:lnTo>
                    <a:pt x="370" y="103"/>
                  </a:lnTo>
                  <a:lnTo>
                    <a:pt x="372" y="109"/>
                  </a:lnTo>
                  <a:lnTo>
                    <a:pt x="374" y="115"/>
                  </a:lnTo>
                  <a:lnTo>
                    <a:pt x="376" y="119"/>
                  </a:lnTo>
                  <a:lnTo>
                    <a:pt x="378" y="125"/>
                  </a:lnTo>
                  <a:lnTo>
                    <a:pt x="380" y="129"/>
                  </a:lnTo>
                  <a:lnTo>
                    <a:pt x="382" y="133"/>
                  </a:lnTo>
                  <a:lnTo>
                    <a:pt x="384" y="137"/>
                  </a:lnTo>
                  <a:lnTo>
                    <a:pt x="385" y="140"/>
                  </a:lnTo>
                  <a:lnTo>
                    <a:pt x="387" y="143"/>
                  </a:lnTo>
                  <a:lnTo>
                    <a:pt x="389" y="146"/>
                  </a:lnTo>
                  <a:lnTo>
                    <a:pt x="391" y="148"/>
                  </a:lnTo>
                  <a:lnTo>
                    <a:pt x="393" y="151"/>
                  </a:lnTo>
                  <a:lnTo>
                    <a:pt x="395" y="153"/>
                  </a:lnTo>
                  <a:lnTo>
                    <a:pt x="397" y="154"/>
                  </a:lnTo>
                  <a:lnTo>
                    <a:pt x="399" y="156"/>
                  </a:lnTo>
                  <a:lnTo>
                    <a:pt x="401" y="158"/>
                  </a:lnTo>
                  <a:lnTo>
                    <a:pt x="403" y="159"/>
                  </a:lnTo>
                  <a:lnTo>
                    <a:pt x="405" y="161"/>
                  </a:lnTo>
                  <a:lnTo>
                    <a:pt x="407" y="162"/>
                  </a:lnTo>
                  <a:lnTo>
                    <a:pt x="409" y="163"/>
                  </a:lnTo>
                  <a:lnTo>
                    <a:pt x="411" y="164"/>
                  </a:lnTo>
                  <a:lnTo>
                    <a:pt x="413" y="165"/>
                  </a:lnTo>
                  <a:lnTo>
                    <a:pt x="415" y="166"/>
                  </a:lnTo>
                  <a:lnTo>
                    <a:pt x="417" y="167"/>
                  </a:lnTo>
                  <a:lnTo>
                    <a:pt x="419" y="167"/>
                  </a:lnTo>
                  <a:lnTo>
                    <a:pt x="421" y="168"/>
                  </a:lnTo>
                  <a:lnTo>
                    <a:pt x="423" y="169"/>
                  </a:lnTo>
                  <a:lnTo>
                    <a:pt x="425" y="169"/>
                  </a:lnTo>
                  <a:lnTo>
                    <a:pt x="427" y="170"/>
                  </a:lnTo>
                  <a:lnTo>
                    <a:pt x="429" y="171"/>
                  </a:lnTo>
                  <a:lnTo>
                    <a:pt x="431" y="171"/>
                  </a:lnTo>
                  <a:lnTo>
                    <a:pt x="433" y="172"/>
                  </a:lnTo>
                  <a:lnTo>
                    <a:pt x="435" y="172"/>
                  </a:lnTo>
                  <a:lnTo>
                    <a:pt x="437" y="172"/>
                  </a:lnTo>
                  <a:lnTo>
                    <a:pt x="439" y="173"/>
                  </a:lnTo>
                  <a:lnTo>
                    <a:pt x="441" y="173"/>
                  </a:lnTo>
                  <a:lnTo>
                    <a:pt x="443" y="173"/>
                  </a:lnTo>
                  <a:lnTo>
                    <a:pt x="445" y="174"/>
                  </a:lnTo>
                  <a:lnTo>
                    <a:pt x="447" y="174"/>
                  </a:lnTo>
                  <a:lnTo>
                    <a:pt x="449" y="174"/>
                  </a:lnTo>
                  <a:lnTo>
                    <a:pt x="451" y="174"/>
                  </a:lnTo>
                  <a:lnTo>
                    <a:pt x="453" y="175"/>
                  </a:lnTo>
                  <a:lnTo>
                    <a:pt x="455" y="175"/>
                  </a:lnTo>
                  <a:lnTo>
                    <a:pt x="457" y="175"/>
                  </a:lnTo>
                  <a:lnTo>
                    <a:pt x="459" y="175"/>
                  </a:lnTo>
                  <a:lnTo>
                    <a:pt x="461" y="175"/>
                  </a:lnTo>
                  <a:lnTo>
                    <a:pt x="463" y="175"/>
                  </a:lnTo>
                  <a:lnTo>
                    <a:pt x="465" y="175"/>
                  </a:lnTo>
                  <a:lnTo>
                    <a:pt x="467" y="176"/>
                  </a:lnTo>
                  <a:lnTo>
                    <a:pt x="469" y="176"/>
                  </a:lnTo>
                  <a:lnTo>
                    <a:pt x="471" y="176"/>
                  </a:lnTo>
                  <a:lnTo>
                    <a:pt x="473" y="176"/>
                  </a:lnTo>
                  <a:lnTo>
                    <a:pt x="475" y="176"/>
                  </a:lnTo>
                  <a:lnTo>
                    <a:pt x="477" y="176"/>
                  </a:lnTo>
                  <a:lnTo>
                    <a:pt x="479" y="176"/>
                  </a:lnTo>
                  <a:lnTo>
                    <a:pt x="481" y="176"/>
                  </a:lnTo>
                  <a:lnTo>
                    <a:pt x="483" y="176"/>
                  </a:lnTo>
                  <a:lnTo>
                    <a:pt x="485" y="176"/>
                  </a:lnTo>
                  <a:lnTo>
                    <a:pt x="487" y="176"/>
                  </a:lnTo>
                  <a:lnTo>
                    <a:pt x="489" y="176"/>
                  </a:lnTo>
                  <a:lnTo>
                    <a:pt x="491" y="176"/>
                  </a:lnTo>
                  <a:lnTo>
                    <a:pt x="493" y="176"/>
                  </a:lnTo>
                  <a:lnTo>
                    <a:pt x="495" y="177"/>
                  </a:lnTo>
                  <a:lnTo>
                    <a:pt x="497" y="176"/>
                  </a:lnTo>
                  <a:lnTo>
                    <a:pt x="499" y="177"/>
                  </a:lnTo>
                  <a:lnTo>
                    <a:pt x="501" y="177"/>
                  </a:lnTo>
                  <a:lnTo>
                    <a:pt x="503" y="177"/>
                  </a:lnTo>
                  <a:lnTo>
                    <a:pt x="505" y="177"/>
                  </a:lnTo>
                  <a:lnTo>
                    <a:pt x="507" y="177"/>
                  </a:lnTo>
                  <a:lnTo>
                    <a:pt x="509" y="177"/>
                  </a:lnTo>
                  <a:lnTo>
                    <a:pt x="511" y="177"/>
                  </a:lnTo>
                  <a:lnTo>
                    <a:pt x="513" y="177"/>
                  </a:lnTo>
                  <a:lnTo>
                    <a:pt x="515" y="177"/>
                  </a:lnTo>
                  <a:lnTo>
                    <a:pt x="517" y="177"/>
                  </a:lnTo>
                  <a:lnTo>
                    <a:pt x="519" y="177"/>
                  </a:lnTo>
                  <a:lnTo>
                    <a:pt x="521" y="177"/>
                  </a:lnTo>
                  <a:lnTo>
                    <a:pt x="523" y="177"/>
                  </a:lnTo>
                  <a:lnTo>
                    <a:pt x="525" y="177"/>
                  </a:lnTo>
                  <a:lnTo>
                    <a:pt x="527" y="177"/>
                  </a:lnTo>
                  <a:lnTo>
                    <a:pt x="529" y="177"/>
                  </a:lnTo>
                  <a:lnTo>
                    <a:pt x="531" y="177"/>
                  </a:lnTo>
                  <a:lnTo>
                    <a:pt x="533" y="177"/>
                  </a:lnTo>
                  <a:lnTo>
                    <a:pt x="535" y="177"/>
                  </a:lnTo>
                  <a:lnTo>
                    <a:pt x="537" y="177"/>
                  </a:lnTo>
                  <a:lnTo>
                    <a:pt x="539" y="177"/>
                  </a:lnTo>
                  <a:lnTo>
                    <a:pt x="540" y="177"/>
                  </a:lnTo>
                  <a:lnTo>
                    <a:pt x="542" y="177"/>
                  </a:lnTo>
                  <a:lnTo>
                    <a:pt x="544" y="177"/>
                  </a:lnTo>
                  <a:lnTo>
                    <a:pt x="546" y="177"/>
                  </a:lnTo>
                  <a:lnTo>
                    <a:pt x="548" y="177"/>
                  </a:lnTo>
                  <a:lnTo>
                    <a:pt x="550" y="177"/>
                  </a:lnTo>
                  <a:lnTo>
                    <a:pt x="552" y="177"/>
                  </a:lnTo>
                  <a:lnTo>
                    <a:pt x="554" y="177"/>
                  </a:lnTo>
                  <a:lnTo>
                    <a:pt x="556" y="177"/>
                  </a:lnTo>
                  <a:lnTo>
                    <a:pt x="558" y="177"/>
                  </a:lnTo>
                  <a:lnTo>
                    <a:pt x="560" y="177"/>
                  </a:lnTo>
                  <a:lnTo>
                    <a:pt x="562" y="177"/>
                  </a:lnTo>
                  <a:lnTo>
                    <a:pt x="564" y="177"/>
                  </a:lnTo>
                  <a:lnTo>
                    <a:pt x="566" y="177"/>
                  </a:lnTo>
                  <a:lnTo>
                    <a:pt x="568" y="177"/>
                  </a:lnTo>
                  <a:lnTo>
                    <a:pt x="570" y="177"/>
                  </a:lnTo>
                  <a:lnTo>
                    <a:pt x="572" y="177"/>
                  </a:lnTo>
                  <a:lnTo>
                    <a:pt x="574" y="177"/>
                  </a:lnTo>
                  <a:lnTo>
                    <a:pt x="576" y="177"/>
                  </a:lnTo>
                  <a:lnTo>
                    <a:pt x="578" y="177"/>
                  </a:lnTo>
                  <a:lnTo>
                    <a:pt x="580" y="177"/>
                  </a:lnTo>
                  <a:lnTo>
                    <a:pt x="582" y="177"/>
                  </a:lnTo>
                  <a:lnTo>
                    <a:pt x="584" y="177"/>
                  </a:lnTo>
                  <a:lnTo>
                    <a:pt x="586" y="177"/>
                  </a:lnTo>
                  <a:lnTo>
                    <a:pt x="588" y="177"/>
                  </a:lnTo>
                  <a:lnTo>
                    <a:pt x="590" y="177"/>
                  </a:lnTo>
                  <a:lnTo>
                    <a:pt x="592" y="177"/>
                  </a:lnTo>
                  <a:lnTo>
                    <a:pt x="594" y="177"/>
                  </a:lnTo>
                  <a:lnTo>
                    <a:pt x="596" y="177"/>
                  </a:lnTo>
                  <a:lnTo>
                    <a:pt x="598" y="177"/>
                  </a:lnTo>
                  <a:lnTo>
                    <a:pt x="600" y="177"/>
                  </a:lnTo>
                  <a:lnTo>
                    <a:pt x="602" y="177"/>
                  </a:lnTo>
                  <a:lnTo>
                    <a:pt x="604" y="177"/>
                  </a:lnTo>
                  <a:lnTo>
                    <a:pt x="606" y="177"/>
                  </a:lnTo>
                  <a:lnTo>
                    <a:pt x="608" y="177"/>
                  </a:lnTo>
                  <a:lnTo>
                    <a:pt x="610" y="177"/>
                  </a:lnTo>
                  <a:lnTo>
                    <a:pt x="612" y="177"/>
                  </a:lnTo>
                  <a:lnTo>
                    <a:pt x="614" y="177"/>
                  </a:lnTo>
                  <a:lnTo>
                    <a:pt x="616" y="177"/>
                  </a:lnTo>
                </a:path>
              </a:pathLst>
            </a:custGeom>
            <a:noFill/>
            <a:ln w="190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6" name="Freeform 77"/>
            <p:cNvSpPr>
              <a:spLocks noChangeAspect="1"/>
            </p:cNvSpPr>
            <p:nvPr/>
          </p:nvSpPr>
          <p:spPr bwMode="auto">
            <a:xfrm>
              <a:off x="1351" y="1296"/>
              <a:ext cx="3137" cy="1223"/>
            </a:xfrm>
            <a:custGeom>
              <a:avLst/>
              <a:gdLst>
                <a:gd name="T0" fmla="*/ 41 w 616"/>
                <a:gd name="T1" fmla="*/ 1223 h 166"/>
                <a:gd name="T2" fmla="*/ 92 w 616"/>
                <a:gd name="T3" fmla="*/ 1223 h 166"/>
                <a:gd name="T4" fmla="*/ 143 w 616"/>
                <a:gd name="T5" fmla="*/ 1223 h 166"/>
                <a:gd name="T6" fmla="*/ 194 w 616"/>
                <a:gd name="T7" fmla="*/ 1223 h 166"/>
                <a:gd name="T8" fmla="*/ 244 w 616"/>
                <a:gd name="T9" fmla="*/ 1223 h 166"/>
                <a:gd name="T10" fmla="*/ 295 w 616"/>
                <a:gd name="T11" fmla="*/ 1223 h 166"/>
                <a:gd name="T12" fmla="*/ 346 w 616"/>
                <a:gd name="T13" fmla="*/ 1216 h 166"/>
                <a:gd name="T14" fmla="*/ 392 w 616"/>
                <a:gd name="T15" fmla="*/ 1216 h 166"/>
                <a:gd name="T16" fmla="*/ 443 w 616"/>
                <a:gd name="T17" fmla="*/ 1216 h 166"/>
                <a:gd name="T18" fmla="*/ 494 w 616"/>
                <a:gd name="T19" fmla="*/ 1216 h 166"/>
                <a:gd name="T20" fmla="*/ 545 w 616"/>
                <a:gd name="T21" fmla="*/ 1216 h 166"/>
                <a:gd name="T22" fmla="*/ 596 w 616"/>
                <a:gd name="T23" fmla="*/ 1208 h 166"/>
                <a:gd name="T24" fmla="*/ 647 w 616"/>
                <a:gd name="T25" fmla="*/ 1208 h 166"/>
                <a:gd name="T26" fmla="*/ 698 w 616"/>
                <a:gd name="T27" fmla="*/ 1201 h 166"/>
                <a:gd name="T28" fmla="*/ 749 w 616"/>
                <a:gd name="T29" fmla="*/ 1201 h 166"/>
                <a:gd name="T30" fmla="*/ 800 w 616"/>
                <a:gd name="T31" fmla="*/ 1194 h 166"/>
                <a:gd name="T32" fmla="*/ 850 w 616"/>
                <a:gd name="T33" fmla="*/ 1179 h 166"/>
                <a:gd name="T34" fmla="*/ 901 w 616"/>
                <a:gd name="T35" fmla="*/ 1171 h 166"/>
                <a:gd name="T36" fmla="*/ 952 w 616"/>
                <a:gd name="T37" fmla="*/ 1157 h 166"/>
                <a:gd name="T38" fmla="*/ 1003 w 616"/>
                <a:gd name="T39" fmla="*/ 1142 h 166"/>
                <a:gd name="T40" fmla="*/ 1054 w 616"/>
                <a:gd name="T41" fmla="*/ 1127 h 166"/>
                <a:gd name="T42" fmla="*/ 1105 w 616"/>
                <a:gd name="T43" fmla="*/ 1098 h 166"/>
                <a:gd name="T44" fmla="*/ 1156 w 616"/>
                <a:gd name="T45" fmla="*/ 1076 h 166"/>
                <a:gd name="T46" fmla="*/ 1202 w 616"/>
                <a:gd name="T47" fmla="*/ 1046 h 166"/>
                <a:gd name="T48" fmla="*/ 1253 w 616"/>
                <a:gd name="T49" fmla="*/ 1002 h 166"/>
                <a:gd name="T50" fmla="*/ 1304 w 616"/>
                <a:gd name="T51" fmla="*/ 958 h 166"/>
                <a:gd name="T52" fmla="*/ 1355 w 616"/>
                <a:gd name="T53" fmla="*/ 899 h 166"/>
                <a:gd name="T54" fmla="*/ 1406 w 616"/>
                <a:gd name="T55" fmla="*/ 825 h 166"/>
                <a:gd name="T56" fmla="*/ 1456 w 616"/>
                <a:gd name="T57" fmla="*/ 729 h 166"/>
                <a:gd name="T58" fmla="*/ 1507 w 616"/>
                <a:gd name="T59" fmla="*/ 612 h 166"/>
                <a:gd name="T60" fmla="*/ 1558 w 616"/>
                <a:gd name="T61" fmla="*/ 472 h 166"/>
                <a:gd name="T62" fmla="*/ 1609 w 616"/>
                <a:gd name="T63" fmla="*/ 309 h 166"/>
                <a:gd name="T64" fmla="*/ 1660 w 616"/>
                <a:gd name="T65" fmla="*/ 133 h 166"/>
                <a:gd name="T66" fmla="*/ 1711 w 616"/>
                <a:gd name="T67" fmla="*/ 29 h 166"/>
                <a:gd name="T68" fmla="*/ 1762 w 616"/>
                <a:gd name="T69" fmla="*/ 52 h 166"/>
                <a:gd name="T70" fmla="*/ 1813 w 616"/>
                <a:gd name="T71" fmla="*/ 206 h 166"/>
                <a:gd name="T72" fmla="*/ 1864 w 616"/>
                <a:gd name="T73" fmla="*/ 457 h 166"/>
                <a:gd name="T74" fmla="*/ 1915 w 616"/>
                <a:gd name="T75" fmla="*/ 685 h 166"/>
                <a:gd name="T76" fmla="*/ 1961 w 616"/>
                <a:gd name="T77" fmla="*/ 877 h 166"/>
                <a:gd name="T78" fmla="*/ 2012 w 616"/>
                <a:gd name="T79" fmla="*/ 995 h 166"/>
                <a:gd name="T80" fmla="*/ 2062 w 616"/>
                <a:gd name="T81" fmla="*/ 1076 h 166"/>
                <a:gd name="T82" fmla="*/ 2113 w 616"/>
                <a:gd name="T83" fmla="*/ 1120 h 166"/>
                <a:gd name="T84" fmla="*/ 2164 w 616"/>
                <a:gd name="T85" fmla="*/ 1149 h 166"/>
                <a:gd name="T86" fmla="*/ 2215 w 616"/>
                <a:gd name="T87" fmla="*/ 1179 h 166"/>
                <a:gd name="T88" fmla="*/ 2266 w 616"/>
                <a:gd name="T89" fmla="*/ 1194 h 166"/>
                <a:gd name="T90" fmla="*/ 2317 w 616"/>
                <a:gd name="T91" fmla="*/ 1201 h 166"/>
                <a:gd name="T92" fmla="*/ 2368 w 616"/>
                <a:gd name="T93" fmla="*/ 1208 h 166"/>
                <a:gd name="T94" fmla="*/ 2419 w 616"/>
                <a:gd name="T95" fmla="*/ 1216 h 166"/>
                <a:gd name="T96" fmla="*/ 2470 w 616"/>
                <a:gd name="T97" fmla="*/ 1216 h 166"/>
                <a:gd name="T98" fmla="*/ 2521 w 616"/>
                <a:gd name="T99" fmla="*/ 1216 h 166"/>
                <a:gd name="T100" fmla="*/ 2572 w 616"/>
                <a:gd name="T101" fmla="*/ 1216 h 166"/>
                <a:gd name="T102" fmla="*/ 2623 w 616"/>
                <a:gd name="T103" fmla="*/ 1223 h 166"/>
                <a:gd name="T104" fmla="*/ 2674 w 616"/>
                <a:gd name="T105" fmla="*/ 1223 h 166"/>
                <a:gd name="T106" fmla="*/ 2725 w 616"/>
                <a:gd name="T107" fmla="*/ 1223 h 166"/>
                <a:gd name="T108" fmla="*/ 2770 w 616"/>
                <a:gd name="T109" fmla="*/ 1223 h 166"/>
                <a:gd name="T110" fmla="*/ 2821 w 616"/>
                <a:gd name="T111" fmla="*/ 1223 h 166"/>
                <a:gd name="T112" fmla="*/ 2872 w 616"/>
                <a:gd name="T113" fmla="*/ 1223 h 166"/>
                <a:gd name="T114" fmla="*/ 2923 w 616"/>
                <a:gd name="T115" fmla="*/ 1223 h 166"/>
                <a:gd name="T116" fmla="*/ 2974 w 616"/>
                <a:gd name="T117" fmla="*/ 1223 h 166"/>
                <a:gd name="T118" fmla="*/ 3025 w 616"/>
                <a:gd name="T119" fmla="*/ 1223 h 166"/>
                <a:gd name="T120" fmla="*/ 3076 w 616"/>
                <a:gd name="T121" fmla="*/ 1223 h 166"/>
                <a:gd name="T122" fmla="*/ 3127 w 616"/>
                <a:gd name="T123" fmla="*/ 1223 h 1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6"/>
                <a:gd name="T187" fmla="*/ 0 h 166"/>
                <a:gd name="T188" fmla="*/ 616 w 616"/>
                <a:gd name="T189" fmla="*/ 166 h 1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6" h="166">
                  <a:moveTo>
                    <a:pt x="0" y="166"/>
                  </a:moveTo>
                  <a:lnTo>
                    <a:pt x="2" y="166"/>
                  </a:lnTo>
                  <a:lnTo>
                    <a:pt x="4" y="166"/>
                  </a:lnTo>
                  <a:lnTo>
                    <a:pt x="6" y="166"/>
                  </a:lnTo>
                  <a:lnTo>
                    <a:pt x="8" y="166"/>
                  </a:lnTo>
                  <a:lnTo>
                    <a:pt x="10" y="166"/>
                  </a:lnTo>
                  <a:lnTo>
                    <a:pt x="12" y="166"/>
                  </a:lnTo>
                  <a:lnTo>
                    <a:pt x="14" y="166"/>
                  </a:lnTo>
                  <a:lnTo>
                    <a:pt x="16" y="166"/>
                  </a:lnTo>
                  <a:lnTo>
                    <a:pt x="18" y="166"/>
                  </a:lnTo>
                  <a:lnTo>
                    <a:pt x="20" y="166"/>
                  </a:lnTo>
                  <a:lnTo>
                    <a:pt x="22" y="166"/>
                  </a:lnTo>
                  <a:lnTo>
                    <a:pt x="24" y="166"/>
                  </a:lnTo>
                  <a:lnTo>
                    <a:pt x="26" y="166"/>
                  </a:lnTo>
                  <a:lnTo>
                    <a:pt x="28" y="166"/>
                  </a:lnTo>
                  <a:lnTo>
                    <a:pt x="30" y="166"/>
                  </a:lnTo>
                  <a:lnTo>
                    <a:pt x="32" y="166"/>
                  </a:lnTo>
                  <a:lnTo>
                    <a:pt x="34" y="166"/>
                  </a:lnTo>
                  <a:lnTo>
                    <a:pt x="36" y="166"/>
                  </a:lnTo>
                  <a:lnTo>
                    <a:pt x="38" y="166"/>
                  </a:lnTo>
                  <a:lnTo>
                    <a:pt x="40" y="166"/>
                  </a:lnTo>
                  <a:lnTo>
                    <a:pt x="42" y="166"/>
                  </a:lnTo>
                  <a:lnTo>
                    <a:pt x="44" y="166"/>
                  </a:lnTo>
                  <a:lnTo>
                    <a:pt x="46" y="166"/>
                  </a:lnTo>
                  <a:lnTo>
                    <a:pt x="48" y="166"/>
                  </a:lnTo>
                  <a:lnTo>
                    <a:pt x="50" y="166"/>
                  </a:lnTo>
                  <a:lnTo>
                    <a:pt x="52" y="166"/>
                  </a:lnTo>
                  <a:lnTo>
                    <a:pt x="54" y="166"/>
                  </a:lnTo>
                  <a:lnTo>
                    <a:pt x="56" y="166"/>
                  </a:lnTo>
                  <a:lnTo>
                    <a:pt x="58" y="166"/>
                  </a:lnTo>
                  <a:lnTo>
                    <a:pt x="60" y="166"/>
                  </a:lnTo>
                  <a:lnTo>
                    <a:pt x="62" y="166"/>
                  </a:lnTo>
                  <a:lnTo>
                    <a:pt x="64" y="166"/>
                  </a:lnTo>
                  <a:lnTo>
                    <a:pt x="66" y="166"/>
                  </a:lnTo>
                  <a:lnTo>
                    <a:pt x="68" y="165"/>
                  </a:lnTo>
                  <a:lnTo>
                    <a:pt x="70" y="166"/>
                  </a:lnTo>
                  <a:lnTo>
                    <a:pt x="72" y="165"/>
                  </a:lnTo>
                  <a:lnTo>
                    <a:pt x="74" y="165"/>
                  </a:lnTo>
                  <a:lnTo>
                    <a:pt x="76" y="165"/>
                  </a:lnTo>
                  <a:lnTo>
                    <a:pt x="77" y="165"/>
                  </a:lnTo>
                  <a:lnTo>
                    <a:pt x="79" y="165"/>
                  </a:lnTo>
                  <a:lnTo>
                    <a:pt x="81" y="165"/>
                  </a:lnTo>
                  <a:lnTo>
                    <a:pt x="83" y="165"/>
                  </a:lnTo>
                  <a:lnTo>
                    <a:pt x="85" y="165"/>
                  </a:lnTo>
                  <a:lnTo>
                    <a:pt x="87" y="165"/>
                  </a:lnTo>
                  <a:lnTo>
                    <a:pt x="89" y="165"/>
                  </a:lnTo>
                  <a:lnTo>
                    <a:pt x="91" y="165"/>
                  </a:lnTo>
                  <a:lnTo>
                    <a:pt x="93" y="165"/>
                  </a:lnTo>
                  <a:lnTo>
                    <a:pt x="95" y="165"/>
                  </a:lnTo>
                  <a:lnTo>
                    <a:pt x="97" y="165"/>
                  </a:lnTo>
                  <a:lnTo>
                    <a:pt x="99" y="165"/>
                  </a:lnTo>
                  <a:lnTo>
                    <a:pt x="101" y="165"/>
                  </a:lnTo>
                  <a:lnTo>
                    <a:pt x="103" y="165"/>
                  </a:lnTo>
                  <a:lnTo>
                    <a:pt x="105" y="165"/>
                  </a:lnTo>
                  <a:lnTo>
                    <a:pt x="107" y="165"/>
                  </a:lnTo>
                  <a:lnTo>
                    <a:pt x="109" y="165"/>
                  </a:lnTo>
                  <a:lnTo>
                    <a:pt x="111" y="165"/>
                  </a:lnTo>
                  <a:lnTo>
                    <a:pt x="113" y="165"/>
                  </a:lnTo>
                  <a:lnTo>
                    <a:pt x="115" y="165"/>
                  </a:lnTo>
                  <a:lnTo>
                    <a:pt x="117" y="164"/>
                  </a:lnTo>
                  <a:lnTo>
                    <a:pt x="119" y="164"/>
                  </a:lnTo>
                  <a:lnTo>
                    <a:pt x="121" y="164"/>
                  </a:lnTo>
                  <a:lnTo>
                    <a:pt x="123" y="164"/>
                  </a:lnTo>
                  <a:lnTo>
                    <a:pt x="125" y="164"/>
                  </a:lnTo>
                  <a:lnTo>
                    <a:pt x="127" y="164"/>
                  </a:lnTo>
                  <a:lnTo>
                    <a:pt x="129" y="164"/>
                  </a:lnTo>
                  <a:lnTo>
                    <a:pt x="131" y="164"/>
                  </a:lnTo>
                  <a:lnTo>
                    <a:pt x="133" y="164"/>
                  </a:lnTo>
                  <a:lnTo>
                    <a:pt x="135" y="163"/>
                  </a:lnTo>
                  <a:lnTo>
                    <a:pt x="137" y="163"/>
                  </a:lnTo>
                  <a:lnTo>
                    <a:pt x="139" y="163"/>
                  </a:lnTo>
                  <a:lnTo>
                    <a:pt x="141" y="163"/>
                  </a:lnTo>
                  <a:lnTo>
                    <a:pt x="143" y="163"/>
                  </a:lnTo>
                  <a:lnTo>
                    <a:pt x="145" y="163"/>
                  </a:lnTo>
                  <a:lnTo>
                    <a:pt x="147" y="163"/>
                  </a:lnTo>
                  <a:lnTo>
                    <a:pt x="149" y="162"/>
                  </a:lnTo>
                  <a:lnTo>
                    <a:pt x="151" y="162"/>
                  </a:lnTo>
                  <a:lnTo>
                    <a:pt x="153" y="162"/>
                  </a:lnTo>
                  <a:lnTo>
                    <a:pt x="155" y="162"/>
                  </a:lnTo>
                  <a:lnTo>
                    <a:pt x="157" y="162"/>
                  </a:lnTo>
                  <a:lnTo>
                    <a:pt x="159" y="161"/>
                  </a:lnTo>
                  <a:lnTo>
                    <a:pt x="161" y="161"/>
                  </a:lnTo>
                  <a:lnTo>
                    <a:pt x="163" y="161"/>
                  </a:lnTo>
                  <a:lnTo>
                    <a:pt x="165" y="161"/>
                  </a:lnTo>
                  <a:lnTo>
                    <a:pt x="167" y="160"/>
                  </a:lnTo>
                  <a:lnTo>
                    <a:pt x="169" y="160"/>
                  </a:lnTo>
                  <a:lnTo>
                    <a:pt x="171" y="160"/>
                  </a:lnTo>
                  <a:lnTo>
                    <a:pt x="173" y="159"/>
                  </a:lnTo>
                  <a:lnTo>
                    <a:pt x="175" y="159"/>
                  </a:lnTo>
                  <a:lnTo>
                    <a:pt x="177" y="159"/>
                  </a:lnTo>
                  <a:lnTo>
                    <a:pt x="179" y="158"/>
                  </a:lnTo>
                  <a:lnTo>
                    <a:pt x="181" y="158"/>
                  </a:lnTo>
                  <a:lnTo>
                    <a:pt x="183" y="158"/>
                  </a:lnTo>
                  <a:lnTo>
                    <a:pt x="185" y="157"/>
                  </a:lnTo>
                  <a:lnTo>
                    <a:pt x="187" y="157"/>
                  </a:lnTo>
                  <a:lnTo>
                    <a:pt x="189" y="157"/>
                  </a:lnTo>
                  <a:lnTo>
                    <a:pt x="191" y="157"/>
                  </a:lnTo>
                  <a:lnTo>
                    <a:pt x="193" y="156"/>
                  </a:lnTo>
                  <a:lnTo>
                    <a:pt x="195" y="155"/>
                  </a:lnTo>
                  <a:lnTo>
                    <a:pt x="197" y="155"/>
                  </a:lnTo>
                  <a:lnTo>
                    <a:pt x="199" y="155"/>
                  </a:lnTo>
                  <a:lnTo>
                    <a:pt x="201" y="154"/>
                  </a:lnTo>
                  <a:lnTo>
                    <a:pt x="203" y="153"/>
                  </a:lnTo>
                  <a:lnTo>
                    <a:pt x="205" y="153"/>
                  </a:lnTo>
                  <a:lnTo>
                    <a:pt x="207" y="153"/>
                  </a:lnTo>
                  <a:lnTo>
                    <a:pt x="209" y="152"/>
                  </a:lnTo>
                  <a:lnTo>
                    <a:pt x="211" y="151"/>
                  </a:lnTo>
                  <a:lnTo>
                    <a:pt x="213" y="151"/>
                  </a:lnTo>
                  <a:lnTo>
                    <a:pt x="215" y="150"/>
                  </a:lnTo>
                  <a:lnTo>
                    <a:pt x="217" y="149"/>
                  </a:lnTo>
                  <a:lnTo>
                    <a:pt x="219" y="149"/>
                  </a:lnTo>
                  <a:lnTo>
                    <a:pt x="221" y="148"/>
                  </a:lnTo>
                  <a:lnTo>
                    <a:pt x="223" y="148"/>
                  </a:lnTo>
                  <a:lnTo>
                    <a:pt x="225" y="147"/>
                  </a:lnTo>
                  <a:lnTo>
                    <a:pt x="227" y="146"/>
                  </a:lnTo>
                  <a:lnTo>
                    <a:pt x="229" y="146"/>
                  </a:lnTo>
                  <a:lnTo>
                    <a:pt x="231" y="145"/>
                  </a:lnTo>
                  <a:lnTo>
                    <a:pt x="232" y="143"/>
                  </a:lnTo>
                  <a:lnTo>
                    <a:pt x="234" y="143"/>
                  </a:lnTo>
                  <a:lnTo>
                    <a:pt x="236" y="142"/>
                  </a:lnTo>
                  <a:lnTo>
                    <a:pt x="238" y="141"/>
                  </a:lnTo>
                  <a:lnTo>
                    <a:pt x="240" y="140"/>
                  </a:lnTo>
                  <a:lnTo>
                    <a:pt x="242" y="139"/>
                  </a:lnTo>
                  <a:lnTo>
                    <a:pt x="244" y="138"/>
                  </a:lnTo>
                  <a:lnTo>
                    <a:pt x="246" y="136"/>
                  </a:lnTo>
                  <a:lnTo>
                    <a:pt x="248" y="135"/>
                  </a:lnTo>
                  <a:lnTo>
                    <a:pt x="250" y="134"/>
                  </a:lnTo>
                  <a:lnTo>
                    <a:pt x="252" y="133"/>
                  </a:lnTo>
                  <a:lnTo>
                    <a:pt x="254" y="131"/>
                  </a:lnTo>
                  <a:lnTo>
                    <a:pt x="256" y="130"/>
                  </a:lnTo>
                  <a:lnTo>
                    <a:pt x="258" y="129"/>
                  </a:lnTo>
                  <a:lnTo>
                    <a:pt x="260" y="128"/>
                  </a:lnTo>
                  <a:lnTo>
                    <a:pt x="262" y="126"/>
                  </a:lnTo>
                  <a:lnTo>
                    <a:pt x="264" y="124"/>
                  </a:lnTo>
                  <a:lnTo>
                    <a:pt x="266" y="122"/>
                  </a:lnTo>
                  <a:lnTo>
                    <a:pt x="268" y="121"/>
                  </a:lnTo>
                  <a:lnTo>
                    <a:pt x="270" y="118"/>
                  </a:lnTo>
                  <a:lnTo>
                    <a:pt x="272" y="117"/>
                  </a:lnTo>
                  <a:lnTo>
                    <a:pt x="274" y="115"/>
                  </a:lnTo>
                  <a:lnTo>
                    <a:pt x="276" y="112"/>
                  </a:lnTo>
                  <a:lnTo>
                    <a:pt x="278" y="110"/>
                  </a:lnTo>
                  <a:lnTo>
                    <a:pt x="280" y="107"/>
                  </a:lnTo>
                  <a:lnTo>
                    <a:pt x="282" y="105"/>
                  </a:lnTo>
                  <a:lnTo>
                    <a:pt x="284" y="102"/>
                  </a:lnTo>
                  <a:lnTo>
                    <a:pt x="286" y="99"/>
                  </a:lnTo>
                  <a:lnTo>
                    <a:pt x="288" y="96"/>
                  </a:lnTo>
                  <a:lnTo>
                    <a:pt x="290" y="93"/>
                  </a:lnTo>
                  <a:lnTo>
                    <a:pt x="292" y="91"/>
                  </a:lnTo>
                  <a:lnTo>
                    <a:pt x="294" y="87"/>
                  </a:lnTo>
                  <a:lnTo>
                    <a:pt x="296" y="83"/>
                  </a:lnTo>
                  <a:lnTo>
                    <a:pt x="298" y="77"/>
                  </a:lnTo>
                  <a:lnTo>
                    <a:pt x="300" y="75"/>
                  </a:lnTo>
                  <a:lnTo>
                    <a:pt x="302" y="72"/>
                  </a:lnTo>
                  <a:lnTo>
                    <a:pt x="304" y="67"/>
                  </a:lnTo>
                  <a:lnTo>
                    <a:pt x="306" y="64"/>
                  </a:lnTo>
                  <a:lnTo>
                    <a:pt x="308" y="59"/>
                  </a:lnTo>
                  <a:lnTo>
                    <a:pt x="310" y="54"/>
                  </a:lnTo>
                  <a:lnTo>
                    <a:pt x="312" y="51"/>
                  </a:lnTo>
                  <a:lnTo>
                    <a:pt x="314" y="46"/>
                  </a:lnTo>
                  <a:lnTo>
                    <a:pt x="316" y="42"/>
                  </a:lnTo>
                  <a:lnTo>
                    <a:pt x="318" y="36"/>
                  </a:lnTo>
                  <a:lnTo>
                    <a:pt x="320" y="31"/>
                  </a:lnTo>
                  <a:lnTo>
                    <a:pt x="322" y="27"/>
                  </a:lnTo>
                  <a:lnTo>
                    <a:pt x="324" y="22"/>
                  </a:lnTo>
                  <a:lnTo>
                    <a:pt x="326" y="18"/>
                  </a:lnTo>
                  <a:lnTo>
                    <a:pt x="328" y="15"/>
                  </a:lnTo>
                  <a:lnTo>
                    <a:pt x="330" y="12"/>
                  </a:lnTo>
                  <a:lnTo>
                    <a:pt x="332" y="9"/>
                  </a:lnTo>
                  <a:lnTo>
                    <a:pt x="334" y="6"/>
                  </a:lnTo>
                  <a:lnTo>
                    <a:pt x="336" y="4"/>
                  </a:lnTo>
                  <a:lnTo>
                    <a:pt x="338" y="0"/>
                  </a:lnTo>
                  <a:lnTo>
                    <a:pt x="340" y="3"/>
                  </a:lnTo>
                  <a:lnTo>
                    <a:pt x="342" y="4"/>
                  </a:lnTo>
                  <a:lnTo>
                    <a:pt x="344" y="5"/>
                  </a:lnTo>
                  <a:lnTo>
                    <a:pt x="346" y="7"/>
                  </a:lnTo>
                  <a:lnTo>
                    <a:pt x="348" y="10"/>
                  </a:lnTo>
                  <a:lnTo>
                    <a:pt x="350" y="14"/>
                  </a:lnTo>
                  <a:lnTo>
                    <a:pt x="352" y="18"/>
                  </a:lnTo>
                  <a:lnTo>
                    <a:pt x="354" y="23"/>
                  </a:lnTo>
                  <a:lnTo>
                    <a:pt x="356" y="28"/>
                  </a:lnTo>
                  <a:lnTo>
                    <a:pt x="358" y="34"/>
                  </a:lnTo>
                  <a:lnTo>
                    <a:pt x="360" y="38"/>
                  </a:lnTo>
                  <a:lnTo>
                    <a:pt x="362" y="48"/>
                  </a:lnTo>
                  <a:lnTo>
                    <a:pt x="364" y="56"/>
                  </a:lnTo>
                  <a:lnTo>
                    <a:pt x="366" y="62"/>
                  </a:lnTo>
                  <a:lnTo>
                    <a:pt x="368" y="69"/>
                  </a:lnTo>
                  <a:lnTo>
                    <a:pt x="370" y="75"/>
                  </a:lnTo>
                  <a:lnTo>
                    <a:pt x="372" y="82"/>
                  </a:lnTo>
                  <a:lnTo>
                    <a:pt x="374" y="88"/>
                  </a:lnTo>
                  <a:lnTo>
                    <a:pt x="376" y="93"/>
                  </a:lnTo>
                  <a:lnTo>
                    <a:pt x="378" y="100"/>
                  </a:lnTo>
                  <a:lnTo>
                    <a:pt x="380" y="106"/>
                  </a:lnTo>
                  <a:lnTo>
                    <a:pt x="382" y="111"/>
                  </a:lnTo>
                  <a:lnTo>
                    <a:pt x="384" y="115"/>
                  </a:lnTo>
                  <a:lnTo>
                    <a:pt x="385" y="119"/>
                  </a:lnTo>
                  <a:lnTo>
                    <a:pt x="387" y="123"/>
                  </a:lnTo>
                  <a:lnTo>
                    <a:pt x="389" y="126"/>
                  </a:lnTo>
                  <a:lnTo>
                    <a:pt x="391" y="129"/>
                  </a:lnTo>
                  <a:lnTo>
                    <a:pt x="393" y="132"/>
                  </a:lnTo>
                  <a:lnTo>
                    <a:pt x="395" y="135"/>
                  </a:lnTo>
                  <a:lnTo>
                    <a:pt x="397" y="138"/>
                  </a:lnTo>
                  <a:lnTo>
                    <a:pt x="399" y="139"/>
                  </a:lnTo>
                  <a:lnTo>
                    <a:pt x="401" y="142"/>
                  </a:lnTo>
                  <a:lnTo>
                    <a:pt x="403" y="143"/>
                  </a:lnTo>
                  <a:lnTo>
                    <a:pt x="405" y="146"/>
                  </a:lnTo>
                  <a:lnTo>
                    <a:pt x="407" y="147"/>
                  </a:lnTo>
                  <a:lnTo>
                    <a:pt x="409" y="148"/>
                  </a:lnTo>
                  <a:lnTo>
                    <a:pt x="411" y="150"/>
                  </a:lnTo>
                  <a:lnTo>
                    <a:pt x="413" y="151"/>
                  </a:lnTo>
                  <a:lnTo>
                    <a:pt x="415" y="152"/>
                  </a:lnTo>
                  <a:lnTo>
                    <a:pt x="417" y="153"/>
                  </a:lnTo>
                  <a:lnTo>
                    <a:pt x="419" y="154"/>
                  </a:lnTo>
                  <a:lnTo>
                    <a:pt x="421" y="155"/>
                  </a:lnTo>
                  <a:lnTo>
                    <a:pt x="423" y="156"/>
                  </a:lnTo>
                  <a:lnTo>
                    <a:pt x="425" y="156"/>
                  </a:lnTo>
                  <a:lnTo>
                    <a:pt x="427" y="157"/>
                  </a:lnTo>
                  <a:lnTo>
                    <a:pt x="429" y="158"/>
                  </a:lnTo>
                  <a:lnTo>
                    <a:pt x="431" y="159"/>
                  </a:lnTo>
                  <a:lnTo>
                    <a:pt x="433" y="159"/>
                  </a:lnTo>
                  <a:lnTo>
                    <a:pt x="435" y="160"/>
                  </a:lnTo>
                  <a:lnTo>
                    <a:pt x="437" y="160"/>
                  </a:lnTo>
                  <a:lnTo>
                    <a:pt x="439" y="161"/>
                  </a:lnTo>
                  <a:lnTo>
                    <a:pt x="441" y="161"/>
                  </a:lnTo>
                  <a:lnTo>
                    <a:pt x="443" y="161"/>
                  </a:lnTo>
                  <a:lnTo>
                    <a:pt x="445" y="162"/>
                  </a:lnTo>
                  <a:lnTo>
                    <a:pt x="447" y="162"/>
                  </a:lnTo>
                  <a:lnTo>
                    <a:pt x="449" y="162"/>
                  </a:lnTo>
                  <a:lnTo>
                    <a:pt x="451" y="163"/>
                  </a:lnTo>
                  <a:lnTo>
                    <a:pt x="453" y="163"/>
                  </a:lnTo>
                  <a:lnTo>
                    <a:pt x="455" y="163"/>
                  </a:lnTo>
                  <a:lnTo>
                    <a:pt x="457" y="163"/>
                  </a:lnTo>
                  <a:lnTo>
                    <a:pt x="459" y="164"/>
                  </a:lnTo>
                  <a:lnTo>
                    <a:pt x="461" y="164"/>
                  </a:lnTo>
                  <a:lnTo>
                    <a:pt x="463" y="164"/>
                  </a:lnTo>
                  <a:lnTo>
                    <a:pt x="465" y="164"/>
                  </a:lnTo>
                  <a:lnTo>
                    <a:pt x="467" y="164"/>
                  </a:lnTo>
                  <a:lnTo>
                    <a:pt x="469" y="164"/>
                  </a:lnTo>
                  <a:lnTo>
                    <a:pt x="471" y="164"/>
                  </a:lnTo>
                  <a:lnTo>
                    <a:pt x="473" y="164"/>
                  </a:lnTo>
                  <a:lnTo>
                    <a:pt x="475" y="165"/>
                  </a:lnTo>
                  <a:lnTo>
                    <a:pt x="477" y="165"/>
                  </a:lnTo>
                  <a:lnTo>
                    <a:pt x="479" y="165"/>
                  </a:lnTo>
                  <a:lnTo>
                    <a:pt x="481" y="165"/>
                  </a:lnTo>
                  <a:lnTo>
                    <a:pt x="483" y="165"/>
                  </a:lnTo>
                  <a:lnTo>
                    <a:pt x="485" y="165"/>
                  </a:lnTo>
                  <a:lnTo>
                    <a:pt x="487" y="165"/>
                  </a:lnTo>
                  <a:lnTo>
                    <a:pt x="489" y="165"/>
                  </a:lnTo>
                  <a:lnTo>
                    <a:pt x="491" y="165"/>
                  </a:lnTo>
                  <a:lnTo>
                    <a:pt x="493" y="165"/>
                  </a:lnTo>
                  <a:lnTo>
                    <a:pt x="495" y="165"/>
                  </a:lnTo>
                  <a:lnTo>
                    <a:pt x="497" y="165"/>
                  </a:lnTo>
                  <a:lnTo>
                    <a:pt x="499" y="165"/>
                  </a:lnTo>
                  <a:lnTo>
                    <a:pt x="501" y="166"/>
                  </a:lnTo>
                  <a:lnTo>
                    <a:pt x="503" y="165"/>
                  </a:lnTo>
                  <a:lnTo>
                    <a:pt x="505" y="165"/>
                  </a:lnTo>
                  <a:lnTo>
                    <a:pt x="507" y="166"/>
                  </a:lnTo>
                  <a:lnTo>
                    <a:pt x="509" y="166"/>
                  </a:lnTo>
                  <a:lnTo>
                    <a:pt x="511" y="166"/>
                  </a:lnTo>
                  <a:lnTo>
                    <a:pt x="513" y="166"/>
                  </a:lnTo>
                  <a:lnTo>
                    <a:pt x="515" y="166"/>
                  </a:lnTo>
                  <a:lnTo>
                    <a:pt x="517" y="166"/>
                  </a:lnTo>
                  <a:lnTo>
                    <a:pt x="519" y="166"/>
                  </a:lnTo>
                  <a:lnTo>
                    <a:pt x="521" y="166"/>
                  </a:lnTo>
                  <a:lnTo>
                    <a:pt x="523" y="166"/>
                  </a:lnTo>
                  <a:lnTo>
                    <a:pt x="525" y="166"/>
                  </a:lnTo>
                  <a:lnTo>
                    <a:pt x="527" y="166"/>
                  </a:lnTo>
                  <a:lnTo>
                    <a:pt x="529" y="166"/>
                  </a:lnTo>
                  <a:lnTo>
                    <a:pt x="531" y="166"/>
                  </a:lnTo>
                  <a:lnTo>
                    <a:pt x="533" y="166"/>
                  </a:lnTo>
                  <a:lnTo>
                    <a:pt x="535" y="166"/>
                  </a:lnTo>
                  <a:lnTo>
                    <a:pt x="537" y="166"/>
                  </a:lnTo>
                  <a:lnTo>
                    <a:pt x="539" y="166"/>
                  </a:lnTo>
                  <a:lnTo>
                    <a:pt x="540" y="166"/>
                  </a:lnTo>
                  <a:lnTo>
                    <a:pt x="542" y="166"/>
                  </a:lnTo>
                  <a:lnTo>
                    <a:pt x="544" y="166"/>
                  </a:lnTo>
                  <a:lnTo>
                    <a:pt x="546" y="166"/>
                  </a:lnTo>
                  <a:lnTo>
                    <a:pt x="548" y="166"/>
                  </a:lnTo>
                  <a:lnTo>
                    <a:pt x="550" y="166"/>
                  </a:lnTo>
                  <a:lnTo>
                    <a:pt x="552" y="166"/>
                  </a:lnTo>
                  <a:lnTo>
                    <a:pt x="554" y="166"/>
                  </a:lnTo>
                  <a:lnTo>
                    <a:pt x="556" y="166"/>
                  </a:lnTo>
                  <a:lnTo>
                    <a:pt x="558" y="166"/>
                  </a:lnTo>
                  <a:lnTo>
                    <a:pt x="560" y="166"/>
                  </a:lnTo>
                  <a:lnTo>
                    <a:pt x="562" y="166"/>
                  </a:lnTo>
                  <a:lnTo>
                    <a:pt x="564" y="166"/>
                  </a:lnTo>
                  <a:lnTo>
                    <a:pt x="566" y="166"/>
                  </a:lnTo>
                  <a:lnTo>
                    <a:pt x="568" y="166"/>
                  </a:lnTo>
                  <a:lnTo>
                    <a:pt x="570" y="166"/>
                  </a:lnTo>
                  <a:lnTo>
                    <a:pt x="572" y="166"/>
                  </a:lnTo>
                  <a:lnTo>
                    <a:pt x="574" y="166"/>
                  </a:lnTo>
                  <a:lnTo>
                    <a:pt x="576" y="166"/>
                  </a:lnTo>
                  <a:lnTo>
                    <a:pt x="578" y="166"/>
                  </a:lnTo>
                  <a:lnTo>
                    <a:pt x="580" y="166"/>
                  </a:lnTo>
                  <a:lnTo>
                    <a:pt x="582" y="166"/>
                  </a:lnTo>
                  <a:lnTo>
                    <a:pt x="584" y="166"/>
                  </a:lnTo>
                  <a:lnTo>
                    <a:pt x="586" y="166"/>
                  </a:lnTo>
                  <a:lnTo>
                    <a:pt x="588" y="166"/>
                  </a:lnTo>
                  <a:lnTo>
                    <a:pt x="590" y="166"/>
                  </a:lnTo>
                  <a:lnTo>
                    <a:pt x="592" y="166"/>
                  </a:lnTo>
                  <a:lnTo>
                    <a:pt x="594" y="166"/>
                  </a:lnTo>
                  <a:lnTo>
                    <a:pt x="596" y="166"/>
                  </a:lnTo>
                  <a:lnTo>
                    <a:pt x="598" y="166"/>
                  </a:lnTo>
                  <a:lnTo>
                    <a:pt x="600" y="166"/>
                  </a:lnTo>
                  <a:lnTo>
                    <a:pt x="602" y="166"/>
                  </a:lnTo>
                  <a:lnTo>
                    <a:pt x="604" y="166"/>
                  </a:lnTo>
                  <a:lnTo>
                    <a:pt x="606" y="166"/>
                  </a:lnTo>
                  <a:lnTo>
                    <a:pt x="608" y="166"/>
                  </a:lnTo>
                  <a:lnTo>
                    <a:pt x="610" y="166"/>
                  </a:lnTo>
                  <a:lnTo>
                    <a:pt x="612" y="166"/>
                  </a:lnTo>
                  <a:lnTo>
                    <a:pt x="614" y="166"/>
                  </a:lnTo>
                  <a:lnTo>
                    <a:pt x="616" y="166"/>
                  </a:lnTo>
                </a:path>
              </a:pathLst>
            </a:custGeom>
            <a:noFill/>
            <a:ln w="19050" cap="flat">
              <a:solidFill>
                <a:srgbClr val="FF66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7" name="Freeform 78"/>
            <p:cNvSpPr>
              <a:spLocks noChangeAspect="1"/>
            </p:cNvSpPr>
            <p:nvPr/>
          </p:nvSpPr>
          <p:spPr bwMode="auto">
            <a:xfrm>
              <a:off x="1351" y="1406"/>
              <a:ext cx="3137" cy="1113"/>
            </a:xfrm>
            <a:custGeom>
              <a:avLst/>
              <a:gdLst>
                <a:gd name="T0" fmla="*/ 41 w 616"/>
                <a:gd name="T1" fmla="*/ 1113 h 151"/>
                <a:gd name="T2" fmla="*/ 92 w 616"/>
                <a:gd name="T3" fmla="*/ 1113 h 151"/>
                <a:gd name="T4" fmla="*/ 143 w 616"/>
                <a:gd name="T5" fmla="*/ 1113 h 151"/>
                <a:gd name="T6" fmla="*/ 194 w 616"/>
                <a:gd name="T7" fmla="*/ 1113 h 151"/>
                <a:gd name="T8" fmla="*/ 244 w 616"/>
                <a:gd name="T9" fmla="*/ 1113 h 151"/>
                <a:gd name="T10" fmla="*/ 295 w 616"/>
                <a:gd name="T11" fmla="*/ 1113 h 151"/>
                <a:gd name="T12" fmla="*/ 346 w 616"/>
                <a:gd name="T13" fmla="*/ 1113 h 151"/>
                <a:gd name="T14" fmla="*/ 392 w 616"/>
                <a:gd name="T15" fmla="*/ 1106 h 151"/>
                <a:gd name="T16" fmla="*/ 443 w 616"/>
                <a:gd name="T17" fmla="*/ 1106 h 151"/>
                <a:gd name="T18" fmla="*/ 494 w 616"/>
                <a:gd name="T19" fmla="*/ 1106 h 151"/>
                <a:gd name="T20" fmla="*/ 545 w 616"/>
                <a:gd name="T21" fmla="*/ 1106 h 151"/>
                <a:gd name="T22" fmla="*/ 596 w 616"/>
                <a:gd name="T23" fmla="*/ 1106 h 151"/>
                <a:gd name="T24" fmla="*/ 647 w 616"/>
                <a:gd name="T25" fmla="*/ 1098 h 151"/>
                <a:gd name="T26" fmla="*/ 698 w 616"/>
                <a:gd name="T27" fmla="*/ 1098 h 151"/>
                <a:gd name="T28" fmla="*/ 749 w 616"/>
                <a:gd name="T29" fmla="*/ 1091 h 151"/>
                <a:gd name="T30" fmla="*/ 800 w 616"/>
                <a:gd name="T31" fmla="*/ 1084 h 151"/>
                <a:gd name="T32" fmla="*/ 850 w 616"/>
                <a:gd name="T33" fmla="*/ 1076 h 151"/>
                <a:gd name="T34" fmla="*/ 901 w 616"/>
                <a:gd name="T35" fmla="*/ 1069 h 151"/>
                <a:gd name="T36" fmla="*/ 952 w 616"/>
                <a:gd name="T37" fmla="*/ 1054 h 151"/>
                <a:gd name="T38" fmla="*/ 1003 w 616"/>
                <a:gd name="T39" fmla="*/ 1039 h 151"/>
                <a:gd name="T40" fmla="*/ 1054 w 616"/>
                <a:gd name="T41" fmla="*/ 1025 h 151"/>
                <a:gd name="T42" fmla="*/ 1105 w 616"/>
                <a:gd name="T43" fmla="*/ 1002 h 151"/>
                <a:gd name="T44" fmla="*/ 1156 w 616"/>
                <a:gd name="T45" fmla="*/ 980 h 151"/>
                <a:gd name="T46" fmla="*/ 1202 w 616"/>
                <a:gd name="T47" fmla="*/ 958 h 151"/>
                <a:gd name="T48" fmla="*/ 1253 w 616"/>
                <a:gd name="T49" fmla="*/ 921 h 151"/>
                <a:gd name="T50" fmla="*/ 1304 w 616"/>
                <a:gd name="T51" fmla="*/ 885 h 151"/>
                <a:gd name="T52" fmla="*/ 1355 w 616"/>
                <a:gd name="T53" fmla="*/ 833 h 151"/>
                <a:gd name="T54" fmla="*/ 1406 w 616"/>
                <a:gd name="T55" fmla="*/ 774 h 151"/>
                <a:gd name="T56" fmla="*/ 1456 w 616"/>
                <a:gd name="T57" fmla="*/ 700 h 151"/>
                <a:gd name="T58" fmla="*/ 1507 w 616"/>
                <a:gd name="T59" fmla="*/ 612 h 151"/>
                <a:gd name="T60" fmla="*/ 1558 w 616"/>
                <a:gd name="T61" fmla="*/ 486 h 151"/>
                <a:gd name="T62" fmla="*/ 1609 w 616"/>
                <a:gd name="T63" fmla="*/ 354 h 151"/>
                <a:gd name="T64" fmla="*/ 1660 w 616"/>
                <a:gd name="T65" fmla="*/ 192 h 151"/>
                <a:gd name="T66" fmla="*/ 1711 w 616"/>
                <a:gd name="T67" fmla="*/ 59 h 151"/>
                <a:gd name="T68" fmla="*/ 1762 w 616"/>
                <a:gd name="T69" fmla="*/ 7 h 151"/>
                <a:gd name="T70" fmla="*/ 1813 w 616"/>
                <a:gd name="T71" fmla="*/ 59 h 151"/>
                <a:gd name="T72" fmla="*/ 1864 w 616"/>
                <a:gd name="T73" fmla="*/ 236 h 151"/>
                <a:gd name="T74" fmla="*/ 1915 w 616"/>
                <a:gd name="T75" fmla="*/ 457 h 151"/>
                <a:gd name="T76" fmla="*/ 1961 w 616"/>
                <a:gd name="T77" fmla="*/ 671 h 151"/>
                <a:gd name="T78" fmla="*/ 2012 w 616"/>
                <a:gd name="T79" fmla="*/ 826 h 151"/>
                <a:gd name="T80" fmla="*/ 2062 w 616"/>
                <a:gd name="T81" fmla="*/ 921 h 151"/>
                <a:gd name="T82" fmla="*/ 2113 w 616"/>
                <a:gd name="T83" fmla="*/ 980 h 151"/>
                <a:gd name="T84" fmla="*/ 2164 w 616"/>
                <a:gd name="T85" fmla="*/ 1025 h 151"/>
                <a:gd name="T86" fmla="*/ 2215 w 616"/>
                <a:gd name="T87" fmla="*/ 1054 h 151"/>
                <a:gd name="T88" fmla="*/ 2266 w 616"/>
                <a:gd name="T89" fmla="*/ 1076 h 151"/>
                <a:gd name="T90" fmla="*/ 2317 w 616"/>
                <a:gd name="T91" fmla="*/ 1084 h 151"/>
                <a:gd name="T92" fmla="*/ 2368 w 616"/>
                <a:gd name="T93" fmla="*/ 1098 h 151"/>
                <a:gd name="T94" fmla="*/ 2419 w 616"/>
                <a:gd name="T95" fmla="*/ 1098 h 151"/>
                <a:gd name="T96" fmla="*/ 2470 w 616"/>
                <a:gd name="T97" fmla="*/ 1106 h 151"/>
                <a:gd name="T98" fmla="*/ 2521 w 616"/>
                <a:gd name="T99" fmla="*/ 1106 h 151"/>
                <a:gd name="T100" fmla="*/ 2572 w 616"/>
                <a:gd name="T101" fmla="*/ 1106 h 151"/>
                <a:gd name="T102" fmla="*/ 2623 w 616"/>
                <a:gd name="T103" fmla="*/ 1113 h 151"/>
                <a:gd name="T104" fmla="*/ 2674 w 616"/>
                <a:gd name="T105" fmla="*/ 1113 h 151"/>
                <a:gd name="T106" fmla="*/ 2725 w 616"/>
                <a:gd name="T107" fmla="*/ 1113 h 151"/>
                <a:gd name="T108" fmla="*/ 2770 w 616"/>
                <a:gd name="T109" fmla="*/ 1113 h 151"/>
                <a:gd name="T110" fmla="*/ 2821 w 616"/>
                <a:gd name="T111" fmla="*/ 1113 h 151"/>
                <a:gd name="T112" fmla="*/ 2872 w 616"/>
                <a:gd name="T113" fmla="*/ 1113 h 151"/>
                <a:gd name="T114" fmla="*/ 2923 w 616"/>
                <a:gd name="T115" fmla="*/ 1113 h 151"/>
                <a:gd name="T116" fmla="*/ 2974 w 616"/>
                <a:gd name="T117" fmla="*/ 1113 h 151"/>
                <a:gd name="T118" fmla="*/ 3025 w 616"/>
                <a:gd name="T119" fmla="*/ 1113 h 151"/>
                <a:gd name="T120" fmla="*/ 3076 w 616"/>
                <a:gd name="T121" fmla="*/ 1113 h 151"/>
                <a:gd name="T122" fmla="*/ 3127 w 616"/>
                <a:gd name="T123" fmla="*/ 1113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16"/>
                <a:gd name="T187" fmla="*/ 0 h 151"/>
                <a:gd name="T188" fmla="*/ 616 w 616"/>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16" h="151">
                  <a:moveTo>
                    <a:pt x="0" y="151"/>
                  </a:moveTo>
                  <a:lnTo>
                    <a:pt x="2" y="151"/>
                  </a:lnTo>
                  <a:lnTo>
                    <a:pt x="4" y="151"/>
                  </a:lnTo>
                  <a:lnTo>
                    <a:pt x="6" y="151"/>
                  </a:lnTo>
                  <a:lnTo>
                    <a:pt x="8" y="151"/>
                  </a:lnTo>
                  <a:lnTo>
                    <a:pt x="10" y="151"/>
                  </a:lnTo>
                  <a:lnTo>
                    <a:pt x="12" y="151"/>
                  </a:lnTo>
                  <a:lnTo>
                    <a:pt x="14" y="151"/>
                  </a:lnTo>
                  <a:lnTo>
                    <a:pt x="16" y="151"/>
                  </a:lnTo>
                  <a:lnTo>
                    <a:pt x="18" y="151"/>
                  </a:lnTo>
                  <a:lnTo>
                    <a:pt x="20" y="151"/>
                  </a:lnTo>
                  <a:lnTo>
                    <a:pt x="22" y="151"/>
                  </a:lnTo>
                  <a:lnTo>
                    <a:pt x="24" y="151"/>
                  </a:lnTo>
                  <a:lnTo>
                    <a:pt x="26" y="151"/>
                  </a:lnTo>
                  <a:lnTo>
                    <a:pt x="28" y="151"/>
                  </a:lnTo>
                  <a:lnTo>
                    <a:pt x="30" y="151"/>
                  </a:lnTo>
                  <a:lnTo>
                    <a:pt x="32" y="151"/>
                  </a:lnTo>
                  <a:lnTo>
                    <a:pt x="34" y="151"/>
                  </a:lnTo>
                  <a:lnTo>
                    <a:pt x="36" y="151"/>
                  </a:lnTo>
                  <a:lnTo>
                    <a:pt x="38" y="151"/>
                  </a:lnTo>
                  <a:lnTo>
                    <a:pt x="40" y="151"/>
                  </a:lnTo>
                  <a:lnTo>
                    <a:pt x="42" y="151"/>
                  </a:lnTo>
                  <a:lnTo>
                    <a:pt x="44" y="151"/>
                  </a:lnTo>
                  <a:lnTo>
                    <a:pt x="46" y="151"/>
                  </a:lnTo>
                  <a:lnTo>
                    <a:pt x="48" y="151"/>
                  </a:lnTo>
                  <a:lnTo>
                    <a:pt x="50" y="151"/>
                  </a:lnTo>
                  <a:lnTo>
                    <a:pt x="52" y="151"/>
                  </a:lnTo>
                  <a:lnTo>
                    <a:pt x="54" y="151"/>
                  </a:lnTo>
                  <a:lnTo>
                    <a:pt x="56" y="151"/>
                  </a:lnTo>
                  <a:lnTo>
                    <a:pt x="58" y="151"/>
                  </a:lnTo>
                  <a:lnTo>
                    <a:pt x="60" y="151"/>
                  </a:lnTo>
                  <a:lnTo>
                    <a:pt x="62" y="151"/>
                  </a:lnTo>
                  <a:lnTo>
                    <a:pt x="64" y="151"/>
                  </a:lnTo>
                  <a:lnTo>
                    <a:pt x="66" y="151"/>
                  </a:lnTo>
                  <a:lnTo>
                    <a:pt x="68" y="151"/>
                  </a:lnTo>
                  <a:lnTo>
                    <a:pt x="70" y="151"/>
                  </a:lnTo>
                  <a:lnTo>
                    <a:pt x="72" y="151"/>
                  </a:lnTo>
                  <a:lnTo>
                    <a:pt x="74" y="150"/>
                  </a:lnTo>
                  <a:lnTo>
                    <a:pt x="76" y="150"/>
                  </a:lnTo>
                  <a:lnTo>
                    <a:pt x="77" y="150"/>
                  </a:lnTo>
                  <a:lnTo>
                    <a:pt x="79" y="150"/>
                  </a:lnTo>
                  <a:lnTo>
                    <a:pt x="81" y="150"/>
                  </a:lnTo>
                  <a:lnTo>
                    <a:pt x="83" y="150"/>
                  </a:lnTo>
                  <a:lnTo>
                    <a:pt x="85" y="150"/>
                  </a:lnTo>
                  <a:lnTo>
                    <a:pt x="87" y="150"/>
                  </a:lnTo>
                  <a:lnTo>
                    <a:pt x="89" y="150"/>
                  </a:lnTo>
                  <a:lnTo>
                    <a:pt x="91" y="150"/>
                  </a:lnTo>
                  <a:lnTo>
                    <a:pt x="93" y="150"/>
                  </a:lnTo>
                  <a:lnTo>
                    <a:pt x="95" y="150"/>
                  </a:lnTo>
                  <a:lnTo>
                    <a:pt x="97" y="150"/>
                  </a:lnTo>
                  <a:lnTo>
                    <a:pt x="99" y="150"/>
                  </a:lnTo>
                  <a:lnTo>
                    <a:pt x="101" y="150"/>
                  </a:lnTo>
                  <a:lnTo>
                    <a:pt x="103" y="150"/>
                  </a:lnTo>
                  <a:lnTo>
                    <a:pt x="105" y="150"/>
                  </a:lnTo>
                  <a:lnTo>
                    <a:pt x="107" y="150"/>
                  </a:lnTo>
                  <a:lnTo>
                    <a:pt x="109" y="150"/>
                  </a:lnTo>
                  <a:lnTo>
                    <a:pt x="111" y="150"/>
                  </a:lnTo>
                  <a:lnTo>
                    <a:pt x="113" y="150"/>
                  </a:lnTo>
                  <a:lnTo>
                    <a:pt x="115" y="150"/>
                  </a:lnTo>
                  <a:lnTo>
                    <a:pt x="117" y="150"/>
                  </a:lnTo>
                  <a:lnTo>
                    <a:pt x="119" y="149"/>
                  </a:lnTo>
                  <a:lnTo>
                    <a:pt x="121" y="149"/>
                  </a:lnTo>
                  <a:lnTo>
                    <a:pt x="123" y="149"/>
                  </a:lnTo>
                  <a:lnTo>
                    <a:pt x="125" y="149"/>
                  </a:lnTo>
                  <a:lnTo>
                    <a:pt x="127" y="149"/>
                  </a:lnTo>
                  <a:lnTo>
                    <a:pt x="129" y="149"/>
                  </a:lnTo>
                  <a:lnTo>
                    <a:pt x="131" y="149"/>
                  </a:lnTo>
                  <a:lnTo>
                    <a:pt x="133" y="149"/>
                  </a:lnTo>
                  <a:lnTo>
                    <a:pt x="135" y="149"/>
                  </a:lnTo>
                  <a:lnTo>
                    <a:pt x="137" y="149"/>
                  </a:lnTo>
                  <a:lnTo>
                    <a:pt x="139" y="148"/>
                  </a:lnTo>
                  <a:lnTo>
                    <a:pt x="141" y="148"/>
                  </a:lnTo>
                  <a:lnTo>
                    <a:pt x="143" y="148"/>
                  </a:lnTo>
                  <a:lnTo>
                    <a:pt x="145" y="148"/>
                  </a:lnTo>
                  <a:lnTo>
                    <a:pt x="147" y="148"/>
                  </a:lnTo>
                  <a:lnTo>
                    <a:pt x="149" y="148"/>
                  </a:lnTo>
                  <a:lnTo>
                    <a:pt x="151" y="148"/>
                  </a:lnTo>
                  <a:lnTo>
                    <a:pt x="153" y="147"/>
                  </a:lnTo>
                  <a:lnTo>
                    <a:pt x="155" y="147"/>
                  </a:lnTo>
                  <a:lnTo>
                    <a:pt x="157" y="147"/>
                  </a:lnTo>
                  <a:lnTo>
                    <a:pt x="159" y="147"/>
                  </a:lnTo>
                  <a:lnTo>
                    <a:pt x="161" y="146"/>
                  </a:lnTo>
                  <a:lnTo>
                    <a:pt x="163" y="146"/>
                  </a:lnTo>
                  <a:lnTo>
                    <a:pt x="165" y="146"/>
                  </a:lnTo>
                  <a:lnTo>
                    <a:pt x="167" y="146"/>
                  </a:lnTo>
                  <a:lnTo>
                    <a:pt x="169" y="146"/>
                  </a:lnTo>
                  <a:lnTo>
                    <a:pt x="171" y="145"/>
                  </a:lnTo>
                  <a:lnTo>
                    <a:pt x="173" y="145"/>
                  </a:lnTo>
                  <a:lnTo>
                    <a:pt x="175" y="145"/>
                  </a:lnTo>
                  <a:lnTo>
                    <a:pt x="177" y="145"/>
                  </a:lnTo>
                  <a:lnTo>
                    <a:pt x="179" y="144"/>
                  </a:lnTo>
                  <a:lnTo>
                    <a:pt x="181" y="144"/>
                  </a:lnTo>
                  <a:lnTo>
                    <a:pt x="183" y="144"/>
                  </a:lnTo>
                  <a:lnTo>
                    <a:pt x="185" y="143"/>
                  </a:lnTo>
                  <a:lnTo>
                    <a:pt x="187" y="143"/>
                  </a:lnTo>
                  <a:lnTo>
                    <a:pt x="189" y="143"/>
                  </a:lnTo>
                  <a:lnTo>
                    <a:pt x="191" y="142"/>
                  </a:lnTo>
                  <a:lnTo>
                    <a:pt x="193" y="142"/>
                  </a:lnTo>
                  <a:lnTo>
                    <a:pt x="195" y="141"/>
                  </a:lnTo>
                  <a:lnTo>
                    <a:pt x="197" y="141"/>
                  </a:lnTo>
                  <a:lnTo>
                    <a:pt x="199" y="140"/>
                  </a:lnTo>
                  <a:lnTo>
                    <a:pt x="201" y="140"/>
                  </a:lnTo>
                  <a:lnTo>
                    <a:pt x="203" y="140"/>
                  </a:lnTo>
                  <a:lnTo>
                    <a:pt x="205" y="139"/>
                  </a:lnTo>
                  <a:lnTo>
                    <a:pt x="207" y="139"/>
                  </a:lnTo>
                  <a:lnTo>
                    <a:pt x="209" y="138"/>
                  </a:lnTo>
                  <a:lnTo>
                    <a:pt x="211" y="138"/>
                  </a:lnTo>
                  <a:lnTo>
                    <a:pt x="213" y="137"/>
                  </a:lnTo>
                  <a:lnTo>
                    <a:pt x="215" y="137"/>
                  </a:lnTo>
                  <a:lnTo>
                    <a:pt x="217" y="136"/>
                  </a:lnTo>
                  <a:lnTo>
                    <a:pt x="219" y="136"/>
                  </a:lnTo>
                  <a:lnTo>
                    <a:pt x="221" y="135"/>
                  </a:lnTo>
                  <a:lnTo>
                    <a:pt x="223" y="134"/>
                  </a:lnTo>
                  <a:lnTo>
                    <a:pt x="225" y="134"/>
                  </a:lnTo>
                  <a:lnTo>
                    <a:pt x="227" y="133"/>
                  </a:lnTo>
                  <a:lnTo>
                    <a:pt x="229" y="133"/>
                  </a:lnTo>
                  <a:lnTo>
                    <a:pt x="231" y="132"/>
                  </a:lnTo>
                  <a:lnTo>
                    <a:pt x="232" y="131"/>
                  </a:lnTo>
                  <a:lnTo>
                    <a:pt x="234" y="130"/>
                  </a:lnTo>
                  <a:lnTo>
                    <a:pt x="236" y="130"/>
                  </a:lnTo>
                  <a:lnTo>
                    <a:pt x="238" y="129"/>
                  </a:lnTo>
                  <a:lnTo>
                    <a:pt x="240" y="128"/>
                  </a:lnTo>
                  <a:lnTo>
                    <a:pt x="242" y="127"/>
                  </a:lnTo>
                  <a:lnTo>
                    <a:pt x="244" y="126"/>
                  </a:lnTo>
                  <a:lnTo>
                    <a:pt x="246" y="125"/>
                  </a:lnTo>
                  <a:lnTo>
                    <a:pt x="248" y="124"/>
                  </a:lnTo>
                  <a:lnTo>
                    <a:pt x="250" y="123"/>
                  </a:lnTo>
                  <a:lnTo>
                    <a:pt x="252" y="122"/>
                  </a:lnTo>
                  <a:lnTo>
                    <a:pt x="254" y="121"/>
                  </a:lnTo>
                  <a:lnTo>
                    <a:pt x="256" y="120"/>
                  </a:lnTo>
                  <a:lnTo>
                    <a:pt x="258" y="119"/>
                  </a:lnTo>
                  <a:lnTo>
                    <a:pt x="260" y="118"/>
                  </a:lnTo>
                  <a:lnTo>
                    <a:pt x="262" y="116"/>
                  </a:lnTo>
                  <a:lnTo>
                    <a:pt x="264" y="115"/>
                  </a:lnTo>
                  <a:lnTo>
                    <a:pt x="266" y="113"/>
                  </a:lnTo>
                  <a:lnTo>
                    <a:pt x="268" y="113"/>
                  </a:lnTo>
                  <a:lnTo>
                    <a:pt x="270" y="110"/>
                  </a:lnTo>
                  <a:lnTo>
                    <a:pt x="272" y="109"/>
                  </a:lnTo>
                  <a:lnTo>
                    <a:pt x="274" y="107"/>
                  </a:lnTo>
                  <a:lnTo>
                    <a:pt x="276" y="105"/>
                  </a:lnTo>
                  <a:lnTo>
                    <a:pt x="278" y="104"/>
                  </a:lnTo>
                  <a:lnTo>
                    <a:pt x="280" y="102"/>
                  </a:lnTo>
                  <a:lnTo>
                    <a:pt x="282" y="100"/>
                  </a:lnTo>
                  <a:lnTo>
                    <a:pt x="284" y="98"/>
                  </a:lnTo>
                  <a:lnTo>
                    <a:pt x="286" y="95"/>
                  </a:lnTo>
                  <a:lnTo>
                    <a:pt x="288" y="93"/>
                  </a:lnTo>
                  <a:lnTo>
                    <a:pt x="290" y="91"/>
                  </a:lnTo>
                  <a:lnTo>
                    <a:pt x="292" y="88"/>
                  </a:lnTo>
                  <a:lnTo>
                    <a:pt x="294" y="85"/>
                  </a:lnTo>
                  <a:lnTo>
                    <a:pt x="296" y="83"/>
                  </a:lnTo>
                  <a:lnTo>
                    <a:pt x="298" y="77"/>
                  </a:lnTo>
                  <a:lnTo>
                    <a:pt x="300" y="76"/>
                  </a:lnTo>
                  <a:lnTo>
                    <a:pt x="302" y="73"/>
                  </a:lnTo>
                  <a:lnTo>
                    <a:pt x="304" y="69"/>
                  </a:lnTo>
                  <a:lnTo>
                    <a:pt x="306" y="66"/>
                  </a:lnTo>
                  <a:lnTo>
                    <a:pt x="308" y="63"/>
                  </a:lnTo>
                  <a:lnTo>
                    <a:pt x="310" y="59"/>
                  </a:lnTo>
                  <a:lnTo>
                    <a:pt x="312" y="56"/>
                  </a:lnTo>
                  <a:lnTo>
                    <a:pt x="314" y="52"/>
                  </a:lnTo>
                  <a:lnTo>
                    <a:pt x="316" y="48"/>
                  </a:lnTo>
                  <a:lnTo>
                    <a:pt x="318" y="43"/>
                  </a:lnTo>
                  <a:lnTo>
                    <a:pt x="320" y="39"/>
                  </a:lnTo>
                  <a:lnTo>
                    <a:pt x="322" y="35"/>
                  </a:lnTo>
                  <a:lnTo>
                    <a:pt x="324" y="30"/>
                  </a:lnTo>
                  <a:lnTo>
                    <a:pt x="326" y="26"/>
                  </a:lnTo>
                  <a:lnTo>
                    <a:pt x="328" y="23"/>
                  </a:lnTo>
                  <a:lnTo>
                    <a:pt x="330" y="20"/>
                  </a:lnTo>
                  <a:lnTo>
                    <a:pt x="332" y="16"/>
                  </a:lnTo>
                  <a:lnTo>
                    <a:pt x="334" y="11"/>
                  </a:lnTo>
                  <a:lnTo>
                    <a:pt x="336" y="8"/>
                  </a:lnTo>
                  <a:lnTo>
                    <a:pt x="338" y="3"/>
                  </a:lnTo>
                  <a:lnTo>
                    <a:pt x="340" y="4"/>
                  </a:lnTo>
                  <a:lnTo>
                    <a:pt x="342" y="2"/>
                  </a:lnTo>
                  <a:lnTo>
                    <a:pt x="344" y="0"/>
                  </a:lnTo>
                  <a:lnTo>
                    <a:pt x="346" y="1"/>
                  </a:lnTo>
                  <a:lnTo>
                    <a:pt x="348" y="1"/>
                  </a:lnTo>
                  <a:lnTo>
                    <a:pt x="350" y="2"/>
                  </a:lnTo>
                  <a:lnTo>
                    <a:pt x="352" y="3"/>
                  </a:lnTo>
                  <a:lnTo>
                    <a:pt x="354" y="5"/>
                  </a:lnTo>
                  <a:lnTo>
                    <a:pt x="356" y="8"/>
                  </a:lnTo>
                  <a:lnTo>
                    <a:pt x="358" y="12"/>
                  </a:lnTo>
                  <a:lnTo>
                    <a:pt x="360" y="13"/>
                  </a:lnTo>
                  <a:lnTo>
                    <a:pt x="362" y="21"/>
                  </a:lnTo>
                  <a:lnTo>
                    <a:pt x="364" y="27"/>
                  </a:lnTo>
                  <a:lnTo>
                    <a:pt x="366" y="32"/>
                  </a:lnTo>
                  <a:lnTo>
                    <a:pt x="368" y="39"/>
                  </a:lnTo>
                  <a:lnTo>
                    <a:pt x="370" y="45"/>
                  </a:lnTo>
                  <a:lnTo>
                    <a:pt x="372" y="51"/>
                  </a:lnTo>
                  <a:lnTo>
                    <a:pt x="374" y="57"/>
                  </a:lnTo>
                  <a:lnTo>
                    <a:pt x="376" y="62"/>
                  </a:lnTo>
                  <a:lnTo>
                    <a:pt x="378" y="70"/>
                  </a:lnTo>
                  <a:lnTo>
                    <a:pt x="380" y="75"/>
                  </a:lnTo>
                  <a:lnTo>
                    <a:pt x="382" y="81"/>
                  </a:lnTo>
                  <a:lnTo>
                    <a:pt x="384" y="86"/>
                  </a:lnTo>
                  <a:lnTo>
                    <a:pt x="385" y="91"/>
                  </a:lnTo>
                  <a:lnTo>
                    <a:pt x="387" y="96"/>
                  </a:lnTo>
                  <a:lnTo>
                    <a:pt x="389" y="100"/>
                  </a:lnTo>
                  <a:lnTo>
                    <a:pt x="391" y="104"/>
                  </a:lnTo>
                  <a:lnTo>
                    <a:pt x="393" y="108"/>
                  </a:lnTo>
                  <a:lnTo>
                    <a:pt x="395" y="112"/>
                  </a:lnTo>
                  <a:lnTo>
                    <a:pt x="397" y="115"/>
                  </a:lnTo>
                  <a:lnTo>
                    <a:pt x="399" y="118"/>
                  </a:lnTo>
                  <a:lnTo>
                    <a:pt x="401" y="120"/>
                  </a:lnTo>
                  <a:lnTo>
                    <a:pt x="403" y="122"/>
                  </a:lnTo>
                  <a:lnTo>
                    <a:pt x="405" y="125"/>
                  </a:lnTo>
                  <a:lnTo>
                    <a:pt x="407" y="127"/>
                  </a:lnTo>
                  <a:lnTo>
                    <a:pt x="409" y="129"/>
                  </a:lnTo>
                  <a:lnTo>
                    <a:pt x="411" y="131"/>
                  </a:lnTo>
                  <a:lnTo>
                    <a:pt x="413" y="132"/>
                  </a:lnTo>
                  <a:lnTo>
                    <a:pt x="415" y="133"/>
                  </a:lnTo>
                  <a:lnTo>
                    <a:pt x="417" y="135"/>
                  </a:lnTo>
                  <a:lnTo>
                    <a:pt x="419" y="136"/>
                  </a:lnTo>
                  <a:lnTo>
                    <a:pt x="421" y="137"/>
                  </a:lnTo>
                  <a:lnTo>
                    <a:pt x="423" y="138"/>
                  </a:lnTo>
                  <a:lnTo>
                    <a:pt x="425" y="139"/>
                  </a:lnTo>
                  <a:lnTo>
                    <a:pt x="427" y="140"/>
                  </a:lnTo>
                  <a:lnTo>
                    <a:pt x="429" y="141"/>
                  </a:lnTo>
                  <a:lnTo>
                    <a:pt x="431" y="142"/>
                  </a:lnTo>
                  <a:lnTo>
                    <a:pt x="433" y="142"/>
                  </a:lnTo>
                  <a:lnTo>
                    <a:pt x="435" y="143"/>
                  </a:lnTo>
                  <a:lnTo>
                    <a:pt x="437" y="144"/>
                  </a:lnTo>
                  <a:lnTo>
                    <a:pt x="439" y="144"/>
                  </a:lnTo>
                  <a:lnTo>
                    <a:pt x="441" y="145"/>
                  </a:lnTo>
                  <a:lnTo>
                    <a:pt x="443" y="145"/>
                  </a:lnTo>
                  <a:lnTo>
                    <a:pt x="445" y="146"/>
                  </a:lnTo>
                  <a:lnTo>
                    <a:pt x="447" y="146"/>
                  </a:lnTo>
                  <a:lnTo>
                    <a:pt x="449" y="146"/>
                  </a:lnTo>
                  <a:lnTo>
                    <a:pt x="451" y="147"/>
                  </a:lnTo>
                  <a:lnTo>
                    <a:pt x="453" y="147"/>
                  </a:lnTo>
                  <a:lnTo>
                    <a:pt x="455" y="147"/>
                  </a:lnTo>
                  <a:lnTo>
                    <a:pt x="457" y="148"/>
                  </a:lnTo>
                  <a:lnTo>
                    <a:pt x="459" y="148"/>
                  </a:lnTo>
                  <a:lnTo>
                    <a:pt x="461" y="148"/>
                  </a:lnTo>
                  <a:lnTo>
                    <a:pt x="463" y="148"/>
                  </a:lnTo>
                  <a:lnTo>
                    <a:pt x="465" y="149"/>
                  </a:lnTo>
                  <a:lnTo>
                    <a:pt x="467" y="149"/>
                  </a:lnTo>
                  <a:lnTo>
                    <a:pt x="469" y="149"/>
                  </a:lnTo>
                  <a:lnTo>
                    <a:pt x="471" y="149"/>
                  </a:lnTo>
                  <a:lnTo>
                    <a:pt x="473" y="149"/>
                  </a:lnTo>
                  <a:lnTo>
                    <a:pt x="475" y="149"/>
                  </a:lnTo>
                  <a:lnTo>
                    <a:pt x="477" y="149"/>
                  </a:lnTo>
                  <a:lnTo>
                    <a:pt x="479" y="150"/>
                  </a:lnTo>
                  <a:lnTo>
                    <a:pt x="481" y="150"/>
                  </a:lnTo>
                  <a:lnTo>
                    <a:pt x="483" y="150"/>
                  </a:lnTo>
                  <a:lnTo>
                    <a:pt x="485" y="150"/>
                  </a:lnTo>
                  <a:lnTo>
                    <a:pt x="487" y="150"/>
                  </a:lnTo>
                  <a:lnTo>
                    <a:pt x="489" y="150"/>
                  </a:lnTo>
                  <a:lnTo>
                    <a:pt x="491" y="150"/>
                  </a:lnTo>
                  <a:lnTo>
                    <a:pt x="493" y="150"/>
                  </a:lnTo>
                  <a:lnTo>
                    <a:pt x="495" y="150"/>
                  </a:lnTo>
                  <a:lnTo>
                    <a:pt x="497" y="150"/>
                  </a:lnTo>
                  <a:lnTo>
                    <a:pt x="499" y="150"/>
                  </a:lnTo>
                  <a:lnTo>
                    <a:pt x="501" y="150"/>
                  </a:lnTo>
                  <a:lnTo>
                    <a:pt x="503" y="150"/>
                  </a:lnTo>
                  <a:lnTo>
                    <a:pt x="505" y="150"/>
                  </a:lnTo>
                  <a:lnTo>
                    <a:pt x="507" y="150"/>
                  </a:lnTo>
                  <a:lnTo>
                    <a:pt x="509" y="150"/>
                  </a:lnTo>
                  <a:lnTo>
                    <a:pt x="511" y="150"/>
                  </a:lnTo>
                  <a:lnTo>
                    <a:pt x="513" y="150"/>
                  </a:lnTo>
                  <a:lnTo>
                    <a:pt x="515" y="151"/>
                  </a:lnTo>
                  <a:lnTo>
                    <a:pt x="517" y="151"/>
                  </a:lnTo>
                  <a:lnTo>
                    <a:pt x="519" y="151"/>
                  </a:lnTo>
                  <a:lnTo>
                    <a:pt x="521" y="151"/>
                  </a:lnTo>
                  <a:lnTo>
                    <a:pt x="523" y="151"/>
                  </a:lnTo>
                  <a:lnTo>
                    <a:pt x="525" y="151"/>
                  </a:lnTo>
                  <a:lnTo>
                    <a:pt x="527" y="151"/>
                  </a:lnTo>
                  <a:lnTo>
                    <a:pt x="529" y="151"/>
                  </a:lnTo>
                  <a:lnTo>
                    <a:pt x="531" y="151"/>
                  </a:lnTo>
                  <a:lnTo>
                    <a:pt x="533" y="151"/>
                  </a:lnTo>
                  <a:lnTo>
                    <a:pt x="535" y="151"/>
                  </a:lnTo>
                  <a:lnTo>
                    <a:pt x="537" y="151"/>
                  </a:lnTo>
                  <a:lnTo>
                    <a:pt x="539" y="151"/>
                  </a:lnTo>
                  <a:lnTo>
                    <a:pt x="540" y="151"/>
                  </a:lnTo>
                  <a:lnTo>
                    <a:pt x="542" y="151"/>
                  </a:lnTo>
                  <a:lnTo>
                    <a:pt x="544" y="151"/>
                  </a:lnTo>
                  <a:lnTo>
                    <a:pt x="546" y="151"/>
                  </a:lnTo>
                  <a:lnTo>
                    <a:pt x="548" y="151"/>
                  </a:lnTo>
                  <a:lnTo>
                    <a:pt x="550" y="151"/>
                  </a:lnTo>
                  <a:lnTo>
                    <a:pt x="552" y="151"/>
                  </a:lnTo>
                  <a:lnTo>
                    <a:pt x="554" y="151"/>
                  </a:lnTo>
                  <a:lnTo>
                    <a:pt x="556" y="151"/>
                  </a:lnTo>
                  <a:lnTo>
                    <a:pt x="558" y="151"/>
                  </a:lnTo>
                  <a:lnTo>
                    <a:pt x="560" y="151"/>
                  </a:lnTo>
                  <a:lnTo>
                    <a:pt x="562" y="151"/>
                  </a:lnTo>
                  <a:lnTo>
                    <a:pt x="564" y="151"/>
                  </a:lnTo>
                  <a:lnTo>
                    <a:pt x="566" y="151"/>
                  </a:lnTo>
                  <a:lnTo>
                    <a:pt x="568" y="151"/>
                  </a:lnTo>
                  <a:lnTo>
                    <a:pt x="570" y="151"/>
                  </a:lnTo>
                  <a:lnTo>
                    <a:pt x="572" y="151"/>
                  </a:lnTo>
                  <a:lnTo>
                    <a:pt x="574" y="151"/>
                  </a:lnTo>
                  <a:lnTo>
                    <a:pt x="576" y="151"/>
                  </a:lnTo>
                  <a:lnTo>
                    <a:pt x="578" y="151"/>
                  </a:lnTo>
                  <a:lnTo>
                    <a:pt x="580" y="151"/>
                  </a:lnTo>
                  <a:lnTo>
                    <a:pt x="582" y="151"/>
                  </a:lnTo>
                  <a:lnTo>
                    <a:pt x="584" y="151"/>
                  </a:lnTo>
                  <a:lnTo>
                    <a:pt x="586" y="151"/>
                  </a:lnTo>
                  <a:lnTo>
                    <a:pt x="588" y="151"/>
                  </a:lnTo>
                  <a:lnTo>
                    <a:pt x="590" y="151"/>
                  </a:lnTo>
                  <a:lnTo>
                    <a:pt x="592" y="151"/>
                  </a:lnTo>
                  <a:lnTo>
                    <a:pt x="594" y="151"/>
                  </a:lnTo>
                  <a:lnTo>
                    <a:pt x="596" y="151"/>
                  </a:lnTo>
                  <a:lnTo>
                    <a:pt x="598" y="151"/>
                  </a:lnTo>
                  <a:lnTo>
                    <a:pt x="600" y="151"/>
                  </a:lnTo>
                  <a:lnTo>
                    <a:pt x="602" y="151"/>
                  </a:lnTo>
                  <a:lnTo>
                    <a:pt x="604" y="151"/>
                  </a:lnTo>
                  <a:lnTo>
                    <a:pt x="606" y="151"/>
                  </a:lnTo>
                  <a:lnTo>
                    <a:pt x="608" y="151"/>
                  </a:lnTo>
                  <a:lnTo>
                    <a:pt x="610" y="151"/>
                  </a:lnTo>
                  <a:lnTo>
                    <a:pt x="612" y="151"/>
                  </a:lnTo>
                  <a:lnTo>
                    <a:pt x="614" y="151"/>
                  </a:lnTo>
                  <a:lnTo>
                    <a:pt x="616" y="151"/>
                  </a:lnTo>
                </a:path>
              </a:pathLst>
            </a:custGeom>
            <a:noFill/>
            <a:ln w="19050" cap="flat">
              <a:solidFill>
                <a:srgbClr val="FFCC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8" name="Rectangle 79"/>
            <p:cNvSpPr>
              <a:spLocks noChangeAspect="1" noChangeArrowheads="1"/>
            </p:cNvSpPr>
            <p:nvPr/>
          </p:nvSpPr>
          <p:spPr bwMode="auto">
            <a:xfrm>
              <a:off x="3734" y="841"/>
              <a:ext cx="654" cy="1061"/>
            </a:xfrm>
            <a:prstGeom prst="rect">
              <a:avLst/>
            </a:prstGeom>
            <a:solidFill>
              <a:srgbClr val="FFFFFF"/>
            </a:solidFill>
            <a:ln w="9525">
              <a:solidFill>
                <a:srgbClr val="00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nvGrpSpPr>
            <p:cNvPr id="22589" name="Group 80"/>
            <p:cNvGrpSpPr>
              <a:grpSpLocks noChangeAspect="1"/>
            </p:cNvGrpSpPr>
            <p:nvPr/>
          </p:nvGrpSpPr>
          <p:grpSpPr bwMode="auto">
            <a:xfrm>
              <a:off x="3795" y="927"/>
              <a:ext cx="217" cy="884"/>
              <a:chOff x="8135" y="1575"/>
              <a:chExt cx="267" cy="1400"/>
            </a:xfrm>
          </p:grpSpPr>
          <p:sp>
            <p:nvSpPr>
              <p:cNvPr id="22598" name="Line 81"/>
              <p:cNvSpPr>
                <a:spLocks noChangeAspect="1" noChangeShapeType="1"/>
              </p:cNvSpPr>
              <p:nvPr/>
            </p:nvSpPr>
            <p:spPr bwMode="auto">
              <a:xfrm>
                <a:off x="8135" y="1575"/>
                <a:ext cx="267" cy="0"/>
              </a:xfrm>
              <a:prstGeom prst="line">
                <a:avLst/>
              </a:prstGeom>
              <a:noFill/>
              <a:ln w="19050">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99" name="Line 82"/>
              <p:cNvSpPr>
                <a:spLocks noChangeAspect="1" noChangeShapeType="1"/>
              </p:cNvSpPr>
              <p:nvPr/>
            </p:nvSpPr>
            <p:spPr bwMode="auto">
              <a:xfrm>
                <a:off x="8135" y="1855"/>
                <a:ext cx="267" cy="0"/>
              </a:xfrm>
              <a:prstGeom prst="line">
                <a:avLst/>
              </a:prstGeom>
              <a:noFill/>
              <a:ln w="19050">
                <a:solidFill>
                  <a:srgbClr val="0000FF"/>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600" name="Line 83"/>
              <p:cNvSpPr>
                <a:spLocks noChangeAspect="1" noChangeShapeType="1"/>
              </p:cNvSpPr>
              <p:nvPr/>
            </p:nvSpPr>
            <p:spPr bwMode="auto">
              <a:xfrm>
                <a:off x="8135" y="2135"/>
                <a:ext cx="267" cy="0"/>
              </a:xfrm>
              <a:prstGeom prst="line">
                <a:avLst/>
              </a:prstGeom>
              <a:noFill/>
              <a:ln w="19050">
                <a:solidFill>
                  <a:srgbClr val="993366"/>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2601" name="Line 84"/>
              <p:cNvSpPr>
                <a:spLocks noChangeAspect="1" noChangeShapeType="1"/>
              </p:cNvSpPr>
              <p:nvPr/>
            </p:nvSpPr>
            <p:spPr bwMode="auto">
              <a:xfrm>
                <a:off x="8135" y="2415"/>
                <a:ext cx="267" cy="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02" name="Line 85"/>
              <p:cNvSpPr>
                <a:spLocks noChangeAspect="1" noChangeShapeType="1"/>
              </p:cNvSpPr>
              <p:nvPr/>
            </p:nvSpPr>
            <p:spPr bwMode="auto">
              <a:xfrm>
                <a:off x="8135" y="2695"/>
                <a:ext cx="267" cy="0"/>
              </a:xfrm>
              <a:prstGeom prst="line">
                <a:avLst/>
              </a:prstGeom>
              <a:noFill/>
              <a:ln w="19050">
                <a:solidFill>
                  <a:srgbClr val="FF6600"/>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22603" name="Line 86"/>
              <p:cNvSpPr>
                <a:spLocks noChangeAspect="1" noChangeShapeType="1"/>
              </p:cNvSpPr>
              <p:nvPr/>
            </p:nvSpPr>
            <p:spPr bwMode="auto">
              <a:xfrm>
                <a:off x="8135" y="2975"/>
                <a:ext cx="267" cy="0"/>
              </a:xfrm>
              <a:prstGeom prst="line">
                <a:avLst/>
              </a:prstGeom>
              <a:noFill/>
              <a:ln w="19050">
                <a:solidFill>
                  <a:srgbClr val="FFCC00"/>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2590" name="Rectangle 87"/>
            <p:cNvSpPr>
              <a:spLocks noChangeAspect="1" noChangeArrowheads="1"/>
            </p:cNvSpPr>
            <p:nvPr/>
          </p:nvSpPr>
          <p:spPr bwMode="auto">
            <a:xfrm>
              <a:off x="4064" y="853"/>
              <a:ext cx="307"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zh-CN" sz="1400" b="1">
                  <a:solidFill>
                    <a:schemeClr val="tx1"/>
                  </a:solidFill>
                  <a:ea typeface="SimSun" panose="02010600030101010101" pitchFamily="2" charset="-122"/>
                </a:rPr>
                <a:t>20 </a:t>
              </a:r>
              <a:r>
                <a:rPr lang="en-US" altLang="zh-CN" sz="1400" b="1" baseline="30000">
                  <a:solidFill>
                    <a:schemeClr val="tx1"/>
                  </a:solidFill>
                  <a:ea typeface="SimSun" panose="02010600030101010101" pitchFamily="2" charset="-122"/>
                </a:rPr>
                <a:t>o</a:t>
              </a:r>
              <a:r>
                <a:rPr lang="en-US" altLang="zh-CN" sz="1400" b="1">
                  <a:solidFill>
                    <a:schemeClr val="tx1"/>
                  </a:solidFill>
                  <a:ea typeface="SimSun" panose="02010600030101010101" pitchFamily="2" charset="-122"/>
                </a:rPr>
                <a:t>C</a:t>
              </a:r>
              <a:endParaRPr lang="hu-HU" altLang="en-US" sz="1400" b="1">
                <a:solidFill>
                  <a:schemeClr val="tx1"/>
                </a:solidFill>
                <a:ea typeface="SimSun" panose="02010600030101010101" pitchFamily="2" charset="-122"/>
              </a:endParaRPr>
            </a:p>
          </p:txBody>
        </p:sp>
        <p:sp>
          <p:nvSpPr>
            <p:cNvPr id="22591" name="Rectangle 88"/>
            <p:cNvSpPr>
              <a:spLocks noChangeAspect="1" noChangeArrowheads="1"/>
            </p:cNvSpPr>
            <p:nvPr/>
          </p:nvSpPr>
          <p:spPr bwMode="auto">
            <a:xfrm>
              <a:off x="4064" y="1030"/>
              <a:ext cx="307" cy="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zh-CN" sz="1400" b="1">
                  <a:solidFill>
                    <a:schemeClr val="tx1"/>
                  </a:solidFill>
                  <a:ea typeface="SimSun" panose="02010600030101010101" pitchFamily="2" charset="-122"/>
                </a:rPr>
                <a:t>30 </a:t>
              </a:r>
              <a:r>
                <a:rPr lang="en-US" altLang="zh-CN" sz="1400" b="1" baseline="30000">
                  <a:solidFill>
                    <a:schemeClr val="tx1"/>
                  </a:solidFill>
                  <a:ea typeface="SimSun" panose="02010600030101010101" pitchFamily="2" charset="-122"/>
                </a:rPr>
                <a:t>o</a:t>
              </a:r>
              <a:r>
                <a:rPr lang="en-US" altLang="zh-CN" sz="1400" b="1">
                  <a:solidFill>
                    <a:schemeClr val="tx1"/>
                  </a:solidFill>
                  <a:ea typeface="SimSun" panose="02010600030101010101" pitchFamily="2" charset="-122"/>
                </a:rPr>
                <a:t>C</a:t>
              </a:r>
              <a:endParaRPr lang="hu-HU" altLang="en-US" sz="2800" b="1">
                <a:solidFill>
                  <a:schemeClr val="tx1"/>
                </a:solidFill>
                <a:ea typeface="MS PGothic" panose="020B0600070205080204" pitchFamily="34" charset="-128"/>
              </a:endParaRPr>
            </a:p>
          </p:txBody>
        </p:sp>
        <p:sp>
          <p:nvSpPr>
            <p:cNvPr id="22592" name="Rectangle 89"/>
            <p:cNvSpPr>
              <a:spLocks noChangeAspect="1" noChangeArrowheads="1"/>
            </p:cNvSpPr>
            <p:nvPr/>
          </p:nvSpPr>
          <p:spPr bwMode="auto">
            <a:xfrm>
              <a:off x="4064" y="1207"/>
              <a:ext cx="307"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zh-CN" sz="1400" b="1">
                  <a:solidFill>
                    <a:schemeClr val="tx1"/>
                  </a:solidFill>
                  <a:ea typeface="SimSun" panose="02010600030101010101" pitchFamily="2" charset="-122"/>
                </a:rPr>
                <a:t>40 </a:t>
              </a:r>
              <a:r>
                <a:rPr lang="en-US" altLang="zh-CN" sz="1400" b="1" baseline="30000">
                  <a:solidFill>
                    <a:schemeClr val="tx1"/>
                  </a:solidFill>
                  <a:ea typeface="SimSun" panose="02010600030101010101" pitchFamily="2" charset="-122"/>
                </a:rPr>
                <a:t>o</a:t>
              </a:r>
              <a:r>
                <a:rPr lang="en-US" altLang="zh-CN" sz="1400" b="1">
                  <a:solidFill>
                    <a:schemeClr val="tx1"/>
                  </a:solidFill>
                  <a:ea typeface="SimSun" panose="02010600030101010101" pitchFamily="2" charset="-122"/>
                </a:rPr>
                <a:t>C</a:t>
              </a:r>
              <a:endParaRPr lang="hu-HU" altLang="en-US" sz="1400" b="1">
                <a:solidFill>
                  <a:schemeClr val="tx1"/>
                </a:solidFill>
                <a:ea typeface="SimSun" panose="02010600030101010101" pitchFamily="2" charset="-122"/>
              </a:endParaRPr>
            </a:p>
          </p:txBody>
        </p:sp>
        <p:sp>
          <p:nvSpPr>
            <p:cNvPr id="22593" name="Rectangle 90"/>
            <p:cNvSpPr>
              <a:spLocks noChangeAspect="1" noChangeArrowheads="1"/>
            </p:cNvSpPr>
            <p:nvPr/>
          </p:nvSpPr>
          <p:spPr bwMode="auto">
            <a:xfrm>
              <a:off x="4064" y="1384"/>
              <a:ext cx="307" cy="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zh-CN" sz="1400" b="1">
                  <a:solidFill>
                    <a:schemeClr val="tx1"/>
                  </a:solidFill>
                  <a:ea typeface="SimSun" panose="02010600030101010101" pitchFamily="2" charset="-122"/>
                </a:rPr>
                <a:t>50 </a:t>
              </a:r>
              <a:r>
                <a:rPr lang="en-US" altLang="zh-CN" sz="1400" b="1" baseline="30000">
                  <a:solidFill>
                    <a:schemeClr val="tx1"/>
                  </a:solidFill>
                  <a:ea typeface="SimSun" panose="02010600030101010101" pitchFamily="2" charset="-122"/>
                </a:rPr>
                <a:t>o</a:t>
              </a:r>
              <a:r>
                <a:rPr lang="en-US" altLang="zh-CN" sz="1400" b="1">
                  <a:solidFill>
                    <a:schemeClr val="tx1"/>
                  </a:solidFill>
                  <a:ea typeface="SimSun" panose="02010600030101010101" pitchFamily="2" charset="-122"/>
                </a:rPr>
                <a:t>C</a:t>
              </a:r>
              <a:endParaRPr lang="hu-HU" altLang="en-US" sz="1400" b="1">
                <a:solidFill>
                  <a:schemeClr val="tx1"/>
                </a:solidFill>
                <a:ea typeface="SimSun" panose="02010600030101010101" pitchFamily="2" charset="-122"/>
              </a:endParaRPr>
            </a:p>
          </p:txBody>
        </p:sp>
        <p:sp>
          <p:nvSpPr>
            <p:cNvPr id="22594" name="Rectangle 91"/>
            <p:cNvSpPr>
              <a:spLocks noChangeAspect="1" noChangeArrowheads="1"/>
            </p:cNvSpPr>
            <p:nvPr/>
          </p:nvSpPr>
          <p:spPr bwMode="auto">
            <a:xfrm>
              <a:off x="4064" y="1561"/>
              <a:ext cx="307"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zh-CN" sz="1400" b="1">
                  <a:solidFill>
                    <a:schemeClr val="tx1"/>
                  </a:solidFill>
                  <a:ea typeface="SimSun" panose="02010600030101010101" pitchFamily="2" charset="-122"/>
                </a:rPr>
                <a:t>60 </a:t>
              </a:r>
              <a:r>
                <a:rPr lang="en-US" altLang="zh-CN" sz="1400" b="1" baseline="30000">
                  <a:solidFill>
                    <a:schemeClr val="tx1"/>
                  </a:solidFill>
                  <a:ea typeface="SimSun" panose="02010600030101010101" pitchFamily="2" charset="-122"/>
                </a:rPr>
                <a:t>o</a:t>
              </a:r>
              <a:r>
                <a:rPr lang="en-US" altLang="zh-CN" sz="1400" b="1">
                  <a:solidFill>
                    <a:schemeClr val="tx1"/>
                  </a:solidFill>
                  <a:ea typeface="SimSun" panose="02010600030101010101" pitchFamily="2" charset="-122"/>
                </a:rPr>
                <a:t>C</a:t>
              </a:r>
              <a:endParaRPr lang="hu-HU" altLang="en-US" sz="1400" b="1">
                <a:solidFill>
                  <a:schemeClr val="tx1"/>
                </a:solidFill>
                <a:ea typeface="SimSun" panose="02010600030101010101" pitchFamily="2" charset="-122"/>
              </a:endParaRPr>
            </a:p>
          </p:txBody>
        </p:sp>
        <p:sp>
          <p:nvSpPr>
            <p:cNvPr id="22595" name="Rectangle 92"/>
            <p:cNvSpPr>
              <a:spLocks noChangeAspect="1" noChangeArrowheads="1"/>
            </p:cNvSpPr>
            <p:nvPr/>
          </p:nvSpPr>
          <p:spPr bwMode="auto">
            <a:xfrm>
              <a:off x="4064" y="1738"/>
              <a:ext cx="307"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zh-CN" sz="1400" b="1">
                  <a:solidFill>
                    <a:schemeClr val="tx1"/>
                  </a:solidFill>
                  <a:ea typeface="SimSun" panose="02010600030101010101" pitchFamily="2" charset="-122"/>
                </a:rPr>
                <a:t>70 </a:t>
              </a:r>
              <a:r>
                <a:rPr lang="en-US" altLang="zh-CN" sz="1400" b="1" baseline="30000">
                  <a:solidFill>
                    <a:schemeClr val="tx1"/>
                  </a:solidFill>
                  <a:ea typeface="SimSun" panose="02010600030101010101" pitchFamily="2" charset="-122"/>
                </a:rPr>
                <a:t>o</a:t>
              </a:r>
              <a:r>
                <a:rPr lang="en-US" altLang="zh-CN" sz="1400" b="1">
                  <a:solidFill>
                    <a:schemeClr val="tx1"/>
                  </a:solidFill>
                  <a:ea typeface="SimSun" panose="02010600030101010101" pitchFamily="2" charset="-122"/>
                </a:rPr>
                <a:t>C</a:t>
              </a:r>
              <a:endParaRPr lang="hu-HU" altLang="en-US" sz="1400" b="1">
                <a:solidFill>
                  <a:schemeClr val="tx1"/>
                </a:solidFill>
                <a:ea typeface="SimSun" panose="02010600030101010101" pitchFamily="2" charset="-122"/>
              </a:endParaRPr>
            </a:p>
          </p:txBody>
        </p:sp>
        <p:sp>
          <p:nvSpPr>
            <p:cNvPr id="22596" name="Text Box 93"/>
            <p:cNvSpPr txBox="1">
              <a:spLocks noChangeAspect="1" noChangeArrowheads="1"/>
            </p:cNvSpPr>
            <p:nvPr/>
          </p:nvSpPr>
          <p:spPr bwMode="auto">
            <a:xfrm>
              <a:off x="3734" y="1946"/>
              <a:ext cx="660" cy="181"/>
            </a:xfrm>
            <a:prstGeom prst="rect">
              <a:avLst/>
            </a:prstGeom>
            <a:solidFill>
              <a:srgbClr val="FFFFFF"/>
            </a:solidFill>
            <a:ln w="9525">
              <a:solidFill>
                <a:srgbClr val="00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zh-CN" sz="1400" b="1">
                  <a:solidFill>
                    <a:schemeClr val="tx1"/>
                  </a:solidFill>
                  <a:ea typeface="SimSun" panose="02010600030101010101" pitchFamily="2" charset="-122"/>
                </a:rPr>
                <a:t>I</a:t>
              </a:r>
              <a:r>
                <a:rPr lang="en-US" altLang="zh-CN" sz="1400" b="1" baseline="-25000">
                  <a:solidFill>
                    <a:schemeClr val="tx1"/>
                  </a:solidFill>
                  <a:ea typeface="SimSun" panose="02010600030101010101" pitchFamily="2" charset="-122"/>
                </a:rPr>
                <a:t>F</a:t>
              </a:r>
              <a:r>
                <a:rPr lang="en-US" altLang="zh-CN" sz="1400" b="1">
                  <a:solidFill>
                    <a:schemeClr val="tx1"/>
                  </a:solidFill>
                  <a:ea typeface="SimSun" panose="02010600030101010101" pitchFamily="2" charset="-122"/>
                </a:rPr>
                <a:t> = 300 mA</a:t>
              </a:r>
              <a:endParaRPr lang="hu-HU" altLang="en-US" sz="2800" b="1">
                <a:solidFill>
                  <a:schemeClr val="tx1"/>
                </a:solidFill>
                <a:ea typeface="MS PGothic" panose="020B0600070205080204" pitchFamily="34" charset="-128"/>
              </a:endParaRPr>
            </a:p>
          </p:txBody>
        </p:sp>
        <p:sp>
          <p:nvSpPr>
            <p:cNvPr id="22597" name="Rectangle 94"/>
            <p:cNvSpPr>
              <a:spLocks noChangeAspect="1" noChangeArrowheads="1"/>
            </p:cNvSpPr>
            <p:nvPr/>
          </p:nvSpPr>
          <p:spPr bwMode="auto">
            <a:xfrm>
              <a:off x="4322" y="2621"/>
              <a:ext cx="234" cy="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zh-CN" sz="1400" b="1">
                  <a:solidFill>
                    <a:schemeClr val="tx1"/>
                  </a:solidFill>
                  <a:ea typeface="SimSun" panose="02010600030101010101" pitchFamily="2" charset="-122"/>
                </a:rPr>
                <a:t>698</a:t>
              </a:r>
              <a:endParaRPr lang="hu-HU" altLang="en-US" sz="2800" b="1">
                <a:solidFill>
                  <a:schemeClr val="tx1"/>
                </a:solidFill>
                <a:ea typeface="MS PGothic" panose="020B0600070205080204" pitchFamily="34" charset="-128"/>
              </a:endParaRPr>
            </a:p>
          </p:txBody>
        </p:sp>
      </p:grpSp>
      <p:grpSp>
        <p:nvGrpSpPr>
          <p:cNvPr id="6" name="Group 101"/>
          <p:cNvGrpSpPr>
            <a:grpSpLocks/>
          </p:cNvGrpSpPr>
          <p:nvPr/>
        </p:nvGrpSpPr>
        <p:grpSpPr bwMode="auto">
          <a:xfrm>
            <a:off x="831850" y="2292350"/>
            <a:ext cx="7645400" cy="3803650"/>
            <a:chOff x="524" y="1444"/>
            <a:chExt cx="4750" cy="2396"/>
          </a:xfrm>
        </p:grpSpPr>
        <p:sp>
          <p:nvSpPr>
            <p:cNvPr id="22538" name="Freeform 96"/>
            <p:cNvSpPr>
              <a:spLocks/>
            </p:cNvSpPr>
            <p:nvPr/>
          </p:nvSpPr>
          <p:spPr bwMode="auto">
            <a:xfrm>
              <a:off x="528" y="1444"/>
              <a:ext cx="3418" cy="1530"/>
            </a:xfrm>
            <a:custGeom>
              <a:avLst/>
              <a:gdLst>
                <a:gd name="T0" fmla="*/ 0 w 2727"/>
                <a:gd name="T1" fmla="*/ 1522 h 1155"/>
                <a:gd name="T2" fmla="*/ 233 w 2727"/>
                <a:gd name="T3" fmla="*/ 1522 h 1155"/>
                <a:gd name="T4" fmla="*/ 496 w 2727"/>
                <a:gd name="T5" fmla="*/ 1522 h 1155"/>
                <a:gd name="T6" fmla="*/ 741 w 2727"/>
                <a:gd name="T7" fmla="*/ 1502 h 1155"/>
                <a:gd name="T8" fmla="*/ 978 w 2727"/>
                <a:gd name="T9" fmla="*/ 1458 h 1155"/>
                <a:gd name="T10" fmla="*/ 1139 w 2727"/>
                <a:gd name="T11" fmla="*/ 1407 h 1155"/>
                <a:gd name="T12" fmla="*/ 1324 w 2727"/>
                <a:gd name="T13" fmla="*/ 1303 h 1155"/>
                <a:gd name="T14" fmla="*/ 1444 w 2727"/>
                <a:gd name="T15" fmla="*/ 1172 h 1155"/>
                <a:gd name="T16" fmla="*/ 1504 w 2727"/>
                <a:gd name="T17" fmla="*/ 1077 h 1155"/>
                <a:gd name="T18" fmla="*/ 1587 w 2727"/>
                <a:gd name="T19" fmla="*/ 914 h 1155"/>
                <a:gd name="T20" fmla="*/ 1643 w 2727"/>
                <a:gd name="T21" fmla="*/ 751 h 1155"/>
                <a:gd name="T22" fmla="*/ 1677 w 2727"/>
                <a:gd name="T23" fmla="*/ 612 h 1155"/>
                <a:gd name="T24" fmla="*/ 1715 w 2727"/>
                <a:gd name="T25" fmla="*/ 497 h 1155"/>
                <a:gd name="T26" fmla="*/ 1741 w 2727"/>
                <a:gd name="T27" fmla="*/ 374 h 1155"/>
                <a:gd name="T28" fmla="*/ 1782 w 2727"/>
                <a:gd name="T29" fmla="*/ 262 h 1155"/>
                <a:gd name="T30" fmla="*/ 1824 w 2727"/>
                <a:gd name="T31" fmla="*/ 115 h 1155"/>
                <a:gd name="T32" fmla="*/ 1846 w 2727"/>
                <a:gd name="T33" fmla="*/ 40 h 1155"/>
                <a:gd name="T34" fmla="*/ 1876 w 2727"/>
                <a:gd name="T35" fmla="*/ 8 h 1155"/>
                <a:gd name="T36" fmla="*/ 1910 w 2727"/>
                <a:gd name="T37" fmla="*/ 0 h 1155"/>
                <a:gd name="T38" fmla="*/ 1936 w 2727"/>
                <a:gd name="T39" fmla="*/ 68 h 1155"/>
                <a:gd name="T40" fmla="*/ 1959 w 2727"/>
                <a:gd name="T41" fmla="*/ 155 h 1155"/>
                <a:gd name="T42" fmla="*/ 1993 w 2727"/>
                <a:gd name="T43" fmla="*/ 306 h 1155"/>
                <a:gd name="T44" fmla="*/ 2019 w 2727"/>
                <a:gd name="T45" fmla="*/ 473 h 1155"/>
                <a:gd name="T46" fmla="*/ 2042 w 2727"/>
                <a:gd name="T47" fmla="*/ 572 h 1155"/>
                <a:gd name="T48" fmla="*/ 2072 w 2727"/>
                <a:gd name="T49" fmla="*/ 747 h 1155"/>
                <a:gd name="T50" fmla="*/ 2091 w 2727"/>
                <a:gd name="T51" fmla="*/ 886 h 1155"/>
                <a:gd name="T52" fmla="*/ 2128 w 2727"/>
                <a:gd name="T53" fmla="*/ 1033 h 1155"/>
                <a:gd name="T54" fmla="*/ 2162 w 2727"/>
                <a:gd name="T55" fmla="*/ 1145 h 1155"/>
                <a:gd name="T56" fmla="*/ 2203 w 2727"/>
                <a:gd name="T57" fmla="*/ 1264 h 1155"/>
                <a:gd name="T58" fmla="*/ 2294 w 2727"/>
                <a:gd name="T59" fmla="*/ 1383 h 1155"/>
                <a:gd name="T60" fmla="*/ 2407 w 2727"/>
                <a:gd name="T61" fmla="*/ 1466 h 1155"/>
                <a:gd name="T62" fmla="*/ 2542 w 2727"/>
                <a:gd name="T63" fmla="*/ 1514 h 1155"/>
                <a:gd name="T64" fmla="*/ 2783 w 2727"/>
                <a:gd name="T65" fmla="*/ 1530 h 1155"/>
                <a:gd name="T66" fmla="*/ 3418 w 2727"/>
                <a:gd name="T67" fmla="*/ 1522 h 1155"/>
                <a:gd name="T68" fmla="*/ 30 w 2727"/>
                <a:gd name="T69" fmla="*/ 1522 h 11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27"/>
                <a:gd name="T106" fmla="*/ 0 h 1155"/>
                <a:gd name="T107" fmla="*/ 2727 w 2727"/>
                <a:gd name="T108" fmla="*/ 1155 h 11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27" h="1155">
                  <a:moveTo>
                    <a:pt x="0" y="1149"/>
                  </a:moveTo>
                  <a:lnTo>
                    <a:pt x="186" y="1149"/>
                  </a:lnTo>
                  <a:lnTo>
                    <a:pt x="396" y="1149"/>
                  </a:lnTo>
                  <a:lnTo>
                    <a:pt x="591" y="1134"/>
                  </a:lnTo>
                  <a:lnTo>
                    <a:pt x="780" y="1101"/>
                  </a:lnTo>
                  <a:lnTo>
                    <a:pt x="909" y="1062"/>
                  </a:lnTo>
                  <a:lnTo>
                    <a:pt x="1056" y="984"/>
                  </a:lnTo>
                  <a:lnTo>
                    <a:pt x="1152" y="885"/>
                  </a:lnTo>
                  <a:lnTo>
                    <a:pt x="1200" y="813"/>
                  </a:lnTo>
                  <a:lnTo>
                    <a:pt x="1266" y="690"/>
                  </a:lnTo>
                  <a:lnTo>
                    <a:pt x="1311" y="567"/>
                  </a:lnTo>
                  <a:lnTo>
                    <a:pt x="1338" y="462"/>
                  </a:lnTo>
                  <a:lnTo>
                    <a:pt x="1368" y="375"/>
                  </a:lnTo>
                  <a:lnTo>
                    <a:pt x="1389" y="282"/>
                  </a:lnTo>
                  <a:lnTo>
                    <a:pt x="1422" y="198"/>
                  </a:lnTo>
                  <a:lnTo>
                    <a:pt x="1455" y="87"/>
                  </a:lnTo>
                  <a:lnTo>
                    <a:pt x="1473" y="30"/>
                  </a:lnTo>
                  <a:lnTo>
                    <a:pt x="1497" y="6"/>
                  </a:lnTo>
                  <a:lnTo>
                    <a:pt x="1524" y="0"/>
                  </a:lnTo>
                  <a:lnTo>
                    <a:pt x="1545" y="51"/>
                  </a:lnTo>
                  <a:lnTo>
                    <a:pt x="1563" y="117"/>
                  </a:lnTo>
                  <a:lnTo>
                    <a:pt x="1590" y="231"/>
                  </a:lnTo>
                  <a:lnTo>
                    <a:pt x="1611" y="357"/>
                  </a:lnTo>
                  <a:lnTo>
                    <a:pt x="1629" y="432"/>
                  </a:lnTo>
                  <a:lnTo>
                    <a:pt x="1653" y="564"/>
                  </a:lnTo>
                  <a:lnTo>
                    <a:pt x="1668" y="669"/>
                  </a:lnTo>
                  <a:lnTo>
                    <a:pt x="1698" y="780"/>
                  </a:lnTo>
                  <a:lnTo>
                    <a:pt x="1725" y="864"/>
                  </a:lnTo>
                  <a:lnTo>
                    <a:pt x="1758" y="954"/>
                  </a:lnTo>
                  <a:lnTo>
                    <a:pt x="1830" y="1044"/>
                  </a:lnTo>
                  <a:lnTo>
                    <a:pt x="1920" y="1107"/>
                  </a:lnTo>
                  <a:lnTo>
                    <a:pt x="2028" y="1143"/>
                  </a:lnTo>
                  <a:lnTo>
                    <a:pt x="2220" y="1155"/>
                  </a:lnTo>
                  <a:lnTo>
                    <a:pt x="2727" y="1149"/>
                  </a:lnTo>
                  <a:lnTo>
                    <a:pt x="24" y="1149"/>
                  </a:lnTo>
                </a:path>
              </a:pathLst>
            </a:custGeom>
            <a:solidFill>
              <a:srgbClr val="FF0000">
                <a:alpha val="50195"/>
              </a:srgbClr>
            </a:solidFill>
            <a:ln w="15875" cap="flat" cmpd="sng">
              <a:solidFill>
                <a:srgbClr val="4D2885"/>
              </a:solidFill>
              <a:prstDash val="solid"/>
              <a:round/>
              <a:headEnd/>
              <a:tailEnd/>
            </a:ln>
          </p:spPr>
          <p:txBody>
            <a:bodyPr>
              <a:spAutoFit/>
            </a:bodyPr>
            <a:lstStyle/>
            <a:p>
              <a:endParaRPr lang="en-US"/>
            </a:p>
          </p:txBody>
        </p:sp>
        <p:graphicFrame>
          <p:nvGraphicFramePr>
            <p:cNvPr id="22530" name="Object 2"/>
            <p:cNvGraphicFramePr>
              <a:graphicFrameLocks noChangeAspect="1"/>
            </p:cNvGraphicFramePr>
            <p:nvPr/>
          </p:nvGraphicFramePr>
          <p:xfrm>
            <a:off x="524" y="3291"/>
            <a:ext cx="1094" cy="514"/>
          </p:xfrm>
          <a:graphic>
            <a:graphicData uri="http://schemas.openxmlformats.org/presentationml/2006/ole">
              <mc:AlternateContent xmlns:mc="http://schemas.openxmlformats.org/markup-compatibility/2006">
                <mc:Choice xmlns:v="urn:schemas-microsoft-com:vml" Requires="v">
                  <p:oleObj spid="_x0000_s22640" name="Equation" r:id="rId4" imgW="1028520" imgH="482400" progId="Equation.3">
                    <p:embed/>
                  </p:oleObj>
                </mc:Choice>
                <mc:Fallback>
                  <p:oleObj name="Equation" r:id="rId4" imgW="1028520" imgH="482400"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4" y="3291"/>
                          <a:ext cx="1094" cy="514"/>
                        </a:xfrm>
                        <a:prstGeom prst="rect">
                          <a:avLst/>
                        </a:prstGeom>
                        <a:noFill/>
                        <a:ln>
                          <a:noFill/>
                        </a:ln>
                        <a:extLst>
                          <a:ext uri="{909E8E84-426E-40DD-AFC4-6F175D3DCCD1}">
                            <a14:hiddenFill xmlns:a14="http://schemas.microsoft.com/office/drawing/2010/main">
                              <a:solidFill>
                                <a:srgbClr val="F3E80D"/>
                              </a:solidFill>
                            </a14:hiddenFill>
                          </a:ext>
                          <a:ext uri="{91240B29-F687-4F45-9708-019B960494DF}">
                            <a14:hiddenLine xmlns:a14="http://schemas.microsoft.com/office/drawing/2010/main" w="38100">
                              <a:solidFill>
                                <a:srgbClr val="FF0000"/>
                              </a:solidFill>
                              <a:miter lim="800000"/>
                              <a:headEnd/>
                              <a:tailEnd/>
                            </a14:hiddenLine>
                          </a:ext>
                        </a:extLst>
                      </p:spPr>
                    </p:pic>
                  </p:oleObj>
                </mc:Fallback>
              </mc:AlternateContent>
            </a:graphicData>
          </a:graphic>
        </p:graphicFrame>
        <p:sp>
          <p:nvSpPr>
            <p:cNvPr id="22539" name="Text Box 98"/>
            <p:cNvSpPr txBox="1">
              <a:spLocks noChangeArrowheads="1"/>
            </p:cNvSpPr>
            <p:nvPr/>
          </p:nvSpPr>
          <p:spPr bwMode="auto">
            <a:xfrm>
              <a:off x="1788" y="3456"/>
              <a:ext cx="3486"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GB" altLang="en-US"/>
                <a:t>Bei steigender Temperatur nimmt die Fläche unter der Power-Kurve, d.h. der Flux </a:t>
              </a:r>
              <a:r>
                <a:rPr lang="ru-RU" altLang="en-US">
                  <a:cs typeface="Arial" panose="020B0604020202020204" pitchFamily="34" charset="0"/>
                </a:rPr>
                <a:t>Ф</a:t>
              </a:r>
              <a:r>
                <a:rPr lang="en-GB" altLang="en-US"/>
                <a:t> ab.</a:t>
              </a:r>
              <a:endParaRPr lang="hu-HU" altLang="en-US"/>
            </a:p>
          </p:txBody>
        </p:sp>
        <p:sp>
          <p:nvSpPr>
            <p:cNvPr id="22540" name="Line 99"/>
            <p:cNvSpPr>
              <a:spLocks noChangeShapeType="1"/>
            </p:cNvSpPr>
            <p:nvPr/>
          </p:nvSpPr>
          <p:spPr bwMode="auto">
            <a:xfrm flipH="1">
              <a:off x="1560" y="2602"/>
              <a:ext cx="681" cy="779"/>
            </a:xfrm>
            <a:prstGeom prst="line">
              <a:avLst/>
            </a:prstGeom>
            <a:noFill/>
            <a:ln w="15875">
              <a:solidFill>
                <a:srgbClr val="4D2885"/>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grpSp>
      <p:sp>
        <p:nvSpPr>
          <p:cNvPr id="607332" name="Text Box 100"/>
          <p:cNvSpPr txBox="1">
            <a:spLocks noChangeArrowheads="1"/>
          </p:cNvSpPr>
          <p:nvPr/>
        </p:nvSpPr>
        <p:spPr bwMode="auto">
          <a:xfrm>
            <a:off x="790575" y="6029325"/>
            <a:ext cx="553402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GB" altLang="en-US">
                <a:solidFill>
                  <a:schemeClr val="tx1"/>
                </a:solidFill>
              </a:rPr>
              <a:t>Auch die Spitzenwellenlänge verschiebt sich.</a:t>
            </a:r>
            <a:endParaRPr lang="hu-HU" altLang="en-US">
              <a:solidFill>
                <a:schemeClr val="tx1"/>
              </a:solidFill>
            </a:endParaRPr>
          </a:p>
        </p:txBody>
      </p:sp>
      <p:sp>
        <p:nvSpPr>
          <p:cNvPr id="22537" name="Rectangle 103"/>
          <p:cNvSpPr>
            <a:spLocks noGrp="1" noChangeArrowheads="1"/>
          </p:cNvSpPr>
          <p:nvPr>
            <p:ph type="title"/>
          </p:nvPr>
        </p:nvSpPr>
        <p:spPr>
          <a:xfrm>
            <a:off x="139700" y="461963"/>
            <a:ext cx="9004300" cy="881062"/>
          </a:xfrm>
          <a:noFill/>
        </p:spPr>
        <p:txBody>
          <a:bodyPr rIns="0"/>
          <a:lstStyle/>
          <a:p>
            <a:pPr eaLnBrk="1" hangingPunct="1"/>
            <a:r>
              <a:rPr lang="hu-HU" altLang="en-US" smtClean="0"/>
              <a:t>LED</a:t>
            </a:r>
            <a:r>
              <a:rPr lang="en-US" altLang="en-US" smtClean="0"/>
              <a:t>’</a:t>
            </a:r>
            <a:r>
              <a:rPr lang="de-DE" altLang="en-US" smtClean="0"/>
              <a:t>s:</a:t>
            </a:r>
            <a:r>
              <a:rPr lang="hu-HU" altLang="en-US" smtClean="0"/>
              <a:t> energ</a:t>
            </a:r>
            <a:r>
              <a:rPr lang="de-DE" altLang="en-US" smtClean="0"/>
              <a:t>etischer</a:t>
            </a:r>
            <a:r>
              <a:rPr lang="hu-HU" altLang="en-US" smtClean="0"/>
              <a:t> </a:t>
            </a:r>
            <a:r>
              <a:rPr lang="de-DE" altLang="en-US" smtClean="0"/>
              <a:t>Wirkungsgrad</a:t>
            </a:r>
            <a:endParaRPr lang="hu-HU" altLang="en-US"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73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33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Date Placeholder 2"/>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14340" name="Footer Placeholder 3"/>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14341"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76E7F397-8571-4A69-BFAD-0463993B373C}" type="slidenum">
              <a:rPr lang="en-US" altLang="en-US" sz="1000">
                <a:solidFill>
                  <a:srgbClr val="8C2532"/>
                </a:solidFill>
              </a:rPr>
              <a:pPr/>
              <a:t>2</a:t>
            </a:fld>
            <a:endParaRPr lang="en-US" altLang="en-US" sz="1000">
              <a:solidFill>
                <a:srgbClr val="8C2532"/>
              </a:solidFill>
            </a:endParaRPr>
          </a:p>
        </p:txBody>
      </p:sp>
      <p:graphicFrame>
        <p:nvGraphicFramePr>
          <p:cNvPr id="14338" name="Object 2"/>
          <p:cNvGraphicFramePr>
            <a:graphicFrameLocks noChangeAspect="1"/>
          </p:cNvGraphicFramePr>
          <p:nvPr/>
        </p:nvGraphicFramePr>
        <p:xfrm>
          <a:off x="355600" y="2187575"/>
          <a:ext cx="5308600" cy="4130675"/>
        </p:xfrm>
        <a:graphic>
          <a:graphicData uri="http://schemas.openxmlformats.org/presentationml/2006/ole">
            <mc:AlternateContent xmlns:mc="http://schemas.openxmlformats.org/markup-compatibility/2006">
              <mc:Choice xmlns:v="urn:schemas-microsoft-com:vml" Requires="v">
                <p:oleObj spid="_x0000_s14367" name="Photo Editor Photo" r:id="rId4" imgW="10780952" imgH="8466667" progId="MSPhotoEd.3">
                  <p:embed/>
                </p:oleObj>
              </mc:Choice>
              <mc:Fallback>
                <p:oleObj name="Photo Editor Photo" r:id="rId4" imgW="10780952" imgH="8466667" progId="MSPhotoEd.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5600" y="2187575"/>
                        <a:ext cx="5308600" cy="4130675"/>
                      </a:xfrm>
                      <a:prstGeom prst="rect">
                        <a:avLst/>
                      </a:prstGeom>
                      <a:noFill/>
                      <a:ln w="9525" algn="ctr">
                        <a:solidFill>
                          <a:srgbClr val="C0C0C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342" name="Rectangle 3"/>
          <p:cNvSpPr>
            <a:spLocks noGrp="1" noChangeArrowheads="1"/>
          </p:cNvSpPr>
          <p:nvPr>
            <p:ph type="title"/>
          </p:nvPr>
        </p:nvSpPr>
        <p:spPr>
          <a:xfrm>
            <a:off x="139700" y="461963"/>
            <a:ext cx="9004300" cy="881062"/>
          </a:xfrm>
        </p:spPr>
        <p:txBody>
          <a:bodyPr/>
          <a:lstStyle/>
          <a:p>
            <a:pPr eaLnBrk="1" hangingPunct="1"/>
            <a:r>
              <a:rPr lang="en-US" altLang="en-US" smtClean="0"/>
              <a:t>Mentor</a:t>
            </a:r>
            <a:r>
              <a:rPr lang="hu-HU" altLang="en-US" smtClean="0"/>
              <a:t> Graphics </a:t>
            </a:r>
            <a:r>
              <a:rPr lang="en-US" altLang="en-US" smtClean="0"/>
              <a:t>MicReD </a:t>
            </a:r>
            <a:r>
              <a:rPr lang="de-DE" altLang="en-US" smtClean="0"/>
              <a:t>System</a:t>
            </a:r>
            <a:r>
              <a:rPr lang="en-US" altLang="en-US" smtClean="0"/>
              <a:t>:</a:t>
            </a:r>
            <a:endParaRPr lang="hu-HU" altLang="en-US" smtClean="0"/>
          </a:p>
        </p:txBody>
      </p:sp>
      <p:sp>
        <p:nvSpPr>
          <p:cNvPr id="14343" name="Rectangle 4"/>
          <p:cNvSpPr>
            <a:spLocks noChangeArrowheads="1"/>
          </p:cNvSpPr>
          <p:nvPr/>
        </p:nvSpPr>
        <p:spPr bwMode="auto">
          <a:xfrm>
            <a:off x="0" y="21288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4344" name="Line 5"/>
          <p:cNvSpPr>
            <a:spLocks noChangeAspect="1" noChangeShapeType="1"/>
          </p:cNvSpPr>
          <p:nvPr/>
        </p:nvSpPr>
        <p:spPr bwMode="auto">
          <a:xfrm flipH="1">
            <a:off x="5051425" y="3008313"/>
            <a:ext cx="139700" cy="3222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5" name="Text Box 6"/>
          <p:cNvSpPr txBox="1">
            <a:spLocks noChangeAspect="1" noChangeArrowheads="1"/>
          </p:cNvSpPr>
          <p:nvPr/>
        </p:nvSpPr>
        <p:spPr bwMode="auto">
          <a:xfrm>
            <a:off x="4830763" y="2489200"/>
            <a:ext cx="930275" cy="46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400" noProof="1">
                <a:solidFill>
                  <a:schemeClr val="tx1"/>
                </a:solidFill>
                <a:ea typeface="SimSun" panose="02010600030101010101" pitchFamily="2" charset="-122"/>
              </a:rPr>
              <a:t>photo-detector</a:t>
            </a:r>
            <a:endParaRPr lang="hu-HU" altLang="en-US" sz="1400">
              <a:solidFill>
                <a:schemeClr val="tx1"/>
              </a:solidFill>
              <a:ea typeface="MS PGothic" panose="020B0600070205080204" pitchFamily="34" charset="-128"/>
            </a:endParaRPr>
          </a:p>
        </p:txBody>
      </p:sp>
      <p:sp>
        <p:nvSpPr>
          <p:cNvPr id="14346" name="Text Box 7"/>
          <p:cNvSpPr txBox="1">
            <a:spLocks noChangeAspect="1" noChangeArrowheads="1"/>
          </p:cNvSpPr>
          <p:nvPr/>
        </p:nvSpPr>
        <p:spPr bwMode="auto">
          <a:xfrm>
            <a:off x="455613" y="2220913"/>
            <a:ext cx="4795837"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400" noProof="1">
                <a:solidFill>
                  <a:schemeClr val="tx1"/>
                </a:solidFill>
                <a:ea typeface="SimSun" panose="02010600030101010101" pitchFamily="2" charset="-122"/>
              </a:rPr>
              <a:t>V(</a:t>
            </a:r>
            <a:r>
              <a:rPr lang="en-US" altLang="en-US" sz="1400" noProof="1">
                <a:solidFill>
                  <a:schemeClr val="tx1"/>
                </a:solidFill>
                <a:ea typeface="SimSun" panose="02010600030101010101" pitchFamily="2" charset="-122"/>
                <a:sym typeface="Symbol" panose="05050102010706020507" pitchFamily="18" charset="2"/>
              </a:rPr>
              <a:t></a:t>
            </a:r>
            <a:r>
              <a:rPr lang="en-US" altLang="en-US" sz="1400" noProof="1">
                <a:solidFill>
                  <a:schemeClr val="tx1"/>
                </a:solidFill>
                <a:ea typeface="SimSun" panose="02010600030101010101" pitchFamily="2" charset="-122"/>
              </a:rPr>
              <a:t>), X</a:t>
            </a:r>
            <a:r>
              <a:rPr lang="en-US" altLang="en-US" sz="1400" baseline="-25000" noProof="1">
                <a:solidFill>
                  <a:schemeClr val="tx1"/>
                </a:solidFill>
                <a:ea typeface="SimSun" panose="02010600030101010101" pitchFamily="2" charset="-122"/>
              </a:rPr>
              <a:t>long</a:t>
            </a:r>
            <a:r>
              <a:rPr lang="en-US" altLang="en-US" sz="1400" noProof="1">
                <a:solidFill>
                  <a:schemeClr val="tx1"/>
                </a:solidFill>
                <a:ea typeface="SimSun" panose="02010600030101010101" pitchFamily="2" charset="-122"/>
              </a:rPr>
              <a:t>, X</a:t>
            </a:r>
            <a:r>
              <a:rPr lang="en-US" altLang="en-US" sz="1400" baseline="-25000" noProof="1">
                <a:solidFill>
                  <a:schemeClr val="tx1"/>
                </a:solidFill>
                <a:ea typeface="SimSun" panose="02010600030101010101" pitchFamily="2" charset="-122"/>
              </a:rPr>
              <a:t>short</a:t>
            </a:r>
            <a:r>
              <a:rPr lang="en-US" altLang="en-US" sz="1400" noProof="1">
                <a:solidFill>
                  <a:schemeClr val="tx1"/>
                </a:solidFill>
                <a:ea typeface="SimSun" panose="02010600030101010101" pitchFamily="2" charset="-122"/>
              </a:rPr>
              <a:t>, Z and flat response filters</a:t>
            </a:r>
            <a:r>
              <a:rPr lang="en-US" altLang="en-US" sz="1400">
                <a:solidFill>
                  <a:schemeClr val="tx1"/>
                </a:solidFill>
                <a:ea typeface="SimSun" panose="02010600030101010101" pitchFamily="2" charset="-122"/>
              </a:rPr>
              <a:t> in a filter bank</a:t>
            </a:r>
            <a:endParaRPr lang="hu-HU" altLang="en-US" sz="1400">
              <a:solidFill>
                <a:schemeClr val="tx1"/>
              </a:solidFill>
              <a:ea typeface="MS PGothic" panose="020B0600070205080204" pitchFamily="34" charset="-128"/>
            </a:endParaRPr>
          </a:p>
        </p:txBody>
      </p:sp>
      <p:sp>
        <p:nvSpPr>
          <p:cNvPr id="14347" name="Line 8"/>
          <p:cNvSpPr>
            <a:spLocks noChangeAspect="1" noChangeShapeType="1"/>
          </p:cNvSpPr>
          <p:nvPr/>
        </p:nvSpPr>
        <p:spPr bwMode="auto">
          <a:xfrm>
            <a:off x="4664075" y="2433638"/>
            <a:ext cx="3175" cy="6762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8" name="Line 9"/>
          <p:cNvSpPr>
            <a:spLocks noChangeAspect="1" noChangeShapeType="1"/>
          </p:cNvSpPr>
          <p:nvPr/>
        </p:nvSpPr>
        <p:spPr bwMode="auto">
          <a:xfrm>
            <a:off x="1325563" y="3454400"/>
            <a:ext cx="214312" cy="17557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9" name="Line 10"/>
          <p:cNvSpPr>
            <a:spLocks noChangeAspect="1" noChangeShapeType="1"/>
          </p:cNvSpPr>
          <p:nvPr/>
        </p:nvSpPr>
        <p:spPr bwMode="auto">
          <a:xfrm>
            <a:off x="2297113" y="2894013"/>
            <a:ext cx="122237" cy="4349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50" name="Text Box 11"/>
          <p:cNvSpPr txBox="1">
            <a:spLocks noChangeAspect="1" noChangeArrowheads="1"/>
          </p:cNvSpPr>
          <p:nvPr/>
        </p:nvSpPr>
        <p:spPr bwMode="auto">
          <a:xfrm>
            <a:off x="2879725" y="2592388"/>
            <a:ext cx="137795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80000"/>
              </a:lnSpc>
            </a:pPr>
            <a:r>
              <a:rPr lang="en-US" altLang="en-US" sz="1400" noProof="1">
                <a:solidFill>
                  <a:schemeClr val="bg1"/>
                </a:solidFill>
                <a:ea typeface="SimSun" panose="02010600030101010101" pitchFamily="2" charset="-122"/>
              </a:rPr>
              <a:t>DUT LED</a:t>
            </a:r>
            <a:r>
              <a:rPr lang="en-US" altLang="en-US" sz="1400">
                <a:solidFill>
                  <a:schemeClr val="bg1"/>
                </a:solidFill>
                <a:ea typeface="SimSun" panose="02010600030101010101" pitchFamily="2" charset="-122"/>
              </a:rPr>
              <a:t> </a:t>
            </a:r>
            <a:r>
              <a:rPr lang="en-US" altLang="en-US" sz="1400" noProof="1">
                <a:solidFill>
                  <a:schemeClr val="bg1"/>
                </a:solidFill>
                <a:ea typeface="SimSun" panose="02010600030101010101" pitchFamily="2" charset="-122"/>
              </a:rPr>
              <a:t>on TEC cooled stage</a:t>
            </a:r>
            <a:endParaRPr lang="hu-HU" altLang="en-US" sz="1400">
              <a:solidFill>
                <a:schemeClr val="bg1"/>
              </a:solidFill>
              <a:ea typeface="MS PGothic" panose="020B0600070205080204" pitchFamily="34" charset="-128"/>
            </a:endParaRPr>
          </a:p>
        </p:txBody>
      </p:sp>
      <p:sp>
        <p:nvSpPr>
          <p:cNvPr id="14351" name="Line 12"/>
          <p:cNvSpPr>
            <a:spLocks noChangeAspect="1" noChangeShapeType="1"/>
          </p:cNvSpPr>
          <p:nvPr/>
        </p:nvSpPr>
        <p:spPr bwMode="auto">
          <a:xfrm flipH="1" flipV="1">
            <a:off x="3884613" y="5345113"/>
            <a:ext cx="111125" cy="65881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52" name="Text Box 13"/>
          <p:cNvSpPr txBox="1">
            <a:spLocks noChangeAspect="1" noChangeArrowheads="1"/>
          </p:cNvSpPr>
          <p:nvPr/>
        </p:nvSpPr>
        <p:spPr bwMode="auto">
          <a:xfrm>
            <a:off x="3844925" y="5951538"/>
            <a:ext cx="1749425" cy="360362"/>
          </a:xfrm>
          <a:prstGeom prst="rect">
            <a:avLst/>
          </a:prstGeom>
          <a:solidFill>
            <a:schemeClr val="bg1"/>
          </a:solidFill>
          <a:ln w="12700">
            <a:solidFill>
              <a:srgbClr val="00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en-US" altLang="en-US" sz="1400" noProof="1">
                <a:solidFill>
                  <a:schemeClr val="tx1"/>
                </a:solidFill>
                <a:ea typeface="SimSun" panose="02010600030101010101" pitchFamily="2" charset="-122"/>
              </a:rPr>
              <a:t>control electronics</a:t>
            </a:r>
            <a:endParaRPr lang="hu-HU" altLang="en-US" sz="1400">
              <a:solidFill>
                <a:schemeClr val="tx1"/>
              </a:solidFill>
              <a:ea typeface="MS PGothic" panose="020B0600070205080204" pitchFamily="34" charset="-128"/>
            </a:endParaRPr>
          </a:p>
        </p:txBody>
      </p:sp>
      <p:sp>
        <p:nvSpPr>
          <p:cNvPr id="14353" name="Text Box 14"/>
          <p:cNvSpPr txBox="1">
            <a:spLocks noChangeAspect="1" noChangeArrowheads="1"/>
          </p:cNvSpPr>
          <p:nvPr/>
        </p:nvSpPr>
        <p:spPr bwMode="auto">
          <a:xfrm>
            <a:off x="385763" y="3041650"/>
            <a:ext cx="1603375" cy="600075"/>
          </a:xfrm>
          <a:prstGeom prst="rect">
            <a:avLst/>
          </a:prstGeom>
          <a:solidFill>
            <a:schemeClr val="bg1"/>
          </a:solidFill>
          <a:ln w="12700">
            <a:solidFill>
              <a:srgbClr val="00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en-US" altLang="en-US" sz="1400">
                <a:solidFill>
                  <a:schemeClr val="tx1"/>
                </a:solidFill>
                <a:ea typeface="SimSun" panose="02010600030101010101" pitchFamily="2" charset="-122"/>
              </a:rPr>
              <a:t>thermal transient tester equipment</a:t>
            </a:r>
            <a:endParaRPr lang="hu-HU" altLang="en-US" sz="1400">
              <a:solidFill>
                <a:schemeClr val="tx1"/>
              </a:solidFill>
              <a:ea typeface="MS PGothic" panose="020B0600070205080204" pitchFamily="34" charset="-128"/>
            </a:endParaRPr>
          </a:p>
        </p:txBody>
      </p:sp>
      <p:sp>
        <p:nvSpPr>
          <p:cNvPr id="14354" name="Text Box 15"/>
          <p:cNvSpPr txBox="1">
            <a:spLocks noChangeAspect="1" noChangeArrowheads="1"/>
          </p:cNvSpPr>
          <p:nvPr/>
        </p:nvSpPr>
        <p:spPr bwMode="auto">
          <a:xfrm>
            <a:off x="1387475" y="2620963"/>
            <a:ext cx="15287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400">
                <a:solidFill>
                  <a:schemeClr val="tx1"/>
                </a:solidFill>
                <a:ea typeface="SimSun" panose="02010600030101010101" pitchFamily="2" charset="-122"/>
              </a:rPr>
              <a:t>reference LED</a:t>
            </a:r>
            <a:endParaRPr lang="hu-HU" altLang="en-US" sz="1400">
              <a:solidFill>
                <a:schemeClr val="tx1"/>
              </a:solidFill>
              <a:ea typeface="MS PGothic" panose="020B0600070205080204" pitchFamily="34" charset="-128"/>
            </a:endParaRPr>
          </a:p>
        </p:txBody>
      </p:sp>
      <p:sp>
        <p:nvSpPr>
          <p:cNvPr id="14355" name="Text Box 19"/>
          <p:cNvSpPr txBox="1">
            <a:spLocks noChangeArrowheads="1"/>
          </p:cNvSpPr>
          <p:nvPr/>
        </p:nvSpPr>
        <p:spPr bwMode="auto">
          <a:xfrm>
            <a:off x="357188" y="1389063"/>
            <a:ext cx="475773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de-DE" altLang="en-US" sz="1400">
                <a:solidFill>
                  <a:schemeClr val="tx1"/>
                </a:solidFill>
              </a:rPr>
              <a:t>Gemeinsame Entwicklung mit dem EET,</a:t>
            </a:r>
            <a:r>
              <a:rPr lang="hu-HU" altLang="en-US" sz="1400">
                <a:solidFill>
                  <a:schemeClr val="tx1"/>
                </a:solidFill>
              </a:rPr>
              <a:t> 2005.                </a:t>
            </a:r>
            <a:r>
              <a:rPr lang="de-DE" altLang="en-US" sz="1400">
                <a:solidFill>
                  <a:schemeClr val="tx1"/>
                </a:solidFill>
              </a:rPr>
              <a:t>Seitdem benützen es die grösseren LED-Hersteller</a:t>
            </a:r>
            <a:r>
              <a:rPr lang="hu-HU" altLang="en-US" sz="1400">
                <a:solidFill>
                  <a:schemeClr val="tx1"/>
                </a:solidFill>
              </a:rPr>
              <a:t>.</a:t>
            </a:r>
            <a:r>
              <a:rPr lang="en-US" altLang="en-US" sz="1600">
                <a:solidFill>
                  <a:schemeClr val="tx1"/>
                </a:solidFill>
                <a:ea typeface="MS PGothic" panose="020B0600070205080204" pitchFamily="34" charset="-128"/>
              </a:rPr>
              <a:t> </a:t>
            </a:r>
          </a:p>
        </p:txBody>
      </p:sp>
      <p:grpSp>
        <p:nvGrpSpPr>
          <p:cNvPr id="2" name="Group 22"/>
          <p:cNvGrpSpPr>
            <a:grpSpLocks/>
          </p:cNvGrpSpPr>
          <p:nvPr/>
        </p:nvGrpSpPr>
        <p:grpSpPr bwMode="auto">
          <a:xfrm>
            <a:off x="5848350" y="1509713"/>
            <a:ext cx="3086100" cy="4791075"/>
            <a:chOff x="5848350" y="1509713"/>
            <a:chExt cx="3086100" cy="4791075"/>
          </a:xfrm>
        </p:grpSpPr>
        <p:pic>
          <p:nvPicPr>
            <p:cNvPr id="4116" name="Picture 20"/>
            <p:cNvPicPr>
              <a:picLocks noChangeAspect="1" noChangeArrowheads="1"/>
            </p:cNvPicPr>
            <p:nvPr/>
          </p:nvPicPr>
          <p:blipFill>
            <a:blip r:embed="rId6"/>
            <a:srcRect/>
            <a:stretch>
              <a:fillRect/>
            </a:stretch>
          </p:blipFill>
          <p:spPr bwMode="auto">
            <a:xfrm>
              <a:off x="5848350" y="1509713"/>
              <a:ext cx="3086100" cy="4791075"/>
            </a:xfrm>
            <a:prstGeom prst="rect">
              <a:avLst/>
            </a:prstGeom>
            <a:noFill/>
            <a:ln w="9525" cap="flat" cmpd="sng" algn="ctr">
              <a:solidFill>
                <a:schemeClr val="bg1">
                  <a:lumMod val="75000"/>
                </a:schemeClr>
              </a:solidFill>
              <a:prstDash val="solid"/>
              <a:miter lim="800000"/>
              <a:headEnd/>
              <a:tailEnd/>
            </a:ln>
          </p:spPr>
        </p:pic>
        <p:sp>
          <p:nvSpPr>
            <p:cNvPr id="14358" name="Text Box 19"/>
            <p:cNvSpPr txBox="1">
              <a:spLocks noChangeArrowheads="1"/>
            </p:cNvSpPr>
            <p:nvPr/>
          </p:nvSpPr>
          <p:spPr bwMode="auto">
            <a:xfrm>
              <a:off x="6577013" y="1646238"/>
              <a:ext cx="23098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de-DE" altLang="en-US" sz="1400">
                  <a:solidFill>
                    <a:schemeClr val="bg1"/>
                  </a:solidFill>
                </a:rPr>
                <a:t>Auch wir benützen dies.</a:t>
              </a:r>
              <a:endParaRPr lang="en-US" altLang="en-US" sz="1600">
                <a:solidFill>
                  <a:schemeClr val="bg1"/>
                </a:solidFill>
                <a:ea typeface="MS PGothic" panose="020B0600070205080204" pitchFamily="34" charset="-128"/>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Zusammenfassung</a:t>
            </a:r>
            <a:r>
              <a:rPr lang="en-US" dirty="0" smtClean="0"/>
              <a:t>:</a:t>
            </a:r>
            <a:endParaRPr lang="en-US" dirty="0"/>
          </a:p>
        </p:txBody>
      </p:sp>
      <p:sp>
        <p:nvSpPr>
          <p:cNvPr id="3" name="Date Placeholder 2"/>
          <p:cNvSpPr>
            <a:spLocks noGrp="1"/>
          </p:cNvSpPr>
          <p:nvPr>
            <p:ph type="dt" sz="half" idx="10"/>
          </p:nvPr>
        </p:nvSpPr>
        <p:spPr/>
        <p:txBody>
          <a:bodyPr/>
          <a:lstStyle/>
          <a:p>
            <a:pPr>
              <a:defRPr/>
            </a:pPr>
            <a:r>
              <a:rPr lang="en-US" smtClean="0"/>
              <a:t>4 Mai 2017</a:t>
            </a:r>
            <a:endParaRPr lang="en-US"/>
          </a:p>
        </p:txBody>
      </p:sp>
      <p:sp>
        <p:nvSpPr>
          <p:cNvPr id="4" name="Footer Placeholder 3"/>
          <p:cNvSpPr>
            <a:spLocks noGrp="1"/>
          </p:cNvSpPr>
          <p:nvPr>
            <p:ph type="ftr" sz="quarter" idx="11"/>
          </p:nvPr>
        </p:nvSpPr>
        <p:spPr/>
        <p:txBody>
          <a:bodyPr/>
          <a:lstStyle/>
          <a:p>
            <a:pPr>
              <a:defRPr/>
            </a:pPr>
            <a:r>
              <a:rPr lang="de-DE" smtClean="0"/>
              <a:t>Temperaturabhängigkeit von pn Übergängen © BME-EET 2011-2017</a:t>
            </a:r>
            <a:endParaRPr lang="en-US" sz="900" b="0"/>
          </a:p>
        </p:txBody>
      </p:sp>
      <p:sp>
        <p:nvSpPr>
          <p:cNvPr id="5" name="Slide Number Placeholder 4"/>
          <p:cNvSpPr>
            <a:spLocks noGrp="1"/>
          </p:cNvSpPr>
          <p:nvPr>
            <p:ph type="sldNum" sz="quarter" idx="12"/>
          </p:nvPr>
        </p:nvSpPr>
        <p:spPr/>
        <p:txBody>
          <a:bodyPr/>
          <a:lstStyle/>
          <a:p>
            <a:fld id="{1FA3E634-B587-450E-92F8-E59CB6382CB9}" type="slidenum">
              <a:rPr lang="en-US" altLang="en-US" smtClean="0"/>
              <a:pPr/>
              <a:t>20</a:t>
            </a:fld>
            <a:endParaRPr lang="en-US" altLang="en-US"/>
          </a:p>
        </p:txBody>
      </p:sp>
      <p:graphicFrame>
        <p:nvGraphicFramePr>
          <p:cNvPr id="6" name="Object 2"/>
          <p:cNvGraphicFramePr>
            <a:graphicFrameLocks noChangeAspect="1"/>
          </p:cNvGraphicFramePr>
          <p:nvPr>
            <p:custDataLst>
              <p:tags r:id="rId2"/>
            </p:custDataLst>
            <p:extLst>
              <p:ext uri="{D42A27DB-BD31-4B8C-83A1-F6EECF244321}">
                <p14:modId xmlns:p14="http://schemas.microsoft.com/office/powerpoint/2010/main" val="2946265587"/>
              </p:ext>
            </p:extLst>
          </p:nvPr>
        </p:nvGraphicFramePr>
        <p:xfrm>
          <a:off x="648384" y="1254037"/>
          <a:ext cx="7314838" cy="5131509"/>
        </p:xfrm>
        <a:graphic>
          <a:graphicData uri="http://schemas.openxmlformats.org/presentationml/2006/ole">
            <mc:AlternateContent xmlns:mc="http://schemas.openxmlformats.org/markup-compatibility/2006">
              <mc:Choice xmlns:v="urn:schemas-microsoft-com:vml" Requires="v">
                <p:oleObj spid="_x0000_s92166" r:id="rId4" imgW="10085714" imgH="7078063" progId="">
                  <p:embed/>
                </p:oleObj>
              </mc:Choice>
              <mc:Fallback>
                <p:oleObj r:id="rId4" imgW="10085714" imgH="7078063" progId="">
                  <p:embed/>
                  <p:pic>
                    <p:nvPicPr>
                      <p:cNvPr id="3333122"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8384" y="1254037"/>
                        <a:ext cx="7314838" cy="51315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7625681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48131"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48132"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30BED04D-91D6-4BDD-828F-3A4599A54E5A}" type="slidenum">
              <a:rPr lang="en-US" altLang="en-US" sz="1000">
                <a:solidFill>
                  <a:srgbClr val="8C2532"/>
                </a:solidFill>
              </a:rPr>
              <a:pPr/>
              <a:t>21</a:t>
            </a:fld>
            <a:endParaRPr lang="en-US" altLang="en-US" sz="1000">
              <a:solidFill>
                <a:srgbClr val="8C2532"/>
              </a:solidFill>
            </a:endParaRPr>
          </a:p>
        </p:txBody>
      </p:sp>
      <p:sp>
        <p:nvSpPr>
          <p:cNvPr id="48133" name="Rectangle 2"/>
          <p:cNvSpPr>
            <a:spLocks noGrp="1" noChangeArrowheads="1"/>
          </p:cNvSpPr>
          <p:nvPr>
            <p:ph type="title"/>
          </p:nvPr>
        </p:nvSpPr>
        <p:spPr>
          <a:xfrm>
            <a:off x="234950" y="757238"/>
            <a:ext cx="8909050" cy="1795462"/>
          </a:xfrm>
        </p:spPr>
        <p:txBody>
          <a:bodyPr/>
          <a:lstStyle/>
          <a:p>
            <a:pPr eaLnBrk="1" hangingPunct="1"/>
            <a:r>
              <a:rPr lang="de-DE" altLang="en-US" sz="4800" smtClean="0"/>
              <a:t>Temperaturabhängigkeit der Durchlassspannung</a:t>
            </a:r>
            <a:r>
              <a:rPr lang="hu-HU" altLang="en-US" sz="6000" smtClean="0"/>
              <a:t> </a:t>
            </a:r>
            <a:endParaRPr lang="en-US" altLang="en-US" sz="6000" smtClean="0"/>
          </a:p>
        </p:txBody>
      </p:sp>
      <p:sp>
        <p:nvSpPr>
          <p:cNvPr id="48134" name="Rectangle 3"/>
          <p:cNvSpPr>
            <a:spLocks noGrp="1" noChangeArrowheads="1"/>
          </p:cNvSpPr>
          <p:nvPr>
            <p:ph type="body" idx="1"/>
          </p:nvPr>
        </p:nvSpPr>
        <p:spPr>
          <a:xfrm>
            <a:off x="1373188" y="3117850"/>
            <a:ext cx="7581900" cy="2627313"/>
          </a:xfrm>
        </p:spPr>
        <p:txBody>
          <a:bodyPr/>
          <a:lstStyle/>
          <a:p>
            <a:pPr eaLnBrk="1" hangingPunct="1">
              <a:lnSpc>
                <a:spcPct val="120000"/>
              </a:lnSpc>
            </a:pPr>
            <a:r>
              <a:rPr lang="en-GB" altLang="en-US" b="1" dirty="0" err="1" smtClean="0"/>
              <a:t>Messung</a:t>
            </a:r>
            <a:r>
              <a:rPr lang="en-GB" altLang="en-US" b="1" dirty="0" smtClean="0"/>
              <a:t> der </a:t>
            </a:r>
            <a:r>
              <a:rPr lang="en-GB" altLang="en-US" b="1" dirty="0" err="1" smtClean="0"/>
              <a:t>Änderung</a:t>
            </a:r>
            <a:r>
              <a:rPr lang="en-GB" altLang="en-US" b="1" dirty="0" smtClean="0"/>
              <a:t> der </a:t>
            </a:r>
            <a:r>
              <a:rPr lang="en-GB" altLang="en-US" b="1" dirty="0" err="1" smtClean="0"/>
              <a:t>Durchlass-spannung</a:t>
            </a:r>
            <a:r>
              <a:rPr lang="en-GB" altLang="en-US" b="1" dirty="0" smtClean="0"/>
              <a:t> </a:t>
            </a:r>
            <a:r>
              <a:rPr lang="en-GB" altLang="en-US" b="1" dirty="0" err="1" smtClean="0"/>
              <a:t>wegen</a:t>
            </a:r>
            <a:r>
              <a:rPr lang="en-GB" altLang="en-US" b="1" dirty="0" smtClean="0"/>
              <a:t> </a:t>
            </a:r>
            <a:r>
              <a:rPr lang="en-GB" altLang="en-US" b="1" dirty="0" err="1" smtClean="0"/>
              <a:t>Temperaturänderung</a:t>
            </a:r>
            <a:r>
              <a:rPr lang="en-GB" altLang="en-US" b="1" dirty="0" smtClean="0"/>
              <a:t> des </a:t>
            </a:r>
            <a:r>
              <a:rPr lang="en-GB" altLang="en-US" b="1" dirty="0" err="1" smtClean="0"/>
              <a:t>pn</a:t>
            </a:r>
            <a:r>
              <a:rPr lang="en-GB" altLang="en-US" b="1" dirty="0" smtClean="0"/>
              <a:t> </a:t>
            </a:r>
            <a:r>
              <a:rPr lang="en-GB" altLang="en-US" b="1" dirty="0" err="1" smtClean="0"/>
              <a:t>Übergangs</a:t>
            </a:r>
            <a:r>
              <a:rPr lang="en-GB" altLang="en-US" b="1" dirty="0" smtClean="0"/>
              <a:t> </a:t>
            </a:r>
            <a:r>
              <a:rPr lang="en-GB" altLang="en-US" b="1" dirty="0" err="1" smtClean="0"/>
              <a:t>bei</a:t>
            </a:r>
            <a:r>
              <a:rPr lang="en-GB" altLang="en-US" b="1" dirty="0" smtClean="0"/>
              <a:t> </a:t>
            </a:r>
            <a:r>
              <a:rPr lang="en-GB" altLang="en-US" b="1" dirty="0" err="1" smtClean="0"/>
              <a:t>konstantem</a:t>
            </a:r>
            <a:r>
              <a:rPr lang="en-GB" altLang="en-US" b="1" dirty="0" smtClean="0"/>
              <a:t> Strom, </a:t>
            </a:r>
            <a:r>
              <a:rPr lang="en-GB" altLang="en-US" b="1" dirty="0" err="1" smtClean="0"/>
              <a:t>mit</a:t>
            </a:r>
            <a:r>
              <a:rPr lang="en-GB" altLang="en-US" b="1" dirty="0" smtClean="0"/>
              <a:t> </a:t>
            </a:r>
            <a:r>
              <a:rPr lang="en-GB" altLang="en-US" b="1" dirty="0" err="1" smtClean="0"/>
              <a:t>thermischer</a:t>
            </a:r>
            <a:r>
              <a:rPr lang="en-GB" altLang="en-US" b="1" dirty="0" smtClean="0"/>
              <a:t> </a:t>
            </a:r>
            <a:r>
              <a:rPr lang="en-GB" altLang="en-US" b="1" dirty="0" err="1" smtClean="0"/>
              <a:t>Transiententester</a:t>
            </a:r>
            <a:r>
              <a:rPr lang="en-GB" altLang="en-US" b="1" dirty="0" smtClean="0"/>
              <a:t> Anlage (</a:t>
            </a:r>
            <a:r>
              <a:rPr lang="en-GB" altLang="en-US" b="1" dirty="0" smtClean="0"/>
              <a:t>T3Ster</a:t>
            </a:r>
            <a:r>
              <a:rPr lang="en-GB" altLang="en-US" b="1" dirty="0" smtClean="0"/>
              <a:t>)</a:t>
            </a:r>
            <a:endParaRPr lang="en-US" altLang="en-US" b="1" dirty="0" smtClean="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60" name="Rectangle 3"/>
          <p:cNvSpPr>
            <a:spLocks noGrp="1" noChangeArrowheads="1"/>
          </p:cNvSpPr>
          <p:nvPr>
            <p:ph type="body" idx="1"/>
          </p:nvPr>
        </p:nvSpPr>
        <p:spPr>
          <a:xfrm>
            <a:off x="114300" y="1377950"/>
            <a:ext cx="8834438" cy="4972050"/>
          </a:xfrm>
        </p:spPr>
        <p:txBody>
          <a:bodyPr/>
          <a:lstStyle/>
          <a:p>
            <a:pPr eaLnBrk="1" hangingPunct="1"/>
            <a:r>
              <a:rPr lang="en-US" altLang="en-US" smtClean="0"/>
              <a:t>I</a:t>
            </a:r>
            <a:r>
              <a:rPr lang="en-US" altLang="en-US" baseline="-25000" smtClean="0"/>
              <a:t>ideal</a:t>
            </a:r>
            <a:r>
              <a:rPr lang="en-US" altLang="en-US" smtClean="0"/>
              <a:t> </a:t>
            </a:r>
            <a:r>
              <a:rPr lang="en-GB" altLang="en-US" smtClean="0"/>
              <a:t>ist stark Temperaturabhängig</a:t>
            </a:r>
            <a:endParaRPr lang="en-US" altLang="en-US" smtClean="0"/>
          </a:p>
          <a:p>
            <a:pPr eaLnBrk="1" hangingPunct="1"/>
            <a:r>
              <a:rPr lang="en-GB" altLang="en-US" smtClean="0"/>
              <a:t>Bei konstantem Strom muss sich</a:t>
            </a:r>
            <a:r>
              <a:rPr lang="en-US" altLang="en-US" smtClean="0"/>
              <a:t> V</a:t>
            </a:r>
            <a:r>
              <a:rPr lang="en-US" altLang="en-US" baseline="-25000" smtClean="0"/>
              <a:t>F</a:t>
            </a:r>
            <a:r>
              <a:rPr lang="en-US" altLang="en-US" smtClean="0"/>
              <a:t> ändern</a:t>
            </a:r>
            <a:endParaRPr lang="hu-HU" altLang="en-US" smtClean="0"/>
          </a:p>
        </p:txBody>
      </p:sp>
      <p:sp>
        <p:nvSpPr>
          <p:cNvPr id="2355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23557"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23558"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EF2CC07F-94D2-4452-B36D-6A27A18A9718}" type="slidenum">
              <a:rPr lang="en-US" altLang="en-US" sz="1000">
                <a:solidFill>
                  <a:srgbClr val="8C2532"/>
                </a:solidFill>
              </a:rPr>
              <a:pPr/>
              <a:t>22</a:t>
            </a:fld>
            <a:endParaRPr lang="en-US" altLang="en-US" sz="1000">
              <a:solidFill>
                <a:srgbClr val="8C2532"/>
              </a:solidFill>
            </a:endParaRPr>
          </a:p>
        </p:txBody>
      </p:sp>
      <p:sp>
        <p:nvSpPr>
          <p:cNvPr id="23559" name="Rectangle 2"/>
          <p:cNvSpPr>
            <a:spLocks noGrp="1" noChangeArrowheads="1"/>
          </p:cNvSpPr>
          <p:nvPr>
            <p:ph type="title"/>
          </p:nvPr>
        </p:nvSpPr>
        <p:spPr>
          <a:xfrm>
            <a:off x="139700" y="461963"/>
            <a:ext cx="8845550" cy="690562"/>
          </a:xfrm>
        </p:spPr>
        <p:txBody>
          <a:bodyPr/>
          <a:lstStyle/>
          <a:p>
            <a:pPr eaLnBrk="1" hangingPunct="1"/>
            <a:r>
              <a:rPr lang="de-DE" altLang="en-US" sz="2800" smtClean="0"/>
              <a:t>Temperaturabhängigkeit der Durchlassspannung</a:t>
            </a:r>
            <a:endParaRPr lang="hu-HU" altLang="en-US" sz="2800" smtClean="0"/>
          </a:p>
        </p:txBody>
      </p:sp>
      <p:sp>
        <p:nvSpPr>
          <p:cNvPr id="23561" name="Line 4"/>
          <p:cNvSpPr>
            <a:spLocks noChangeShapeType="1"/>
          </p:cNvSpPr>
          <p:nvPr/>
        </p:nvSpPr>
        <p:spPr bwMode="auto">
          <a:xfrm rot="5400000" flipH="1">
            <a:off x="4841875" y="3908425"/>
            <a:ext cx="21272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562" name="Line 5"/>
          <p:cNvSpPr>
            <a:spLocks noChangeShapeType="1"/>
          </p:cNvSpPr>
          <p:nvPr/>
        </p:nvSpPr>
        <p:spPr bwMode="auto">
          <a:xfrm flipH="1">
            <a:off x="5019675" y="3819525"/>
            <a:ext cx="16954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nvGrpSpPr>
          <p:cNvPr id="23596" name="Group 44"/>
          <p:cNvGrpSpPr>
            <a:grpSpLocks/>
          </p:cNvGrpSpPr>
          <p:nvPr/>
        </p:nvGrpSpPr>
        <p:grpSpPr bwMode="auto">
          <a:xfrm>
            <a:off x="784225" y="3017838"/>
            <a:ext cx="3114675" cy="866775"/>
            <a:chOff x="494" y="1901"/>
            <a:chExt cx="1962" cy="546"/>
          </a:xfrm>
        </p:grpSpPr>
        <p:sp>
          <p:nvSpPr>
            <p:cNvPr id="23563" name="Line 6"/>
            <p:cNvSpPr>
              <a:spLocks noChangeShapeType="1"/>
            </p:cNvSpPr>
            <p:nvPr/>
          </p:nvSpPr>
          <p:spPr bwMode="auto">
            <a:xfrm>
              <a:off x="783" y="2026"/>
              <a:ext cx="0" cy="280"/>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23564" name="Text Box 7"/>
            <p:cNvSpPr txBox="1">
              <a:spLocks noChangeArrowheads="1"/>
            </p:cNvSpPr>
            <p:nvPr/>
          </p:nvSpPr>
          <p:spPr bwMode="auto">
            <a:xfrm>
              <a:off x="494" y="2036"/>
              <a:ext cx="2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hu-HU" altLang="en-US" sz="1600" b="1">
                  <a:solidFill>
                    <a:schemeClr val="tx1"/>
                  </a:solidFill>
                  <a:cs typeface="Arial" panose="020B0604020202020204" pitchFamily="34" charset="0"/>
                </a:rPr>
                <a:t>I</a:t>
              </a:r>
              <a:r>
                <a:rPr lang="en-US" altLang="en-US" sz="1600" b="1" baseline="-25000">
                  <a:solidFill>
                    <a:schemeClr val="tx1"/>
                  </a:solidFill>
                  <a:cs typeface="Arial" panose="020B0604020202020204" pitchFamily="34" charset="0"/>
                </a:rPr>
                <a:t>D</a:t>
              </a:r>
              <a:endParaRPr lang="en-GB" altLang="en-US" sz="1600" b="1" baseline="-25000">
                <a:solidFill>
                  <a:schemeClr val="tx1"/>
                </a:solidFill>
                <a:cs typeface="Arial" panose="020B0604020202020204" pitchFamily="34" charset="0"/>
              </a:endParaRPr>
            </a:p>
          </p:txBody>
        </p:sp>
        <p:grpSp>
          <p:nvGrpSpPr>
            <p:cNvPr id="23565" name="Group 8"/>
            <p:cNvGrpSpPr>
              <a:grpSpLocks/>
            </p:cNvGrpSpPr>
            <p:nvPr/>
          </p:nvGrpSpPr>
          <p:grpSpPr bwMode="auto">
            <a:xfrm>
              <a:off x="848" y="1901"/>
              <a:ext cx="194" cy="538"/>
              <a:chOff x="1765" y="3072"/>
              <a:chExt cx="194" cy="538"/>
            </a:xfrm>
          </p:grpSpPr>
          <p:sp>
            <p:nvSpPr>
              <p:cNvPr id="23592" name="Line 9"/>
              <p:cNvSpPr>
                <a:spLocks noChangeShapeType="1"/>
              </p:cNvSpPr>
              <p:nvPr/>
            </p:nvSpPr>
            <p:spPr bwMode="auto">
              <a:xfrm>
                <a:off x="1863" y="3072"/>
                <a:ext cx="0" cy="53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3" name="Oval 10"/>
              <p:cNvSpPr>
                <a:spLocks noChangeAspect="1" noChangeArrowheads="1"/>
              </p:cNvSpPr>
              <p:nvPr/>
            </p:nvSpPr>
            <p:spPr bwMode="auto">
              <a:xfrm>
                <a:off x="1765" y="3226"/>
                <a:ext cx="194" cy="200"/>
              </a:xfrm>
              <a:prstGeom prst="ellipse">
                <a:avLst/>
              </a:prstGeom>
              <a:solidFill>
                <a:schemeClr val="bg1"/>
              </a:solidFill>
              <a:ln w="25400">
                <a:solidFill>
                  <a:schemeClr val="tx1"/>
                </a:solidFill>
                <a:round/>
                <a:headEnd/>
                <a:tailEnd/>
              </a:ln>
            </p:spPr>
            <p:txBody>
              <a:bodyPr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3594" name="Line 11"/>
              <p:cNvSpPr>
                <a:spLocks noChangeShapeType="1"/>
              </p:cNvSpPr>
              <p:nvPr/>
            </p:nvSpPr>
            <p:spPr bwMode="auto">
              <a:xfrm>
                <a:off x="1766" y="3328"/>
                <a:ext cx="19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3566" name="Group 12"/>
            <p:cNvGrpSpPr>
              <a:grpSpLocks/>
            </p:cNvGrpSpPr>
            <p:nvPr/>
          </p:nvGrpSpPr>
          <p:grpSpPr bwMode="auto">
            <a:xfrm>
              <a:off x="1880" y="1902"/>
              <a:ext cx="147" cy="545"/>
              <a:chOff x="1280" y="964"/>
              <a:chExt cx="147" cy="542"/>
            </a:xfrm>
          </p:grpSpPr>
          <p:sp>
            <p:nvSpPr>
              <p:cNvPr id="23589" name="Line 13"/>
              <p:cNvSpPr>
                <a:spLocks noChangeAspect="1" noChangeShapeType="1"/>
              </p:cNvSpPr>
              <p:nvPr/>
            </p:nvSpPr>
            <p:spPr bwMode="auto">
              <a:xfrm flipH="1" flipV="1">
                <a:off x="1280" y="1290"/>
                <a:ext cx="147"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0" name="Line 14"/>
              <p:cNvSpPr>
                <a:spLocks noChangeAspect="1" noChangeShapeType="1"/>
              </p:cNvSpPr>
              <p:nvPr/>
            </p:nvSpPr>
            <p:spPr bwMode="auto">
              <a:xfrm>
                <a:off x="1357" y="964"/>
                <a:ext cx="0" cy="54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1" name="AutoShape 15"/>
              <p:cNvSpPr>
                <a:spLocks noChangeAspect="1" noChangeArrowheads="1"/>
              </p:cNvSpPr>
              <p:nvPr/>
            </p:nvSpPr>
            <p:spPr bwMode="auto">
              <a:xfrm rot="10800000">
                <a:off x="1283" y="1179"/>
                <a:ext cx="144" cy="98"/>
              </a:xfrm>
              <a:prstGeom prst="triangle">
                <a:avLst>
                  <a:gd name="adj" fmla="val 50000"/>
                </a:avLst>
              </a:prstGeom>
              <a:solidFill>
                <a:schemeClr val="tx1"/>
              </a:solidFill>
              <a:ln w="25400">
                <a:solidFill>
                  <a:schemeClr val="tx1"/>
                </a:solidFill>
                <a:miter lim="800000"/>
                <a:headEnd/>
                <a:tailEnd/>
              </a:ln>
            </p:spPr>
            <p:txBody>
              <a:bodyPr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sp>
          <p:nvSpPr>
            <p:cNvPr id="23567" name="Line 16"/>
            <p:cNvSpPr>
              <a:spLocks noChangeShapeType="1"/>
            </p:cNvSpPr>
            <p:nvPr/>
          </p:nvSpPr>
          <p:spPr bwMode="auto">
            <a:xfrm>
              <a:off x="937" y="2440"/>
              <a:ext cx="1015"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8" name="Line 17"/>
            <p:cNvSpPr>
              <a:spLocks noChangeShapeType="1"/>
            </p:cNvSpPr>
            <p:nvPr/>
          </p:nvSpPr>
          <p:spPr bwMode="auto">
            <a:xfrm>
              <a:off x="943" y="1910"/>
              <a:ext cx="1016"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9" name="Line 18"/>
            <p:cNvSpPr>
              <a:spLocks noChangeShapeType="1"/>
            </p:cNvSpPr>
            <p:nvPr/>
          </p:nvSpPr>
          <p:spPr bwMode="auto">
            <a:xfrm>
              <a:off x="2148" y="2016"/>
              <a:ext cx="0" cy="306"/>
            </a:xfrm>
            <a:prstGeom prst="line">
              <a:avLst/>
            </a:prstGeom>
            <a:noFill/>
            <a:ln w="9525">
              <a:solidFill>
                <a:schemeClr val="tx1"/>
              </a:solidFill>
              <a:round/>
              <a:headEnd/>
              <a:tailEnd type="arrow" w="lg" len="med"/>
            </a:ln>
            <a:extLst>
              <a:ext uri="{909E8E84-426E-40DD-AFC4-6F175D3DCCD1}">
                <a14:hiddenFill xmlns:a14="http://schemas.microsoft.com/office/drawing/2010/main">
                  <a:noFill/>
                </a14:hiddenFill>
              </a:ext>
            </a:extLst>
          </p:spPr>
          <p:txBody>
            <a:bodyPr>
              <a:spAutoFit/>
            </a:bodyPr>
            <a:lstStyle/>
            <a:p>
              <a:endParaRPr lang="en-US"/>
            </a:p>
          </p:txBody>
        </p:sp>
        <p:sp>
          <p:nvSpPr>
            <p:cNvPr id="23570" name="Text Box 19"/>
            <p:cNvSpPr txBox="1">
              <a:spLocks noChangeArrowheads="1"/>
            </p:cNvSpPr>
            <p:nvPr/>
          </p:nvSpPr>
          <p:spPr bwMode="auto">
            <a:xfrm>
              <a:off x="2150" y="2036"/>
              <a:ext cx="30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en-US" sz="1600" b="1">
                  <a:solidFill>
                    <a:schemeClr val="tx1"/>
                  </a:solidFill>
                  <a:cs typeface="Arial" panose="020B0604020202020204" pitchFamily="34" charset="0"/>
                </a:rPr>
                <a:t>U</a:t>
              </a:r>
              <a:r>
                <a:rPr lang="hu-HU" altLang="en-US" sz="1600" b="1" baseline="-25000">
                  <a:solidFill>
                    <a:schemeClr val="tx1"/>
                  </a:solidFill>
                  <a:cs typeface="Arial" panose="020B0604020202020204" pitchFamily="34" charset="0"/>
                </a:rPr>
                <a:t>D</a:t>
              </a:r>
              <a:endParaRPr lang="en-GB" altLang="en-US" sz="1600" b="1" baseline="-25000">
                <a:solidFill>
                  <a:schemeClr val="tx1"/>
                </a:solidFill>
                <a:cs typeface="Arial" panose="020B0604020202020204" pitchFamily="34" charset="0"/>
              </a:endParaRPr>
            </a:p>
          </p:txBody>
        </p:sp>
      </p:grpSp>
      <p:sp>
        <p:nvSpPr>
          <p:cNvPr id="23571" name="Line 20"/>
          <p:cNvSpPr>
            <a:spLocks noChangeShapeType="1"/>
          </p:cNvSpPr>
          <p:nvPr/>
        </p:nvSpPr>
        <p:spPr bwMode="auto">
          <a:xfrm>
            <a:off x="4933950" y="4752975"/>
            <a:ext cx="1955800" cy="0"/>
          </a:xfrm>
          <a:prstGeom prst="line">
            <a:avLst/>
          </a:prstGeom>
          <a:noFill/>
          <a:ln w="15875">
            <a:solidFill>
              <a:srgbClr val="4D2885"/>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3572" name="Line 21"/>
          <p:cNvSpPr>
            <a:spLocks noChangeShapeType="1"/>
          </p:cNvSpPr>
          <p:nvPr/>
        </p:nvSpPr>
        <p:spPr bwMode="auto">
          <a:xfrm flipV="1">
            <a:off x="5102225" y="2794000"/>
            <a:ext cx="0" cy="2114550"/>
          </a:xfrm>
          <a:prstGeom prst="line">
            <a:avLst/>
          </a:prstGeom>
          <a:noFill/>
          <a:ln w="15875">
            <a:solidFill>
              <a:srgbClr val="4D2885"/>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23573" name="Freeform 22"/>
          <p:cNvSpPr>
            <a:spLocks/>
          </p:cNvSpPr>
          <p:nvPr/>
        </p:nvSpPr>
        <p:spPr bwMode="auto">
          <a:xfrm>
            <a:off x="5105400" y="2876550"/>
            <a:ext cx="1409700" cy="1876425"/>
          </a:xfrm>
          <a:custGeom>
            <a:avLst/>
            <a:gdLst>
              <a:gd name="T0" fmla="*/ 0 w 888"/>
              <a:gd name="T1" fmla="*/ 1876425 h 1182"/>
              <a:gd name="T2" fmla="*/ 142875 w 888"/>
              <a:gd name="T3" fmla="*/ 1866900 h 1182"/>
              <a:gd name="T4" fmla="*/ 247650 w 888"/>
              <a:gd name="T5" fmla="*/ 1838325 h 1182"/>
              <a:gd name="T6" fmla="*/ 390525 w 888"/>
              <a:gd name="T7" fmla="*/ 1784350 h 1182"/>
              <a:gd name="T8" fmla="*/ 511175 w 888"/>
              <a:gd name="T9" fmla="*/ 1704975 h 1182"/>
              <a:gd name="T10" fmla="*/ 660400 w 888"/>
              <a:gd name="T11" fmla="*/ 1577975 h 1182"/>
              <a:gd name="T12" fmla="*/ 796925 w 888"/>
              <a:gd name="T13" fmla="*/ 1419225 h 1182"/>
              <a:gd name="T14" fmla="*/ 942975 w 888"/>
              <a:gd name="T15" fmla="*/ 1216025 h 1182"/>
              <a:gd name="T16" fmla="*/ 1044575 w 888"/>
              <a:gd name="T17" fmla="*/ 1031875 h 1182"/>
              <a:gd name="T18" fmla="*/ 1146175 w 888"/>
              <a:gd name="T19" fmla="*/ 819150 h 1182"/>
              <a:gd name="T20" fmla="*/ 1257300 w 888"/>
              <a:gd name="T21" fmla="*/ 539750 h 1182"/>
              <a:gd name="T22" fmla="*/ 1330325 w 888"/>
              <a:gd name="T23" fmla="*/ 295275 h 1182"/>
              <a:gd name="T24" fmla="*/ 1409700 w 888"/>
              <a:gd name="T25" fmla="*/ 0 h 11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88"/>
              <a:gd name="T40" fmla="*/ 0 h 1182"/>
              <a:gd name="T41" fmla="*/ 888 w 888"/>
              <a:gd name="T42" fmla="*/ 1182 h 118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88" h="1182">
                <a:moveTo>
                  <a:pt x="0" y="1182"/>
                </a:moveTo>
                <a:cubicBezTo>
                  <a:pt x="32" y="1181"/>
                  <a:pt x="64" y="1180"/>
                  <a:pt x="90" y="1176"/>
                </a:cubicBezTo>
                <a:cubicBezTo>
                  <a:pt x="116" y="1172"/>
                  <a:pt x="130" y="1167"/>
                  <a:pt x="156" y="1158"/>
                </a:cubicBezTo>
                <a:cubicBezTo>
                  <a:pt x="182" y="1149"/>
                  <a:pt x="218" y="1138"/>
                  <a:pt x="246" y="1124"/>
                </a:cubicBezTo>
                <a:cubicBezTo>
                  <a:pt x="274" y="1110"/>
                  <a:pt x="294" y="1096"/>
                  <a:pt x="322" y="1074"/>
                </a:cubicBezTo>
                <a:cubicBezTo>
                  <a:pt x="350" y="1052"/>
                  <a:pt x="386" y="1024"/>
                  <a:pt x="416" y="994"/>
                </a:cubicBezTo>
                <a:cubicBezTo>
                  <a:pt x="446" y="964"/>
                  <a:pt x="472" y="932"/>
                  <a:pt x="502" y="894"/>
                </a:cubicBezTo>
                <a:cubicBezTo>
                  <a:pt x="532" y="856"/>
                  <a:pt x="568" y="807"/>
                  <a:pt x="594" y="766"/>
                </a:cubicBezTo>
                <a:cubicBezTo>
                  <a:pt x="620" y="725"/>
                  <a:pt x="637" y="692"/>
                  <a:pt x="658" y="650"/>
                </a:cubicBezTo>
                <a:cubicBezTo>
                  <a:pt x="679" y="608"/>
                  <a:pt x="700" y="567"/>
                  <a:pt x="722" y="516"/>
                </a:cubicBezTo>
                <a:cubicBezTo>
                  <a:pt x="744" y="465"/>
                  <a:pt x="773" y="395"/>
                  <a:pt x="792" y="340"/>
                </a:cubicBezTo>
                <a:cubicBezTo>
                  <a:pt x="811" y="285"/>
                  <a:pt x="822" y="243"/>
                  <a:pt x="838" y="186"/>
                </a:cubicBezTo>
                <a:cubicBezTo>
                  <a:pt x="854" y="129"/>
                  <a:pt x="880" y="31"/>
                  <a:pt x="888" y="0"/>
                </a:cubicBezTo>
              </a:path>
            </a:pathLst>
          </a:custGeom>
          <a:noFill/>
          <a:ln w="38100" cap="rnd" cmpd="sng">
            <a:solidFill>
              <a:srgbClr val="C0C0C0"/>
            </a:solidFill>
            <a:prstDash val="sysDot"/>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74" name="Text Box 23"/>
          <p:cNvSpPr txBox="1">
            <a:spLocks noChangeArrowheads="1"/>
          </p:cNvSpPr>
          <p:nvPr/>
        </p:nvSpPr>
        <p:spPr bwMode="auto">
          <a:xfrm>
            <a:off x="5167313" y="2728913"/>
            <a:ext cx="6270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hu-HU" altLang="en-US" sz="1600" b="1">
                <a:cs typeface="Arial" panose="020B0604020202020204" pitchFamily="34" charset="0"/>
              </a:rPr>
              <a:t>I</a:t>
            </a:r>
            <a:r>
              <a:rPr lang="en-US" altLang="en-US" sz="1600" b="1" baseline="-25000">
                <a:cs typeface="Arial" panose="020B0604020202020204" pitchFamily="34" charset="0"/>
              </a:rPr>
              <a:t>F</a:t>
            </a:r>
            <a:endParaRPr lang="en-GB" altLang="en-US" sz="1600" b="1" baseline="-25000">
              <a:cs typeface="Arial" panose="020B0604020202020204" pitchFamily="34" charset="0"/>
            </a:endParaRPr>
          </a:p>
        </p:txBody>
      </p:sp>
      <p:sp>
        <p:nvSpPr>
          <p:cNvPr id="23575" name="Text Box 24"/>
          <p:cNvSpPr txBox="1">
            <a:spLocks noChangeArrowheads="1"/>
          </p:cNvSpPr>
          <p:nvPr/>
        </p:nvSpPr>
        <p:spPr bwMode="auto">
          <a:xfrm>
            <a:off x="6605588" y="4405313"/>
            <a:ext cx="6270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hu-HU" altLang="en-US" sz="1600" b="1">
                <a:cs typeface="Arial" panose="020B0604020202020204" pitchFamily="34" charset="0"/>
              </a:rPr>
              <a:t>U</a:t>
            </a:r>
            <a:r>
              <a:rPr lang="en-US" altLang="en-US" sz="1600" b="1" baseline="-25000">
                <a:cs typeface="Arial" panose="020B0604020202020204" pitchFamily="34" charset="0"/>
              </a:rPr>
              <a:t>F</a:t>
            </a:r>
            <a:endParaRPr lang="en-GB" altLang="en-US" sz="1600" b="1" baseline="-25000">
              <a:cs typeface="Arial" panose="020B0604020202020204" pitchFamily="34" charset="0"/>
            </a:endParaRPr>
          </a:p>
        </p:txBody>
      </p:sp>
      <p:sp>
        <p:nvSpPr>
          <p:cNvPr id="23576" name="Freeform 25"/>
          <p:cNvSpPr>
            <a:spLocks/>
          </p:cNvSpPr>
          <p:nvPr/>
        </p:nvSpPr>
        <p:spPr bwMode="auto">
          <a:xfrm>
            <a:off x="5114925" y="2876550"/>
            <a:ext cx="1743075" cy="1876425"/>
          </a:xfrm>
          <a:custGeom>
            <a:avLst/>
            <a:gdLst>
              <a:gd name="T0" fmla="*/ 0 w 888"/>
              <a:gd name="T1" fmla="*/ 1876425 h 1182"/>
              <a:gd name="T2" fmla="*/ 176663 w 888"/>
              <a:gd name="T3" fmla="*/ 1866900 h 1182"/>
              <a:gd name="T4" fmla="*/ 306216 w 888"/>
              <a:gd name="T5" fmla="*/ 1838325 h 1182"/>
              <a:gd name="T6" fmla="*/ 482879 w 888"/>
              <a:gd name="T7" fmla="*/ 1784350 h 1182"/>
              <a:gd name="T8" fmla="*/ 632061 w 888"/>
              <a:gd name="T9" fmla="*/ 1704975 h 1182"/>
              <a:gd name="T10" fmla="*/ 816576 w 888"/>
              <a:gd name="T11" fmla="*/ 1577975 h 1182"/>
              <a:gd name="T12" fmla="*/ 985387 w 888"/>
              <a:gd name="T13" fmla="*/ 1419225 h 1182"/>
              <a:gd name="T14" fmla="*/ 1165976 w 888"/>
              <a:gd name="T15" fmla="*/ 1216025 h 1182"/>
              <a:gd name="T16" fmla="*/ 1291603 w 888"/>
              <a:gd name="T17" fmla="*/ 1031875 h 1182"/>
              <a:gd name="T18" fmla="*/ 1417230 w 888"/>
              <a:gd name="T19" fmla="*/ 819150 h 1182"/>
              <a:gd name="T20" fmla="*/ 1554635 w 888"/>
              <a:gd name="T21" fmla="*/ 539750 h 1182"/>
              <a:gd name="T22" fmla="*/ 1644929 w 888"/>
              <a:gd name="T23" fmla="*/ 295275 h 1182"/>
              <a:gd name="T24" fmla="*/ 1743075 w 888"/>
              <a:gd name="T25" fmla="*/ 0 h 11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88"/>
              <a:gd name="T40" fmla="*/ 0 h 1182"/>
              <a:gd name="T41" fmla="*/ 888 w 888"/>
              <a:gd name="T42" fmla="*/ 1182 h 118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88" h="1182">
                <a:moveTo>
                  <a:pt x="0" y="1182"/>
                </a:moveTo>
                <a:cubicBezTo>
                  <a:pt x="32" y="1181"/>
                  <a:pt x="64" y="1180"/>
                  <a:pt x="90" y="1176"/>
                </a:cubicBezTo>
                <a:cubicBezTo>
                  <a:pt x="116" y="1172"/>
                  <a:pt x="130" y="1167"/>
                  <a:pt x="156" y="1158"/>
                </a:cubicBezTo>
                <a:cubicBezTo>
                  <a:pt x="182" y="1149"/>
                  <a:pt x="218" y="1138"/>
                  <a:pt x="246" y="1124"/>
                </a:cubicBezTo>
                <a:cubicBezTo>
                  <a:pt x="274" y="1110"/>
                  <a:pt x="294" y="1096"/>
                  <a:pt x="322" y="1074"/>
                </a:cubicBezTo>
                <a:cubicBezTo>
                  <a:pt x="350" y="1052"/>
                  <a:pt x="386" y="1024"/>
                  <a:pt x="416" y="994"/>
                </a:cubicBezTo>
                <a:cubicBezTo>
                  <a:pt x="446" y="964"/>
                  <a:pt x="472" y="932"/>
                  <a:pt x="502" y="894"/>
                </a:cubicBezTo>
                <a:cubicBezTo>
                  <a:pt x="532" y="856"/>
                  <a:pt x="568" y="807"/>
                  <a:pt x="594" y="766"/>
                </a:cubicBezTo>
                <a:cubicBezTo>
                  <a:pt x="620" y="725"/>
                  <a:pt x="637" y="692"/>
                  <a:pt x="658" y="650"/>
                </a:cubicBezTo>
                <a:cubicBezTo>
                  <a:pt x="679" y="608"/>
                  <a:pt x="700" y="567"/>
                  <a:pt x="722" y="516"/>
                </a:cubicBezTo>
                <a:cubicBezTo>
                  <a:pt x="744" y="465"/>
                  <a:pt x="773" y="395"/>
                  <a:pt x="792" y="340"/>
                </a:cubicBezTo>
                <a:cubicBezTo>
                  <a:pt x="811" y="285"/>
                  <a:pt x="822" y="243"/>
                  <a:pt x="838" y="186"/>
                </a:cubicBezTo>
                <a:cubicBezTo>
                  <a:pt x="854" y="129"/>
                  <a:pt x="880" y="31"/>
                  <a:pt x="888" y="0"/>
                </a:cubicBezTo>
              </a:path>
            </a:pathLst>
          </a:custGeom>
          <a:noFill/>
          <a:ln w="38100" cap="flat" cmpd="sng">
            <a:solidFill>
              <a:srgbClr val="0033CC"/>
            </a:solidFill>
            <a:prstDash val="solid"/>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77" name="Freeform 26"/>
          <p:cNvSpPr>
            <a:spLocks/>
          </p:cNvSpPr>
          <p:nvPr/>
        </p:nvSpPr>
        <p:spPr bwMode="auto">
          <a:xfrm>
            <a:off x="5095875" y="2857500"/>
            <a:ext cx="1057275" cy="1876425"/>
          </a:xfrm>
          <a:custGeom>
            <a:avLst/>
            <a:gdLst>
              <a:gd name="T0" fmla="*/ 0 w 888"/>
              <a:gd name="T1" fmla="*/ 1876425 h 1182"/>
              <a:gd name="T2" fmla="*/ 107156 w 888"/>
              <a:gd name="T3" fmla="*/ 1866900 h 1182"/>
              <a:gd name="T4" fmla="*/ 185738 w 888"/>
              <a:gd name="T5" fmla="*/ 1838325 h 1182"/>
              <a:gd name="T6" fmla="*/ 292894 w 888"/>
              <a:gd name="T7" fmla="*/ 1784350 h 1182"/>
              <a:gd name="T8" fmla="*/ 383381 w 888"/>
              <a:gd name="T9" fmla="*/ 1704975 h 1182"/>
              <a:gd name="T10" fmla="*/ 495300 w 888"/>
              <a:gd name="T11" fmla="*/ 1577975 h 1182"/>
              <a:gd name="T12" fmla="*/ 597694 w 888"/>
              <a:gd name="T13" fmla="*/ 1419225 h 1182"/>
              <a:gd name="T14" fmla="*/ 707231 w 888"/>
              <a:gd name="T15" fmla="*/ 1216025 h 1182"/>
              <a:gd name="T16" fmla="*/ 783431 w 888"/>
              <a:gd name="T17" fmla="*/ 1031875 h 1182"/>
              <a:gd name="T18" fmla="*/ 859631 w 888"/>
              <a:gd name="T19" fmla="*/ 819150 h 1182"/>
              <a:gd name="T20" fmla="*/ 942975 w 888"/>
              <a:gd name="T21" fmla="*/ 539750 h 1182"/>
              <a:gd name="T22" fmla="*/ 997744 w 888"/>
              <a:gd name="T23" fmla="*/ 295275 h 1182"/>
              <a:gd name="T24" fmla="*/ 1057275 w 888"/>
              <a:gd name="T25" fmla="*/ 0 h 11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88"/>
              <a:gd name="T40" fmla="*/ 0 h 1182"/>
              <a:gd name="T41" fmla="*/ 888 w 888"/>
              <a:gd name="T42" fmla="*/ 1182 h 118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88" h="1182">
                <a:moveTo>
                  <a:pt x="0" y="1182"/>
                </a:moveTo>
                <a:cubicBezTo>
                  <a:pt x="32" y="1181"/>
                  <a:pt x="64" y="1180"/>
                  <a:pt x="90" y="1176"/>
                </a:cubicBezTo>
                <a:cubicBezTo>
                  <a:pt x="116" y="1172"/>
                  <a:pt x="130" y="1167"/>
                  <a:pt x="156" y="1158"/>
                </a:cubicBezTo>
                <a:cubicBezTo>
                  <a:pt x="182" y="1149"/>
                  <a:pt x="218" y="1138"/>
                  <a:pt x="246" y="1124"/>
                </a:cubicBezTo>
                <a:cubicBezTo>
                  <a:pt x="274" y="1110"/>
                  <a:pt x="294" y="1096"/>
                  <a:pt x="322" y="1074"/>
                </a:cubicBezTo>
                <a:cubicBezTo>
                  <a:pt x="350" y="1052"/>
                  <a:pt x="386" y="1024"/>
                  <a:pt x="416" y="994"/>
                </a:cubicBezTo>
                <a:cubicBezTo>
                  <a:pt x="446" y="964"/>
                  <a:pt x="472" y="932"/>
                  <a:pt x="502" y="894"/>
                </a:cubicBezTo>
                <a:cubicBezTo>
                  <a:pt x="532" y="856"/>
                  <a:pt x="568" y="807"/>
                  <a:pt x="594" y="766"/>
                </a:cubicBezTo>
                <a:cubicBezTo>
                  <a:pt x="620" y="725"/>
                  <a:pt x="637" y="692"/>
                  <a:pt x="658" y="650"/>
                </a:cubicBezTo>
                <a:cubicBezTo>
                  <a:pt x="679" y="608"/>
                  <a:pt x="700" y="567"/>
                  <a:pt x="722" y="516"/>
                </a:cubicBezTo>
                <a:cubicBezTo>
                  <a:pt x="744" y="465"/>
                  <a:pt x="773" y="395"/>
                  <a:pt x="792" y="340"/>
                </a:cubicBezTo>
                <a:cubicBezTo>
                  <a:pt x="811" y="285"/>
                  <a:pt x="822" y="243"/>
                  <a:pt x="838" y="186"/>
                </a:cubicBezTo>
                <a:cubicBezTo>
                  <a:pt x="854" y="129"/>
                  <a:pt x="880" y="31"/>
                  <a:pt x="888" y="0"/>
                </a:cubicBezTo>
              </a:path>
            </a:pathLst>
          </a:custGeom>
          <a:noFill/>
          <a:ln w="38100" cap="flat"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78" name="Oval 27"/>
          <p:cNvSpPr>
            <a:spLocks noChangeArrowheads="1"/>
          </p:cNvSpPr>
          <p:nvPr/>
        </p:nvSpPr>
        <p:spPr bwMode="auto">
          <a:xfrm>
            <a:off x="5861050" y="3771900"/>
            <a:ext cx="88900" cy="88900"/>
          </a:xfrm>
          <a:prstGeom prst="ellipse">
            <a:avLst/>
          </a:prstGeom>
          <a:solidFill>
            <a:schemeClr val="bg1"/>
          </a:solidFill>
          <a:ln w="25400" algn="ctr">
            <a:solidFill>
              <a:srgbClr val="FF0000"/>
            </a:solidFill>
            <a:round/>
            <a:headEnd/>
            <a:tailEnd/>
          </a:ln>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3579" name="Oval 28"/>
          <p:cNvSpPr>
            <a:spLocks noChangeArrowheads="1"/>
          </p:cNvSpPr>
          <p:nvPr/>
        </p:nvSpPr>
        <p:spPr bwMode="auto">
          <a:xfrm>
            <a:off x="6156325" y="3771900"/>
            <a:ext cx="88900" cy="88900"/>
          </a:xfrm>
          <a:prstGeom prst="ellipse">
            <a:avLst/>
          </a:prstGeom>
          <a:solidFill>
            <a:schemeClr val="bg1"/>
          </a:solidFill>
          <a:ln w="25400" algn="ctr">
            <a:solidFill>
              <a:srgbClr val="C0C0C0"/>
            </a:solidFill>
            <a:round/>
            <a:headEnd/>
            <a:tailEnd/>
          </a:ln>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3580" name="Text Box 29"/>
          <p:cNvSpPr txBox="1">
            <a:spLocks noChangeArrowheads="1"/>
          </p:cNvSpPr>
          <p:nvPr/>
        </p:nvSpPr>
        <p:spPr bwMode="auto">
          <a:xfrm>
            <a:off x="4510088" y="3641725"/>
            <a:ext cx="4095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hu-HU" altLang="en-US" sz="1600" b="1">
                <a:solidFill>
                  <a:schemeClr val="tx1"/>
                </a:solidFill>
                <a:cs typeface="Arial" panose="020B0604020202020204" pitchFamily="34" charset="0"/>
              </a:rPr>
              <a:t>I</a:t>
            </a:r>
            <a:r>
              <a:rPr lang="en-US" altLang="en-US" sz="1600" b="1" baseline="-25000">
                <a:solidFill>
                  <a:schemeClr val="tx1"/>
                </a:solidFill>
                <a:cs typeface="Arial" panose="020B0604020202020204" pitchFamily="34" charset="0"/>
              </a:rPr>
              <a:t>D</a:t>
            </a:r>
            <a:endParaRPr lang="en-GB" altLang="en-US" sz="1600" b="1" baseline="-25000">
              <a:solidFill>
                <a:schemeClr val="tx1"/>
              </a:solidFill>
              <a:cs typeface="Arial" panose="020B0604020202020204" pitchFamily="34" charset="0"/>
            </a:endParaRPr>
          </a:p>
        </p:txBody>
      </p:sp>
      <p:sp>
        <p:nvSpPr>
          <p:cNvPr id="23581" name="Line 30"/>
          <p:cNvSpPr>
            <a:spLocks noChangeShapeType="1"/>
          </p:cNvSpPr>
          <p:nvPr/>
        </p:nvSpPr>
        <p:spPr bwMode="auto">
          <a:xfrm rot="5400000" flipH="1">
            <a:off x="5392737" y="3906838"/>
            <a:ext cx="21304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23582" name="Oval 31"/>
          <p:cNvSpPr>
            <a:spLocks noChangeArrowheads="1"/>
          </p:cNvSpPr>
          <p:nvPr/>
        </p:nvSpPr>
        <p:spPr bwMode="auto">
          <a:xfrm>
            <a:off x="6413500" y="3778250"/>
            <a:ext cx="88900" cy="88900"/>
          </a:xfrm>
          <a:prstGeom prst="ellipse">
            <a:avLst/>
          </a:prstGeom>
          <a:solidFill>
            <a:schemeClr val="bg1"/>
          </a:solidFill>
          <a:ln w="25400" algn="ctr">
            <a:solidFill>
              <a:srgbClr val="0000FF"/>
            </a:solidFill>
            <a:round/>
            <a:headEnd/>
            <a:tailEnd/>
          </a:ln>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3583" name="Text Box 32"/>
          <p:cNvSpPr txBox="1">
            <a:spLocks noChangeArrowheads="1"/>
          </p:cNvSpPr>
          <p:nvPr/>
        </p:nvSpPr>
        <p:spPr bwMode="auto">
          <a:xfrm>
            <a:off x="5691188" y="5000625"/>
            <a:ext cx="473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hu-HU" altLang="en-US" sz="1600" b="1">
                <a:solidFill>
                  <a:srgbClr val="FF0000"/>
                </a:solidFill>
                <a:cs typeface="Arial" panose="020B0604020202020204" pitchFamily="34" charset="0"/>
              </a:rPr>
              <a:t>U</a:t>
            </a:r>
            <a:r>
              <a:rPr lang="hu-HU" altLang="en-US" sz="1600" b="1" baseline="-25000">
                <a:solidFill>
                  <a:srgbClr val="FF0000"/>
                </a:solidFill>
                <a:cs typeface="Arial" panose="020B0604020202020204" pitchFamily="34" charset="0"/>
              </a:rPr>
              <a:t>D</a:t>
            </a:r>
            <a:endParaRPr lang="en-GB" altLang="en-US" sz="1600" b="1" baseline="-25000">
              <a:solidFill>
                <a:srgbClr val="FF0000"/>
              </a:solidFill>
              <a:cs typeface="Arial" panose="020B0604020202020204" pitchFamily="34" charset="0"/>
            </a:endParaRPr>
          </a:p>
        </p:txBody>
      </p:sp>
      <p:sp>
        <p:nvSpPr>
          <p:cNvPr id="23584" name="Text Box 33"/>
          <p:cNvSpPr txBox="1">
            <a:spLocks noChangeArrowheads="1"/>
          </p:cNvSpPr>
          <p:nvPr/>
        </p:nvSpPr>
        <p:spPr bwMode="auto">
          <a:xfrm>
            <a:off x="6253163" y="5013325"/>
            <a:ext cx="473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hu-HU" altLang="en-US" sz="1600" b="1">
                <a:solidFill>
                  <a:srgbClr val="0000FF"/>
                </a:solidFill>
                <a:cs typeface="Arial" panose="020B0604020202020204" pitchFamily="34" charset="0"/>
              </a:rPr>
              <a:t>U</a:t>
            </a:r>
            <a:r>
              <a:rPr lang="hu-HU" altLang="en-US" sz="1600" b="1" baseline="-25000">
                <a:solidFill>
                  <a:srgbClr val="0000FF"/>
                </a:solidFill>
                <a:cs typeface="Arial" panose="020B0604020202020204" pitchFamily="34" charset="0"/>
              </a:rPr>
              <a:t>D</a:t>
            </a:r>
            <a:endParaRPr lang="en-GB" altLang="en-US" sz="1600" b="1" baseline="-25000">
              <a:solidFill>
                <a:srgbClr val="0000FF"/>
              </a:solidFill>
              <a:cs typeface="Arial" panose="020B0604020202020204" pitchFamily="34" charset="0"/>
            </a:endParaRPr>
          </a:p>
        </p:txBody>
      </p:sp>
      <p:sp>
        <p:nvSpPr>
          <p:cNvPr id="23585" name="Line 34"/>
          <p:cNvSpPr>
            <a:spLocks noChangeShapeType="1"/>
          </p:cNvSpPr>
          <p:nvPr/>
        </p:nvSpPr>
        <p:spPr bwMode="auto">
          <a:xfrm>
            <a:off x="5905500" y="2759075"/>
            <a:ext cx="520700" cy="0"/>
          </a:xfrm>
          <a:prstGeom prst="line">
            <a:avLst/>
          </a:prstGeom>
          <a:noFill/>
          <a:ln w="15875">
            <a:solidFill>
              <a:schemeClr val="tx1"/>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23586" name="Text Box 35"/>
          <p:cNvSpPr txBox="1">
            <a:spLocks noChangeArrowheads="1"/>
          </p:cNvSpPr>
          <p:nvPr/>
        </p:nvSpPr>
        <p:spPr bwMode="auto">
          <a:xfrm>
            <a:off x="5157788" y="2352675"/>
            <a:ext cx="3794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GB" altLang="en-US" sz="1600" b="1">
                <a:solidFill>
                  <a:schemeClr val="tx1"/>
                </a:solidFill>
                <a:cs typeface="Arial" panose="020B0604020202020204" pitchFamily="34" charset="0"/>
              </a:rPr>
              <a:t>ca</a:t>
            </a:r>
            <a:r>
              <a:rPr lang="hu-HU" altLang="en-US" sz="1600" b="1">
                <a:solidFill>
                  <a:schemeClr val="tx1"/>
                </a:solidFill>
                <a:cs typeface="Arial" panose="020B0604020202020204" pitchFamily="34" charset="0"/>
              </a:rPr>
              <a:t>. -2mV/</a:t>
            </a:r>
            <a:r>
              <a:rPr lang="hu-HU" altLang="en-US" sz="1600" b="1" baseline="30000">
                <a:solidFill>
                  <a:schemeClr val="tx1"/>
                </a:solidFill>
                <a:cs typeface="Arial" panose="020B0604020202020204" pitchFamily="34" charset="0"/>
              </a:rPr>
              <a:t>o</a:t>
            </a:r>
            <a:r>
              <a:rPr lang="hu-HU" altLang="en-US" sz="1600" b="1">
                <a:solidFill>
                  <a:schemeClr val="tx1"/>
                </a:solidFill>
                <a:cs typeface="Arial" panose="020B0604020202020204" pitchFamily="34" charset="0"/>
              </a:rPr>
              <a:t>C</a:t>
            </a:r>
            <a:r>
              <a:rPr lang="en-US" altLang="en-US" sz="1600" b="1">
                <a:solidFill>
                  <a:schemeClr val="tx1"/>
                </a:solidFill>
                <a:cs typeface="Arial" panose="020B0604020202020204" pitchFamily="34" charset="0"/>
              </a:rPr>
              <a:t>  </a:t>
            </a:r>
            <a:r>
              <a:rPr lang="en-GB" altLang="en-US" sz="1600" b="1">
                <a:solidFill>
                  <a:schemeClr val="tx1"/>
                </a:solidFill>
                <a:cs typeface="Arial" panose="020B0604020202020204" pitchFamily="34" charset="0"/>
              </a:rPr>
              <a:t>für einen PN Übergang</a:t>
            </a:r>
            <a:endParaRPr lang="en-GB" altLang="en-US" sz="1600" b="1" baseline="-25000">
              <a:solidFill>
                <a:schemeClr val="tx1"/>
              </a:solidFill>
              <a:cs typeface="Arial" panose="020B0604020202020204" pitchFamily="34" charset="0"/>
            </a:endParaRPr>
          </a:p>
        </p:txBody>
      </p:sp>
      <p:graphicFrame>
        <p:nvGraphicFramePr>
          <p:cNvPr id="23554" name="Object 36"/>
          <p:cNvGraphicFramePr>
            <a:graphicFrameLocks noChangeAspect="1"/>
          </p:cNvGraphicFramePr>
          <p:nvPr/>
        </p:nvGraphicFramePr>
        <p:xfrm>
          <a:off x="874713" y="4362450"/>
          <a:ext cx="3278187" cy="993775"/>
        </p:xfrm>
        <a:graphic>
          <a:graphicData uri="http://schemas.openxmlformats.org/presentationml/2006/ole">
            <mc:AlternateContent xmlns:mc="http://schemas.openxmlformats.org/markup-compatibility/2006">
              <mc:Choice xmlns:v="urn:schemas-microsoft-com:vml" Requires="v">
                <p:oleObj spid="_x0000_s23611" name="Equation" r:id="rId4" imgW="1384200" imgH="419040" progId="Equation.3">
                  <p:embed/>
                </p:oleObj>
              </mc:Choice>
              <mc:Fallback>
                <p:oleObj name="Equation" r:id="rId4" imgW="1384200" imgH="419040" progId="Equation.3">
                  <p:embed/>
                  <p:pic>
                    <p:nvPicPr>
                      <p:cNvPr id="0" name="Object 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4713" y="4362450"/>
                        <a:ext cx="3278187" cy="993775"/>
                      </a:xfrm>
                      <a:prstGeom prst="rect">
                        <a:avLst/>
                      </a:prstGeom>
                      <a:solidFill>
                        <a:srgbClr val="FFFF99"/>
                      </a:solidFill>
                      <a:ln w="25400">
                        <a:solidFill>
                          <a:srgbClr val="D5262B"/>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98405" name="Text Box 37"/>
          <p:cNvSpPr txBox="1">
            <a:spLocks noChangeArrowheads="1"/>
          </p:cNvSpPr>
          <p:nvPr/>
        </p:nvSpPr>
        <p:spPr bwMode="auto">
          <a:xfrm>
            <a:off x="733425" y="5487988"/>
            <a:ext cx="8058150" cy="93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GB" altLang="en-US" sz="1800"/>
              <a:t>Bei konstantem Strom ist die Durchlassspannung ein gutes Thermometer</a:t>
            </a:r>
            <a:r>
              <a:rPr lang="hu-HU" altLang="en-US" sz="1800"/>
              <a:t>...</a:t>
            </a:r>
          </a:p>
          <a:p>
            <a:pPr>
              <a:lnSpc>
                <a:spcPct val="100000"/>
              </a:lnSpc>
              <a:spcBef>
                <a:spcPct val="20000"/>
              </a:spcBef>
            </a:pPr>
            <a:r>
              <a:rPr lang="en-GB" altLang="en-US" sz="1800"/>
              <a:t>Die Temperaturempfindlichkeit der Durchlassspannung hängt leicht von der Höhe des Stroms ab.</a:t>
            </a:r>
            <a:endParaRPr lang="hu-HU" altLang="en-US" sz="1800"/>
          </a:p>
        </p:txBody>
      </p:sp>
      <p:sp>
        <p:nvSpPr>
          <p:cNvPr id="698406" name="Text Box 38"/>
          <p:cNvSpPr txBox="1">
            <a:spLocks noChangeArrowheads="1"/>
          </p:cNvSpPr>
          <p:nvPr/>
        </p:nvSpPr>
        <p:spPr bwMode="auto">
          <a:xfrm>
            <a:off x="6991350" y="4333875"/>
            <a:ext cx="1949450" cy="576263"/>
          </a:xfrm>
          <a:prstGeom prst="rect">
            <a:avLst/>
          </a:prstGeom>
          <a:solidFill>
            <a:srgbClr val="FF3300"/>
          </a:solidFill>
          <a:ln w="57150">
            <a:solidFill>
              <a:srgbClr val="FFFF00"/>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en-GB" altLang="en-US" sz="2800" b="1">
                <a:solidFill>
                  <a:srgbClr val="FFFF00"/>
                </a:solidFill>
                <a:latin typeface="Bookman Old Style" panose="02050604050505020204" pitchFamily="18" charset="0"/>
              </a:rPr>
              <a:t>Versuch</a:t>
            </a:r>
            <a:endParaRPr lang="en-GB" altLang="en-US" sz="2800" b="1">
              <a:solidFill>
                <a:schemeClr val="tx1"/>
              </a:solidFill>
              <a:latin typeface="Bookman Old Style" panose="02050604050505020204" pitchFamily="18" charset="0"/>
            </a:endParaRPr>
          </a:p>
        </p:txBody>
      </p:sp>
      <p:graphicFrame>
        <p:nvGraphicFramePr>
          <p:cNvPr id="23555" name="Object 39"/>
          <p:cNvGraphicFramePr>
            <a:graphicFrameLocks noChangeAspect="1"/>
          </p:cNvGraphicFramePr>
          <p:nvPr/>
        </p:nvGraphicFramePr>
        <p:xfrm>
          <a:off x="6867525" y="3346450"/>
          <a:ext cx="2114550" cy="890588"/>
        </p:xfrm>
        <a:graphic>
          <a:graphicData uri="http://schemas.openxmlformats.org/presentationml/2006/ole">
            <mc:AlternateContent xmlns:mc="http://schemas.openxmlformats.org/markup-compatibility/2006">
              <mc:Choice xmlns:v="urn:schemas-microsoft-com:vml" Requires="v">
                <p:oleObj spid="_x0000_s23612" name="Photo Editor Photo" r:id="rId6" imgW="9523810" imgH="4009524" progId="MSPhotoEd.3">
                  <p:embed/>
                </p:oleObj>
              </mc:Choice>
              <mc:Fallback>
                <p:oleObj name="Photo Editor Photo" r:id="rId6" imgW="9523810" imgH="4009524" progId="MSPhotoEd.3">
                  <p:embed/>
                  <p:pic>
                    <p:nvPicPr>
                      <p:cNvPr id="0" name="Object 3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67525" y="3346450"/>
                        <a:ext cx="2114550" cy="890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840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984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8405" grpId="0"/>
      <p:bldP spid="69840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body" idx="4294967295"/>
          </p:nvPr>
        </p:nvSpPr>
        <p:spPr>
          <a:xfrm>
            <a:off x="207963" y="1176338"/>
            <a:ext cx="8936037" cy="5337175"/>
          </a:xfrm>
        </p:spPr>
        <p:txBody>
          <a:bodyPr/>
          <a:lstStyle/>
          <a:p>
            <a:pPr eaLnBrk="1" hangingPunct="1"/>
            <a:r>
              <a:rPr lang="en-GB" altLang="en-US" sz="1800" smtClean="0"/>
              <a:t>Bei gezwungenem Strom ist die Durchlassspannung des PN Übergangs ein gutes, genaues Thermometer</a:t>
            </a:r>
            <a:r>
              <a:rPr lang="hu-HU" altLang="en-US" sz="1800" smtClean="0"/>
              <a:t>...</a:t>
            </a:r>
            <a:endParaRPr lang="en-US" altLang="en-US" sz="1800" smtClean="0"/>
          </a:p>
          <a:p>
            <a:pPr eaLnBrk="1" hangingPunct="1"/>
            <a:r>
              <a:rPr lang="en-GB" altLang="en-US" sz="1800" smtClean="0"/>
              <a:t>Die Temperaturabhängigkeit der Durchlassspannung wird mit einem Kalibrierungs-vorgang ermittelt. </a:t>
            </a:r>
            <a:r>
              <a:rPr lang="en-US" altLang="en-US" sz="1800" smtClean="0"/>
              <a:t>(nach den Standards JEDEC JESD51-1 </a:t>
            </a:r>
            <a:r>
              <a:rPr lang="en-GB" altLang="en-US" sz="1800" smtClean="0"/>
              <a:t>und</a:t>
            </a:r>
            <a:r>
              <a:rPr lang="en-US" altLang="en-US" sz="1800" smtClean="0"/>
              <a:t> MIL-STD-750D)</a:t>
            </a:r>
          </a:p>
          <a:p>
            <a:pPr lvl="1" eaLnBrk="1" hangingPunct="1"/>
            <a:r>
              <a:rPr lang="en-GB" altLang="en-US" sz="1600" smtClean="0"/>
              <a:t>Mit der Kalibrierung wird die Temperaturempfindlichkeit</a:t>
            </a:r>
            <a:r>
              <a:rPr lang="en-US" altLang="en-US" sz="1600" smtClean="0"/>
              <a:t> </a:t>
            </a:r>
            <a:r>
              <a:rPr lang="en-US" altLang="en-US" sz="1600" i="1" smtClean="0"/>
              <a:t>S</a:t>
            </a:r>
            <a:r>
              <a:rPr lang="en-US" altLang="en-US" sz="1600" i="1" baseline="-25000" smtClean="0"/>
              <a:t>VF</a:t>
            </a:r>
            <a:r>
              <a:rPr lang="en-US" altLang="en-US" sz="1600" i="1" smtClean="0"/>
              <a:t> </a:t>
            </a:r>
            <a:r>
              <a:rPr lang="en-US" altLang="en-US" sz="1600" smtClean="0"/>
              <a:t>bestimmt.</a:t>
            </a:r>
          </a:p>
          <a:p>
            <a:pPr eaLnBrk="1" hangingPunct="1"/>
            <a:endParaRPr lang="en-US" altLang="en-US" sz="1800" smtClean="0"/>
          </a:p>
          <a:p>
            <a:pPr eaLnBrk="1" hangingPunct="1"/>
            <a:endParaRPr lang="en-US" altLang="en-US" sz="1800" smtClean="0"/>
          </a:p>
          <a:p>
            <a:pPr eaLnBrk="1" hangingPunct="1"/>
            <a:endParaRPr lang="en-US" altLang="en-US" sz="1800" smtClean="0"/>
          </a:p>
          <a:p>
            <a:pPr eaLnBrk="1" hangingPunct="1"/>
            <a:endParaRPr lang="en-US" altLang="en-US" sz="1800" smtClean="0"/>
          </a:p>
          <a:p>
            <a:pPr eaLnBrk="1" hangingPunct="1"/>
            <a:endParaRPr lang="en-US" altLang="en-US" sz="1800" smtClean="0"/>
          </a:p>
          <a:p>
            <a:pPr eaLnBrk="1" hangingPunct="1"/>
            <a:endParaRPr lang="en-US" altLang="en-US" sz="1800" smtClean="0"/>
          </a:p>
          <a:p>
            <a:pPr eaLnBrk="1" hangingPunct="1"/>
            <a:endParaRPr lang="en-US" altLang="en-US" sz="1800" smtClean="0"/>
          </a:p>
          <a:p>
            <a:pPr eaLnBrk="1" hangingPunct="1"/>
            <a:endParaRPr lang="en-US" altLang="en-US" sz="1800" smtClean="0"/>
          </a:p>
          <a:p>
            <a:pPr eaLnBrk="1" hangingPunct="1"/>
            <a:endParaRPr lang="en-US" altLang="en-US" sz="1800" smtClean="0"/>
          </a:p>
          <a:p>
            <a:pPr eaLnBrk="1" hangingPunct="1"/>
            <a:endParaRPr lang="en-US" altLang="en-US" sz="1800" smtClean="0"/>
          </a:p>
          <a:p>
            <a:pPr eaLnBrk="1" hangingPunct="1"/>
            <a:r>
              <a:rPr lang="en-US" altLang="en-US" sz="1800" smtClean="0"/>
              <a:t>Eine Kelvin-Anordnung wird verwendet, 4 Leitungen:</a:t>
            </a:r>
            <a:r>
              <a:rPr lang="hu-HU" altLang="en-US" sz="1800" smtClean="0"/>
              <a:t> 2 </a:t>
            </a:r>
            <a:r>
              <a:rPr lang="en-GB" altLang="en-US" sz="1800" smtClean="0"/>
              <a:t>Leitungen zwingen den Strom auf</a:t>
            </a:r>
            <a:r>
              <a:rPr lang="hu-HU" altLang="en-US" sz="1800" smtClean="0"/>
              <a:t> (force) </a:t>
            </a:r>
            <a:r>
              <a:rPr lang="en-GB" altLang="en-US" sz="1800" smtClean="0"/>
              <a:t>und</a:t>
            </a:r>
            <a:r>
              <a:rPr lang="hu-HU" altLang="en-US" sz="1800" smtClean="0"/>
              <a:t> 2 </a:t>
            </a:r>
            <a:r>
              <a:rPr lang="en-GB" altLang="en-US" sz="1800" smtClean="0"/>
              <a:t>weitere Leitungen für Spannungsmessung (s</a:t>
            </a:r>
            <a:r>
              <a:rPr lang="hu-HU" altLang="en-US" sz="1800" smtClean="0"/>
              <a:t>ense)</a:t>
            </a:r>
          </a:p>
          <a:p>
            <a:pPr eaLnBrk="1" hangingPunct="1"/>
            <a:r>
              <a:rPr lang="en-GB" altLang="en-US" sz="1800" smtClean="0"/>
              <a:t>Von Heizstrom wird zu Messstrom umgeschaltet, der PN Übergang kühlt sich ab. </a:t>
            </a:r>
            <a:endParaRPr lang="en-US" altLang="en-US" sz="1800" smtClean="0"/>
          </a:p>
        </p:txBody>
      </p:sp>
      <p:sp>
        <p:nvSpPr>
          <p:cNvPr id="72707" name="Date Placeholder 3"/>
          <p:cNvSpPr txBox="1">
            <a:spLocks noGrp="1"/>
          </p:cNvSpPr>
          <p:nvPr/>
        </p:nvSpPr>
        <p:spPr bwMode="auto">
          <a:xfrm>
            <a:off x="922338" y="6467475"/>
            <a:ext cx="1211262"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spcBef>
                <a:spcPct val="0"/>
              </a:spcBef>
            </a:pPr>
            <a:r>
              <a:rPr lang="en-US" altLang="en-US" sz="1000" b="1"/>
              <a:t>2012-10-12</a:t>
            </a:r>
          </a:p>
        </p:txBody>
      </p:sp>
      <p:sp>
        <p:nvSpPr>
          <p:cNvPr id="72708" name="Footer Placeholder 4"/>
          <p:cNvSpPr txBox="1">
            <a:spLocks noGrp="1"/>
          </p:cNvSpPr>
          <p:nvPr/>
        </p:nvSpPr>
        <p:spPr bwMode="auto">
          <a:xfrm>
            <a:off x="2179638" y="6465888"/>
            <a:ext cx="6021387"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spcBef>
                <a:spcPct val="0"/>
              </a:spcBef>
            </a:pPr>
            <a:r>
              <a:rPr lang="en-US" altLang="en-US" sz="1000" b="1">
                <a:solidFill>
                  <a:srgbClr val="8C2532"/>
                </a:solidFill>
                <a:latin typeface="Arial Narrow" panose="020B0606020202030204" pitchFamily="34" charset="0"/>
              </a:rPr>
              <a:t>PN átmenetek hőmérséklet függése: gyakorlati mérések LED-eken</a:t>
            </a:r>
            <a:r>
              <a:rPr lang="hu-HU" altLang="en-US" sz="1000" b="1">
                <a:solidFill>
                  <a:srgbClr val="8C2532"/>
                </a:solidFill>
                <a:latin typeface="Arial Narrow" panose="020B0606020202030204" pitchFamily="34" charset="0"/>
              </a:rPr>
              <a:t> </a:t>
            </a:r>
            <a:r>
              <a:rPr lang="en-US" altLang="en-US" sz="900">
                <a:solidFill>
                  <a:srgbClr val="8C2532"/>
                </a:solidFill>
                <a:latin typeface="Arial Narrow" panose="020B0606020202030204" pitchFamily="34" charset="0"/>
              </a:rPr>
              <a:t>©</a:t>
            </a:r>
            <a:r>
              <a:rPr lang="hu-HU" altLang="en-US" sz="900">
                <a:solidFill>
                  <a:srgbClr val="8C2532"/>
                </a:solidFill>
                <a:latin typeface="Arial Narrow" panose="020B0606020202030204" pitchFamily="34" charset="0"/>
              </a:rPr>
              <a:t> András Poppe, BME-EET </a:t>
            </a:r>
            <a:r>
              <a:rPr lang="en-US" altLang="en-US" sz="900">
                <a:solidFill>
                  <a:srgbClr val="8C2532"/>
                </a:solidFill>
                <a:latin typeface="Arial Narrow" panose="020B0606020202030204" pitchFamily="34" charset="0"/>
              </a:rPr>
              <a:t>2011</a:t>
            </a:r>
          </a:p>
        </p:txBody>
      </p:sp>
      <p:sp>
        <p:nvSpPr>
          <p:cNvPr id="72709" name="Slide Number Placeholder 5"/>
          <p:cNvSpPr txBox="1">
            <a:spLocks noGrp="1"/>
          </p:cNvSpPr>
          <p:nvPr/>
        </p:nvSpPr>
        <p:spPr bwMode="auto">
          <a:xfrm>
            <a:off x="8382000" y="6473825"/>
            <a:ext cx="7620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spcBef>
                <a:spcPct val="0"/>
              </a:spcBef>
            </a:pPr>
            <a:fld id="{79F7F9B0-C164-4BE0-9A17-73A0FE591505}" type="slidenum">
              <a:rPr lang="en-US" altLang="en-US" sz="1000" b="1">
                <a:solidFill>
                  <a:srgbClr val="8C2532"/>
                </a:solidFill>
              </a:rPr>
              <a:pPr algn="r">
                <a:lnSpc>
                  <a:spcPct val="100000"/>
                </a:lnSpc>
                <a:spcBef>
                  <a:spcPct val="0"/>
                </a:spcBef>
              </a:pPr>
              <a:t>23</a:t>
            </a:fld>
            <a:endParaRPr lang="en-US" altLang="en-US" sz="1000" b="1">
              <a:solidFill>
                <a:srgbClr val="8C2532"/>
              </a:solidFill>
            </a:endParaRPr>
          </a:p>
        </p:txBody>
      </p:sp>
      <p:sp>
        <p:nvSpPr>
          <p:cNvPr id="72710" name="Rectangle 3"/>
          <p:cNvSpPr>
            <a:spLocks noGrp="1" noChangeArrowheads="1"/>
          </p:cNvSpPr>
          <p:nvPr>
            <p:ph type="title" idx="4294967295"/>
          </p:nvPr>
        </p:nvSpPr>
        <p:spPr>
          <a:xfrm>
            <a:off x="139700" y="461963"/>
            <a:ext cx="8845550" cy="719137"/>
          </a:xfrm>
        </p:spPr>
        <p:txBody>
          <a:bodyPr/>
          <a:lstStyle/>
          <a:p>
            <a:pPr eaLnBrk="1" hangingPunct="1"/>
            <a:r>
              <a:rPr lang="de-DE" altLang="en-US" smtClean="0"/>
              <a:t>Wie wird</a:t>
            </a:r>
            <a:r>
              <a:rPr lang="en-US" altLang="en-US" smtClean="0"/>
              <a:t> </a:t>
            </a:r>
            <a:r>
              <a:rPr lang="en-US" altLang="en-US" sz="3600" smtClean="0">
                <a:latin typeface="Times New Roman" panose="02020603050405020304" pitchFamily="18" charset="0"/>
                <a:cs typeface="Times New Roman" panose="02020603050405020304" pitchFamily="18" charset="0"/>
                <a:sym typeface="Symbol" panose="05050102010706020507" pitchFamily="18" charset="2"/>
              </a:rPr>
              <a:t></a:t>
            </a:r>
            <a:r>
              <a:rPr lang="fr-FR" altLang="en-US" sz="3600" i="1" smtClean="0">
                <a:cs typeface="Times New Roman" panose="02020603050405020304" pitchFamily="18" charset="0"/>
              </a:rPr>
              <a:t>T</a:t>
            </a:r>
            <a:r>
              <a:rPr lang="fr-FR" altLang="en-US" sz="3600" i="1" baseline="-30000" smtClean="0">
                <a:cs typeface="Times New Roman" panose="02020603050405020304" pitchFamily="18" charset="0"/>
              </a:rPr>
              <a:t>J</a:t>
            </a:r>
            <a:r>
              <a:rPr lang="fr-FR" altLang="en-US" sz="3600" smtClean="0">
                <a:cs typeface="Times New Roman" panose="02020603050405020304" pitchFamily="18" charset="0"/>
              </a:rPr>
              <a:t>(</a:t>
            </a:r>
            <a:r>
              <a:rPr lang="fr-FR" altLang="en-US" sz="3600" i="1" smtClean="0">
                <a:cs typeface="Times New Roman" panose="02020603050405020304" pitchFamily="18" charset="0"/>
              </a:rPr>
              <a:t>t</a:t>
            </a:r>
            <a:r>
              <a:rPr lang="fr-FR" altLang="en-US" sz="3600" smtClean="0">
                <a:cs typeface="Times New Roman" panose="02020603050405020304" pitchFamily="18" charset="0"/>
              </a:rPr>
              <a:t>)</a:t>
            </a:r>
            <a:r>
              <a:rPr lang="fr-FR" altLang="en-US" sz="3600" b="0" smtClean="0">
                <a:cs typeface="Times New Roman" panose="02020603050405020304" pitchFamily="18" charset="0"/>
              </a:rPr>
              <a:t> </a:t>
            </a:r>
            <a:r>
              <a:rPr lang="fr-FR" altLang="en-US" sz="3600" smtClean="0">
                <a:cs typeface="Times New Roman" panose="02020603050405020304" pitchFamily="18" charset="0"/>
              </a:rPr>
              <a:t>bekannt?</a:t>
            </a:r>
            <a:endParaRPr lang="hu-HU" altLang="en-US" sz="3600" smtClean="0">
              <a:cs typeface="Times New Roman" panose="02020603050405020304" pitchFamily="18" charset="0"/>
            </a:endParaRPr>
          </a:p>
        </p:txBody>
      </p:sp>
      <p:graphicFrame>
        <p:nvGraphicFramePr>
          <p:cNvPr id="700468" name="Object 52"/>
          <p:cNvGraphicFramePr>
            <a:graphicFrameLocks noChangeAspect="1"/>
          </p:cNvGraphicFramePr>
          <p:nvPr/>
        </p:nvGraphicFramePr>
        <p:xfrm>
          <a:off x="4191000" y="3243263"/>
          <a:ext cx="4711700" cy="449262"/>
        </p:xfrm>
        <a:graphic>
          <a:graphicData uri="http://schemas.openxmlformats.org/presentationml/2006/ole">
            <mc:AlternateContent xmlns:mc="http://schemas.openxmlformats.org/markup-compatibility/2006">
              <mc:Choice xmlns:v="urn:schemas-microsoft-com:vml" Requires="v">
                <p:oleObj spid="_x0000_s72822" name="Equation" r:id="rId4" imgW="2527300" imgH="228600" progId="Equation.3">
                  <p:embed/>
                </p:oleObj>
              </mc:Choice>
              <mc:Fallback>
                <p:oleObj name="Equation" r:id="rId4" imgW="2527300" imgH="228600" progId="Equation.3">
                  <p:embed/>
                  <p:pic>
                    <p:nvPicPr>
                      <p:cNvPr id="0" name="Object 5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1000" y="3243263"/>
                        <a:ext cx="4711700" cy="4492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00470" name="Object 54"/>
          <p:cNvGraphicFramePr>
            <a:graphicFrameLocks noChangeAspect="1"/>
          </p:cNvGraphicFramePr>
          <p:nvPr/>
        </p:nvGraphicFramePr>
        <p:xfrm>
          <a:off x="6316663" y="4046538"/>
          <a:ext cx="2747962" cy="1157287"/>
        </p:xfrm>
        <a:graphic>
          <a:graphicData uri="http://schemas.openxmlformats.org/presentationml/2006/ole">
            <mc:AlternateContent xmlns:mc="http://schemas.openxmlformats.org/markup-compatibility/2006">
              <mc:Choice xmlns:v="urn:schemas-microsoft-com:vml" Requires="v">
                <p:oleObj spid="_x0000_s72823" name="Photo Editor Photo" r:id="rId6" imgW="9523810" imgH="4009524" progId="MSPhotoEd.3">
                  <p:embed/>
                </p:oleObj>
              </mc:Choice>
              <mc:Fallback>
                <p:oleObj name="Photo Editor Photo" r:id="rId6" imgW="9523810" imgH="4009524" progId="MSPhotoEd.3">
                  <p:embed/>
                  <p:pic>
                    <p:nvPicPr>
                      <p:cNvPr id="0" name="Object 5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316663" y="4046538"/>
                        <a:ext cx="2747962" cy="1157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00471" name="Text Box 55"/>
          <p:cNvSpPr txBox="1">
            <a:spLocks noChangeArrowheads="1"/>
          </p:cNvSpPr>
          <p:nvPr/>
        </p:nvSpPr>
        <p:spPr bwMode="auto">
          <a:xfrm>
            <a:off x="4165600" y="2724150"/>
            <a:ext cx="4711700" cy="376238"/>
          </a:xfrm>
          <a:prstGeom prst="rect">
            <a:avLst/>
          </a:prstGeom>
          <a:solidFill>
            <a:srgbClr val="FFFF99"/>
          </a:solidFill>
          <a:ln w="9525" algn="ctr">
            <a:solidFill>
              <a:schemeClr val="tx1"/>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eaLnBrk="1" hangingPunct="1">
              <a:lnSpc>
                <a:spcPct val="100000"/>
              </a:lnSpc>
            </a:pPr>
            <a:r>
              <a:rPr lang="en-US" altLang="en-US" sz="1800">
                <a:solidFill>
                  <a:schemeClr val="tx1"/>
                </a:solidFill>
                <a:ea typeface="MS PGothic" panose="020B0600070205080204" pitchFamily="34" charset="-128"/>
              </a:rPr>
              <a:t>Nach dem Standard JEDEC JESD51-1</a:t>
            </a:r>
            <a:endParaRPr lang="hu-HU" altLang="en-US" sz="1800">
              <a:solidFill>
                <a:schemeClr val="tx1"/>
              </a:solidFill>
            </a:endParaRPr>
          </a:p>
        </p:txBody>
      </p:sp>
      <p:grpSp>
        <p:nvGrpSpPr>
          <p:cNvPr id="72762" name="Group 58"/>
          <p:cNvGrpSpPr>
            <a:grpSpLocks/>
          </p:cNvGrpSpPr>
          <p:nvPr/>
        </p:nvGrpSpPr>
        <p:grpSpPr bwMode="auto">
          <a:xfrm>
            <a:off x="727075" y="3040063"/>
            <a:ext cx="5360988" cy="2405062"/>
            <a:chOff x="998" y="1651"/>
            <a:chExt cx="3377" cy="1515"/>
          </a:xfrm>
        </p:grpSpPr>
        <p:grpSp>
          <p:nvGrpSpPr>
            <p:cNvPr id="72763" name="Group 59"/>
            <p:cNvGrpSpPr>
              <a:grpSpLocks/>
            </p:cNvGrpSpPr>
            <p:nvPr/>
          </p:nvGrpSpPr>
          <p:grpSpPr bwMode="auto">
            <a:xfrm>
              <a:off x="998" y="1651"/>
              <a:ext cx="3377" cy="1515"/>
              <a:chOff x="566" y="1963"/>
              <a:chExt cx="3377" cy="1515"/>
            </a:xfrm>
          </p:grpSpPr>
          <p:sp>
            <p:nvSpPr>
              <p:cNvPr id="72764" name="Text Box 4"/>
              <p:cNvSpPr txBox="1">
                <a:spLocks noChangeArrowheads="1"/>
              </p:cNvSpPr>
              <p:nvPr/>
            </p:nvSpPr>
            <p:spPr bwMode="auto">
              <a:xfrm>
                <a:off x="1970" y="2431"/>
                <a:ext cx="342"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90000"/>
                  </a:lnSpc>
                </a:pPr>
                <a:r>
                  <a:rPr lang="en-US" altLang="en-US" sz="1600" i="1">
                    <a:ea typeface="MS PGothic" panose="020B0600070205080204" pitchFamily="34" charset="-128"/>
                  </a:rPr>
                  <a:t>I</a:t>
                </a:r>
                <a:r>
                  <a:rPr lang="en-US" altLang="en-US" sz="1600" i="1" baseline="-25000">
                    <a:ea typeface="MS PGothic" panose="020B0600070205080204" pitchFamily="34" charset="-128"/>
                  </a:rPr>
                  <a:t>F</a:t>
                </a:r>
              </a:p>
            </p:txBody>
          </p:sp>
          <p:sp>
            <p:nvSpPr>
              <p:cNvPr id="72765" name="Line 5"/>
              <p:cNvSpPr>
                <a:spLocks noChangeShapeType="1"/>
              </p:cNvSpPr>
              <p:nvPr/>
            </p:nvSpPr>
            <p:spPr bwMode="auto">
              <a:xfrm>
                <a:off x="2477" y="2445"/>
                <a:ext cx="0" cy="941"/>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2766" name="Line 8"/>
              <p:cNvSpPr>
                <a:spLocks noChangeShapeType="1"/>
              </p:cNvSpPr>
              <p:nvPr/>
            </p:nvSpPr>
            <p:spPr bwMode="auto">
              <a:xfrm>
                <a:off x="2323" y="2930"/>
                <a:ext cx="299"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2767" name="Line 10"/>
              <p:cNvSpPr>
                <a:spLocks noChangeShapeType="1"/>
              </p:cNvSpPr>
              <p:nvPr/>
            </p:nvSpPr>
            <p:spPr bwMode="auto">
              <a:xfrm rot="16200000" flipH="1">
                <a:off x="1763" y="2536"/>
                <a:ext cx="0" cy="140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2768" name="Line 11"/>
              <p:cNvSpPr>
                <a:spLocks noChangeShapeType="1"/>
              </p:cNvSpPr>
              <p:nvPr/>
            </p:nvSpPr>
            <p:spPr bwMode="auto">
              <a:xfrm rot="16200000" flipH="1">
                <a:off x="1889" y="1376"/>
                <a:ext cx="0" cy="1187"/>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2769" name="Line 12"/>
              <p:cNvSpPr>
                <a:spLocks noChangeShapeType="1"/>
              </p:cNvSpPr>
              <p:nvPr/>
            </p:nvSpPr>
            <p:spPr bwMode="auto">
              <a:xfrm>
                <a:off x="1052" y="2442"/>
                <a:ext cx="0" cy="804"/>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nvGrpSpPr>
              <p:cNvPr id="72770" name="Group 66"/>
              <p:cNvGrpSpPr>
                <a:grpSpLocks/>
              </p:cNvGrpSpPr>
              <p:nvPr/>
            </p:nvGrpSpPr>
            <p:grpSpPr bwMode="auto">
              <a:xfrm>
                <a:off x="893" y="2677"/>
                <a:ext cx="312" cy="305"/>
                <a:chOff x="893" y="2677"/>
                <a:chExt cx="312" cy="305"/>
              </a:xfrm>
            </p:grpSpPr>
            <p:sp>
              <p:nvSpPr>
                <p:cNvPr id="72771" name="Oval 14"/>
                <p:cNvSpPr>
                  <a:spLocks noChangeAspect="1" noChangeArrowheads="1"/>
                </p:cNvSpPr>
                <p:nvPr/>
              </p:nvSpPr>
              <p:spPr bwMode="auto">
                <a:xfrm>
                  <a:off x="898" y="2677"/>
                  <a:ext cx="306" cy="305"/>
                </a:xfrm>
                <a:prstGeom prst="ellipse">
                  <a:avLst/>
                </a:prstGeom>
                <a:solidFill>
                  <a:schemeClr val="bg1"/>
                </a:solidFill>
                <a:ln w="25400" algn="ctr">
                  <a:solidFill>
                    <a:srgbClr val="4D2885"/>
                  </a:solidFill>
                  <a:round/>
                  <a:headEnd/>
                  <a:tailEnd/>
                </a:ln>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en-GB" altLang="en-US"/>
                </a:p>
              </p:txBody>
            </p:sp>
            <p:sp>
              <p:nvSpPr>
                <p:cNvPr id="72772" name="Line 15"/>
                <p:cNvSpPr>
                  <a:spLocks noChangeShapeType="1"/>
                </p:cNvSpPr>
                <p:nvPr/>
              </p:nvSpPr>
              <p:spPr bwMode="auto">
                <a:xfrm>
                  <a:off x="893" y="2825"/>
                  <a:ext cx="312"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72773" name="Line 16"/>
              <p:cNvSpPr>
                <a:spLocks noChangeShapeType="1"/>
              </p:cNvSpPr>
              <p:nvPr/>
            </p:nvSpPr>
            <p:spPr bwMode="auto">
              <a:xfrm flipH="1">
                <a:off x="1553" y="2442"/>
                <a:ext cx="0" cy="804"/>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nvGrpSpPr>
              <p:cNvPr id="72774" name="Group 70"/>
              <p:cNvGrpSpPr>
                <a:grpSpLocks/>
              </p:cNvGrpSpPr>
              <p:nvPr/>
            </p:nvGrpSpPr>
            <p:grpSpPr bwMode="auto">
              <a:xfrm>
                <a:off x="1411" y="2677"/>
                <a:ext cx="294" cy="305"/>
                <a:chOff x="1411" y="2677"/>
                <a:chExt cx="294" cy="305"/>
              </a:xfrm>
            </p:grpSpPr>
            <p:sp>
              <p:nvSpPr>
                <p:cNvPr id="72775" name="Oval 18"/>
                <p:cNvSpPr>
                  <a:spLocks noChangeAspect="1" noChangeArrowheads="1"/>
                </p:cNvSpPr>
                <p:nvPr/>
              </p:nvSpPr>
              <p:spPr bwMode="auto">
                <a:xfrm>
                  <a:off x="1411" y="2677"/>
                  <a:ext cx="289" cy="305"/>
                </a:xfrm>
                <a:prstGeom prst="ellipse">
                  <a:avLst/>
                </a:prstGeom>
                <a:solidFill>
                  <a:schemeClr val="bg1"/>
                </a:solidFill>
                <a:ln w="25400" algn="ctr">
                  <a:solidFill>
                    <a:srgbClr val="4D2885"/>
                  </a:solidFill>
                  <a:round/>
                  <a:headEnd/>
                  <a:tailEnd/>
                </a:ln>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en-GB" altLang="en-US"/>
                </a:p>
              </p:txBody>
            </p:sp>
            <p:sp>
              <p:nvSpPr>
                <p:cNvPr id="72776" name="Line 19"/>
                <p:cNvSpPr>
                  <a:spLocks noChangeShapeType="1"/>
                </p:cNvSpPr>
                <p:nvPr/>
              </p:nvSpPr>
              <p:spPr bwMode="auto">
                <a:xfrm flipH="1">
                  <a:off x="1411" y="2825"/>
                  <a:ext cx="294"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72777" name="Line 20"/>
              <p:cNvSpPr>
                <a:spLocks noChangeShapeType="1"/>
              </p:cNvSpPr>
              <p:nvPr/>
            </p:nvSpPr>
            <p:spPr bwMode="auto">
              <a:xfrm rot="16200000" flipH="1">
                <a:off x="1109" y="2386"/>
                <a:ext cx="0" cy="123"/>
              </a:xfrm>
              <a:prstGeom prst="line">
                <a:avLst/>
              </a:prstGeom>
              <a:noFill/>
              <a:ln w="25400">
                <a:solidFill>
                  <a:srgbClr val="4D2885"/>
                </a:solidFill>
                <a:round/>
                <a:headEnd/>
                <a:tailEnd type="oval" w="med" len="med"/>
              </a:ln>
              <a:extLst>
                <a:ext uri="{909E8E84-426E-40DD-AFC4-6F175D3DCCD1}">
                  <a14:hiddenFill xmlns:a14="http://schemas.microsoft.com/office/drawing/2010/main">
                    <a:noFill/>
                  </a14:hiddenFill>
                </a:ext>
              </a:extLst>
            </p:spPr>
            <p:txBody>
              <a:bodyPr>
                <a:spAutoFit/>
              </a:bodyPr>
              <a:lstStyle/>
              <a:p>
                <a:endParaRPr lang="en-US"/>
              </a:p>
            </p:txBody>
          </p:sp>
          <p:grpSp>
            <p:nvGrpSpPr>
              <p:cNvPr id="72778" name="Group 22"/>
              <p:cNvGrpSpPr>
                <a:grpSpLocks/>
              </p:cNvGrpSpPr>
              <p:nvPr/>
            </p:nvGrpSpPr>
            <p:grpSpPr bwMode="auto">
              <a:xfrm>
                <a:off x="2602" y="2809"/>
                <a:ext cx="166" cy="118"/>
                <a:chOff x="3128" y="3096"/>
                <a:chExt cx="166" cy="128"/>
              </a:xfrm>
            </p:grpSpPr>
            <p:sp>
              <p:nvSpPr>
                <p:cNvPr id="72779" name="Line 23"/>
                <p:cNvSpPr>
                  <a:spLocks noChangeShapeType="1"/>
                </p:cNvSpPr>
                <p:nvPr/>
              </p:nvSpPr>
              <p:spPr bwMode="auto">
                <a:xfrm>
                  <a:off x="3132" y="3096"/>
                  <a:ext cx="162" cy="78"/>
                </a:xfrm>
                <a:prstGeom prst="line">
                  <a:avLst/>
                </a:prstGeom>
                <a:noFill/>
                <a:ln w="9525">
                  <a:solidFill>
                    <a:srgbClr val="FF0000"/>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sp>
              <p:nvSpPr>
                <p:cNvPr id="72780" name="Line 24"/>
                <p:cNvSpPr>
                  <a:spLocks noChangeShapeType="1"/>
                </p:cNvSpPr>
                <p:nvPr/>
              </p:nvSpPr>
              <p:spPr bwMode="auto">
                <a:xfrm>
                  <a:off x="3128" y="3146"/>
                  <a:ext cx="162" cy="78"/>
                </a:xfrm>
                <a:prstGeom prst="line">
                  <a:avLst/>
                </a:prstGeom>
                <a:noFill/>
                <a:ln w="9525">
                  <a:solidFill>
                    <a:srgbClr val="FF0000"/>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grpSp>
          <p:grpSp>
            <p:nvGrpSpPr>
              <p:cNvPr id="72781" name="Group 25"/>
              <p:cNvGrpSpPr>
                <a:grpSpLocks/>
              </p:cNvGrpSpPr>
              <p:nvPr/>
            </p:nvGrpSpPr>
            <p:grpSpPr bwMode="auto">
              <a:xfrm>
                <a:off x="566" y="2246"/>
                <a:ext cx="735" cy="705"/>
                <a:chOff x="566" y="2246"/>
                <a:chExt cx="735" cy="705"/>
              </a:xfrm>
            </p:grpSpPr>
            <p:sp>
              <p:nvSpPr>
                <p:cNvPr id="72782" name="Line 26"/>
                <p:cNvSpPr>
                  <a:spLocks noChangeShapeType="1"/>
                </p:cNvSpPr>
                <p:nvPr/>
              </p:nvSpPr>
              <p:spPr bwMode="auto">
                <a:xfrm flipV="1">
                  <a:off x="1177" y="2246"/>
                  <a:ext cx="124" cy="189"/>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nvGrpSpPr>
                <p:cNvPr id="72783" name="Group 27"/>
                <p:cNvGrpSpPr>
                  <a:grpSpLocks/>
                </p:cNvGrpSpPr>
                <p:nvPr/>
              </p:nvGrpSpPr>
              <p:grpSpPr bwMode="auto">
                <a:xfrm>
                  <a:off x="566" y="2657"/>
                  <a:ext cx="266" cy="294"/>
                  <a:chOff x="566" y="2657"/>
                  <a:chExt cx="266" cy="294"/>
                </a:xfrm>
              </p:grpSpPr>
              <p:sp>
                <p:nvSpPr>
                  <p:cNvPr id="72784" name="Line 28"/>
                  <p:cNvSpPr>
                    <a:spLocks noChangeShapeType="1"/>
                  </p:cNvSpPr>
                  <p:nvPr/>
                </p:nvSpPr>
                <p:spPr bwMode="auto">
                  <a:xfrm flipV="1">
                    <a:off x="832" y="2657"/>
                    <a:ext cx="0" cy="294"/>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72785" name="Text Box 29"/>
                  <p:cNvSpPr txBox="1">
                    <a:spLocks noChangeArrowheads="1"/>
                  </p:cNvSpPr>
                  <p:nvPr/>
                </p:nvSpPr>
                <p:spPr bwMode="auto">
                  <a:xfrm>
                    <a:off x="566" y="2695"/>
                    <a:ext cx="231"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90000"/>
                      </a:lnSpc>
                    </a:pPr>
                    <a:r>
                      <a:rPr lang="en-US" altLang="en-US" sz="1600" i="1">
                        <a:ea typeface="MS PGothic" panose="020B0600070205080204" pitchFamily="34" charset="-128"/>
                      </a:rPr>
                      <a:t>I</a:t>
                    </a:r>
                    <a:r>
                      <a:rPr lang="en-US" altLang="en-US" sz="1600" i="1" baseline="-25000">
                        <a:ea typeface="MS PGothic" panose="020B0600070205080204" pitchFamily="34" charset="-128"/>
                      </a:rPr>
                      <a:t>H</a:t>
                    </a:r>
                  </a:p>
                </p:txBody>
              </p:sp>
            </p:grpSp>
          </p:grpSp>
          <p:sp>
            <p:nvSpPr>
              <p:cNvPr id="72786" name="Line 30"/>
              <p:cNvSpPr>
                <a:spLocks noChangeShapeType="1"/>
              </p:cNvSpPr>
              <p:nvPr/>
            </p:nvSpPr>
            <p:spPr bwMode="auto">
              <a:xfrm rot="10800000" flipH="1">
                <a:off x="1302" y="1969"/>
                <a:ext cx="0" cy="246"/>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2787" name="Line 31"/>
              <p:cNvSpPr>
                <a:spLocks noChangeShapeType="1"/>
              </p:cNvSpPr>
              <p:nvPr/>
            </p:nvSpPr>
            <p:spPr bwMode="auto">
              <a:xfrm rot="5400000">
                <a:off x="1493" y="2386"/>
                <a:ext cx="0" cy="123"/>
              </a:xfrm>
              <a:prstGeom prst="line">
                <a:avLst/>
              </a:prstGeom>
              <a:noFill/>
              <a:ln w="25400">
                <a:solidFill>
                  <a:srgbClr val="4D2885"/>
                </a:solidFill>
                <a:round/>
                <a:headEnd/>
                <a:tailEnd type="oval" w="med" len="med"/>
              </a:ln>
              <a:extLst>
                <a:ext uri="{909E8E84-426E-40DD-AFC4-6F175D3DCCD1}">
                  <a14:hiddenFill xmlns:a14="http://schemas.microsoft.com/office/drawing/2010/main">
                    <a:noFill/>
                  </a14:hiddenFill>
                </a:ext>
              </a:extLst>
            </p:spPr>
            <p:txBody>
              <a:bodyPr>
                <a:spAutoFit/>
              </a:bodyPr>
              <a:lstStyle/>
              <a:p>
                <a:endParaRPr lang="en-US"/>
              </a:p>
            </p:txBody>
          </p:sp>
          <p:sp>
            <p:nvSpPr>
              <p:cNvPr id="72788" name="Text Box 33"/>
              <p:cNvSpPr txBox="1">
                <a:spLocks noChangeArrowheads="1"/>
              </p:cNvSpPr>
              <p:nvPr/>
            </p:nvSpPr>
            <p:spPr bwMode="auto">
              <a:xfrm>
                <a:off x="2682" y="2521"/>
                <a:ext cx="963"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pPr>
                <a:r>
                  <a:rPr lang="en-US" altLang="en-US" sz="1600">
                    <a:ea typeface="MS PGothic" panose="020B0600070205080204" pitchFamily="34" charset="-128"/>
                    <a:sym typeface="Symbol" panose="05050102010706020507" pitchFamily="18" charset="2"/>
                  </a:rPr>
                  <a:t></a:t>
                </a:r>
                <a:r>
                  <a:rPr lang="en-US" altLang="en-US" sz="1600" i="1">
                    <a:ea typeface="MS PGothic" panose="020B0600070205080204" pitchFamily="34" charset="-128"/>
                  </a:rPr>
                  <a:t>V</a:t>
                </a:r>
                <a:r>
                  <a:rPr lang="en-US" altLang="en-US" sz="1600" i="1" baseline="-25000">
                    <a:ea typeface="MS PGothic" panose="020B0600070205080204" pitchFamily="34" charset="-128"/>
                  </a:rPr>
                  <a:t>F</a:t>
                </a:r>
                <a:r>
                  <a:rPr lang="en-US" altLang="en-US" sz="1600">
                    <a:ea typeface="MS PGothic" panose="020B0600070205080204" pitchFamily="34" charset="-128"/>
                  </a:rPr>
                  <a:t>(</a:t>
                </a:r>
                <a:r>
                  <a:rPr lang="en-US" altLang="en-US" sz="1600" i="1">
                    <a:ea typeface="MS PGothic" panose="020B0600070205080204" pitchFamily="34" charset="-128"/>
                  </a:rPr>
                  <a:t>t</a:t>
                </a:r>
                <a:r>
                  <a:rPr lang="en-US" altLang="en-US" sz="1600">
                    <a:ea typeface="MS PGothic" panose="020B0600070205080204" pitchFamily="34" charset="-128"/>
                  </a:rPr>
                  <a:t>) ~ </a:t>
                </a:r>
                <a:r>
                  <a:rPr lang="en-US" altLang="en-US" sz="1600">
                    <a:ea typeface="MS PGothic" panose="020B0600070205080204" pitchFamily="34" charset="-128"/>
                    <a:sym typeface="Symbol" panose="05050102010706020507" pitchFamily="18" charset="2"/>
                  </a:rPr>
                  <a:t></a:t>
                </a:r>
                <a:r>
                  <a:rPr lang="en-US" altLang="en-US" sz="1600" i="1">
                    <a:ea typeface="MS PGothic" panose="020B0600070205080204" pitchFamily="34" charset="-128"/>
                  </a:rPr>
                  <a:t>T</a:t>
                </a:r>
                <a:r>
                  <a:rPr lang="en-US" altLang="en-US" sz="1600" i="1" baseline="-25000">
                    <a:ea typeface="MS PGothic" panose="020B0600070205080204" pitchFamily="34" charset="-128"/>
                  </a:rPr>
                  <a:t>J</a:t>
                </a:r>
                <a:r>
                  <a:rPr lang="en-US" altLang="en-US" sz="1600">
                    <a:ea typeface="MS PGothic" panose="020B0600070205080204" pitchFamily="34" charset="-128"/>
                  </a:rPr>
                  <a:t>(</a:t>
                </a:r>
                <a:r>
                  <a:rPr lang="en-US" altLang="en-US" sz="1600" i="1">
                    <a:ea typeface="MS PGothic" panose="020B0600070205080204" pitchFamily="34" charset="-128"/>
                  </a:rPr>
                  <a:t>t</a:t>
                </a:r>
                <a:r>
                  <a:rPr lang="en-US" altLang="en-US" sz="1600">
                    <a:ea typeface="MS PGothic" panose="020B0600070205080204" pitchFamily="34" charset="-128"/>
                  </a:rPr>
                  <a:t>) </a:t>
                </a:r>
              </a:p>
            </p:txBody>
          </p:sp>
          <p:grpSp>
            <p:nvGrpSpPr>
              <p:cNvPr id="72789" name="Group 34"/>
              <p:cNvGrpSpPr>
                <a:grpSpLocks/>
              </p:cNvGrpSpPr>
              <p:nvPr/>
            </p:nvGrpSpPr>
            <p:grpSpPr bwMode="auto">
              <a:xfrm>
                <a:off x="1294" y="2243"/>
                <a:ext cx="935" cy="704"/>
                <a:chOff x="1294" y="2243"/>
                <a:chExt cx="935" cy="704"/>
              </a:xfrm>
            </p:grpSpPr>
            <p:grpSp>
              <p:nvGrpSpPr>
                <p:cNvPr id="72790" name="Group 35"/>
                <p:cNvGrpSpPr>
                  <a:grpSpLocks/>
                </p:cNvGrpSpPr>
                <p:nvPr/>
              </p:nvGrpSpPr>
              <p:grpSpPr bwMode="auto">
                <a:xfrm>
                  <a:off x="1738" y="2653"/>
                  <a:ext cx="491" cy="294"/>
                  <a:chOff x="1738" y="2653"/>
                  <a:chExt cx="491" cy="294"/>
                </a:xfrm>
              </p:grpSpPr>
              <p:sp>
                <p:nvSpPr>
                  <p:cNvPr id="72791" name="Text Box 36"/>
                  <p:cNvSpPr txBox="1">
                    <a:spLocks noChangeArrowheads="1"/>
                  </p:cNvSpPr>
                  <p:nvPr/>
                </p:nvSpPr>
                <p:spPr bwMode="auto">
                  <a:xfrm>
                    <a:off x="1764" y="2721"/>
                    <a:ext cx="46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pPr>
                    <a:r>
                      <a:rPr lang="en-US" altLang="en-US" sz="1600" i="1">
                        <a:ea typeface="MS PGothic" panose="020B0600070205080204" pitchFamily="34" charset="-128"/>
                      </a:rPr>
                      <a:t>I</a:t>
                    </a:r>
                    <a:r>
                      <a:rPr lang="en-US" altLang="en-US" sz="1600" i="1" baseline="-25000">
                        <a:ea typeface="MS PGothic" panose="020B0600070205080204" pitchFamily="34" charset="-128"/>
                      </a:rPr>
                      <a:t>M</a:t>
                    </a:r>
                  </a:p>
                </p:txBody>
              </p:sp>
              <p:sp>
                <p:nvSpPr>
                  <p:cNvPr id="72792" name="Line 37"/>
                  <p:cNvSpPr>
                    <a:spLocks noChangeShapeType="1"/>
                  </p:cNvSpPr>
                  <p:nvPr/>
                </p:nvSpPr>
                <p:spPr bwMode="auto">
                  <a:xfrm flipV="1">
                    <a:off x="1738" y="2653"/>
                    <a:ext cx="0" cy="294"/>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sp>
              <p:nvSpPr>
                <p:cNvPr id="72793" name="Line 38"/>
                <p:cNvSpPr>
                  <a:spLocks noChangeShapeType="1"/>
                </p:cNvSpPr>
                <p:nvPr/>
              </p:nvSpPr>
              <p:spPr bwMode="auto">
                <a:xfrm flipH="1" flipV="1">
                  <a:off x="1294" y="2243"/>
                  <a:ext cx="124" cy="189"/>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72794" name="Line 39"/>
              <p:cNvSpPr>
                <a:spLocks noChangeShapeType="1"/>
              </p:cNvSpPr>
              <p:nvPr/>
            </p:nvSpPr>
            <p:spPr bwMode="auto">
              <a:xfrm rot="10800000" flipH="1">
                <a:off x="2478" y="1963"/>
                <a:ext cx="0" cy="532"/>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2795" name="Text Box 40"/>
              <p:cNvSpPr txBox="1">
                <a:spLocks noChangeArrowheads="1"/>
              </p:cNvSpPr>
              <p:nvPr/>
            </p:nvSpPr>
            <p:spPr bwMode="auto">
              <a:xfrm>
                <a:off x="746" y="3286"/>
                <a:ext cx="9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400" i="1">
                    <a:solidFill>
                      <a:srgbClr val="371178"/>
                    </a:solidFill>
                    <a:ea typeface="MS PGothic" panose="020B0600070205080204" pitchFamily="34" charset="-128"/>
                  </a:rPr>
                  <a:t>Force </a:t>
                </a:r>
                <a:r>
                  <a:rPr lang="en-US" altLang="en-US" sz="1400">
                    <a:solidFill>
                      <a:schemeClr val="bg2"/>
                    </a:solidFill>
                    <a:ea typeface="MS PGothic" panose="020B0600070205080204" pitchFamily="34" charset="-128"/>
                  </a:rPr>
                  <a:t>(Strom)</a:t>
                </a:r>
                <a:endParaRPr lang="hu-HU" altLang="en-US" sz="1400">
                  <a:solidFill>
                    <a:schemeClr val="bg2"/>
                  </a:solidFill>
                  <a:ea typeface="MS PGothic" panose="020B0600070205080204" pitchFamily="34" charset="-128"/>
                </a:endParaRPr>
              </a:p>
            </p:txBody>
          </p:sp>
          <p:sp>
            <p:nvSpPr>
              <p:cNvPr id="72796" name="Line 41"/>
              <p:cNvSpPr>
                <a:spLocks noChangeShapeType="1"/>
              </p:cNvSpPr>
              <p:nvPr/>
            </p:nvSpPr>
            <p:spPr bwMode="auto">
              <a:xfrm>
                <a:off x="2380" y="2385"/>
                <a:ext cx="0" cy="294"/>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sp>
            <p:nvSpPr>
              <p:cNvPr id="72797" name="Line 43"/>
              <p:cNvSpPr>
                <a:spLocks noChangeShapeType="1"/>
              </p:cNvSpPr>
              <p:nvPr/>
            </p:nvSpPr>
            <p:spPr bwMode="auto">
              <a:xfrm>
                <a:off x="3442" y="2721"/>
                <a:ext cx="0" cy="294"/>
              </a:xfrm>
              <a:prstGeom prst="line">
                <a:avLst/>
              </a:prstGeom>
              <a:noFill/>
              <a:ln w="12700">
                <a:solidFill>
                  <a:srgbClr val="4D2885"/>
                </a:solidFill>
                <a:round/>
                <a:headEnd/>
                <a:tailEnd type="arrow" w="lg" len="med"/>
              </a:ln>
              <a:extLst>
                <a:ext uri="{909E8E84-426E-40DD-AFC4-6F175D3DCCD1}">
                  <a14:hiddenFill xmlns:a14="http://schemas.microsoft.com/office/drawing/2010/main">
                    <a:noFill/>
                  </a14:hiddenFill>
                </a:ext>
              </a:extLst>
            </p:spPr>
            <p:txBody>
              <a:bodyPr>
                <a:spAutoFit/>
              </a:bodyPr>
              <a:lstStyle/>
              <a:p>
                <a:endParaRPr lang="en-US"/>
              </a:p>
            </p:txBody>
          </p:sp>
          <p:sp>
            <p:nvSpPr>
              <p:cNvPr id="72798" name="Text Box 45"/>
              <p:cNvSpPr txBox="1">
                <a:spLocks noChangeArrowheads="1"/>
              </p:cNvSpPr>
              <p:nvPr/>
            </p:nvSpPr>
            <p:spPr bwMode="auto">
              <a:xfrm>
                <a:off x="2955" y="3278"/>
                <a:ext cx="9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r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400" i="1">
                    <a:solidFill>
                      <a:srgbClr val="371178"/>
                    </a:solidFill>
                    <a:ea typeface="MS PGothic" panose="020B0600070205080204" pitchFamily="34" charset="-128"/>
                  </a:rPr>
                  <a:t>Sense </a:t>
                </a:r>
                <a:r>
                  <a:rPr lang="en-US" altLang="en-US" sz="1400">
                    <a:solidFill>
                      <a:schemeClr val="bg2"/>
                    </a:solidFill>
                    <a:ea typeface="MS PGothic" panose="020B0600070205080204" pitchFamily="34" charset="-128"/>
                  </a:rPr>
                  <a:t>(Spannung)</a:t>
                </a:r>
                <a:endParaRPr lang="hu-HU" altLang="en-US" sz="1400">
                  <a:solidFill>
                    <a:schemeClr val="bg2"/>
                  </a:solidFill>
                  <a:ea typeface="MS PGothic" panose="020B0600070205080204" pitchFamily="34" charset="-128"/>
                </a:endParaRPr>
              </a:p>
            </p:txBody>
          </p:sp>
          <p:sp>
            <p:nvSpPr>
              <p:cNvPr id="72799" name="Line 47"/>
              <p:cNvSpPr>
                <a:spLocks noChangeShapeType="1"/>
              </p:cNvSpPr>
              <p:nvPr/>
            </p:nvSpPr>
            <p:spPr bwMode="auto">
              <a:xfrm>
                <a:off x="2477" y="2448"/>
                <a:ext cx="1223" cy="0"/>
              </a:xfrm>
              <a:prstGeom prst="line">
                <a:avLst/>
              </a:prstGeom>
              <a:noFill/>
              <a:ln w="25400">
                <a:solidFill>
                  <a:srgbClr val="4D2885"/>
                </a:solidFill>
                <a:round/>
                <a:headEnd type="oval" w="med" len="med"/>
                <a:tailEnd/>
              </a:ln>
              <a:extLst>
                <a:ext uri="{909E8E84-426E-40DD-AFC4-6F175D3DCCD1}">
                  <a14:hiddenFill xmlns:a14="http://schemas.microsoft.com/office/drawing/2010/main">
                    <a:noFill/>
                  </a14:hiddenFill>
                </a:ext>
              </a:extLst>
            </p:spPr>
            <p:txBody>
              <a:bodyPr>
                <a:spAutoFit/>
              </a:bodyPr>
              <a:lstStyle/>
              <a:p>
                <a:endParaRPr lang="en-US"/>
              </a:p>
            </p:txBody>
          </p:sp>
          <p:sp>
            <p:nvSpPr>
              <p:cNvPr id="72800" name="Line 48"/>
              <p:cNvSpPr>
                <a:spLocks noChangeShapeType="1"/>
              </p:cNvSpPr>
              <p:nvPr/>
            </p:nvSpPr>
            <p:spPr bwMode="auto">
              <a:xfrm>
                <a:off x="2476" y="3240"/>
                <a:ext cx="1216" cy="0"/>
              </a:xfrm>
              <a:prstGeom prst="line">
                <a:avLst/>
              </a:prstGeom>
              <a:noFill/>
              <a:ln w="25400">
                <a:solidFill>
                  <a:srgbClr val="4D2885"/>
                </a:solidFill>
                <a:round/>
                <a:headEnd type="oval" w="med" len="med"/>
                <a:tailEnd/>
              </a:ln>
              <a:extLst>
                <a:ext uri="{909E8E84-426E-40DD-AFC4-6F175D3DCCD1}">
                  <a14:hiddenFill xmlns:a14="http://schemas.microsoft.com/office/drawing/2010/main">
                    <a:noFill/>
                  </a14:hiddenFill>
                </a:ext>
              </a:extLst>
            </p:spPr>
            <p:txBody>
              <a:bodyPr>
                <a:spAutoFit/>
              </a:bodyPr>
              <a:lstStyle/>
              <a:p>
                <a:endParaRPr lang="en-US"/>
              </a:p>
            </p:txBody>
          </p:sp>
          <p:sp>
            <p:nvSpPr>
              <p:cNvPr id="72801" name="Line 49"/>
              <p:cNvSpPr>
                <a:spLocks noChangeShapeType="1"/>
              </p:cNvSpPr>
              <p:nvPr/>
            </p:nvSpPr>
            <p:spPr bwMode="auto">
              <a:xfrm flipH="1">
                <a:off x="3697" y="2442"/>
                <a:ext cx="0" cy="804"/>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nvGrpSpPr>
              <p:cNvPr id="72802" name="Group 98"/>
              <p:cNvGrpSpPr>
                <a:grpSpLocks/>
              </p:cNvGrpSpPr>
              <p:nvPr/>
            </p:nvGrpSpPr>
            <p:grpSpPr bwMode="auto">
              <a:xfrm>
                <a:off x="3524" y="2674"/>
                <a:ext cx="345" cy="322"/>
                <a:chOff x="3524" y="2674"/>
                <a:chExt cx="345" cy="322"/>
              </a:xfrm>
            </p:grpSpPr>
            <p:sp>
              <p:nvSpPr>
                <p:cNvPr id="72803" name="Oval 50"/>
                <p:cNvSpPr>
                  <a:spLocks noChangeAspect="1" noChangeArrowheads="1"/>
                </p:cNvSpPr>
                <p:nvPr/>
              </p:nvSpPr>
              <p:spPr bwMode="auto">
                <a:xfrm>
                  <a:off x="3534" y="2680"/>
                  <a:ext cx="306" cy="305"/>
                </a:xfrm>
                <a:prstGeom prst="ellipse">
                  <a:avLst/>
                </a:prstGeom>
                <a:solidFill>
                  <a:schemeClr val="bg1"/>
                </a:solidFill>
                <a:ln w="25400" algn="ctr">
                  <a:solidFill>
                    <a:srgbClr val="4D2885"/>
                  </a:solidFill>
                  <a:round/>
                  <a:headEnd/>
                  <a:tailEnd/>
                </a:ln>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en-GB" altLang="en-US"/>
                </a:p>
              </p:txBody>
            </p:sp>
            <p:sp>
              <p:nvSpPr>
                <p:cNvPr id="72804" name="Line 51"/>
                <p:cNvSpPr>
                  <a:spLocks noChangeShapeType="1"/>
                </p:cNvSpPr>
                <p:nvPr/>
              </p:nvSpPr>
              <p:spPr bwMode="auto">
                <a:xfrm flipH="1">
                  <a:off x="3524" y="2674"/>
                  <a:ext cx="345" cy="322"/>
                </a:xfrm>
                <a:prstGeom prst="line">
                  <a:avLst/>
                </a:prstGeom>
                <a:noFill/>
                <a:ln w="25400">
                  <a:solidFill>
                    <a:srgbClr val="4D2885"/>
                  </a:solidFill>
                  <a:round/>
                  <a:headEnd type="stealth" w="med" len="me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72805" name="Oval 53"/>
              <p:cNvSpPr>
                <a:spLocks noChangeAspect="1" noChangeArrowheads="1"/>
              </p:cNvSpPr>
              <p:nvPr/>
            </p:nvSpPr>
            <p:spPr bwMode="auto">
              <a:xfrm>
                <a:off x="1282" y="2210"/>
                <a:ext cx="37" cy="39"/>
              </a:xfrm>
              <a:prstGeom prst="ellipse">
                <a:avLst/>
              </a:prstGeom>
              <a:solidFill>
                <a:schemeClr val="bg1"/>
              </a:solidFill>
              <a:ln w="19050" algn="ctr">
                <a:solidFill>
                  <a:srgbClr val="371178"/>
                </a:solidFill>
                <a:round/>
                <a:headEnd/>
                <a:tailEnd/>
              </a:ln>
            </p:spPr>
            <p:txBody>
              <a:bodyPr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en-GB" altLang="en-US"/>
              </a:p>
            </p:txBody>
          </p:sp>
        </p:grpSp>
        <p:sp>
          <p:nvSpPr>
            <p:cNvPr id="72806" name="AutoShape 7"/>
            <p:cNvSpPr>
              <a:spLocks noChangeAspect="1" noChangeArrowheads="1"/>
            </p:cNvSpPr>
            <p:nvPr/>
          </p:nvSpPr>
          <p:spPr bwMode="auto">
            <a:xfrm flipV="1">
              <a:off x="2749" y="2461"/>
              <a:ext cx="308" cy="141"/>
            </a:xfrm>
            <a:prstGeom prst="triangle">
              <a:avLst>
                <a:gd name="adj" fmla="val 50079"/>
              </a:avLst>
            </a:prstGeom>
            <a:solidFill>
              <a:srgbClr val="4D2885"/>
            </a:solidFill>
            <a:ln w="25400" algn="ctr">
              <a:solidFill>
                <a:srgbClr val="4D2885"/>
              </a:solidFill>
              <a:miter lim="800000"/>
              <a:headEnd/>
              <a:tailEnd/>
            </a:ln>
          </p:spPr>
          <p:txBody>
            <a:bodyPr rot="10800000" lIns="0" rIns="0"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en-GB" altLang="en-US"/>
            </a:p>
          </p:txBody>
        </p:sp>
        <p:sp>
          <p:nvSpPr>
            <p:cNvPr id="72807" name="AutoShape 9"/>
            <p:cNvSpPr>
              <a:spLocks noChangeArrowheads="1"/>
            </p:cNvSpPr>
            <p:nvPr/>
          </p:nvSpPr>
          <p:spPr bwMode="auto">
            <a:xfrm flipV="1">
              <a:off x="2835" y="3073"/>
              <a:ext cx="131" cy="68"/>
            </a:xfrm>
            <a:prstGeom prst="triangle">
              <a:avLst>
                <a:gd name="adj" fmla="val 50000"/>
              </a:avLst>
            </a:prstGeom>
            <a:solidFill>
              <a:srgbClr val="4D2885"/>
            </a:solidFill>
            <a:ln w="25400" algn="ctr">
              <a:solidFill>
                <a:srgbClr val="4D2885"/>
              </a:solidFill>
              <a:miter lim="800000"/>
              <a:headEnd/>
              <a:tailEnd/>
            </a:ln>
          </p:spPr>
          <p:txBody>
            <a:bodyPr rot="10800000"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en-GB" altLang="en-US"/>
            </a:p>
          </p:txBody>
        </p:sp>
      </p:grpSp>
      <p:sp>
        <p:nvSpPr>
          <p:cNvPr id="2" name="Date Placeholder 1"/>
          <p:cNvSpPr>
            <a:spLocks noGrp="1"/>
          </p:cNvSpPr>
          <p:nvPr>
            <p:ph type="dt" sz="half" idx="10"/>
          </p:nvPr>
        </p:nvSpPr>
        <p:spPr/>
        <p:txBody>
          <a:bodyPr/>
          <a:lstStyle/>
          <a:p>
            <a:pPr>
              <a:defRPr/>
            </a:pPr>
            <a:r>
              <a:rPr lang="en-US" smtClean="0"/>
              <a:t>4 Mai 2017</a:t>
            </a:r>
            <a:endParaRPr lang="en-US"/>
          </a:p>
        </p:txBody>
      </p:sp>
      <p:sp>
        <p:nvSpPr>
          <p:cNvPr id="3" name="Footer Placeholder 2"/>
          <p:cNvSpPr>
            <a:spLocks noGrp="1"/>
          </p:cNvSpPr>
          <p:nvPr>
            <p:ph type="ftr" sz="quarter" idx="11"/>
          </p:nvPr>
        </p:nvSpPr>
        <p:spPr/>
        <p:txBody>
          <a:bodyPr/>
          <a:lstStyle/>
          <a:p>
            <a:pPr>
              <a:defRPr/>
            </a:pPr>
            <a:r>
              <a:rPr lang="de-DE" smtClean="0"/>
              <a:t>Temperaturabhängigkeit von pn Übergängen © BME-EET 2011-2017</a:t>
            </a:r>
            <a:endParaRPr lang="en-US" sz="900" b="0"/>
          </a:p>
        </p:txBody>
      </p:sp>
      <p:sp>
        <p:nvSpPr>
          <p:cNvPr id="4" name="Slide Number Placeholder 3"/>
          <p:cNvSpPr>
            <a:spLocks noGrp="1"/>
          </p:cNvSpPr>
          <p:nvPr>
            <p:ph type="sldNum" sz="quarter" idx="12"/>
          </p:nvPr>
        </p:nvSpPr>
        <p:spPr/>
        <p:txBody>
          <a:bodyPr/>
          <a:lstStyle/>
          <a:p>
            <a:fld id="{66A3BDEB-EE1C-4272-B394-02090AB35F24}" type="slidenum">
              <a:rPr lang="en-US" altLang="en-US" smtClean="0"/>
              <a:pPr/>
              <a:t>23</a:t>
            </a:fld>
            <a:endParaRPr lang="en-US" alt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70047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0047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7004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047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Date Placeholder 2"/>
          <p:cNvSpPr txBox="1">
            <a:spLocks noGrp="1"/>
          </p:cNvSpPr>
          <p:nvPr/>
        </p:nvSpPr>
        <p:spPr bwMode="auto">
          <a:xfrm>
            <a:off x="922338" y="6467475"/>
            <a:ext cx="1211262"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spcBef>
                <a:spcPct val="0"/>
              </a:spcBef>
            </a:pPr>
            <a:r>
              <a:rPr lang="en-US" altLang="en-US" sz="1000" b="1"/>
              <a:t>2012-10-12</a:t>
            </a:r>
          </a:p>
        </p:txBody>
      </p:sp>
      <p:sp>
        <p:nvSpPr>
          <p:cNvPr id="76803" name="Footer Placeholder 3"/>
          <p:cNvSpPr txBox="1">
            <a:spLocks noGrp="1"/>
          </p:cNvSpPr>
          <p:nvPr/>
        </p:nvSpPr>
        <p:spPr bwMode="auto">
          <a:xfrm>
            <a:off x="2179638" y="6465888"/>
            <a:ext cx="6021387"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spcBef>
                <a:spcPct val="0"/>
              </a:spcBef>
            </a:pPr>
            <a:r>
              <a:rPr lang="en-US" altLang="en-US" sz="1000" b="1">
                <a:solidFill>
                  <a:srgbClr val="8C2532"/>
                </a:solidFill>
                <a:latin typeface="Arial Narrow" panose="020B0606020202030204" pitchFamily="34" charset="0"/>
              </a:rPr>
              <a:t>PN átmenetek hőmérséklet függése: gyakorlati mérések LED-eken</a:t>
            </a:r>
            <a:r>
              <a:rPr lang="hu-HU" altLang="en-US" sz="1000" b="1">
                <a:solidFill>
                  <a:srgbClr val="8C2532"/>
                </a:solidFill>
                <a:latin typeface="Arial Narrow" panose="020B0606020202030204" pitchFamily="34" charset="0"/>
              </a:rPr>
              <a:t> </a:t>
            </a:r>
            <a:r>
              <a:rPr lang="en-US" altLang="en-US" sz="900">
                <a:solidFill>
                  <a:srgbClr val="8C2532"/>
                </a:solidFill>
                <a:latin typeface="Arial Narrow" panose="020B0606020202030204" pitchFamily="34" charset="0"/>
              </a:rPr>
              <a:t>©</a:t>
            </a:r>
            <a:r>
              <a:rPr lang="hu-HU" altLang="en-US" sz="900">
                <a:solidFill>
                  <a:srgbClr val="8C2532"/>
                </a:solidFill>
                <a:latin typeface="Arial Narrow" panose="020B0606020202030204" pitchFamily="34" charset="0"/>
              </a:rPr>
              <a:t> András Poppe, BME-EET </a:t>
            </a:r>
            <a:r>
              <a:rPr lang="en-US" altLang="en-US" sz="900">
                <a:solidFill>
                  <a:srgbClr val="8C2532"/>
                </a:solidFill>
                <a:latin typeface="Arial Narrow" panose="020B0606020202030204" pitchFamily="34" charset="0"/>
              </a:rPr>
              <a:t>2011</a:t>
            </a:r>
          </a:p>
        </p:txBody>
      </p:sp>
      <p:sp>
        <p:nvSpPr>
          <p:cNvPr id="76804" name="Slide Number Placeholder 4"/>
          <p:cNvSpPr txBox="1">
            <a:spLocks noGrp="1"/>
          </p:cNvSpPr>
          <p:nvPr/>
        </p:nvSpPr>
        <p:spPr bwMode="auto">
          <a:xfrm>
            <a:off x="8382000" y="6473825"/>
            <a:ext cx="7620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spcBef>
                <a:spcPct val="0"/>
              </a:spcBef>
            </a:pPr>
            <a:fld id="{50C73EE1-8800-48F2-A023-6729544465FC}" type="slidenum">
              <a:rPr lang="en-US" altLang="en-US" sz="1000" b="1">
                <a:solidFill>
                  <a:srgbClr val="8C2532"/>
                </a:solidFill>
              </a:rPr>
              <a:pPr algn="r">
                <a:lnSpc>
                  <a:spcPct val="100000"/>
                </a:lnSpc>
                <a:spcBef>
                  <a:spcPct val="0"/>
                </a:spcBef>
              </a:pPr>
              <a:t>24</a:t>
            </a:fld>
            <a:endParaRPr lang="en-US" altLang="en-US" sz="1000" b="1">
              <a:solidFill>
                <a:srgbClr val="8C2532"/>
              </a:solidFill>
            </a:endParaRPr>
          </a:p>
        </p:txBody>
      </p:sp>
      <p:sp>
        <p:nvSpPr>
          <p:cNvPr id="76805" name="Rectangle 2"/>
          <p:cNvSpPr>
            <a:spLocks noChangeArrowheads="1"/>
          </p:cNvSpPr>
          <p:nvPr/>
        </p:nvSpPr>
        <p:spPr bwMode="auto">
          <a:xfrm>
            <a:off x="0" y="5457825"/>
            <a:ext cx="9144000" cy="1400175"/>
          </a:xfrm>
          <a:prstGeom prst="rect">
            <a:avLst/>
          </a:prstGeom>
          <a:solidFill>
            <a:schemeClr val="bg1"/>
          </a:solidFill>
          <a:ln>
            <a:noFill/>
          </a:ln>
          <a:extLst>
            <a:ext uri="{91240B29-F687-4F45-9708-019B960494DF}">
              <a14:hiddenLine xmlns:a14="http://schemas.microsoft.com/office/drawing/2010/main" w="15875" algn="ctr">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nvGrpSpPr>
          <p:cNvPr id="2" name="Group 3"/>
          <p:cNvGrpSpPr>
            <a:grpSpLocks/>
          </p:cNvGrpSpPr>
          <p:nvPr/>
        </p:nvGrpSpPr>
        <p:grpSpPr bwMode="auto">
          <a:xfrm>
            <a:off x="2601913" y="1804988"/>
            <a:ext cx="942975" cy="3219450"/>
            <a:chOff x="1639" y="957"/>
            <a:chExt cx="594" cy="2028"/>
          </a:xfrm>
        </p:grpSpPr>
        <p:sp>
          <p:nvSpPr>
            <p:cNvPr id="76807" name="Line 4"/>
            <p:cNvSpPr>
              <a:spLocks noChangeShapeType="1"/>
            </p:cNvSpPr>
            <p:nvPr/>
          </p:nvSpPr>
          <p:spPr bwMode="auto">
            <a:xfrm>
              <a:off x="2233" y="957"/>
              <a:ext cx="0" cy="2028"/>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76808" name="Text Box 5"/>
            <p:cNvSpPr txBox="1">
              <a:spLocks noChangeArrowheads="1"/>
            </p:cNvSpPr>
            <p:nvPr/>
          </p:nvSpPr>
          <p:spPr bwMode="auto">
            <a:xfrm>
              <a:off x="1639" y="2540"/>
              <a:ext cx="5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en-US" sz="2400" i="1">
                  <a:solidFill>
                    <a:schemeClr val="tx1"/>
                  </a:solidFill>
                  <a:ea typeface="MS PGothic" panose="020B0600070205080204" pitchFamily="34" charset="-128"/>
                </a:rPr>
                <a:t>V</a:t>
              </a:r>
              <a:r>
                <a:rPr lang="en-US" altLang="en-US" sz="2400" i="1" baseline="-25000">
                  <a:solidFill>
                    <a:schemeClr val="tx1"/>
                  </a:solidFill>
                  <a:ea typeface="MS PGothic" panose="020B0600070205080204" pitchFamily="34" charset="-128"/>
                </a:rPr>
                <a:t>Fi</a:t>
              </a:r>
              <a:endParaRPr lang="en-GB" altLang="en-US" sz="2400" i="1" baseline="-25000">
                <a:solidFill>
                  <a:schemeClr val="tx1"/>
                </a:solidFill>
                <a:ea typeface="MS PGothic" panose="020B0600070205080204" pitchFamily="34" charset="-128"/>
              </a:endParaRPr>
            </a:p>
          </p:txBody>
        </p:sp>
      </p:grpSp>
      <p:sp>
        <p:nvSpPr>
          <p:cNvPr id="76809" name="Rectangle 6"/>
          <p:cNvSpPr>
            <a:spLocks noGrp="1" noChangeArrowheads="1"/>
          </p:cNvSpPr>
          <p:nvPr>
            <p:ph type="title" idx="4294967295"/>
          </p:nvPr>
        </p:nvSpPr>
        <p:spPr/>
        <p:txBody>
          <a:bodyPr/>
          <a:lstStyle/>
          <a:p>
            <a:pPr eaLnBrk="1" hangingPunct="1"/>
            <a:r>
              <a:rPr lang="hu-HU" altLang="en-US" smtClean="0"/>
              <a:t>Tran</a:t>
            </a:r>
            <a:r>
              <a:rPr lang="de-DE" altLang="en-US" smtClean="0"/>
              <a:t>s</a:t>
            </a:r>
            <a:r>
              <a:rPr lang="hu-HU" altLang="en-US" smtClean="0"/>
              <a:t>ien</a:t>
            </a:r>
            <a:r>
              <a:rPr lang="de-DE" altLang="en-US" smtClean="0"/>
              <a:t>te</a:t>
            </a:r>
            <a:r>
              <a:rPr lang="hu-HU" altLang="en-US" smtClean="0"/>
              <a:t> a</a:t>
            </a:r>
            <a:r>
              <a:rPr lang="de-DE" altLang="en-US" smtClean="0"/>
              <a:t>uf der</a:t>
            </a:r>
            <a:r>
              <a:rPr lang="hu-HU" altLang="en-US" smtClean="0"/>
              <a:t> </a:t>
            </a:r>
            <a:r>
              <a:rPr lang="de-DE" altLang="en-US" smtClean="0"/>
              <a:t>Ch</a:t>
            </a:r>
            <a:r>
              <a:rPr lang="hu-HU" altLang="en-US" smtClean="0"/>
              <a:t>arakteristik</a:t>
            </a:r>
          </a:p>
        </p:txBody>
      </p:sp>
      <p:sp>
        <p:nvSpPr>
          <p:cNvPr id="76810" name="Rectangle 7"/>
          <p:cNvSpPr>
            <a:spLocks noChangeArrowheads="1"/>
          </p:cNvSpPr>
          <p:nvPr/>
        </p:nvSpPr>
        <p:spPr bwMode="auto">
          <a:xfrm>
            <a:off x="0" y="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nvGrpSpPr>
          <p:cNvPr id="3" name="Group 8"/>
          <p:cNvGrpSpPr>
            <a:grpSpLocks/>
          </p:cNvGrpSpPr>
          <p:nvPr/>
        </p:nvGrpSpPr>
        <p:grpSpPr bwMode="auto">
          <a:xfrm>
            <a:off x="4576763" y="5832475"/>
            <a:ext cx="560387" cy="733425"/>
            <a:chOff x="2883" y="3494"/>
            <a:chExt cx="353" cy="462"/>
          </a:xfrm>
        </p:grpSpPr>
        <p:sp>
          <p:nvSpPr>
            <p:cNvPr id="76812" name="Line 9"/>
            <p:cNvSpPr>
              <a:spLocks noChangeShapeType="1"/>
            </p:cNvSpPr>
            <p:nvPr/>
          </p:nvSpPr>
          <p:spPr bwMode="auto">
            <a:xfrm>
              <a:off x="2900" y="3494"/>
              <a:ext cx="0" cy="462"/>
            </a:xfrm>
            <a:prstGeom prst="line">
              <a:avLst/>
            </a:prstGeom>
            <a:noFill/>
            <a:ln w="9525">
              <a:solidFill>
                <a:srgbClr val="4D4D4D"/>
              </a:solidFill>
              <a:round/>
              <a:headEnd type="triangle" w="sm" len="med"/>
              <a:tailEnd type="triangle" w="sm" len="med"/>
            </a:ln>
            <a:extLst>
              <a:ext uri="{909E8E84-426E-40DD-AFC4-6F175D3DCCD1}">
                <a14:hiddenFill xmlns:a14="http://schemas.microsoft.com/office/drawing/2010/main">
                  <a:noFill/>
                </a14:hiddenFill>
              </a:ext>
            </a:extLst>
          </p:spPr>
          <p:txBody>
            <a:bodyPr>
              <a:spAutoFit/>
            </a:bodyPr>
            <a:lstStyle/>
            <a:p>
              <a:endParaRPr lang="en-US"/>
            </a:p>
          </p:txBody>
        </p:sp>
        <p:sp>
          <p:nvSpPr>
            <p:cNvPr id="76813" name="Text Box 10"/>
            <p:cNvSpPr txBox="1">
              <a:spLocks noChangeArrowheads="1"/>
            </p:cNvSpPr>
            <p:nvPr/>
          </p:nvSpPr>
          <p:spPr bwMode="auto">
            <a:xfrm>
              <a:off x="2883" y="3587"/>
              <a:ext cx="353"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pPr>
              <a:r>
                <a:rPr lang="el-GR" altLang="en-US" sz="1500">
                  <a:solidFill>
                    <a:srgbClr val="D5262B"/>
                  </a:solidFill>
                  <a:ea typeface="MS PGothic" panose="020B0600070205080204" pitchFamily="34" charset="-128"/>
                  <a:cs typeface="Arial" panose="020B0604020202020204" pitchFamily="34" charset="0"/>
                  <a:sym typeface="Symbol" panose="05050102010706020507" pitchFamily="18" charset="2"/>
                </a:rPr>
                <a:t></a:t>
              </a:r>
              <a:r>
                <a:rPr lang="en-US" altLang="en-US" sz="1500" i="1">
                  <a:solidFill>
                    <a:srgbClr val="D5262B"/>
                  </a:solidFill>
                  <a:ea typeface="MS PGothic" panose="020B0600070205080204" pitchFamily="34" charset="-128"/>
                  <a:cs typeface="Arial" panose="020B0604020202020204" pitchFamily="34" charset="0"/>
                </a:rPr>
                <a:t>T</a:t>
              </a:r>
              <a:r>
                <a:rPr lang="en-US" altLang="en-US" sz="1500" i="1" baseline="-25000">
                  <a:solidFill>
                    <a:srgbClr val="D5262B"/>
                  </a:solidFill>
                  <a:ea typeface="MS PGothic" panose="020B0600070205080204" pitchFamily="34" charset="-128"/>
                  <a:cs typeface="Arial" panose="020B0604020202020204" pitchFamily="34" charset="0"/>
                </a:rPr>
                <a:t>J</a:t>
              </a:r>
              <a:endParaRPr lang="el-GR" altLang="en-US" sz="1500" i="1" baseline="-25000">
                <a:solidFill>
                  <a:srgbClr val="D5262B"/>
                </a:solidFill>
                <a:ea typeface="MS PGothic" panose="020B0600070205080204" pitchFamily="34" charset="-128"/>
                <a:cs typeface="Arial" panose="020B0604020202020204" pitchFamily="34" charset="0"/>
              </a:endParaRPr>
            </a:p>
          </p:txBody>
        </p:sp>
      </p:grpSp>
      <p:sp>
        <p:nvSpPr>
          <p:cNvPr id="76814" name="Line 11"/>
          <p:cNvSpPr>
            <a:spLocks noChangeShapeType="1"/>
          </p:cNvSpPr>
          <p:nvPr/>
        </p:nvSpPr>
        <p:spPr bwMode="auto">
          <a:xfrm>
            <a:off x="1301750" y="4368800"/>
            <a:ext cx="4933950" cy="0"/>
          </a:xfrm>
          <a:prstGeom prst="line">
            <a:avLst/>
          </a:prstGeom>
          <a:noFill/>
          <a:ln w="317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6815" name="Text Box 12"/>
          <p:cNvSpPr txBox="1">
            <a:spLocks noChangeArrowheads="1"/>
          </p:cNvSpPr>
          <p:nvPr/>
        </p:nvSpPr>
        <p:spPr bwMode="auto">
          <a:xfrm>
            <a:off x="6013450" y="3897313"/>
            <a:ext cx="552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2400" i="1">
                <a:solidFill>
                  <a:schemeClr val="tx1"/>
                </a:solidFill>
                <a:ea typeface="MS PGothic" panose="020B0600070205080204" pitchFamily="34" charset="-128"/>
              </a:rPr>
              <a:t>V</a:t>
            </a:r>
            <a:r>
              <a:rPr lang="en-US" altLang="en-US" sz="2400" i="1" baseline="-25000">
                <a:solidFill>
                  <a:schemeClr val="tx1"/>
                </a:solidFill>
                <a:ea typeface="MS PGothic" panose="020B0600070205080204" pitchFamily="34" charset="-128"/>
              </a:rPr>
              <a:t>F</a:t>
            </a:r>
            <a:endParaRPr lang="en-GB" altLang="en-US" sz="2400" i="1" baseline="-25000">
              <a:solidFill>
                <a:schemeClr val="tx1"/>
              </a:solidFill>
              <a:ea typeface="MS PGothic" panose="020B0600070205080204" pitchFamily="34" charset="-128"/>
            </a:endParaRPr>
          </a:p>
        </p:txBody>
      </p:sp>
      <p:sp>
        <p:nvSpPr>
          <p:cNvPr id="76816" name="Text Box 13"/>
          <p:cNvSpPr txBox="1">
            <a:spLocks noChangeArrowheads="1"/>
          </p:cNvSpPr>
          <p:nvPr/>
        </p:nvSpPr>
        <p:spPr bwMode="auto">
          <a:xfrm>
            <a:off x="1603375" y="1252538"/>
            <a:ext cx="577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2400" i="1">
                <a:solidFill>
                  <a:schemeClr val="tx1"/>
                </a:solidFill>
                <a:ea typeface="MS PGothic" panose="020B0600070205080204" pitchFamily="34" charset="-128"/>
              </a:rPr>
              <a:t>I</a:t>
            </a:r>
            <a:r>
              <a:rPr lang="en-US" altLang="en-US" sz="2400" i="1" baseline="-25000">
                <a:solidFill>
                  <a:schemeClr val="tx1"/>
                </a:solidFill>
                <a:ea typeface="MS PGothic" panose="020B0600070205080204" pitchFamily="34" charset="-128"/>
              </a:rPr>
              <a:t>F</a:t>
            </a:r>
            <a:endParaRPr lang="en-GB" altLang="en-US" sz="2400" i="1" baseline="-25000">
              <a:solidFill>
                <a:schemeClr val="tx1"/>
              </a:solidFill>
              <a:ea typeface="MS PGothic" panose="020B0600070205080204" pitchFamily="34" charset="-128"/>
            </a:endParaRPr>
          </a:p>
        </p:txBody>
      </p:sp>
      <p:sp>
        <p:nvSpPr>
          <p:cNvPr id="76817" name="Freeform 14"/>
          <p:cNvSpPr>
            <a:spLocks/>
          </p:cNvSpPr>
          <p:nvPr/>
        </p:nvSpPr>
        <p:spPr bwMode="auto">
          <a:xfrm>
            <a:off x="1576388" y="1987550"/>
            <a:ext cx="2854325" cy="2381250"/>
          </a:xfrm>
          <a:custGeom>
            <a:avLst/>
            <a:gdLst>
              <a:gd name="T0" fmla="*/ 0 w 1394"/>
              <a:gd name="T1" fmla="*/ 2381250 h 1902"/>
              <a:gd name="T2" fmla="*/ 454562 w 1394"/>
              <a:gd name="T3" fmla="*/ 2358715 h 1902"/>
              <a:gd name="T4" fmla="*/ 970552 w 1394"/>
              <a:gd name="T5" fmla="*/ 2306132 h 1902"/>
              <a:gd name="T6" fmla="*/ 1425115 w 1394"/>
              <a:gd name="T7" fmla="*/ 2208478 h 1902"/>
              <a:gd name="T8" fmla="*/ 1830535 w 1394"/>
              <a:gd name="T9" fmla="*/ 2035706 h 1902"/>
              <a:gd name="T10" fmla="*/ 2297384 w 1394"/>
              <a:gd name="T11" fmla="*/ 1712697 h 1902"/>
              <a:gd name="T12" fmla="*/ 2641377 w 1394"/>
              <a:gd name="T13" fmla="*/ 1314570 h 1902"/>
              <a:gd name="T14" fmla="*/ 2813373 w 1394"/>
              <a:gd name="T15" fmla="*/ 901420 h 1902"/>
              <a:gd name="T16" fmla="*/ 2850230 w 1394"/>
              <a:gd name="T17" fmla="*/ 480757 h 1902"/>
              <a:gd name="T18" fmla="*/ 2837944 w 1394"/>
              <a:gd name="T19" fmla="*/ 127701 h 1902"/>
              <a:gd name="T20" fmla="*/ 2837944 w 1394"/>
              <a:gd name="T21" fmla="*/ 0 h 19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4"/>
              <a:gd name="T34" fmla="*/ 0 h 1902"/>
              <a:gd name="T35" fmla="*/ 1394 w 1394"/>
              <a:gd name="T36" fmla="*/ 1902 h 19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4" h="1902">
                <a:moveTo>
                  <a:pt x="0" y="1902"/>
                </a:moveTo>
                <a:cubicBezTo>
                  <a:pt x="71" y="1898"/>
                  <a:pt x="143" y="1894"/>
                  <a:pt x="222" y="1884"/>
                </a:cubicBezTo>
                <a:cubicBezTo>
                  <a:pt x="301" y="1874"/>
                  <a:pt x="395" y="1862"/>
                  <a:pt x="474" y="1842"/>
                </a:cubicBezTo>
                <a:cubicBezTo>
                  <a:pt x="553" y="1822"/>
                  <a:pt x="626" y="1800"/>
                  <a:pt x="696" y="1764"/>
                </a:cubicBezTo>
                <a:cubicBezTo>
                  <a:pt x="766" y="1728"/>
                  <a:pt x="823" y="1692"/>
                  <a:pt x="894" y="1626"/>
                </a:cubicBezTo>
                <a:cubicBezTo>
                  <a:pt x="965" y="1560"/>
                  <a:pt x="1056" y="1464"/>
                  <a:pt x="1122" y="1368"/>
                </a:cubicBezTo>
                <a:cubicBezTo>
                  <a:pt x="1188" y="1272"/>
                  <a:pt x="1248" y="1158"/>
                  <a:pt x="1290" y="1050"/>
                </a:cubicBezTo>
                <a:cubicBezTo>
                  <a:pt x="1332" y="942"/>
                  <a:pt x="1357" y="831"/>
                  <a:pt x="1374" y="720"/>
                </a:cubicBezTo>
                <a:cubicBezTo>
                  <a:pt x="1391" y="609"/>
                  <a:pt x="1390" y="487"/>
                  <a:pt x="1392" y="384"/>
                </a:cubicBezTo>
                <a:cubicBezTo>
                  <a:pt x="1394" y="281"/>
                  <a:pt x="1387" y="166"/>
                  <a:pt x="1386" y="102"/>
                </a:cubicBezTo>
                <a:cubicBezTo>
                  <a:pt x="1385" y="38"/>
                  <a:pt x="1385" y="19"/>
                  <a:pt x="1386" y="0"/>
                </a:cubicBezTo>
              </a:path>
            </a:pathLst>
          </a:custGeom>
          <a:noFill/>
          <a:ln w="38100">
            <a:solidFill>
              <a:srgbClr val="FF33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 name="Group 15"/>
          <p:cNvGrpSpPr>
            <a:grpSpLocks/>
          </p:cNvGrpSpPr>
          <p:nvPr/>
        </p:nvGrpSpPr>
        <p:grpSpPr bwMode="auto">
          <a:xfrm>
            <a:off x="3348038" y="1042988"/>
            <a:ext cx="1060450" cy="665162"/>
            <a:chOff x="2109" y="477"/>
            <a:chExt cx="668" cy="419"/>
          </a:xfrm>
        </p:grpSpPr>
        <p:sp>
          <p:nvSpPr>
            <p:cNvPr id="76819" name="Text Box 16"/>
            <p:cNvSpPr txBox="1">
              <a:spLocks noChangeArrowheads="1"/>
            </p:cNvSpPr>
            <p:nvPr/>
          </p:nvSpPr>
          <p:spPr bwMode="auto">
            <a:xfrm>
              <a:off x="2109" y="477"/>
              <a:ext cx="66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en-US" altLang="en-US" sz="2400">
                  <a:ea typeface="MS PGothic" panose="020B0600070205080204" pitchFamily="34" charset="-128"/>
                  <a:sym typeface="Symbol" panose="05050102010706020507" pitchFamily="18" charset="2"/>
                </a:rPr>
                <a:t></a:t>
              </a:r>
              <a:r>
                <a:rPr lang="en-US" altLang="en-US" sz="2400" i="1">
                  <a:ea typeface="MS PGothic" panose="020B0600070205080204" pitchFamily="34" charset="-128"/>
                </a:rPr>
                <a:t>V</a:t>
              </a:r>
              <a:r>
                <a:rPr lang="en-US" altLang="en-US" sz="2400" i="1" baseline="-25000">
                  <a:ea typeface="MS PGothic" panose="020B0600070205080204" pitchFamily="34" charset="-128"/>
                </a:rPr>
                <a:t>F</a:t>
              </a:r>
              <a:endParaRPr lang="en-GB" altLang="en-US" sz="2400" i="1" baseline="-25000">
                <a:ea typeface="MS PGothic" panose="020B0600070205080204" pitchFamily="34" charset="-128"/>
              </a:endParaRPr>
            </a:p>
          </p:txBody>
        </p:sp>
        <p:sp>
          <p:nvSpPr>
            <p:cNvPr id="76820" name="AutoShape 17"/>
            <p:cNvSpPr>
              <a:spLocks/>
            </p:cNvSpPr>
            <p:nvPr/>
          </p:nvSpPr>
          <p:spPr bwMode="auto">
            <a:xfrm rot="-5400000">
              <a:off x="2389" y="653"/>
              <a:ext cx="96" cy="390"/>
            </a:xfrm>
            <a:prstGeom prst="rightBrace">
              <a:avLst>
                <a:gd name="adj1" fmla="val 33854"/>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grpSp>
        <p:nvGrpSpPr>
          <p:cNvPr id="5" name="Group 18"/>
          <p:cNvGrpSpPr>
            <a:grpSpLocks/>
          </p:cNvGrpSpPr>
          <p:nvPr/>
        </p:nvGrpSpPr>
        <p:grpSpPr bwMode="auto">
          <a:xfrm>
            <a:off x="3544888" y="1787525"/>
            <a:ext cx="646112" cy="3238500"/>
            <a:chOff x="2227" y="952"/>
            <a:chExt cx="407" cy="2040"/>
          </a:xfrm>
        </p:grpSpPr>
        <p:sp>
          <p:nvSpPr>
            <p:cNvPr id="76822" name="Rectangle 19"/>
            <p:cNvSpPr>
              <a:spLocks noChangeArrowheads="1"/>
            </p:cNvSpPr>
            <p:nvPr/>
          </p:nvSpPr>
          <p:spPr bwMode="auto">
            <a:xfrm>
              <a:off x="2234" y="952"/>
              <a:ext cx="400" cy="2040"/>
            </a:xfrm>
            <a:prstGeom prst="rect">
              <a:avLst/>
            </a:prstGeom>
            <a:solidFill>
              <a:srgbClr val="FFFF99">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6823" name="Freeform 20"/>
            <p:cNvSpPr>
              <a:spLocks/>
            </p:cNvSpPr>
            <p:nvPr/>
          </p:nvSpPr>
          <p:spPr bwMode="auto">
            <a:xfrm>
              <a:off x="2227" y="2340"/>
              <a:ext cx="407" cy="192"/>
            </a:xfrm>
            <a:custGeom>
              <a:avLst/>
              <a:gdLst>
                <a:gd name="T0" fmla="*/ 0 w 408"/>
                <a:gd name="T1" fmla="*/ 0 h 448"/>
                <a:gd name="T2" fmla="*/ 40 w 408"/>
                <a:gd name="T3" fmla="*/ 151 h 448"/>
                <a:gd name="T4" fmla="*/ 160 w 408"/>
                <a:gd name="T5" fmla="*/ 192 h 448"/>
                <a:gd name="T6" fmla="*/ 335 w 408"/>
                <a:gd name="T7" fmla="*/ 151 h 448"/>
                <a:gd name="T8" fmla="*/ 407 w 408"/>
                <a:gd name="T9" fmla="*/ 7 h 448"/>
                <a:gd name="T10" fmla="*/ 0 60000 65536"/>
                <a:gd name="T11" fmla="*/ 0 60000 65536"/>
                <a:gd name="T12" fmla="*/ 0 60000 65536"/>
                <a:gd name="T13" fmla="*/ 0 60000 65536"/>
                <a:gd name="T14" fmla="*/ 0 60000 65536"/>
                <a:gd name="T15" fmla="*/ 0 w 408"/>
                <a:gd name="T16" fmla="*/ 0 h 448"/>
                <a:gd name="T17" fmla="*/ 408 w 408"/>
                <a:gd name="T18" fmla="*/ 448 h 448"/>
              </a:gdLst>
              <a:ahLst/>
              <a:cxnLst>
                <a:cxn ang="T10">
                  <a:pos x="T0" y="T1"/>
                </a:cxn>
                <a:cxn ang="T11">
                  <a:pos x="T2" y="T3"/>
                </a:cxn>
                <a:cxn ang="T12">
                  <a:pos x="T4" y="T5"/>
                </a:cxn>
                <a:cxn ang="T13">
                  <a:pos x="T6" y="T7"/>
                </a:cxn>
                <a:cxn ang="T14">
                  <a:pos x="T8" y="T9"/>
                </a:cxn>
              </a:cxnLst>
              <a:rect l="T15" t="T16" r="T17" b="T18"/>
              <a:pathLst>
                <a:path w="408" h="448">
                  <a:moveTo>
                    <a:pt x="0" y="0"/>
                  </a:moveTo>
                  <a:cubicBezTo>
                    <a:pt x="6" y="138"/>
                    <a:pt x="13" y="277"/>
                    <a:pt x="40" y="352"/>
                  </a:cubicBezTo>
                  <a:cubicBezTo>
                    <a:pt x="67" y="427"/>
                    <a:pt x="111" y="448"/>
                    <a:pt x="160" y="448"/>
                  </a:cubicBezTo>
                  <a:cubicBezTo>
                    <a:pt x="209" y="448"/>
                    <a:pt x="295" y="424"/>
                    <a:pt x="336" y="352"/>
                  </a:cubicBezTo>
                  <a:cubicBezTo>
                    <a:pt x="377" y="280"/>
                    <a:pt x="392" y="148"/>
                    <a:pt x="408" y="16"/>
                  </a:cubicBezTo>
                </a:path>
              </a:pathLst>
            </a:custGeom>
            <a:noFill/>
            <a:ln w="25400">
              <a:solidFill>
                <a:srgbClr val="FF9900"/>
              </a:solidFill>
              <a:round/>
              <a:headEnd/>
              <a:tailEnd type="stealth" w="lg" len="lg"/>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704533" name="Text Box 21"/>
          <p:cNvSpPr txBox="1">
            <a:spLocks noChangeArrowheads="1"/>
          </p:cNvSpPr>
          <p:nvPr/>
        </p:nvSpPr>
        <p:spPr bwMode="auto">
          <a:xfrm>
            <a:off x="3225800" y="4802188"/>
            <a:ext cx="1249363" cy="606425"/>
          </a:xfrm>
          <a:prstGeom prst="rect">
            <a:avLst/>
          </a:prstGeom>
          <a:solidFill>
            <a:srgbClr val="FFFF99"/>
          </a:solidFill>
          <a:ln w="25400">
            <a:solidFill>
              <a:srgbClr val="FF9900"/>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hu-HU" altLang="en-US" sz="1600" b="1" i="1">
                <a:solidFill>
                  <a:schemeClr val="tx1"/>
                </a:solidFill>
              </a:rPr>
              <a:t>Termi</a:t>
            </a:r>
            <a:r>
              <a:rPr lang="en-GB" altLang="en-US" sz="1600" b="1" i="1">
                <a:solidFill>
                  <a:schemeClr val="tx1"/>
                </a:solidFill>
              </a:rPr>
              <a:t>sche</a:t>
            </a:r>
            <a:r>
              <a:rPr lang="hu-HU" altLang="en-US" sz="1600" b="1" i="1">
                <a:solidFill>
                  <a:schemeClr val="tx1"/>
                </a:solidFill>
              </a:rPr>
              <a:t> </a:t>
            </a:r>
            <a:r>
              <a:rPr lang="en-GB" altLang="en-US" sz="1600" b="1" i="1">
                <a:solidFill>
                  <a:schemeClr val="tx1"/>
                </a:solidFill>
              </a:rPr>
              <a:t>T</a:t>
            </a:r>
            <a:r>
              <a:rPr lang="hu-HU" altLang="en-US" sz="1600" b="1" i="1">
                <a:solidFill>
                  <a:schemeClr val="tx1"/>
                </a:solidFill>
              </a:rPr>
              <a:t>ran</a:t>
            </a:r>
            <a:r>
              <a:rPr lang="en-GB" altLang="en-US" sz="1600" b="1" i="1">
                <a:solidFill>
                  <a:schemeClr val="tx1"/>
                </a:solidFill>
              </a:rPr>
              <a:t>s</a:t>
            </a:r>
            <a:r>
              <a:rPr lang="hu-HU" altLang="en-US" sz="1600" b="1" i="1">
                <a:solidFill>
                  <a:schemeClr val="tx1"/>
                </a:solidFill>
              </a:rPr>
              <a:t>ien</a:t>
            </a:r>
            <a:r>
              <a:rPr lang="en-GB" altLang="en-US" sz="1600" b="1" i="1">
                <a:solidFill>
                  <a:schemeClr val="tx1"/>
                </a:solidFill>
              </a:rPr>
              <a:t>t</a:t>
            </a:r>
          </a:p>
        </p:txBody>
      </p:sp>
      <p:sp>
        <p:nvSpPr>
          <p:cNvPr id="76825" name="Line 22"/>
          <p:cNvSpPr>
            <a:spLocks noChangeShapeType="1"/>
          </p:cNvSpPr>
          <p:nvPr/>
        </p:nvSpPr>
        <p:spPr bwMode="auto">
          <a:xfrm>
            <a:off x="1471613" y="2420938"/>
            <a:ext cx="4503737"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76826" name="Text Box 23"/>
          <p:cNvSpPr txBox="1">
            <a:spLocks noChangeArrowheads="1"/>
          </p:cNvSpPr>
          <p:nvPr/>
        </p:nvSpPr>
        <p:spPr bwMode="auto">
          <a:xfrm>
            <a:off x="863600" y="2165350"/>
            <a:ext cx="436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en-US" sz="2400" i="1">
                <a:solidFill>
                  <a:schemeClr val="tx1"/>
                </a:solidFill>
                <a:ea typeface="MS PGothic" panose="020B0600070205080204" pitchFamily="34" charset="-128"/>
              </a:rPr>
              <a:t>I</a:t>
            </a:r>
            <a:r>
              <a:rPr lang="en-US" altLang="en-US" sz="2400" i="1" baseline="-25000">
                <a:solidFill>
                  <a:schemeClr val="tx1"/>
                </a:solidFill>
                <a:ea typeface="MS PGothic" panose="020B0600070205080204" pitchFamily="34" charset="-128"/>
              </a:rPr>
              <a:t>H</a:t>
            </a:r>
            <a:endParaRPr lang="en-GB" altLang="en-US" sz="2400" i="1" baseline="-25000">
              <a:solidFill>
                <a:schemeClr val="tx1"/>
              </a:solidFill>
              <a:ea typeface="MS PGothic" panose="020B0600070205080204" pitchFamily="34" charset="-128"/>
            </a:endParaRPr>
          </a:p>
        </p:txBody>
      </p:sp>
      <p:sp>
        <p:nvSpPr>
          <p:cNvPr id="76827" name="Line 24"/>
          <p:cNvSpPr>
            <a:spLocks noChangeShapeType="1"/>
          </p:cNvSpPr>
          <p:nvPr/>
        </p:nvSpPr>
        <p:spPr bwMode="auto">
          <a:xfrm flipH="1">
            <a:off x="4510088" y="1727200"/>
            <a:ext cx="1195387" cy="60325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76828" name="Text Box 25"/>
          <p:cNvSpPr txBox="1">
            <a:spLocks noChangeArrowheads="1"/>
          </p:cNvSpPr>
          <p:nvPr/>
        </p:nvSpPr>
        <p:spPr bwMode="auto">
          <a:xfrm>
            <a:off x="825500" y="3625850"/>
            <a:ext cx="481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en-US" sz="2400" i="1">
                <a:solidFill>
                  <a:schemeClr val="tx1"/>
                </a:solidFill>
                <a:ea typeface="MS PGothic" panose="020B0600070205080204" pitchFamily="34" charset="-128"/>
              </a:rPr>
              <a:t>I</a:t>
            </a:r>
            <a:r>
              <a:rPr lang="en-US" altLang="en-US" sz="2400" i="1" baseline="-25000">
                <a:solidFill>
                  <a:schemeClr val="tx1"/>
                </a:solidFill>
                <a:ea typeface="MS PGothic" panose="020B0600070205080204" pitchFamily="34" charset="-128"/>
              </a:rPr>
              <a:t>M</a:t>
            </a:r>
            <a:endParaRPr lang="en-GB" altLang="en-US" sz="2400" i="1" baseline="-25000">
              <a:solidFill>
                <a:schemeClr val="tx1"/>
              </a:solidFill>
              <a:ea typeface="MS PGothic" panose="020B0600070205080204" pitchFamily="34" charset="-128"/>
            </a:endParaRPr>
          </a:p>
        </p:txBody>
      </p:sp>
      <p:sp>
        <p:nvSpPr>
          <p:cNvPr id="76829" name="Line 26"/>
          <p:cNvSpPr>
            <a:spLocks noChangeShapeType="1"/>
          </p:cNvSpPr>
          <p:nvPr/>
        </p:nvSpPr>
        <p:spPr bwMode="auto">
          <a:xfrm>
            <a:off x="1477963" y="3952875"/>
            <a:ext cx="4503737"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76830" name="Text Box 27"/>
          <p:cNvSpPr txBox="1">
            <a:spLocks noChangeArrowheads="1"/>
          </p:cNvSpPr>
          <p:nvPr/>
        </p:nvSpPr>
        <p:spPr bwMode="auto">
          <a:xfrm>
            <a:off x="5695950" y="1444625"/>
            <a:ext cx="1952625" cy="739775"/>
          </a:xfrm>
          <a:prstGeom prst="rect">
            <a:avLst/>
          </a:prstGeom>
          <a:solidFill>
            <a:srgbClr val="FF99CC"/>
          </a:solidFill>
          <a:ln w="9525">
            <a:solidFill>
              <a:schemeClr val="tx1"/>
            </a:solidFill>
            <a:miter lim="800000"/>
            <a:headEnd/>
            <a:tailEnd/>
          </a:ln>
        </p:spPr>
        <p:txBody>
          <a:bodyPr lIns="0" r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en-GB" altLang="en-US" sz="1400">
                <a:solidFill>
                  <a:schemeClr val="tx1"/>
                </a:solidFill>
              </a:rPr>
              <a:t>Heisse Diode</a:t>
            </a:r>
            <a:r>
              <a:rPr lang="hu-HU" altLang="en-US" sz="1400">
                <a:solidFill>
                  <a:schemeClr val="tx1"/>
                </a:solidFill>
              </a:rPr>
              <a:t>, </a:t>
            </a:r>
            <a:r>
              <a:rPr lang="en-GB" altLang="en-US" sz="1400">
                <a:solidFill>
                  <a:schemeClr val="tx1"/>
                </a:solidFill>
              </a:rPr>
              <a:t>angetrieben durch Heizstrom</a:t>
            </a:r>
          </a:p>
        </p:txBody>
      </p:sp>
      <p:grpSp>
        <p:nvGrpSpPr>
          <p:cNvPr id="6" name="Group 28"/>
          <p:cNvGrpSpPr>
            <a:grpSpLocks/>
          </p:cNvGrpSpPr>
          <p:nvPr/>
        </p:nvGrpSpPr>
        <p:grpSpPr bwMode="auto">
          <a:xfrm>
            <a:off x="809625" y="4032250"/>
            <a:ext cx="2698750" cy="1333500"/>
            <a:chOff x="510" y="2360"/>
            <a:chExt cx="1700" cy="840"/>
          </a:xfrm>
        </p:grpSpPr>
        <p:sp>
          <p:nvSpPr>
            <p:cNvPr id="76832" name="Line 29"/>
            <p:cNvSpPr>
              <a:spLocks noChangeShapeType="1"/>
            </p:cNvSpPr>
            <p:nvPr/>
          </p:nvSpPr>
          <p:spPr bwMode="auto">
            <a:xfrm flipV="1">
              <a:off x="1345" y="2360"/>
              <a:ext cx="865" cy="475"/>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76833" name="Text Box 30"/>
            <p:cNvSpPr txBox="1">
              <a:spLocks noChangeArrowheads="1"/>
            </p:cNvSpPr>
            <p:nvPr/>
          </p:nvSpPr>
          <p:spPr bwMode="auto">
            <a:xfrm>
              <a:off x="510" y="2734"/>
              <a:ext cx="1318" cy="466"/>
            </a:xfrm>
            <a:prstGeom prst="rect">
              <a:avLst/>
            </a:prstGeom>
            <a:solidFill>
              <a:srgbClr val="FFCC99"/>
            </a:solidFill>
            <a:ln w="9525">
              <a:solidFill>
                <a:schemeClr val="tx1"/>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en-GB" altLang="en-US" sz="1400">
                  <a:solidFill>
                    <a:schemeClr val="tx1"/>
                  </a:solidFill>
                </a:rPr>
                <a:t>Heisse Diode</a:t>
              </a:r>
              <a:r>
                <a:rPr lang="hu-HU" altLang="en-US" sz="1400">
                  <a:solidFill>
                    <a:schemeClr val="tx1"/>
                  </a:solidFill>
                </a:rPr>
                <a:t>, </a:t>
              </a:r>
              <a:r>
                <a:rPr lang="en-GB" altLang="en-US" sz="1400">
                  <a:solidFill>
                    <a:schemeClr val="tx1"/>
                  </a:solidFill>
                </a:rPr>
                <a:t>angetrieben durch Messstrom</a:t>
              </a:r>
            </a:p>
          </p:txBody>
        </p:sp>
      </p:grpSp>
      <p:sp>
        <p:nvSpPr>
          <p:cNvPr id="76834" name="Line 31"/>
          <p:cNvSpPr>
            <a:spLocks noChangeShapeType="1"/>
          </p:cNvSpPr>
          <p:nvPr/>
        </p:nvSpPr>
        <p:spPr bwMode="auto">
          <a:xfrm flipV="1">
            <a:off x="1592263" y="1331913"/>
            <a:ext cx="0" cy="3281362"/>
          </a:xfrm>
          <a:prstGeom prst="line">
            <a:avLst/>
          </a:prstGeom>
          <a:noFill/>
          <a:ln w="317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7" name="Group 32"/>
          <p:cNvGrpSpPr>
            <a:grpSpLocks/>
          </p:cNvGrpSpPr>
          <p:nvPr/>
        </p:nvGrpSpPr>
        <p:grpSpPr bwMode="auto">
          <a:xfrm>
            <a:off x="2709863" y="3995738"/>
            <a:ext cx="2484437" cy="2832100"/>
            <a:chOff x="1707" y="2337"/>
            <a:chExt cx="1565" cy="1784"/>
          </a:xfrm>
        </p:grpSpPr>
        <p:grpSp>
          <p:nvGrpSpPr>
            <p:cNvPr id="76836" name="Group 33"/>
            <p:cNvGrpSpPr>
              <a:grpSpLocks/>
            </p:cNvGrpSpPr>
            <p:nvPr/>
          </p:nvGrpSpPr>
          <p:grpSpPr bwMode="auto">
            <a:xfrm>
              <a:off x="1707" y="3274"/>
              <a:ext cx="1565" cy="847"/>
              <a:chOff x="1707" y="3274"/>
              <a:chExt cx="1565" cy="847"/>
            </a:xfrm>
          </p:grpSpPr>
          <p:sp>
            <p:nvSpPr>
              <p:cNvPr id="76837" name="Line 34"/>
              <p:cNvSpPr>
                <a:spLocks noChangeShapeType="1"/>
              </p:cNvSpPr>
              <p:nvPr/>
            </p:nvSpPr>
            <p:spPr bwMode="auto">
              <a:xfrm flipV="1">
                <a:off x="2047" y="3337"/>
                <a:ext cx="0" cy="784"/>
              </a:xfrm>
              <a:prstGeom prst="line">
                <a:avLst/>
              </a:prstGeom>
              <a:noFill/>
              <a:ln w="25400">
                <a:solidFill>
                  <a:srgbClr val="4D2885"/>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76838" name="Line 35"/>
              <p:cNvSpPr>
                <a:spLocks noChangeShapeType="1"/>
              </p:cNvSpPr>
              <p:nvPr/>
            </p:nvSpPr>
            <p:spPr bwMode="auto">
              <a:xfrm>
                <a:off x="1950" y="4031"/>
                <a:ext cx="1112" cy="0"/>
              </a:xfrm>
              <a:prstGeom prst="line">
                <a:avLst/>
              </a:prstGeom>
              <a:noFill/>
              <a:ln w="25400">
                <a:solidFill>
                  <a:srgbClr val="4D2885"/>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76839" name="Text Box 36"/>
              <p:cNvSpPr txBox="1">
                <a:spLocks noChangeArrowheads="1"/>
              </p:cNvSpPr>
              <p:nvPr/>
            </p:nvSpPr>
            <p:spPr bwMode="auto">
              <a:xfrm>
                <a:off x="3047" y="3933"/>
                <a:ext cx="225"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pPr>
                <a:r>
                  <a:rPr lang="en-US" altLang="en-US" sz="1500" i="1">
                    <a:ea typeface="MS PGothic" panose="020B0600070205080204" pitchFamily="34" charset="-128"/>
                  </a:rPr>
                  <a:t>t</a:t>
                </a:r>
                <a:endParaRPr lang="en-US" altLang="en-US" sz="1500" i="1" baseline="-25000">
                  <a:ea typeface="MS PGothic" panose="020B0600070205080204" pitchFamily="34" charset="-128"/>
                </a:endParaRPr>
              </a:p>
            </p:txBody>
          </p:sp>
          <p:sp>
            <p:nvSpPr>
              <p:cNvPr id="76840" name="Line 37"/>
              <p:cNvSpPr>
                <a:spLocks noChangeShapeType="1"/>
              </p:cNvSpPr>
              <p:nvPr/>
            </p:nvSpPr>
            <p:spPr bwMode="auto">
              <a:xfrm>
                <a:off x="1987" y="3494"/>
                <a:ext cx="1003" cy="0"/>
              </a:xfrm>
              <a:prstGeom prst="line">
                <a:avLst/>
              </a:prstGeom>
              <a:noFill/>
              <a:ln w="12700" cap="rnd">
                <a:solidFill>
                  <a:srgbClr val="4D4D4D"/>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41" name="Text Box 38"/>
              <p:cNvSpPr txBox="1">
                <a:spLocks noChangeArrowheads="1"/>
              </p:cNvSpPr>
              <p:nvPr/>
            </p:nvSpPr>
            <p:spPr bwMode="auto">
              <a:xfrm>
                <a:off x="1707" y="3372"/>
                <a:ext cx="341"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pPr>
                <a:r>
                  <a:rPr lang="en-US" altLang="en-US" sz="1500" i="1">
                    <a:ea typeface="MS PGothic" panose="020B0600070205080204" pitchFamily="34" charset="-128"/>
                  </a:rPr>
                  <a:t>T</a:t>
                </a:r>
                <a:r>
                  <a:rPr lang="en-US" altLang="en-US" sz="1500" i="1" baseline="-25000">
                    <a:ea typeface="MS PGothic" panose="020B0600070205080204" pitchFamily="34" charset="-128"/>
                  </a:rPr>
                  <a:t>J1</a:t>
                </a:r>
              </a:p>
            </p:txBody>
          </p:sp>
          <p:sp>
            <p:nvSpPr>
              <p:cNvPr id="76842" name="Text Box 39"/>
              <p:cNvSpPr txBox="1">
                <a:spLocks noChangeArrowheads="1"/>
              </p:cNvSpPr>
              <p:nvPr/>
            </p:nvSpPr>
            <p:spPr bwMode="auto">
              <a:xfrm>
                <a:off x="2060" y="3274"/>
                <a:ext cx="354"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pPr>
                <a:r>
                  <a:rPr lang="en-US" altLang="en-US" sz="1500" i="1">
                    <a:ea typeface="MS PGothic" panose="020B0600070205080204" pitchFamily="34" charset="-128"/>
                    <a:cs typeface="Arial" panose="020B0604020202020204" pitchFamily="34" charset="0"/>
                  </a:rPr>
                  <a:t>T</a:t>
                </a:r>
                <a:r>
                  <a:rPr lang="en-US" altLang="en-US" sz="1500" i="1" baseline="-25000">
                    <a:ea typeface="MS PGothic" panose="020B0600070205080204" pitchFamily="34" charset="-128"/>
                    <a:cs typeface="Arial" panose="020B0604020202020204" pitchFamily="34" charset="0"/>
                  </a:rPr>
                  <a:t>J</a:t>
                </a:r>
                <a:endParaRPr lang="el-GR" altLang="en-US" sz="1500" i="1" baseline="-25000">
                  <a:ea typeface="MS PGothic" panose="020B0600070205080204" pitchFamily="34" charset="-128"/>
                  <a:cs typeface="Arial" panose="020B0604020202020204" pitchFamily="34" charset="0"/>
                </a:endParaRPr>
              </a:p>
            </p:txBody>
          </p:sp>
        </p:grpSp>
        <p:sp>
          <p:nvSpPr>
            <p:cNvPr id="76843" name="Line 40"/>
            <p:cNvSpPr>
              <a:spLocks noChangeShapeType="1"/>
            </p:cNvSpPr>
            <p:nvPr/>
          </p:nvSpPr>
          <p:spPr bwMode="auto">
            <a:xfrm flipH="1">
              <a:off x="2075" y="2337"/>
              <a:ext cx="141" cy="1139"/>
            </a:xfrm>
            <a:prstGeom prst="line">
              <a:avLst/>
            </a:prstGeom>
            <a:noFill/>
            <a:ln w="15875">
              <a:solidFill>
                <a:schemeClr val="bg2"/>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grpSp>
        <p:nvGrpSpPr>
          <p:cNvPr id="9" name="Group 41"/>
          <p:cNvGrpSpPr>
            <a:grpSpLocks/>
          </p:cNvGrpSpPr>
          <p:nvPr/>
        </p:nvGrpSpPr>
        <p:grpSpPr bwMode="auto">
          <a:xfrm>
            <a:off x="1585913" y="1804988"/>
            <a:ext cx="5268912" cy="4822825"/>
            <a:chOff x="999" y="957"/>
            <a:chExt cx="3319" cy="3038"/>
          </a:xfrm>
        </p:grpSpPr>
        <p:sp>
          <p:nvSpPr>
            <p:cNvPr id="76845" name="Line 42"/>
            <p:cNvSpPr>
              <a:spLocks noChangeShapeType="1"/>
            </p:cNvSpPr>
            <p:nvPr/>
          </p:nvSpPr>
          <p:spPr bwMode="auto">
            <a:xfrm>
              <a:off x="2650" y="2338"/>
              <a:ext cx="165" cy="1614"/>
            </a:xfrm>
            <a:prstGeom prst="line">
              <a:avLst/>
            </a:prstGeom>
            <a:noFill/>
            <a:ln w="15875">
              <a:solidFill>
                <a:schemeClr val="bg2"/>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en-US"/>
            </a:p>
          </p:txBody>
        </p:sp>
        <p:grpSp>
          <p:nvGrpSpPr>
            <p:cNvPr id="76846" name="Group 43"/>
            <p:cNvGrpSpPr>
              <a:grpSpLocks/>
            </p:cNvGrpSpPr>
            <p:nvPr/>
          </p:nvGrpSpPr>
          <p:grpSpPr bwMode="auto">
            <a:xfrm>
              <a:off x="999" y="957"/>
              <a:ext cx="3319" cy="3038"/>
              <a:chOff x="999" y="957"/>
              <a:chExt cx="3319" cy="3038"/>
            </a:xfrm>
          </p:grpSpPr>
          <p:sp>
            <p:nvSpPr>
              <p:cNvPr id="76847" name="Line 44"/>
              <p:cNvSpPr>
                <a:spLocks noChangeShapeType="1"/>
              </p:cNvSpPr>
              <p:nvPr/>
            </p:nvSpPr>
            <p:spPr bwMode="auto">
              <a:xfrm>
                <a:off x="1987" y="3953"/>
                <a:ext cx="1000" cy="0"/>
              </a:xfrm>
              <a:prstGeom prst="line">
                <a:avLst/>
              </a:prstGeom>
              <a:noFill/>
              <a:ln w="12700" cap="rnd">
                <a:solidFill>
                  <a:srgbClr val="4D4D4D"/>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6848" name="Text Box 45"/>
              <p:cNvSpPr txBox="1">
                <a:spLocks noChangeArrowheads="1"/>
              </p:cNvSpPr>
              <p:nvPr/>
            </p:nvSpPr>
            <p:spPr bwMode="auto">
              <a:xfrm>
                <a:off x="1707" y="3808"/>
                <a:ext cx="341"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pPr>
                <a:r>
                  <a:rPr lang="en-US" altLang="en-US" sz="1500" i="1">
                    <a:ea typeface="MS PGothic" panose="020B0600070205080204" pitchFamily="34" charset="-128"/>
                  </a:rPr>
                  <a:t>T</a:t>
                </a:r>
                <a:r>
                  <a:rPr lang="en-US" altLang="en-US" sz="1500" i="1" baseline="-25000">
                    <a:ea typeface="MS PGothic" panose="020B0600070205080204" pitchFamily="34" charset="-128"/>
                  </a:rPr>
                  <a:t>J2</a:t>
                </a:r>
              </a:p>
            </p:txBody>
          </p:sp>
          <p:sp>
            <p:nvSpPr>
              <p:cNvPr id="76849" name="Freeform 46"/>
              <p:cNvSpPr>
                <a:spLocks/>
              </p:cNvSpPr>
              <p:nvPr/>
            </p:nvSpPr>
            <p:spPr bwMode="auto">
              <a:xfrm>
                <a:off x="999" y="1048"/>
                <a:ext cx="2428" cy="1524"/>
              </a:xfrm>
              <a:custGeom>
                <a:avLst/>
                <a:gdLst>
                  <a:gd name="T0" fmla="*/ 0 w 1394"/>
                  <a:gd name="T1" fmla="*/ 1524 h 1902"/>
                  <a:gd name="T2" fmla="*/ 387 w 1394"/>
                  <a:gd name="T3" fmla="*/ 1510 h 1902"/>
                  <a:gd name="T4" fmla="*/ 826 w 1394"/>
                  <a:gd name="T5" fmla="*/ 1476 h 1902"/>
                  <a:gd name="T6" fmla="*/ 1212 w 1394"/>
                  <a:gd name="T7" fmla="*/ 1413 h 1902"/>
                  <a:gd name="T8" fmla="*/ 1557 w 1394"/>
                  <a:gd name="T9" fmla="*/ 1303 h 1902"/>
                  <a:gd name="T10" fmla="*/ 1954 w 1394"/>
                  <a:gd name="T11" fmla="*/ 1096 h 1902"/>
                  <a:gd name="T12" fmla="*/ 2247 w 1394"/>
                  <a:gd name="T13" fmla="*/ 841 h 1902"/>
                  <a:gd name="T14" fmla="*/ 2393 w 1394"/>
                  <a:gd name="T15" fmla="*/ 577 h 1902"/>
                  <a:gd name="T16" fmla="*/ 2425 w 1394"/>
                  <a:gd name="T17" fmla="*/ 308 h 1902"/>
                  <a:gd name="T18" fmla="*/ 2414 w 1394"/>
                  <a:gd name="T19" fmla="*/ 82 h 1902"/>
                  <a:gd name="T20" fmla="*/ 2414 w 1394"/>
                  <a:gd name="T21" fmla="*/ 0 h 19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4"/>
                  <a:gd name="T34" fmla="*/ 0 h 1902"/>
                  <a:gd name="T35" fmla="*/ 1394 w 1394"/>
                  <a:gd name="T36" fmla="*/ 1902 h 19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4" h="1902">
                    <a:moveTo>
                      <a:pt x="0" y="1902"/>
                    </a:moveTo>
                    <a:cubicBezTo>
                      <a:pt x="71" y="1898"/>
                      <a:pt x="143" y="1894"/>
                      <a:pt x="222" y="1884"/>
                    </a:cubicBezTo>
                    <a:cubicBezTo>
                      <a:pt x="301" y="1874"/>
                      <a:pt x="395" y="1862"/>
                      <a:pt x="474" y="1842"/>
                    </a:cubicBezTo>
                    <a:cubicBezTo>
                      <a:pt x="553" y="1822"/>
                      <a:pt x="626" y="1800"/>
                      <a:pt x="696" y="1764"/>
                    </a:cubicBezTo>
                    <a:cubicBezTo>
                      <a:pt x="766" y="1728"/>
                      <a:pt x="823" y="1692"/>
                      <a:pt x="894" y="1626"/>
                    </a:cubicBezTo>
                    <a:cubicBezTo>
                      <a:pt x="965" y="1560"/>
                      <a:pt x="1056" y="1464"/>
                      <a:pt x="1122" y="1368"/>
                    </a:cubicBezTo>
                    <a:cubicBezTo>
                      <a:pt x="1188" y="1272"/>
                      <a:pt x="1248" y="1158"/>
                      <a:pt x="1290" y="1050"/>
                    </a:cubicBezTo>
                    <a:cubicBezTo>
                      <a:pt x="1332" y="942"/>
                      <a:pt x="1357" y="831"/>
                      <a:pt x="1374" y="720"/>
                    </a:cubicBezTo>
                    <a:cubicBezTo>
                      <a:pt x="1391" y="609"/>
                      <a:pt x="1390" y="487"/>
                      <a:pt x="1392" y="384"/>
                    </a:cubicBezTo>
                    <a:cubicBezTo>
                      <a:pt x="1394" y="281"/>
                      <a:pt x="1387" y="166"/>
                      <a:pt x="1386" y="102"/>
                    </a:cubicBezTo>
                    <a:cubicBezTo>
                      <a:pt x="1385" y="38"/>
                      <a:pt x="1385" y="19"/>
                      <a:pt x="1386" y="0"/>
                    </a:cubicBezTo>
                  </a:path>
                </a:pathLst>
              </a:cu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850" name="Line 47"/>
              <p:cNvSpPr>
                <a:spLocks noChangeShapeType="1"/>
              </p:cNvSpPr>
              <p:nvPr/>
            </p:nvSpPr>
            <p:spPr bwMode="auto">
              <a:xfrm>
                <a:off x="2647" y="957"/>
                <a:ext cx="0" cy="2034"/>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76851" name="Line 48"/>
              <p:cNvSpPr>
                <a:spLocks noChangeShapeType="1"/>
              </p:cNvSpPr>
              <p:nvPr/>
            </p:nvSpPr>
            <p:spPr bwMode="auto">
              <a:xfrm flipH="1" flipV="1">
                <a:off x="2667" y="2346"/>
                <a:ext cx="971" cy="494"/>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76852" name="Text Box 49"/>
              <p:cNvSpPr txBox="1">
                <a:spLocks noChangeArrowheads="1"/>
              </p:cNvSpPr>
              <p:nvPr/>
            </p:nvSpPr>
            <p:spPr bwMode="auto">
              <a:xfrm>
                <a:off x="3033" y="2736"/>
                <a:ext cx="1285" cy="466"/>
              </a:xfrm>
              <a:prstGeom prst="rect">
                <a:avLst/>
              </a:prstGeom>
              <a:solidFill>
                <a:srgbClr val="99CCFF"/>
              </a:solidFill>
              <a:ln w="9525">
                <a:solidFill>
                  <a:schemeClr val="tx1"/>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en-GB" altLang="en-US" sz="1400">
                    <a:solidFill>
                      <a:schemeClr val="tx1"/>
                    </a:solidFill>
                  </a:rPr>
                  <a:t>Abgekühlte Diode</a:t>
                </a:r>
                <a:r>
                  <a:rPr lang="hu-HU" altLang="en-US" sz="1400">
                    <a:solidFill>
                      <a:schemeClr val="tx1"/>
                    </a:solidFill>
                  </a:rPr>
                  <a:t>, </a:t>
                </a:r>
                <a:r>
                  <a:rPr lang="en-GB" altLang="en-US" sz="1400">
                    <a:solidFill>
                      <a:schemeClr val="tx1"/>
                    </a:solidFill>
                  </a:rPr>
                  <a:t>angetrieben durch Messstrom</a:t>
                </a:r>
              </a:p>
            </p:txBody>
          </p:sp>
          <p:sp>
            <p:nvSpPr>
              <p:cNvPr id="76853" name="Text Box 50"/>
              <p:cNvSpPr txBox="1">
                <a:spLocks noChangeArrowheads="1"/>
              </p:cNvSpPr>
              <p:nvPr/>
            </p:nvSpPr>
            <p:spPr bwMode="auto">
              <a:xfrm>
                <a:off x="2666" y="2540"/>
                <a:ext cx="53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2400" i="1">
                    <a:solidFill>
                      <a:schemeClr val="tx1"/>
                    </a:solidFill>
                    <a:ea typeface="MS PGothic" panose="020B0600070205080204" pitchFamily="34" charset="-128"/>
                  </a:rPr>
                  <a:t>V</a:t>
                </a:r>
                <a:r>
                  <a:rPr lang="en-US" altLang="en-US" sz="2400" i="1" baseline="-25000">
                    <a:solidFill>
                      <a:schemeClr val="tx1"/>
                    </a:solidFill>
                    <a:ea typeface="MS PGothic" panose="020B0600070205080204" pitchFamily="34" charset="-128"/>
                  </a:rPr>
                  <a:t>Ff</a:t>
                </a:r>
                <a:endParaRPr lang="en-GB" altLang="en-US" sz="2400" i="1" baseline="-25000">
                  <a:solidFill>
                    <a:schemeClr val="tx1"/>
                  </a:solidFill>
                  <a:ea typeface="MS PGothic" panose="020B0600070205080204" pitchFamily="34" charset="-128"/>
                </a:endParaRPr>
              </a:p>
            </p:txBody>
          </p:sp>
          <p:sp>
            <p:nvSpPr>
              <p:cNvPr id="76854" name="Oval 51"/>
              <p:cNvSpPr>
                <a:spLocks noChangeArrowheads="1"/>
              </p:cNvSpPr>
              <p:nvPr/>
            </p:nvSpPr>
            <p:spPr bwMode="auto">
              <a:xfrm>
                <a:off x="2612" y="2270"/>
                <a:ext cx="63" cy="73"/>
              </a:xfrm>
              <a:prstGeom prst="ellipse">
                <a:avLst/>
              </a:prstGeom>
              <a:solidFill>
                <a:srgbClr val="99CCFF"/>
              </a:solidFill>
              <a:ln w="19050">
                <a:solidFill>
                  <a:schemeClr val="tx1"/>
                </a:solidFill>
                <a:round/>
                <a:headEnd/>
                <a:tailEnd/>
              </a:ln>
            </p:spPr>
            <p:txBody>
              <a:bodyPr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grpSp>
      <p:grpSp>
        <p:nvGrpSpPr>
          <p:cNvPr id="11" name="Group 52"/>
          <p:cNvGrpSpPr>
            <a:grpSpLocks/>
          </p:cNvGrpSpPr>
          <p:nvPr/>
        </p:nvGrpSpPr>
        <p:grpSpPr bwMode="auto">
          <a:xfrm>
            <a:off x="2238375" y="2406650"/>
            <a:ext cx="2197100" cy="1592263"/>
            <a:chOff x="1410" y="1336"/>
            <a:chExt cx="1384" cy="1003"/>
          </a:xfrm>
        </p:grpSpPr>
        <p:sp>
          <p:nvSpPr>
            <p:cNvPr id="76856" name="Text Box 53"/>
            <p:cNvSpPr txBox="1">
              <a:spLocks noChangeArrowheads="1"/>
            </p:cNvSpPr>
            <p:nvPr/>
          </p:nvSpPr>
          <p:spPr bwMode="auto">
            <a:xfrm>
              <a:off x="1410" y="1432"/>
              <a:ext cx="704" cy="304"/>
            </a:xfrm>
            <a:prstGeom prst="rect">
              <a:avLst/>
            </a:prstGeom>
            <a:solidFill>
              <a:srgbClr val="CCFFCC"/>
            </a:solidFill>
            <a:ln w="25400">
              <a:solidFill>
                <a:srgbClr val="00FF00"/>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hu-HU" altLang="en-US" sz="1200" b="1" i="1">
                  <a:solidFill>
                    <a:schemeClr val="tx1"/>
                  </a:solidFill>
                </a:rPr>
                <a:t>Elektr</a:t>
              </a:r>
              <a:r>
                <a:rPr lang="en-GB" altLang="en-US" sz="1200" b="1" i="1">
                  <a:solidFill>
                    <a:schemeClr val="tx1"/>
                  </a:solidFill>
                </a:rPr>
                <a:t>ischer</a:t>
              </a:r>
              <a:r>
                <a:rPr lang="hu-HU" altLang="en-US" sz="1200" b="1" i="1">
                  <a:solidFill>
                    <a:schemeClr val="tx1"/>
                  </a:solidFill>
                </a:rPr>
                <a:t> </a:t>
              </a:r>
              <a:r>
                <a:rPr lang="en-GB" altLang="en-US" sz="1200" b="1" i="1">
                  <a:solidFill>
                    <a:schemeClr val="tx1"/>
                  </a:solidFill>
                </a:rPr>
                <a:t>T</a:t>
              </a:r>
              <a:r>
                <a:rPr lang="hu-HU" altLang="en-US" sz="1200" b="1" i="1">
                  <a:solidFill>
                    <a:schemeClr val="tx1"/>
                  </a:solidFill>
                </a:rPr>
                <a:t>ran</a:t>
              </a:r>
              <a:r>
                <a:rPr lang="en-GB" altLang="en-US" sz="1200" b="1" i="1">
                  <a:solidFill>
                    <a:schemeClr val="tx1"/>
                  </a:solidFill>
                </a:rPr>
                <a:t>s</a:t>
              </a:r>
              <a:r>
                <a:rPr lang="hu-HU" altLang="en-US" sz="1200" b="1" i="1">
                  <a:solidFill>
                    <a:schemeClr val="tx1"/>
                  </a:solidFill>
                </a:rPr>
                <a:t>ien</a:t>
              </a:r>
              <a:r>
                <a:rPr lang="en-GB" altLang="en-US" sz="1200" b="1" i="1">
                  <a:solidFill>
                    <a:schemeClr val="tx1"/>
                  </a:solidFill>
                </a:rPr>
                <a:t>t</a:t>
              </a:r>
            </a:p>
          </p:txBody>
        </p:sp>
        <p:sp>
          <p:nvSpPr>
            <p:cNvPr id="76857" name="Freeform 54"/>
            <p:cNvSpPr>
              <a:spLocks/>
            </p:cNvSpPr>
            <p:nvPr/>
          </p:nvSpPr>
          <p:spPr bwMode="auto">
            <a:xfrm>
              <a:off x="2131" y="1336"/>
              <a:ext cx="663" cy="952"/>
            </a:xfrm>
            <a:custGeom>
              <a:avLst/>
              <a:gdLst>
                <a:gd name="T0" fmla="*/ 663 w 663"/>
                <a:gd name="T1" fmla="*/ 0 h 928"/>
                <a:gd name="T2" fmla="*/ 343 w 663"/>
                <a:gd name="T3" fmla="*/ 123 h 928"/>
                <a:gd name="T4" fmla="*/ 47 w 663"/>
                <a:gd name="T5" fmla="*/ 542 h 928"/>
                <a:gd name="T6" fmla="*/ 63 w 663"/>
                <a:gd name="T7" fmla="*/ 952 h 928"/>
                <a:gd name="T8" fmla="*/ 0 60000 65536"/>
                <a:gd name="T9" fmla="*/ 0 60000 65536"/>
                <a:gd name="T10" fmla="*/ 0 60000 65536"/>
                <a:gd name="T11" fmla="*/ 0 60000 65536"/>
                <a:gd name="T12" fmla="*/ 0 w 663"/>
                <a:gd name="T13" fmla="*/ 0 h 928"/>
                <a:gd name="T14" fmla="*/ 663 w 663"/>
                <a:gd name="T15" fmla="*/ 928 h 928"/>
              </a:gdLst>
              <a:ahLst/>
              <a:cxnLst>
                <a:cxn ang="T8">
                  <a:pos x="T0" y="T1"/>
                </a:cxn>
                <a:cxn ang="T9">
                  <a:pos x="T2" y="T3"/>
                </a:cxn>
                <a:cxn ang="T10">
                  <a:pos x="T4" y="T5"/>
                </a:cxn>
                <a:cxn ang="T11">
                  <a:pos x="T6" y="T7"/>
                </a:cxn>
              </a:cxnLst>
              <a:rect l="T12" t="T13" r="T14" b="T15"/>
              <a:pathLst>
                <a:path w="663" h="928">
                  <a:moveTo>
                    <a:pt x="663" y="0"/>
                  </a:moveTo>
                  <a:cubicBezTo>
                    <a:pt x="554" y="16"/>
                    <a:pt x="446" y="32"/>
                    <a:pt x="343" y="120"/>
                  </a:cubicBezTo>
                  <a:cubicBezTo>
                    <a:pt x="240" y="208"/>
                    <a:pt x="94" y="393"/>
                    <a:pt x="47" y="528"/>
                  </a:cubicBezTo>
                  <a:cubicBezTo>
                    <a:pt x="0" y="663"/>
                    <a:pt x="31" y="795"/>
                    <a:pt x="63" y="928"/>
                  </a:cubicBezTo>
                </a:path>
              </a:pathLst>
            </a:custGeom>
            <a:noFill/>
            <a:ln w="25400">
              <a:solidFill>
                <a:srgbClr val="00FF00"/>
              </a:solidFill>
              <a:round/>
              <a:headEnd/>
              <a:tailEnd type="stealth" w="lg" len="lg"/>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6858" name="Oval 55"/>
            <p:cNvSpPr>
              <a:spLocks noChangeArrowheads="1"/>
            </p:cNvSpPr>
            <p:nvPr/>
          </p:nvSpPr>
          <p:spPr bwMode="auto">
            <a:xfrm>
              <a:off x="2196" y="2266"/>
              <a:ext cx="64" cy="73"/>
            </a:xfrm>
            <a:prstGeom prst="ellipse">
              <a:avLst/>
            </a:prstGeom>
            <a:solidFill>
              <a:srgbClr val="FFCC99"/>
            </a:solidFill>
            <a:ln w="19050">
              <a:solidFill>
                <a:schemeClr val="tx1"/>
              </a:solidFill>
              <a:round/>
              <a:headEnd/>
              <a:tailEnd/>
            </a:ln>
          </p:spPr>
          <p:txBody>
            <a:bodyPr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graphicFrame>
        <p:nvGraphicFramePr>
          <p:cNvPr id="704568" name="Object 56"/>
          <p:cNvGraphicFramePr>
            <a:graphicFrameLocks noChangeAspect="1"/>
          </p:cNvGraphicFramePr>
          <p:nvPr/>
        </p:nvGraphicFramePr>
        <p:xfrm>
          <a:off x="3238500" y="5829300"/>
          <a:ext cx="1187450" cy="727075"/>
        </p:xfrm>
        <a:graphic>
          <a:graphicData uri="http://schemas.openxmlformats.org/presentationml/2006/ole">
            <mc:AlternateContent xmlns:mc="http://schemas.openxmlformats.org/markup-compatibility/2006">
              <mc:Choice xmlns:v="urn:schemas-microsoft-com:vml" Requires="v">
                <p:oleObj spid="_x0000_s76868" name="Photo Editor Photo" r:id="rId4" imgW="12774808" imgH="7354327" progId="MSPhotoEd.3">
                  <p:embed/>
                </p:oleObj>
              </mc:Choice>
              <mc:Fallback>
                <p:oleObj name="Photo Editor Photo" r:id="rId4" imgW="12774808" imgH="7354327" progId="MSPhotoEd.3">
                  <p:embed/>
                  <p:pic>
                    <p:nvPicPr>
                      <p:cNvPr id="0" name="Object 5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38500" y="5829300"/>
                        <a:ext cx="1187450" cy="727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6860" name="Oval 57"/>
          <p:cNvSpPr>
            <a:spLocks noChangeArrowheads="1"/>
          </p:cNvSpPr>
          <p:nvPr/>
        </p:nvSpPr>
        <p:spPr bwMode="auto">
          <a:xfrm>
            <a:off x="4376738" y="2362200"/>
            <a:ext cx="100012" cy="115888"/>
          </a:xfrm>
          <a:prstGeom prst="ellipse">
            <a:avLst/>
          </a:prstGeom>
          <a:solidFill>
            <a:srgbClr val="FF99CC"/>
          </a:solidFill>
          <a:ln w="19050">
            <a:solidFill>
              <a:schemeClr val="tx1"/>
            </a:solidFill>
            <a:round/>
            <a:headEnd/>
            <a:tailEnd/>
          </a:ln>
        </p:spPr>
        <p:txBody>
          <a:bodyPr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8" name="Date Placeholder 7"/>
          <p:cNvSpPr>
            <a:spLocks noGrp="1"/>
          </p:cNvSpPr>
          <p:nvPr>
            <p:ph type="dt" sz="half" idx="10"/>
          </p:nvPr>
        </p:nvSpPr>
        <p:spPr/>
        <p:txBody>
          <a:bodyPr/>
          <a:lstStyle/>
          <a:p>
            <a:pPr>
              <a:defRPr/>
            </a:pPr>
            <a:r>
              <a:rPr lang="en-US" smtClean="0"/>
              <a:t>4 Mai 2017</a:t>
            </a:r>
            <a:endParaRPr lang="en-US"/>
          </a:p>
        </p:txBody>
      </p:sp>
      <p:sp>
        <p:nvSpPr>
          <p:cNvPr id="10" name="Footer Placeholder 9"/>
          <p:cNvSpPr>
            <a:spLocks noGrp="1"/>
          </p:cNvSpPr>
          <p:nvPr>
            <p:ph type="ftr" sz="quarter" idx="11"/>
          </p:nvPr>
        </p:nvSpPr>
        <p:spPr/>
        <p:txBody>
          <a:bodyPr/>
          <a:lstStyle/>
          <a:p>
            <a:pPr>
              <a:defRPr/>
            </a:pPr>
            <a:r>
              <a:rPr lang="de-DE" smtClean="0"/>
              <a:t>Temperaturabhängigkeit von pn Übergängen © BME-EET 2011-2017</a:t>
            </a:r>
            <a:endParaRPr lang="en-US" sz="900" b="0"/>
          </a:p>
        </p:txBody>
      </p:sp>
      <p:sp>
        <p:nvSpPr>
          <p:cNvPr id="12" name="Slide Number Placeholder 11"/>
          <p:cNvSpPr>
            <a:spLocks noGrp="1"/>
          </p:cNvSpPr>
          <p:nvPr>
            <p:ph type="sldNum" sz="quarter" idx="12"/>
          </p:nvPr>
        </p:nvSpPr>
        <p:spPr/>
        <p:txBody>
          <a:bodyPr/>
          <a:lstStyle/>
          <a:p>
            <a:fld id="{1FA3E634-B587-450E-92F8-E59CB6382CB9}" type="slidenum">
              <a:rPr lang="en-US" altLang="en-US" smtClean="0"/>
              <a:pPr/>
              <a:t>24</a:t>
            </a:fld>
            <a:endParaRPr lang="en-US" alt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04533"/>
                                        </p:tgtEl>
                                        <p:attrNameLst>
                                          <p:attrName>style.visibility</p:attrName>
                                        </p:attrNameLst>
                                      </p:cBhvr>
                                      <p:to>
                                        <p:strVal val="visible"/>
                                      </p:to>
                                    </p:set>
                                  </p:childTnLst>
                                </p:cTn>
                              </p:par>
                              <p:par>
                                <p:cTn id="17" presetID="22" presetClass="entr" presetSubtype="8"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2000"/>
                                        <p:tgtEl>
                                          <p:spTgt spid="5"/>
                                        </p:tgtEl>
                                      </p:cBhvr>
                                    </p:animEffect>
                                  </p:childTnLst>
                                </p:cTn>
                              </p:par>
                              <p:par>
                                <p:cTn id="20" presetID="22" presetClass="entr" presetSubtype="1" fill="hold" nodeType="withEffect">
                                  <p:stCondLst>
                                    <p:cond delay="0"/>
                                  </p:stCondLst>
                                  <p:childTnLst>
                                    <p:set>
                                      <p:cBhvr>
                                        <p:cTn id="21" dur="1" fill="hold">
                                          <p:stCondLst>
                                            <p:cond delay="0"/>
                                          </p:stCondLst>
                                        </p:cTn>
                                        <p:tgtEl>
                                          <p:spTgt spid="704568"/>
                                        </p:tgtEl>
                                        <p:attrNameLst>
                                          <p:attrName>style.visibility</p:attrName>
                                        </p:attrNameLst>
                                      </p:cBhvr>
                                      <p:to>
                                        <p:strVal val="visible"/>
                                      </p:to>
                                    </p:set>
                                    <p:animEffect transition="in" filter="wipe(up)">
                                      <p:cBhvr>
                                        <p:cTn id="22" dur="2000"/>
                                        <p:tgtEl>
                                          <p:spTgt spid="704568"/>
                                        </p:tgtEl>
                                      </p:cBhvr>
                                    </p:animEffect>
                                  </p:childTnLst>
                                </p:cTn>
                              </p:par>
                            </p:childTnLst>
                          </p:cTn>
                        </p:par>
                        <p:par>
                          <p:cTn id="23" fill="hold" nodeType="afterGroup">
                            <p:stCondLst>
                              <p:cond delay="2000"/>
                            </p:stCondLst>
                            <p:childTnLst>
                              <p:par>
                                <p:cTn id="24" presetID="1" presetClass="entr" presetSubtype="0"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nodeType="clickEffect">
                                  <p:stCondLst>
                                    <p:cond delay="0"/>
                                  </p:stCondLst>
                                  <p:childTnLst>
                                    <p:set>
                                      <p:cBhvr>
                                        <p:cTn id="29" dur="1" fill="hold">
                                          <p:stCondLst>
                                            <p:cond delay="0"/>
                                          </p:stCondLst>
                                        </p:cTn>
                                        <p:tgtEl>
                                          <p:spTgt spid="3"/>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3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2"/>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25604" name="Footer Placeholder 3"/>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25605"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3F04E609-4AD2-4D10-A107-39CC216327C5}" type="slidenum">
              <a:rPr lang="en-US" altLang="en-US" sz="1000">
                <a:solidFill>
                  <a:srgbClr val="8C2532"/>
                </a:solidFill>
              </a:rPr>
              <a:pPr/>
              <a:t>25</a:t>
            </a:fld>
            <a:endParaRPr lang="en-US" altLang="en-US" sz="1000">
              <a:solidFill>
                <a:srgbClr val="8C2532"/>
              </a:solidFill>
            </a:endParaRPr>
          </a:p>
        </p:txBody>
      </p:sp>
      <p:sp>
        <p:nvSpPr>
          <p:cNvPr id="25606" name="Rectangle 2"/>
          <p:cNvSpPr>
            <a:spLocks noGrp="1" noChangeArrowheads="1"/>
          </p:cNvSpPr>
          <p:nvPr>
            <p:ph type="title"/>
          </p:nvPr>
        </p:nvSpPr>
        <p:spPr/>
        <p:txBody>
          <a:bodyPr/>
          <a:lstStyle/>
          <a:p>
            <a:pPr eaLnBrk="1" hangingPunct="1"/>
            <a:r>
              <a:rPr lang="de-DE" altLang="en-US" sz="3600" smtClean="0"/>
              <a:t>Signalformen während der Messung</a:t>
            </a:r>
            <a:r>
              <a:rPr lang="hu-HU" altLang="en-US" sz="3600" smtClean="0"/>
              <a:t>:</a:t>
            </a:r>
          </a:p>
        </p:txBody>
      </p:sp>
      <p:sp>
        <p:nvSpPr>
          <p:cNvPr id="25607" name="Rectangle 3"/>
          <p:cNvSpPr>
            <a:spLocks noChangeArrowheads="1"/>
          </p:cNvSpPr>
          <p:nvPr/>
        </p:nvSpPr>
        <p:spPr bwMode="auto">
          <a:xfrm>
            <a:off x="-63500" y="2468563"/>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08" name="Rectangle 4"/>
          <p:cNvSpPr>
            <a:spLocks noChangeArrowheads="1"/>
          </p:cNvSpPr>
          <p:nvPr/>
        </p:nvSpPr>
        <p:spPr bwMode="auto">
          <a:xfrm>
            <a:off x="-63500" y="253047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nvGrpSpPr>
          <p:cNvPr id="25609" name="Group 5"/>
          <p:cNvGrpSpPr>
            <a:grpSpLocks/>
          </p:cNvGrpSpPr>
          <p:nvPr/>
        </p:nvGrpSpPr>
        <p:grpSpPr bwMode="auto">
          <a:xfrm>
            <a:off x="728663" y="4098925"/>
            <a:ext cx="382587" cy="1738313"/>
            <a:chOff x="2896" y="480"/>
            <a:chExt cx="209" cy="958"/>
          </a:xfrm>
        </p:grpSpPr>
        <p:sp>
          <p:nvSpPr>
            <p:cNvPr id="25684" name="Rectangle 6"/>
            <p:cNvSpPr>
              <a:spLocks noChangeArrowheads="1"/>
            </p:cNvSpPr>
            <p:nvPr/>
          </p:nvSpPr>
          <p:spPr bwMode="auto">
            <a:xfrm>
              <a:off x="2896" y="482"/>
              <a:ext cx="209" cy="956"/>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85" name="Rectangle 7"/>
            <p:cNvSpPr>
              <a:spLocks noChangeArrowheads="1"/>
            </p:cNvSpPr>
            <p:nvPr/>
          </p:nvSpPr>
          <p:spPr bwMode="auto">
            <a:xfrm>
              <a:off x="2902" y="480"/>
              <a:ext cx="203" cy="956"/>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grpSp>
        <p:nvGrpSpPr>
          <p:cNvPr id="25610" name="Group 8"/>
          <p:cNvGrpSpPr>
            <a:grpSpLocks/>
          </p:cNvGrpSpPr>
          <p:nvPr/>
        </p:nvGrpSpPr>
        <p:grpSpPr bwMode="auto">
          <a:xfrm>
            <a:off x="727075" y="1927225"/>
            <a:ext cx="382588" cy="1738313"/>
            <a:chOff x="2896" y="480"/>
            <a:chExt cx="209" cy="958"/>
          </a:xfrm>
        </p:grpSpPr>
        <p:sp>
          <p:nvSpPr>
            <p:cNvPr id="25682" name="Rectangle 9"/>
            <p:cNvSpPr>
              <a:spLocks noChangeArrowheads="1"/>
            </p:cNvSpPr>
            <p:nvPr/>
          </p:nvSpPr>
          <p:spPr bwMode="auto">
            <a:xfrm>
              <a:off x="2896" y="482"/>
              <a:ext cx="209" cy="956"/>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83" name="Rectangle 10"/>
            <p:cNvSpPr>
              <a:spLocks noChangeArrowheads="1"/>
            </p:cNvSpPr>
            <p:nvPr/>
          </p:nvSpPr>
          <p:spPr bwMode="auto">
            <a:xfrm>
              <a:off x="2902" y="480"/>
              <a:ext cx="203" cy="956"/>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sp>
        <p:nvSpPr>
          <p:cNvPr id="25611" name="Rectangle 11"/>
          <p:cNvSpPr>
            <a:spLocks noChangeArrowheads="1"/>
          </p:cNvSpPr>
          <p:nvPr/>
        </p:nvSpPr>
        <p:spPr bwMode="auto">
          <a:xfrm>
            <a:off x="5008563" y="3567113"/>
            <a:ext cx="523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400" b="1">
                <a:solidFill>
                  <a:srgbClr val="000000"/>
                </a:solidFill>
                <a:ea typeface="SimSun" panose="02010600030101010101" pitchFamily="2" charset="-122"/>
              </a:rPr>
              <a:t>t</a:t>
            </a:r>
            <a:endParaRPr lang="hu-HU" altLang="en-US" sz="2400" i="1">
              <a:ea typeface="MS PGothic" panose="020B0600070205080204" pitchFamily="34" charset="-128"/>
            </a:endParaRPr>
          </a:p>
        </p:txBody>
      </p:sp>
      <p:sp>
        <p:nvSpPr>
          <p:cNvPr id="702476" name="Line 12"/>
          <p:cNvSpPr>
            <a:spLocks noChangeShapeType="1"/>
          </p:cNvSpPr>
          <p:nvPr/>
        </p:nvSpPr>
        <p:spPr bwMode="auto">
          <a:xfrm>
            <a:off x="3121025" y="3654425"/>
            <a:ext cx="0" cy="2630488"/>
          </a:xfrm>
          <a:prstGeom prst="line">
            <a:avLst/>
          </a:prstGeom>
          <a:noFill/>
          <a:ln w="3175">
            <a:solidFill>
              <a:schemeClr val="accent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13" name="Rectangle 13"/>
          <p:cNvSpPr>
            <a:spLocks noChangeArrowheads="1"/>
          </p:cNvSpPr>
          <p:nvPr/>
        </p:nvSpPr>
        <p:spPr bwMode="auto">
          <a:xfrm>
            <a:off x="106363" y="3935413"/>
            <a:ext cx="266700"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400" b="1">
                <a:solidFill>
                  <a:srgbClr val="000000"/>
                </a:solidFill>
                <a:ea typeface="SimSun" panose="02010600030101010101" pitchFamily="2" charset="-122"/>
              </a:rPr>
              <a:t>V</a:t>
            </a:r>
            <a:r>
              <a:rPr lang="hu-HU" altLang="zh-CN" sz="1400" b="1" baseline="-25000">
                <a:solidFill>
                  <a:srgbClr val="000000"/>
                </a:solidFill>
                <a:ea typeface="SimSun" panose="02010600030101010101" pitchFamily="2" charset="-122"/>
              </a:rPr>
              <a:t>F</a:t>
            </a:r>
            <a:endParaRPr lang="hu-HU" altLang="en-US" sz="2400" i="1">
              <a:ea typeface="MS PGothic" panose="020B0600070205080204" pitchFamily="34" charset="-128"/>
            </a:endParaRPr>
          </a:p>
        </p:txBody>
      </p:sp>
      <p:sp>
        <p:nvSpPr>
          <p:cNvPr id="25614" name="Rectangle 14" descr="Dark upward diagonal"/>
          <p:cNvSpPr>
            <a:spLocks noChangeArrowheads="1"/>
          </p:cNvSpPr>
          <p:nvPr/>
        </p:nvSpPr>
        <p:spPr bwMode="auto">
          <a:xfrm>
            <a:off x="3125788" y="1927225"/>
            <a:ext cx="1277937" cy="1735138"/>
          </a:xfrm>
          <a:prstGeom prst="rect">
            <a:avLst/>
          </a:prstGeom>
          <a:pattFill prst="dkUpDiag">
            <a:fgClr>
              <a:srgbClr val="0000FF"/>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15" name="Rectangle 15"/>
          <p:cNvSpPr>
            <a:spLocks noChangeArrowheads="1"/>
          </p:cNvSpPr>
          <p:nvPr/>
        </p:nvSpPr>
        <p:spPr bwMode="auto">
          <a:xfrm>
            <a:off x="3125788" y="1927225"/>
            <a:ext cx="1281112" cy="1735138"/>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16" name="Rectangle 16"/>
          <p:cNvSpPr>
            <a:spLocks noChangeArrowheads="1"/>
          </p:cNvSpPr>
          <p:nvPr/>
        </p:nvSpPr>
        <p:spPr bwMode="auto">
          <a:xfrm>
            <a:off x="1112838" y="1927225"/>
            <a:ext cx="2012950" cy="1735138"/>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17" name="Rectangle 17"/>
          <p:cNvSpPr>
            <a:spLocks noChangeArrowheads="1"/>
          </p:cNvSpPr>
          <p:nvPr/>
        </p:nvSpPr>
        <p:spPr bwMode="auto">
          <a:xfrm>
            <a:off x="1109663" y="1927225"/>
            <a:ext cx="2016125" cy="1735138"/>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18" name="Rectangle 18"/>
          <p:cNvSpPr>
            <a:spLocks noChangeArrowheads="1"/>
          </p:cNvSpPr>
          <p:nvPr/>
        </p:nvSpPr>
        <p:spPr bwMode="auto">
          <a:xfrm>
            <a:off x="1112838" y="4095750"/>
            <a:ext cx="2012950" cy="1733550"/>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19" name="Rectangle 19"/>
          <p:cNvSpPr>
            <a:spLocks noChangeArrowheads="1"/>
          </p:cNvSpPr>
          <p:nvPr/>
        </p:nvSpPr>
        <p:spPr bwMode="auto">
          <a:xfrm>
            <a:off x="1112838" y="4095750"/>
            <a:ext cx="2012950" cy="1733550"/>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20" name="Rectangle 20" descr="Dark upward diagonal"/>
          <p:cNvSpPr>
            <a:spLocks noChangeArrowheads="1"/>
          </p:cNvSpPr>
          <p:nvPr/>
        </p:nvSpPr>
        <p:spPr bwMode="auto">
          <a:xfrm>
            <a:off x="3125788" y="4095750"/>
            <a:ext cx="1289050" cy="1733550"/>
          </a:xfrm>
          <a:prstGeom prst="rect">
            <a:avLst/>
          </a:prstGeom>
          <a:pattFill prst="dkUpDiag">
            <a:fgClr>
              <a:srgbClr val="0000FF"/>
            </a:fgClr>
            <a:bgClr>
              <a:srgbClr val="FFFFFF"/>
            </a:bgClr>
          </a:patt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21" name="Rectangle 21"/>
          <p:cNvSpPr>
            <a:spLocks noChangeArrowheads="1"/>
          </p:cNvSpPr>
          <p:nvPr/>
        </p:nvSpPr>
        <p:spPr bwMode="auto">
          <a:xfrm>
            <a:off x="3125788" y="4095750"/>
            <a:ext cx="1277937" cy="1738313"/>
          </a:xfrm>
          <a:prstGeom prst="rect">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25622" name="Line 22"/>
          <p:cNvSpPr>
            <a:spLocks noChangeShapeType="1"/>
          </p:cNvSpPr>
          <p:nvPr/>
        </p:nvSpPr>
        <p:spPr bwMode="auto">
          <a:xfrm>
            <a:off x="728663" y="1797050"/>
            <a:ext cx="0" cy="1973263"/>
          </a:xfrm>
          <a:prstGeom prst="line">
            <a:avLst/>
          </a:prstGeom>
          <a:noFill/>
          <a:ln w="190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3" name="Freeform 23"/>
          <p:cNvSpPr>
            <a:spLocks/>
          </p:cNvSpPr>
          <p:nvPr/>
        </p:nvSpPr>
        <p:spPr bwMode="auto">
          <a:xfrm>
            <a:off x="665163" y="1719263"/>
            <a:ext cx="128587" cy="112712"/>
          </a:xfrm>
          <a:custGeom>
            <a:avLst/>
            <a:gdLst>
              <a:gd name="T0" fmla="*/ 0 w 50"/>
              <a:gd name="T1" fmla="*/ 112712 h 50"/>
              <a:gd name="T2" fmla="*/ 64294 w 50"/>
              <a:gd name="T3" fmla="*/ 0 h 50"/>
              <a:gd name="T4" fmla="*/ 128587 w 50"/>
              <a:gd name="T5" fmla="*/ 112712 h 50"/>
              <a:gd name="T6" fmla="*/ 0 w 50"/>
              <a:gd name="T7" fmla="*/ 112712 h 50"/>
              <a:gd name="T8" fmla="*/ 0 60000 65536"/>
              <a:gd name="T9" fmla="*/ 0 60000 65536"/>
              <a:gd name="T10" fmla="*/ 0 60000 65536"/>
              <a:gd name="T11" fmla="*/ 0 60000 65536"/>
              <a:gd name="T12" fmla="*/ 0 w 50"/>
              <a:gd name="T13" fmla="*/ 0 h 50"/>
              <a:gd name="T14" fmla="*/ 50 w 50"/>
              <a:gd name="T15" fmla="*/ 50 h 50"/>
            </a:gdLst>
            <a:ahLst/>
            <a:cxnLst>
              <a:cxn ang="T8">
                <a:pos x="T0" y="T1"/>
              </a:cxn>
              <a:cxn ang="T9">
                <a:pos x="T2" y="T3"/>
              </a:cxn>
              <a:cxn ang="T10">
                <a:pos x="T4" y="T5"/>
              </a:cxn>
              <a:cxn ang="T11">
                <a:pos x="T6" y="T7"/>
              </a:cxn>
            </a:cxnLst>
            <a:rect l="T12" t="T13" r="T14" b="T15"/>
            <a:pathLst>
              <a:path w="50" h="50">
                <a:moveTo>
                  <a:pt x="0" y="50"/>
                </a:moveTo>
                <a:lnTo>
                  <a:pt x="25" y="0"/>
                </a:lnTo>
                <a:lnTo>
                  <a:pt x="50"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4" name="Line 24"/>
          <p:cNvSpPr>
            <a:spLocks noChangeShapeType="1"/>
          </p:cNvSpPr>
          <p:nvPr/>
        </p:nvSpPr>
        <p:spPr bwMode="auto">
          <a:xfrm>
            <a:off x="506413" y="3662363"/>
            <a:ext cx="4295775" cy="0"/>
          </a:xfrm>
          <a:prstGeom prst="line">
            <a:avLst/>
          </a:prstGeom>
          <a:noFill/>
          <a:ln w="190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5" name="Freeform 25"/>
          <p:cNvSpPr>
            <a:spLocks/>
          </p:cNvSpPr>
          <p:nvPr/>
        </p:nvSpPr>
        <p:spPr bwMode="auto">
          <a:xfrm>
            <a:off x="4808538" y="3603625"/>
            <a:ext cx="131762" cy="112713"/>
          </a:xfrm>
          <a:custGeom>
            <a:avLst/>
            <a:gdLst>
              <a:gd name="T0" fmla="*/ 0 w 50"/>
              <a:gd name="T1" fmla="*/ 0 h 50"/>
              <a:gd name="T2" fmla="*/ 131762 w 50"/>
              <a:gd name="T3" fmla="*/ 58611 h 50"/>
              <a:gd name="T4" fmla="*/ 0 w 50"/>
              <a:gd name="T5" fmla="*/ 112713 h 50"/>
              <a:gd name="T6" fmla="*/ 0 w 50"/>
              <a:gd name="T7" fmla="*/ 0 h 50"/>
              <a:gd name="T8" fmla="*/ 0 60000 65536"/>
              <a:gd name="T9" fmla="*/ 0 60000 65536"/>
              <a:gd name="T10" fmla="*/ 0 60000 65536"/>
              <a:gd name="T11" fmla="*/ 0 60000 65536"/>
              <a:gd name="T12" fmla="*/ 0 w 50"/>
              <a:gd name="T13" fmla="*/ 0 h 50"/>
              <a:gd name="T14" fmla="*/ 50 w 50"/>
              <a:gd name="T15" fmla="*/ 50 h 50"/>
            </a:gdLst>
            <a:ahLst/>
            <a:cxnLst>
              <a:cxn ang="T8">
                <a:pos x="T0" y="T1"/>
              </a:cxn>
              <a:cxn ang="T9">
                <a:pos x="T2" y="T3"/>
              </a:cxn>
              <a:cxn ang="T10">
                <a:pos x="T4" y="T5"/>
              </a:cxn>
              <a:cxn ang="T11">
                <a:pos x="T6" y="T7"/>
              </a:cxn>
            </a:cxnLst>
            <a:rect l="T12" t="T13" r="T14" b="T15"/>
            <a:pathLst>
              <a:path w="50" h="50">
                <a:moveTo>
                  <a:pt x="0" y="0"/>
                </a:moveTo>
                <a:lnTo>
                  <a:pt x="50" y="26"/>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6" name="Line 26"/>
          <p:cNvSpPr>
            <a:spLocks noChangeShapeType="1"/>
          </p:cNvSpPr>
          <p:nvPr/>
        </p:nvSpPr>
        <p:spPr bwMode="auto">
          <a:xfrm>
            <a:off x="728663" y="3990975"/>
            <a:ext cx="0" cy="1944688"/>
          </a:xfrm>
          <a:prstGeom prst="line">
            <a:avLst/>
          </a:prstGeom>
          <a:noFill/>
          <a:ln w="190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7" name="Freeform 27"/>
          <p:cNvSpPr>
            <a:spLocks/>
          </p:cNvSpPr>
          <p:nvPr/>
        </p:nvSpPr>
        <p:spPr bwMode="auto">
          <a:xfrm>
            <a:off x="665163" y="3905250"/>
            <a:ext cx="128587" cy="112713"/>
          </a:xfrm>
          <a:custGeom>
            <a:avLst/>
            <a:gdLst>
              <a:gd name="T0" fmla="*/ 0 w 50"/>
              <a:gd name="T1" fmla="*/ 112713 h 50"/>
              <a:gd name="T2" fmla="*/ 64294 w 50"/>
              <a:gd name="T3" fmla="*/ 0 h 50"/>
              <a:gd name="T4" fmla="*/ 128587 w 50"/>
              <a:gd name="T5" fmla="*/ 112713 h 50"/>
              <a:gd name="T6" fmla="*/ 0 w 50"/>
              <a:gd name="T7" fmla="*/ 112713 h 50"/>
              <a:gd name="T8" fmla="*/ 0 60000 65536"/>
              <a:gd name="T9" fmla="*/ 0 60000 65536"/>
              <a:gd name="T10" fmla="*/ 0 60000 65536"/>
              <a:gd name="T11" fmla="*/ 0 60000 65536"/>
              <a:gd name="T12" fmla="*/ 0 w 50"/>
              <a:gd name="T13" fmla="*/ 0 h 50"/>
              <a:gd name="T14" fmla="*/ 50 w 50"/>
              <a:gd name="T15" fmla="*/ 50 h 50"/>
            </a:gdLst>
            <a:ahLst/>
            <a:cxnLst>
              <a:cxn ang="T8">
                <a:pos x="T0" y="T1"/>
              </a:cxn>
              <a:cxn ang="T9">
                <a:pos x="T2" y="T3"/>
              </a:cxn>
              <a:cxn ang="T10">
                <a:pos x="T4" y="T5"/>
              </a:cxn>
              <a:cxn ang="T11">
                <a:pos x="T6" y="T7"/>
              </a:cxn>
            </a:cxnLst>
            <a:rect l="T12" t="T13" r="T14" b="T15"/>
            <a:pathLst>
              <a:path w="50" h="50">
                <a:moveTo>
                  <a:pt x="0" y="50"/>
                </a:moveTo>
                <a:lnTo>
                  <a:pt x="25" y="0"/>
                </a:lnTo>
                <a:lnTo>
                  <a:pt x="50"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8" name="Line 28"/>
          <p:cNvSpPr>
            <a:spLocks noChangeShapeType="1"/>
          </p:cNvSpPr>
          <p:nvPr/>
        </p:nvSpPr>
        <p:spPr bwMode="auto">
          <a:xfrm>
            <a:off x="506413" y="5829300"/>
            <a:ext cx="4295775" cy="0"/>
          </a:xfrm>
          <a:prstGeom prst="line">
            <a:avLst/>
          </a:prstGeom>
          <a:noFill/>
          <a:ln w="190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9" name="Freeform 29"/>
          <p:cNvSpPr>
            <a:spLocks/>
          </p:cNvSpPr>
          <p:nvPr/>
        </p:nvSpPr>
        <p:spPr bwMode="auto">
          <a:xfrm>
            <a:off x="4808538" y="5772150"/>
            <a:ext cx="131762" cy="112713"/>
          </a:xfrm>
          <a:custGeom>
            <a:avLst/>
            <a:gdLst>
              <a:gd name="T0" fmla="*/ 0 w 50"/>
              <a:gd name="T1" fmla="*/ 0 h 50"/>
              <a:gd name="T2" fmla="*/ 131762 w 50"/>
              <a:gd name="T3" fmla="*/ 56357 h 50"/>
              <a:gd name="T4" fmla="*/ 0 w 50"/>
              <a:gd name="T5" fmla="*/ 112713 h 50"/>
              <a:gd name="T6" fmla="*/ 0 w 50"/>
              <a:gd name="T7" fmla="*/ 0 h 50"/>
              <a:gd name="T8" fmla="*/ 0 60000 65536"/>
              <a:gd name="T9" fmla="*/ 0 60000 65536"/>
              <a:gd name="T10" fmla="*/ 0 60000 65536"/>
              <a:gd name="T11" fmla="*/ 0 60000 65536"/>
              <a:gd name="T12" fmla="*/ 0 w 50"/>
              <a:gd name="T13" fmla="*/ 0 h 50"/>
              <a:gd name="T14" fmla="*/ 50 w 50"/>
              <a:gd name="T15" fmla="*/ 50 h 50"/>
            </a:gdLst>
            <a:ahLst/>
            <a:cxnLst>
              <a:cxn ang="T8">
                <a:pos x="T0" y="T1"/>
              </a:cxn>
              <a:cxn ang="T9">
                <a:pos x="T2" y="T3"/>
              </a:cxn>
              <a:cxn ang="T10">
                <a:pos x="T4" y="T5"/>
              </a:cxn>
              <a:cxn ang="T11">
                <a:pos x="T6" y="T7"/>
              </a:cxn>
            </a:cxnLst>
            <a:rect l="T12" t="T13" r="T14" b="T15"/>
            <a:pathLst>
              <a:path w="50" h="50">
                <a:moveTo>
                  <a:pt x="0" y="0"/>
                </a:moveTo>
                <a:lnTo>
                  <a:pt x="50" y="25"/>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0" name="Line 30"/>
          <p:cNvSpPr>
            <a:spLocks noChangeShapeType="1"/>
          </p:cNvSpPr>
          <p:nvPr/>
        </p:nvSpPr>
        <p:spPr bwMode="auto">
          <a:xfrm>
            <a:off x="604838" y="4351338"/>
            <a:ext cx="123825"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1" name="Line 31"/>
          <p:cNvSpPr>
            <a:spLocks noChangeShapeType="1"/>
          </p:cNvSpPr>
          <p:nvPr/>
        </p:nvSpPr>
        <p:spPr bwMode="auto">
          <a:xfrm>
            <a:off x="1119188" y="4746625"/>
            <a:ext cx="3252787"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2" name="Line 32"/>
          <p:cNvSpPr>
            <a:spLocks noChangeShapeType="1"/>
          </p:cNvSpPr>
          <p:nvPr/>
        </p:nvSpPr>
        <p:spPr bwMode="auto">
          <a:xfrm flipH="1">
            <a:off x="604838" y="2143125"/>
            <a:ext cx="123825"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3" name="Rectangle 33"/>
          <p:cNvSpPr>
            <a:spLocks noChangeArrowheads="1"/>
          </p:cNvSpPr>
          <p:nvPr/>
        </p:nvSpPr>
        <p:spPr bwMode="auto">
          <a:xfrm>
            <a:off x="412750" y="2041525"/>
            <a:ext cx="1714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200" b="1">
                <a:solidFill>
                  <a:srgbClr val="000000"/>
                </a:solidFill>
                <a:ea typeface="SimSun" panose="02010600030101010101" pitchFamily="2" charset="-122"/>
              </a:rPr>
              <a:t>I</a:t>
            </a:r>
            <a:r>
              <a:rPr lang="hu-HU" altLang="zh-CN" sz="1200" b="1" baseline="-25000">
                <a:solidFill>
                  <a:srgbClr val="000000"/>
                </a:solidFill>
                <a:ea typeface="SimSun" panose="02010600030101010101" pitchFamily="2" charset="-122"/>
              </a:rPr>
              <a:t>H</a:t>
            </a:r>
            <a:endParaRPr lang="hu-HU" altLang="en-US" sz="2400" i="1">
              <a:ea typeface="MS PGothic" panose="020B0600070205080204" pitchFamily="34" charset="-128"/>
            </a:endParaRPr>
          </a:p>
        </p:txBody>
      </p:sp>
      <p:sp>
        <p:nvSpPr>
          <p:cNvPr id="25634" name="Rectangle 34"/>
          <p:cNvSpPr>
            <a:spLocks noChangeArrowheads="1"/>
          </p:cNvSpPr>
          <p:nvPr/>
        </p:nvSpPr>
        <p:spPr bwMode="auto">
          <a:xfrm>
            <a:off x="404813" y="3236913"/>
            <a:ext cx="184150" cy="21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200" b="1">
                <a:solidFill>
                  <a:srgbClr val="000000"/>
                </a:solidFill>
                <a:ea typeface="SimSun" panose="02010600030101010101" pitchFamily="2" charset="-122"/>
              </a:rPr>
              <a:t>I</a:t>
            </a:r>
            <a:r>
              <a:rPr lang="hu-HU" altLang="zh-CN" sz="1200" b="1" baseline="-25000">
                <a:solidFill>
                  <a:srgbClr val="000000"/>
                </a:solidFill>
                <a:ea typeface="SimSun" panose="02010600030101010101" pitchFamily="2" charset="-122"/>
              </a:rPr>
              <a:t>M</a:t>
            </a:r>
            <a:endParaRPr lang="hu-HU" altLang="en-US" sz="2400" i="1">
              <a:ea typeface="MS PGothic" panose="020B0600070205080204" pitchFamily="34" charset="-128"/>
            </a:endParaRPr>
          </a:p>
        </p:txBody>
      </p:sp>
      <p:sp>
        <p:nvSpPr>
          <p:cNvPr id="25635" name="Rectangle 35"/>
          <p:cNvSpPr>
            <a:spLocks noChangeArrowheads="1"/>
          </p:cNvSpPr>
          <p:nvPr/>
        </p:nvSpPr>
        <p:spPr bwMode="auto">
          <a:xfrm>
            <a:off x="350838" y="4210050"/>
            <a:ext cx="18573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200" b="1">
                <a:solidFill>
                  <a:srgbClr val="000000"/>
                </a:solidFill>
                <a:ea typeface="SimSun" panose="02010600030101010101" pitchFamily="2" charset="-122"/>
              </a:rPr>
              <a:t>V</a:t>
            </a:r>
            <a:r>
              <a:rPr lang="hu-HU" altLang="zh-CN" sz="1200" b="1" baseline="-25000">
                <a:solidFill>
                  <a:srgbClr val="000000"/>
                </a:solidFill>
                <a:ea typeface="SimSun" panose="02010600030101010101" pitchFamily="2" charset="-122"/>
              </a:rPr>
              <a:t>H</a:t>
            </a:r>
            <a:endParaRPr lang="hu-HU" altLang="en-US" sz="2400" i="1">
              <a:ea typeface="MS PGothic" panose="020B0600070205080204" pitchFamily="34" charset="-128"/>
            </a:endParaRPr>
          </a:p>
        </p:txBody>
      </p:sp>
      <p:sp>
        <p:nvSpPr>
          <p:cNvPr id="25636" name="Rectangle 36"/>
          <p:cNvSpPr>
            <a:spLocks noChangeArrowheads="1"/>
          </p:cNvSpPr>
          <p:nvPr/>
        </p:nvSpPr>
        <p:spPr bwMode="auto">
          <a:xfrm>
            <a:off x="146050" y="1797050"/>
            <a:ext cx="192088"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400" b="1">
                <a:solidFill>
                  <a:srgbClr val="000000"/>
                </a:solidFill>
                <a:ea typeface="SimSun" panose="02010600030101010101" pitchFamily="2" charset="-122"/>
              </a:rPr>
              <a:t>I</a:t>
            </a:r>
            <a:r>
              <a:rPr lang="hu-HU" altLang="zh-CN" sz="1400" b="1" baseline="-25000">
                <a:solidFill>
                  <a:srgbClr val="000000"/>
                </a:solidFill>
                <a:ea typeface="SimSun" panose="02010600030101010101" pitchFamily="2" charset="-122"/>
              </a:rPr>
              <a:t>F</a:t>
            </a:r>
            <a:endParaRPr lang="hu-HU" altLang="en-US" sz="2400" i="1">
              <a:ea typeface="MS PGothic" panose="020B0600070205080204" pitchFamily="34" charset="-128"/>
            </a:endParaRPr>
          </a:p>
        </p:txBody>
      </p:sp>
      <p:sp>
        <p:nvSpPr>
          <p:cNvPr id="25637" name="Rectangle 37"/>
          <p:cNvSpPr>
            <a:spLocks noChangeArrowheads="1"/>
          </p:cNvSpPr>
          <p:nvPr/>
        </p:nvSpPr>
        <p:spPr bwMode="auto">
          <a:xfrm>
            <a:off x="2101850" y="5943600"/>
            <a:ext cx="349250" cy="17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200" b="1">
                <a:solidFill>
                  <a:srgbClr val="000000"/>
                </a:solidFill>
                <a:ea typeface="SimSun" panose="02010600030101010101" pitchFamily="2" charset="-122"/>
              </a:rPr>
              <a:t>t</a:t>
            </a:r>
            <a:r>
              <a:rPr lang="hu-HU" altLang="zh-CN" sz="1200" b="1" baseline="-25000">
                <a:solidFill>
                  <a:srgbClr val="000000"/>
                </a:solidFill>
                <a:ea typeface="SimSun" panose="02010600030101010101" pitchFamily="2" charset="-122"/>
              </a:rPr>
              <a:t>H</a:t>
            </a:r>
            <a:endParaRPr lang="hu-HU" altLang="en-US" sz="2400" i="1">
              <a:ea typeface="MS PGothic" panose="020B0600070205080204" pitchFamily="34" charset="-128"/>
            </a:endParaRPr>
          </a:p>
        </p:txBody>
      </p:sp>
      <p:sp>
        <p:nvSpPr>
          <p:cNvPr id="25638" name="Line 38"/>
          <p:cNvSpPr>
            <a:spLocks noChangeShapeType="1"/>
          </p:cNvSpPr>
          <p:nvPr/>
        </p:nvSpPr>
        <p:spPr bwMode="auto">
          <a:xfrm>
            <a:off x="500063" y="4741863"/>
            <a:ext cx="620712"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9" name="Freeform 39"/>
          <p:cNvSpPr>
            <a:spLocks/>
          </p:cNvSpPr>
          <p:nvPr/>
        </p:nvSpPr>
        <p:spPr bwMode="auto">
          <a:xfrm>
            <a:off x="3135313" y="4740275"/>
            <a:ext cx="1270000" cy="223838"/>
          </a:xfrm>
          <a:custGeom>
            <a:avLst/>
            <a:gdLst>
              <a:gd name="T0" fmla="*/ 0 w 1097"/>
              <a:gd name="T1" fmla="*/ 223838 h 237"/>
              <a:gd name="T2" fmla="*/ 10419 w 1097"/>
              <a:gd name="T3" fmla="*/ 187948 h 237"/>
              <a:gd name="T4" fmla="*/ 33573 w 1097"/>
              <a:gd name="T5" fmla="*/ 127503 h 237"/>
              <a:gd name="T6" fmla="*/ 61358 w 1097"/>
              <a:gd name="T7" fmla="*/ 94446 h 237"/>
              <a:gd name="T8" fmla="*/ 92616 w 1097"/>
              <a:gd name="T9" fmla="*/ 68001 h 237"/>
              <a:gd name="T10" fmla="*/ 138924 w 1097"/>
              <a:gd name="T11" fmla="*/ 51001 h 237"/>
              <a:gd name="T12" fmla="*/ 214175 w 1097"/>
              <a:gd name="T13" fmla="*/ 34945 h 237"/>
              <a:gd name="T14" fmla="*/ 451504 w 1097"/>
              <a:gd name="T15" fmla="*/ 19834 h 237"/>
              <a:gd name="T16" fmla="*/ 847438 w 1097"/>
              <a:gd name="T17" fmla="*/ 9445 h 237"/>
              <a:gd name="T18" fmla="*/ 1125287 w 1097"/>
              <a:gd name="T19" fmla="*/ 3778 h 237"/>
              <a:gd name="T20" fmla="*/ 1270000 w 1097"/>
              <a:gd name="T21" fmla="*/ 0 h 2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7"/>
              <a:gd name="T34" fmla="*/ 0 h 237"/>
              <a:gd name="T35" fmla="*/ 1097 w 1097"/>
              <a:gd name="T36" fmla="*/ 237 h 2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7" h="237">
                <a:moveTo>
                  <a:pt x="0" y="237"/>
                </a:moveTo>
                <a:cubicBezTo>
                  <a:pt x="2" y="226"/>
                  <a:pt x="4" y="216"/>
                  <a:pt x="9" y="199"/>
                </a:cubicBezTo>
                <a:cubicBezTo>
                  <a:pt x="14" y="182"/>
                  <a:pt x="22" y="152"/>
                  <a:pt x="29" y="135"/>
                </a:cubicBezTo>
                <a:cubicBezTo>
                  <a:pt x="36" y="118"/>
                  <a:pt x="44" y="111"/>
                  <a:pt x="53" y="100"/>
                </a:cubicBezTo>
                <a:cubicBezTo>
                  <a:pt x="62" y="89"/>
                  <a:pt x="69" y="80"/>
                  <a:pt x="80" y="72"/>
                </a:cubicBezTo>
                <a:cubicBezTo>
                  <a:pt x="91" y="64"/>
                  <a:pt x="103" y="60"/>
                  <a:pt x="120" y="54"/>
                </a:cubicBezTo>
                <a:cubicBezTo>
                  <a:pt x="137" y="48"/>
                  <a:pt x="140" y="42"/>
                  <a:pt x="185" y="37"/>
                </a:cubicBezTo>
                <a:cubicBezTo>
                  <a:pt x="230" y="32"/>
                  <a:pt x="299" y="25"/>
                  <a:pt x="390" y="21"/>
                </a:cubicBezTo>
                <a:cubicBezTo>
                  <a:pt x="481" y="17"/>
                  <a:pt x="635" y="13"/>
                  <a:pt x="732" y="10"/>
                </a:cubicBezTo>
                <a:cubicBezTo>
                  <a:pt x="829" y="7"/>
                  <a:pt x="911" y="6"/>
                  <a:pt x="972" y="4"/>
                </a:cubicBezTo>
                <a:cubicBezTo>
                  <a:pt x="1033" y="2"/>
                  <a:pt x="1065" y="1"/>
                  <a:pt x="1097" y="0"/>
                </a:cubicBezTo>
              </a:path>
            </a:pathLst>
          </a:custGeom>
          <a:noFill/>
          <a:ln w="25400" cap="flat" cmpd="sng">
            <a:solidFill>
              <a:srgbClr val="4D2885"/>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40" name="Line 40"/>
          <p:cNvSpPr>
            <a:spLocks noChangeShapeType="1"/>
          </p:cNvSpPr>
          <p:nvPr/>
        </p:nvSpPr>
        <p:spPr bwMode="auto">
          <a:xfrm>
            <a:off x="3119438" y="4349750"/>
            <a:ext cx="19050" cy="60007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1" name="Line 41"/>
          <p:cNvSpPr>
            <a:spLocks noChangeShapeType="1"/>
          </p:cNvSpPr>
          <p:nvPr/>
        </p:nvSpPr>
        <p:spPr bwMode="auto">
          <a:xfrm>
            <a:off x="3122613" y="3459163"/>
            <a:ext cx="1287462"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2" name="Line 42"/>
          <p:cNvSpPr>
            <a:spLocks noChangeShapeType="1"/>
          </p:cNvSpPr>
          <p:nvPr/>
        </p:nvSpPr>
        <p:spPr bwMode="auto">
          <a:xfrm>
            <a:off x="1125538" y="2144713"/>
            <a:ext cx="1992312"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3" name="Line 43"/>
          <p:cNvSpPr>
            <a:spLocks noChangeShapeType="1"/>
          </p:cNvSpPr>
          <p:nvPr/>
        </p:nvSpPr>
        <p:spPr bwMode="auto">
          <a:xfrm rot="-5400000">
            <a:off x="2464594" y="2801144"/>
            <a:ext cx="1325562"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4" name="Text Box 44"/>
          <p:cNvSpPr txBox="1">
            <a:spLocks noChangeArrowheads="1"/>
          </p:cNvSpPr>
          <p:nvPr/>
        </p:nvSpPr>
        <p:spPr bwMode="auto">
          <a:xfrm>
            <a:off x="1168400" y="2543175"/>
            <a:ext cx="841375"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90000"/>
              </a:lnSpc>
              <a:spcBef>
                <a:spcPct val="20000"/>
              </a:spcBef>
            </a:pPr>
            <a:r>
              <a:rPr lang="en-GB" altLang="zh-CN" sz="1200" b="1" i="1">
                <a:ea typeface="SimSun" panose="02010600030101010101" pitchFamily="2" charset="-122"/>
              </a:rPr>
              <a:t>Heizung</a:t>
            </a:r>
            <a:r>
              <a:rPr lang="en-US" altLang="zh-CN" sz="1200" b="1" i="1">
                <a:ea typeface="SimSun" panose="02010600030101010101" pitchFamily="2" charset="-122"/>
              </a:rPr>
              <a:t> </a:t>
            </a:r>
            <a:endParaRPr lang="hu-HU" altLang="en-US" sz="2400" i="1">
              <a:ea typeface="MS PGothic" panose="020B0600070205080204" pitchFamily="34" charset="-128"/>
            </a:endParaRPr>
          </a:p>
        </p:txBody>
      </p:sp>
      <p:sp>
        <p:nvSpPr>
          <p:cNvPr id="25645" name="AutoShape 45"/>
          <p:cNvSpPr>
            <a:spLocks/>
          </p:cNvSpPr>
          <p:nvPr/>
        </p:nvSpPr>
        <p:spPr bwMode="auto">
          <a:xfrm rot="-5400000">
            <a:off x="2087563" y="4903787"/>
            <a:ext cx="71438" cy="1979613"/>
          </a:xfrm>
          <a:prstGeom prst="leftBrace">
            <a:avLst>
              <a:gd name="adj1" fmla="val 67610"/>
              <a:gd name="adj2" fmla="val 50000"/>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nvGrpSpPr>
          <p:cNvPr id="4" name="Group 46"/>
          <p:cNvGrpSpPr>
            <a:grpSpLocks/>
          </p:cNvGrpSpPr>
          <p:nvPr/>
        </p:nvGrpSpPr>
        <p:grpSpPr bwMode="auto">
          <a:xfrm>
            <a:off x="2871788" y="3656013"/>
            <a:ext cx="1525587" cy="2722562"/>
            <a:chOff x="1809" y="2123"/>
            <a:chExt cx="961" cy="1715"/>
          </a:xfrm>
        </p:grpSpPr>
        <p:sp>
          <p:nvSpPr>
            <p:cNvPr id="25670" name="Rectangle 47"/>
            <p:cNvSpPr>
              <a:spLocks noChangeArrowheads="1"/>
            </p:cNvSpPr>
            <p:nvPr/>
          </p:nvSpPr>
          <p:spPr bwMode="auto">
            <a:xfrm>
              <a:off x="2089" y="3683"/>
              <a:ext cx="20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200" b="1">
                  <a:solidFill>
                    <a:srgbClr val="000000"/>
                  </a:solidFill>
                  <a:ea typeface="SimSun" panose="02010600030101010101" pitchFamily="2" charset="-122"/>
                </a:rPr>
                <a:t>t</a:t>
              </a:r>
              <a:r>
                <a:rPr lang="en-US" altLang="zh-CN" sz="1200" b="1" baseline="-25000">
                  <a:solidFill>
                    <a:srgbClr val="000000"/>
                  </a:solidFill>
                  <a:ea typeface="SimSun" panose="02010600030101010101" pitchFamily="2" charset="-122"/>
                </a:rPr>
                <a:t>MD</a:t>
              </a:r>
              <a:endParaRPr lang="hu-HU" altLang="en-US" sz="2400" i="1">
                <a:ea typeface="MS PGothic" panose="020B0600070205080204" pitchFamily="34" charset="-128"/>
              </a:endParaRPr>
            </a:p>
          </p:txBody>
        </p:sp>
        <p:sp>
          <p:nvSpPr>
            <p:cNvPr id="25671" name="Rectangle 48"/>
            <p:cNvSpPr>
              <a:spLocks noChangeArrowheads="1"/>
            </p:cNvSpPr>
            <p:nvPr/>
          </p:nvSpPr>
          <p:spPr bwMode="auto">
            <a:xfrm>
              <a:off x="1809" y="3687"/>
              <a:ext cx="18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en-US" altLang="zh-CN" sz="1200" b="1">
                  <a:solidFill>
                    <a:schemeClr val="accent2"/>
                  </a:solidFill>
                  <a:ea typeface="SimSun" panose="02010600030101010101" pitchFamily="2" charset="-122"/>
                </a:rPr>
                <a:t>t=</a:t>
              </a:r>
              <a:r>
                <a:rPr lang="hu-HU" altLang="zh-CN" sz="1200" b="1">
                  <a:solidFill>
                    <a:schemeClr val="accent2"/>
                  </a:solidFill>
                  <a:ea typeface="SimSun" panose="02010600030101010101" pitchFamily="2" charset="-122"/>
                </a:rPr>
                <a:t>0</a:t>
              </a:r>
              <a:endParaRPr lang="hu-HU" altLang="en-US" sz="1200" i="1">
                <a:solidFill>
                  <a:schemeClr val="accent2"/>
                </a:solidFill>
                <a:ea typeface="MS PGothic" panose="020B0600070205080204" pitchFamily="34" charset="-128"/>
              </a:endParaRPr>
            </a:p>
          </p:txBody>
        </p:sp>
        <p:sp>
          <p:nvSpPr>
            <p:cNvPr id="25672" name="Rectangle 49"/>
            <p:cNvSpPr>
              <a:spLocks noChangeArrowheads="1"/>
            </p:cNvSpPr>
            <p:nvPr/>
          </p:nvSpPr>
          <p:spPr bwMode="auto">
            <a:xfrm>
              <a:off x="2361" y="3562"/>
              <a:ext cx="176"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200" b="1">
                  <a:solidFill>
                    <a:srgbClr val="000000"/>
                  </a:solidFill>
                  <a:ea typeface="SimSun" panose="02010600030101010101" pitchFamily="2" charset="-122"/>
                </a:rPr>
                <a:t>t</a:t>
              </a:r>
              <a:r>
                <a:rPr lang="en-US" altLang="zh-CN" sz="1200" b="1" baseline="-25000">
                  <a:solidFill>
                    <a:srgbClr val="000000"/>
                  </a:solidFill>
                  <a:ea typeface="SimSun" panose="02010600030101010101" pitchFamily="2" charset="-122"/>
                </a:rPr>
                <a:t>M</a:t>
              </a:r>
              <a:endParaRPr lang="hu-HU" altLang="en-US" sz="2400" i="1">
                <a:ea typeface="MS PGothic" panose="020B0600070205080204" pitchFamily="34" charset="-128"/>
              </a:endParaRPr>
            </a:p>
          </p:txBody>
        </p:sp>
        <p:sp>
          <p:nvSpPr>
            <p:cNvPr id="25673" name="Line 50"/>
            <p:cNvSpPr>
              <a:spLocks noChangeShapeType="1"/>
            </p:cNvSpPr>
            <p:nvPr/>
          </p:nvSpPr>
          <p:spPr bwMode="auto">
            <a:xfrm>
              <a:off x="1980" y="2123"/>
              <a:ext cx="0" cy="1556"/>
            </a:xfrm>
            <a:prstGeom prst="line">
              <a:avLst/>
            </a:prstGeom>
            <a:noFill/>
            <a:ln w="3175">
              <a:solidFill>
                <a:srgbClr val="000000"/>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674" name="Group 51"/>
            <p:cNvGrpSpPr>
              <a:grpSpLocks/>
            </p:cNvGrpSpPr>
            <p:nvPr/>
          </p:nvGrpSpPr>
          <p:grpSpPr bwMode="auto">
            <a:xfrm>
              <a:off x="1824" y="3565"/>
              <a:ext cx="142" cy="57"/>
              <a:chOff x="4136" y="2999"/>
              <a:chExt cx="124" cy="50"/>
            </a:xfrm>
          </p:grpSpPr>
          <p:sp>
            <p:nvSpPr>
              <p:cNvPr id="25680" name="Freeform 52"/>
              <p:cNvSpPr>
                <a:spLocks/>
              </p:cNvSpPr>
              <p:nvPr/>
            </p:nvSpPr>
            <p:spPr bwMode="auto">
              <a:xfrm rot="5400000">
                <a:off x="4213" y="3002"/>
                <a:ext cx="50" cy="44"/>
              </a:xfrm>
              <a:custGeom>
                <a:avLst/>
                <a:gdLst>
                  <a:gd name="T0" fmla="*/ 0 w 35"/>
                  <a:gd name="T1" fmla="*/ 44 h 35"/>
                  <a:gd name="T2" fmla="*/ 24 w 35"/>
                  <a:gd name="T3" fmla="*/ 0 h 35"/>
                  <a:gd name="T4" fmla="*/ 50 w 35"/>
                  <a:gd name="T5" fmla="*/ 44 h 35"/>
                  <a:gd name="T6" fmla="*/ 0 w 35"/>
                  <a:gd name="T7" fmla="*/ 44 h 35"/>
                  <a:gd name="T8" fmla="*/ 0 60000 65536"/>
                  <a:gd name="T9" fmla="*/ 0 60000 65536"/>
                  <a:gd name="T10" fmla="*/ 0 60000 65536"/>
                  <a:gd name="T11" fmla="*/ 0 60000 65536"/>
                  <a:gd name="T12" fmla="*/ 0 w 35"/>
                  <a:gd name="T13" fmla="*/ 0 h 35"/>
                  <a:gd name="T14" fmla="*/ 35 w 35"/>
                  <a:gd name="T15" fmla="*/ 35 h 35"/>
                </a:gdLst>
                <a:ahLst/>
                <a:cxnLst>
                  <a:cxn ang="T8">
                    <a:pos x="T0" y="T1"/>
                  </a:cxn>
                  <a:cxn ang="T9">
                    <a:pos x="T2" y="T3"/>
                  </a:cxn>
                  <a:cxn ang="T10">
                    <a:pos x="T4" y="T5"/>
                  </a:cxn>
                  <a:cxn ang="T11">
                    <a:pos x="T6" y="T7"/>
                  </a:cxn>
                </a:cxnLst>
                <a:rect l="T12" t="T13" r="T14" b="T15"/>
                <a:pathLst>
                  <a:path w="35" h="35">
                    <a:moveTo>
                      <a:pt x="0" y="35"/>
                    </a:moveTo>
                    <a:lnTo>
                      <a:pt x="17" y="0"/>
                    </a:lnTo>
                    <a:lnTo>
                      <a:pt x="35" y="3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1" name="Line 53"/>
              <p:cNvSpPr>
                <a:spLocks noChangeShapeType="1"/>
              </p:cNvSpPr>
              <p:nvPr/>
            </p:nvSpPr>
            <p:spPr bwMode="auto">
              <a:xfrm flipH="1">
                <a:off x="4136" y="3024"/>
                <a:ext cx="116"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675" name="Group 54"/>
            <p:cNvGrpSpPr>
              <a:grpSpLocks/>
            </p:cNvGrpSpPr>
            <p:nvPr/>
          </p:nvGrpSpPr>
          <p:grpSpPr bwMode="auto">
            <a:xfrm flipH="1">
              <a:off x="1980" y="3565"/>
              <a:ext cx="143" cy="57"/>
              <a:chOff x="4136" y="2999"/>
              <a:chExt cx="124" cy="50"/>
            </a:xfrm>
          </p:grpSpPr>
          <p:sp>
            <p:nvSpPr>
              <p:cNvPr id="25678" name="Freeform 55"/>
              <p:cNvSpPr>
                <a:spLocks/>
              </p:cNvSpPr>
              <p:nvPr/>
            </p:nvSpPr>
            <p:spPr bwMode="auto">
              <a:xfrm rot="5400000">
                <a:off x="4213" y="3002"/>
                <a:ext cx="50" cy="44"/>
              </a:xfrm>
              <a:custGeom>
                <a:avLst/>
                <a:gdLst>
                  <a:gd name="T0" fmla="*/ 0 w 35"/>
                  <a:gd name="T1" fmla="*/ 44 h 35"/>
                  <a:gd name="T2" fmla="*/ 24 w 35"/>
                  <a:gd name="T3" fmla="*/ 0 h 35"/>
                  <a:gd name="T4" fmla="*/ 50 w 35"/>
                  <a:gd name="T5" fmla="*/ 44 h 35"/>
                  <a:gd name="T6" fmla="*/ 0 w 35"/>
                  <a:gd name="T7" fmla="*/ 44 h 35"/>
                  <a:gd name="T8" fmla="*/ 0 60000 65536"/>
                  <a:gd name="T9" fmla="*/ 0 60000 65536"/>
                  <a:gd name="T10" fmla="*/ 0 60000 65536"/>
                  <a:gd name="T11" fmla="*/ 0 60000 65536"/>
                  <a:gd name="T12" fmla="*/ 0 w 35"/>
                  <a:gd name="T13" fmla="*/ 0 h 35"/>
                  <a:gd name="T14" fmla="*/ 35 w 35"/>
                  <a:gd name="T15" fmla="*/ 35 h 35"/>
                </a:gdLst>
                <a:ahLst/>
                <a:cxnLst>
                  <a:cxn ang="T8">
                    <a:pos x="T0" y="T1"/>
                  </a:cxn>
                  <a:cxn ang="T9">
                    <a:pos x="T2" y="T3"/>
                  </a:cxn>
                  <a:cxn ang="T10">
                    <a:pos x="T4" y="T5"/>
                  </a:cxn>
                  <a:cxn ang="T11">
                    <a:pos x="T6" y="T7"/>
                  </a:cxn>
                </a:cxnLst>
                <a:rect l="T12" t="T13" r="T14" b="T15"/>
                <a:pathLst>
                  <a:path w="35" h="35">
                    <a:moveTo>
                      <a:pt x="0" y="35"/>
                    </a:moveTo>
                    <a:lnTo>
                      <a:pt x="17" y="0"/>
                    </a:lnTo>
                    <a:lnTo>
                      <a:pt x="35" y="3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9" name="Line 56"/>
              <p:cNvSpPr>
                <a:spLocks noChangeShapeType="1"/>
              </p:cNvSpPr>
              <p:nvPr/>
            </p:nvSpPr>
            <p:spPr bwMode="auto">
              <a:xfrm flipH="1">
                <a:off x="4136" y="3024"/>
                <a:ext cx="116" cy="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676" name="Line 57"/>
            <p:cNvSpPr>
              <a:spLocks noChangeShapeType="1"/>
            </p:cNvSpPr>
            <p:nvPr/>
          </p:nvSpPr>
          <p:spPr bwMode="auto">
            <a:xfrm>
              <a:off x="2123" y="3594"/>
              <a:ext cx="0" cy="9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77" name="AutoShape 58"/>
            <p:cNvSpPr>
              <a:spLocks/>
            </p:cNvSpPr>
            <p:nvPr/>
          </p:nvSpPr>
          <p:spPr bwMode="auto">
            <a:xfrm rot="-5400000">
              <a:off x="2353" y="3138"/>
              <a:ext cx="45" cy="789"/>
            </a:xfrm>
            <a:prstGeom prst="leftBrace">
              <a:avLst>
                <a:gd name="adj1" fmla="val 61854"/>
                <a:gd name="adj2" fmla="val 50000"/>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sp>
        <p:nvSpPr>
          <p:cNvPr id="25647" name="Line 59"/>
          <p:cNvSpPr>
            <a:spLocks noChangeShapeType="1"/>
          </p:cNvSpPr>
          <p:nvPr/>
        </p:nvSpPr>
        <p:spPr bwMode="auto">
          <a:xfrm>
            <a:off x="485775" y="3459163"/>
            <a:ext cx="638175"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8" name="Rectangle 60"/>
          <p:cNvSpPr>
            <a:spLocks noChangeArrowheads="1"/>
          </p:cNvSpPr>
          <p:nvPr/>
        </p:nvSpPr>
        <p:spPr bwMode="auto">
          <a:xfrm>
            <a:off x="5008563" y="5732463"/>
            <a:ext cx="523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400" b="1">
                <a:solidFill>
                  <a:srgbClr val="000000"/>
                </a:solidFill>
                <a:ea typeface="SimSun" panose="02010600030101010101" pitchFamily="2" charset="-122"/>
              </a:rPr>
              <a:t>t</a:t>
            </a:r>
            <a:endParaRPr lang="hu-HU" altLang="en-US" sz="2400" i="1">
              <a:ea typeface="MS PGothic" panose="020B0600070205080204" pitchFamily="34" charset="-128"/>
            </a:endParaRPr>
          </a:p>
        </p:txBody>
      </p:sp>
      <p:sp>
        <p:nvSpPr>
          <p:cNvPr id="25649" name="Line 61"/>
          <p:cNvSpPr>
            <a:spLocks noChangeShapeType="1"/>
          </p:cNvSpPr>
          <p:nvPr/>
        </p:nvSpPr>
        <p:spPr bwMode="auto">
          <a:xfrm>
            <a:off x="735013" y="4352925"/>
            <a:ext cx="2384425" cy="0"/>
          </a:xfrm>
          <a:prstGeom prst="line">
            <a:avLst/>
          </a:prstGeom>
          <a:noFill/>
          <a:ln w="6350">
            <a:solidFill>
              <a:srgbClr val="000000"/>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50" name="Line 62"/>
          <p:cNvSpPr>
            <a:spLocks noChangeShapeType="1"/>
          </p:cNvSpPr>
          <p:nvPr/>
        </p:nvSpPr>
        <p:spPr bwMode="auto">
          <a:xfrm>
            <a:off x="2397125" y="4346575"/>
            <a:ext cx="730250" cy="317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1" name="Line 63"/>
          <p:cNvSpPr>
            <a:spLocks noChangeShapeType="1"/>
          </p:cNvSpPr>
          <p:nvPr/>
        </p:nvSpPr>
        <p:spPr bwMode="auto">
          <a:xfrm>
            <a:off x="735013" y="2143125"/>
            <a:ext cx="384175" cy="0"/>
          </a:xfrm>
          <a:prstGeom prst="line">
            <a:avLst/>
          </a:prstGeom>
          <a:noFill/>
          <a:ln w="6350">
            <a:solidFill>
              <a:srgbClr val="000000"/>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52" name="Line 64"/>
          <p:cNvSpPr>
            <a:spLocks noChangeShapeType="1"/>
          </p:cNvSpPr>
          <p:nvPr/>
        </p:nvSpPr>
        <p:spPr bwMode="auto">
          <a:xfrm rot="-5400000">
            <a:off x="446087" y="2800351"/>
            <a:ext cx="1336675"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7" name="Group 65"/>
          <p:cNvGrpSpPr>
            <a:grpSpLocks/>
          </p:cNvGrpSpPr>
          <p:nvPr/>
        </p:nvGrpSpPr>
        <p:grpSpPr bwMode="auto">
          <a:xfrm>
            <a:off x="352425" y="4503738"/>
            <a:ext cx="2771775" cy="858837"/>
            <a:chOff x="222" y="2657"/>
            <a:chExt cx="1746" cy="541"/>
          </a:xfrm>
        </p:grpSpPr>
        <p:sp>
          <p:nvSpPr>
            <p:cNvPr id="25659" name="Line 66"/>
            <p:cNvSpPr>
              <a:spLocks noChangeShapeType="1"/>
            </p:cNvSpPr>
            <p:nvPr/>
          </p:nvSpPr>
          <p:spPr bwMode="auto">
            <a:xfrm>
              <a:off x="381" y="2945"/>
              <a:ext cx="78"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60" name="Line 67"/>
            <p:cNvSpPr>
              <a:spLocks noChangeShapeType="1"/>
            </p:cNvSpPr>
            <p:nvPr/>
          </p:nvSpPr>
          <p:spPr bwMode="auto">
            <a:xfrm>
              <a:off x="703" y="2945"/>
              <a:ext cx="1265"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61" name="Line 68"/>
            <p:cNvSpPr>
              <a:spLocks noChangeShapeType="1"/>
            </p:cNvSpPr>
            <p:nvPr/>
          </p:nvSpPr>
          <p:spPr bwMode="auto">
            <a:xfrm>
              <a:off x="1339" y="2852"/>
              <a:ext cx="0" cy="5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62" name="Freeform 69"/>
            <p:cNvSpPr>
              <a:spLocks/>
            </p:cNvSpPr>
            <p:nvPr/>
          </p:nvSpPr>
          <p:spPr bwMode="auto">
            <a:xfrm>
              <a:off x="1312" y="2810"/>
              <a:ext cx="57" cy="48"/>
            </a:xfrm>
            <a:custGeom>
              <a:avLst/>
              <a:gdLst>
                <a:gd name="T0" fmla="*/ 0 w 35"/>
                <a:gd name="T1" fmla="*/ 48 h 34"/>
                <a:gd name="T2" fmla="*/ 28 w 35"/>
                <a:gd name="T3" fmla="*/ 0 h 34"/>
                <a:gd name="T4" fmla="*/ 57 w 35"/>
                <a:gd name="T5" fmla="*/ 48 h 34"/>
                <a:gd name="T6" fmla="*/ 0 w 35"/>
                <a:gd name="T7" fmla="*/ 48 h 34"/>
                <a:gd name="T8" fmla="*/ 0 60000 65536"/>
                <a:gd name="T9" fmla="*/ 0 60000 65536"/>
                <a:gd name="T10" fmla="*/ 0 60000 65536"/>
                <a:gd name="T11" fmla="*/ 0 60000 65536"/>
                <a:gd name="T12" fmla="*/ 0 w 35"/>
                <a:gd name="T13" fmla="*/ 0 h 34"/>
                <a:gd name="T14" fmla="*/ 35 w 35"/>
                <a:gd name="T15" fmla="*/ 34 h 34"/>
              </a:gdLst>
              <a:ahLst/>
              <a:cxnLst>
                <a:cxn ang="T8">
                  <a:pos x="T0" y="T1"/>
                </a:cxn>
                <a:cxn ang="T9">
                  <a:pos x="T2" y="T3"/>
                </a:cxn>
                <a:cxn ang="T10">
                  <a:pos x="T4" y="T5"/>
                </a:cxn>
                <a:cxn ang="T11">
                  <a:pos x="T6" y="T7"/>
                </a:cxn>
              </a:cxnLst>
              <a:rect l="T12" t="T13" r="T14" b="T15"/>
              <a:pathLst>
                <a:path w="35" h="34">
                  <a:moveTo>
                    <a:pt x="0" y="34"/>
                  </a:moveTo>
                  <a:lnTo>
                    <a:pt x="17" y="0"/>
                  </a:lnTo>
                  <a:lnTo>
                    <a:pt x="35" y="3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3" name="Freeform 70"/>
            <p:cNvSpPr>
              <a:spLocks/>
            </p:cNvSpPr>
            <p:nvPr/>
          </p:nvSpPr>
          <p:spPr bwMode="auto">
            <a:xfrm>
              <a:off x="1312" y="2895"/>
              <a:ext cx="57" cy="50"/>
            </a:xfrm>
            <a:custGeom>
              <a:avLst/>
              <a:gdLst>
                <a:gd name="T0" fmla="*/ 57 w 35"/>
                <a:gd name="T1" fmla="*/ 0 h 35"/>
                <a:gd name="T2" fmla="*/ 28 w 35"/>
                <a:gd name="T3" fmla="*/ 50 h 35"/>
                <a:gd name="T4" fmla="*/ 0 w 35"/>
                <a:gd name="T5" fmla="*/ 0 h 35"/>
                <a:gd name="T6" fmla="*/ 57 w 35"/>
                <a:gd name="T7" fmla="*/ 0 h 35"/>
                <a:gd name="T8" fmla="*/ 0 60000 65536"/>
                <a:gd name="T9" fmla="*/ 0 60000 65536"/>
                <a:gd name="T10" fmla="*/ 0 60000 65536"/>
                <a:gd name="T11" fmla="*/ 0 60000 65536"/>
                <a:gd name="T12" fmla="*/ 0 w 35"/>
                <a:gd name="T13" fmla="*/ 0 h 35"/>
                <a:gd name="T14" fmla="*/ 35 w 35"/>
                <a:gd name="T15" fmla="*/ 35 h 35"/>
              </a:gdLst>
              <a:ahLst/>
              <a:cxnLst>
                <a:cxn ang="T8">
                  <a:pos x="T0" y="T1"/>
                </a:cxn>
                <a:cxn ang="T9">
                  <a:pos x="T2" y="T3"/>
                </a:cxn>
                <a:cxn ang="T10">
                  <a:pos x="T4" y="T5"/>
                </a:cxn>
                <a:cxn ang="T11">
                  <a:pos x="T6" y="T7"/>
                </a:cxn>
              </a:cxnLst>
              <a:rect l="T12" t="T13" r="T14" b="T15"/>
              <a:pathLst>
                <a:path w="35" h="35">
                  <a:moveTo>
                    <a:pt x="35" y="0"/>
                  </a:moveTo>
                  <a:lnTo>
                    <a:pt x="17" y="35"/>
                  </a:lnTo>
                  <a:lnTo>
                    <a:pt x="0" y="0"/>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664" name="Group 71"/>
            <p:cNvGrpSpPr>
              <a:grpSpLocks/>
            </p:cNvGrpSpPr>
            <p:nvPr/>
          </p:nvGrpSpPr>
          <p:grpSpPr bwMode="auto">
            <a:xfrm flipH="1">
              <a:off x="1182" y="2945"/>
              <a:ext cx="186" cy="137"/>
              <a:chOff x="3501" y="2454"/>
              <a:chExt cx="162" cy="120"/>
            </a:xfrm>
          </p:grpSpPr>
          <p:sp>
            <p:nvSpPr>
              <p:cNvPr id="25668" name="Freeform 72"/>
              <p:cNvSpPr>
                <a:spLocks/>
              </p:cNvSpPr>
              <p:nvPr/>
            </p:nvSpPr>
            <p:spPr bwMode="auto">
              <a:xfrm>
                <a:off x="3525" y="2493"/>
                <a:ext cx="138" cy="81"/>
              </a:xfrm>
              <a:custGeom>
                <a:avLst/>
                <a:gdLst>
                  <a:gd name="T0" fmla="*/ 138 w 98"/>
                  <a:gd name="T1" fmla="*/ 81 h 66"/>
                  <a:gd name="T2" fmla="*/ 0 w 98"/>
                  <a:gd name="T3" fmla="*/ 81 h 66"/>
                  <a:gd name="T4" fmla="*/ 0 w 98"/>
                  <a:gd name="T5" fmla="*/ 0 h 66"/>
                  <a:gd name="T6" fmla="*/ 0 60000 65536"/>
                  <a:gd name="T7" fmla="*/ 0 60000 65536"/>
                  <a:gd name="T8" fmla="*/ 0 60000 65536"/>
                  <a:gd name="T9" fmla="*/ 0 w 98"/>
                  <a:gd name="T10" fmla="*/ 0 h 66"/>
                  <a:gd name="T11" fmla="*/ 98 w 98"/>
                  <a:gd name="T12" fmla="*/ 66 h 66"/>
                </a:gdLst>
                <a:ahLst/>
                <a:cxnLst>
                  <a:cxn ang="T6">
                    <a:pos x="T0" y="T1"/>
                  </a:cxn>
                  <a:cxn ang="T7">
                    <a:pos x="T2" y="T3"/>
                  </a:cxn>
                  <a:cxn ang="T8">
                    <a:pos x="T4" y="T5"/>
                  </a:cxn>
                </a:cxnLst>
                <a:rect l="T9" t="T10" r="T11" b="T12"/>
                <a:pathLst>
                  <a:path w="98" h="66">
                    <a:moveTo>
                      <a:pt x="98" y="66"/>
                    </a:moveTo>
                    <a:lnTo>
                      <a:pt x="0" y="66"/>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69" name="Freeform 73"/>
              <p:cNvSpPr>
                <a:spLocks/>
              </p:cNvSpPr>
              <p:nvPr/>
            </p:nvSpPr>
            <p:spPr bwMode="auto">
              <a:xfrm>
                <a:off x="3501" y="2454"/>
                <a:ext cx="50" cy="44"/>
              </a:xfrm>
              <a:custGeom>
                <a:avLst/>
                <a:gdLst>
                  <a:gd name="T0" fmla="*/ 0 w 35"/>
                  <a:gd name="T1" fmla="*/ 44 h 35"/>
                  <a:gd name="T2" fmla="*/ 24 w 35"/>
                  <a:gd name="T3" fmla="*/ 0 h 35"/>
                  <a:gd name="T4" fmla="*/ 50 w 35"/>
                  <a:gd name="T5" fmla="*/ 44 h 35"/>
                  <a:gd name="T6" fmla="*/ 0 w 35"/>
                  <a:gd name="T7" fmla="*/ 44 h 35"/>
                  <a:gd name="T8" fmla="*/ 0 60000 65536"/>
                  <a:gd name="T9" fmla="*/ 0 60000 65536"/>
                  <a:gd name="T10" fmla="*/ 0 60000 65536"/>
                  <a:gd name="T11" fmla="*/ 0 60000 65536"/>
                  <a:gd name="T12" fmla="*/ 0 w 35"/>
                  <a:gd name="T13" fmla="*/ 0 h 35"/>
                  <a:gd name="T14" fmla="*/ 35 w 35"/>
                  <a:gd name="T15" fmla="*/ 35 h 35"/>
                </a:gdLst>
                <a:ahLst/>
                <a:cxnLst>
                  <a:cxn ang="T8">
                    <a:pos x="T0" y="T1"/>
                  </a:cxn>
                  <a:cxn ang="T9">
                    <a:pos x="T2" y="T3"/>
                  </a:cxn>
                  <a:cxn ang="T10">
                    <a:pos x="T4" y="T5"/>
                  </a:cxn>
                  <a:cxn ang="T11">
                    <a:pos x="T6" y="T7"/>
                  </a:cxn>
                </a:cxnLst>
                <a:rect l="T12" t="T13" r="T14" b="T15"/>
                <a:pathLst>
                  <a:path w="35" h="35">
                    <a:moveTo>
                      <a:pt x="0" y="35"/>
                    </a:moveTo>
                    <a:lnTo>
                      <a:pt x="17" y="0"/>
                    </a:lnTo>
                    <a:lnTo>
                      <a:pt x="35" y="3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65" name="Rectangle 74"/>
            <p:cNvSpPr>
              <a:spLocks noChangeArrowheads="1"/>
            </p:cNvSpPr>
            <p:nvPr/>
          </p:nvSpPr>
          <p:spPr bwMode="auto">
            <a:xfrm>
              <a:off x="931" y="3013"/>
              <a:ext cx="319" cy="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400" b="1">
                  <a:solidFill>
                    <a:schemeClr val="tx1"/>
                  </a:solidFill>
                  <a:latin typeface="Arial Rounded MT Bold" panose="020F0704030504030204" pitchFamily="34" charset="0"/>
                  <a:ea typeface="SimSun" panose="02010600030101010101" pitchFamily="2" charset="-122"/>
                  <a:sym typeface="Symbol" panose="05050102010706020507" pitchFamily="18" charset="2"/>
                </a:rPr>
                <a:t></a:t>
              </a:r>
              <a:r>
                <a:rPr lang="hu-HU" altLang="zh-CN" sz="1400" b="1">
                  <a:solidFill>
                    <a:schemeClr val="tx1"/>
                  </a:solidFill>
                  <a:latin typeface="Arial Rounded MT Bold" panose="020F0704030504030204" pitchFamily="34" charset="0"/>
                  <a:ea typeface="SimSun" panose="02010600030101010101" pitchFamily="2" charset="-122"/>
                </a:rPr>
                <a:t>V</a:t>
              </a:r>
              <a:r>
                <a:rPr lang="hu-HU" altLang="zh-CN" sz="1400" b="1" baseline="-25000">
                  <a:solidFill>
                    <a:schemeClr val="tx1"/>
                  </a:solidFill>
                  <a:latin typeface="Arial Rounded MT Bold" panose="020F0704030504030204" pitchFamily="34" charset="0"/>
                  <a:ea typeface="SimSun" panose="02010600030101010101" pitchFamily="2" charset="-122"/>
                </a:rPr>
                <a:t>F</a:t>
              </a:r>
              <a:endParaRPr lang="hu-HU" altLang="en-US" sz="2400" i="1">
                <a:solidFill>
                  <a:schemeClr val="tx1"/>
                </a:solidFill>
                <a:ea typeface="MS PGothic" panose="020B0600070205080204" pitchFamily="34" charset="-128"/>
              </a:endParaRPr>
            </a:p>
          </p:txBody>
        </p:sp>
        <p:sp>
          <p:nvSpPr>
            <p:cNvPr id="25666" name="Rectangle 75"/>
            <p:cNvSpPr>
              <a:spLocks noChangeArrowheads="1"/>
            </p:cNvSpPr>
            <p:nvPr/>
          </p:nvSpPr>
          <p:spPr bwMode="auto">
            <a:xfrm>
              <a:off x="222" y="2657"/>
              <a:ext cx="160" cy="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200" b="1">
                  <a:solidFill>
                    <a:srgbClr val="000000"/>
                  </a:solidFill>
                  <a:ea typeface="SimSun" panose="02010600030101010101" pitchFamily="2" charset="-122"/>
                </a:rPr>
                <a:t>V</a:t>
              </a:r>
              <a:r>
                <a:rPr lang="hu-HU" altLang="zh-CN" sz="1200" b="1" baseline="-25000">
                  <a:solidFill>
                    <a:srgbClr val="000000"/>
                  </a:solidFill>
                  <a:ea typeface="SimSun" panose="02010600030101010101" pitchFamily="2" charset="-122"/>
                </a:rPr>
                <a:t>F</a:t>
              </a:r>
              <a:r>
                <a:rPr lang="en-US" altLang="zh-CN" sz="1200" b="1" baseline="-25000">
                  <a:solidFill>
                    <a:srgbClr val="000000"/>
                  </a:solidFill>
                  <a:ea typeface="SimSun" panose="02010600030101010101" pitchFamily="2" charset="-122"/>
                </a:rPr>
                <a:t>f</a:t>
              </a:r>
              <a:endParaRPr lang="hu-HU" altLang="en-US" sz="2400" i="1">
                <a:ea typeface="MS PGothic" panose="020B0600070205080204" pitchFamily="34" charset="-128"/>
              </a:endParaRPr>
            </a:p>
          </p:txBody>
        </p:sp>
        <p:sp>
          <p:nvSpPr>
            <p:cNvPr id="25667" name="Rectangle 76"/>
            <p:cNvSpPr>
              <a:spLocks noChangeArrowheads="1"/>
            </p:cNvSpPr>
            <p:nvPr/>
          </p:nvSpPr>
          <p:spPr bwMode="auto">
            <a:xfrm>
              <a:off x="222" y="2892"/>
              <a:ext cx="165"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spcBef>
                  <a:spcPct val="20000"/>
                </a:spcBef>
              </a:pPr>
              <a:r>
                <a:rPr lang="hu-HU" altLang="zh-CN" sz="1200" b="1">
                  <a:solidFill>
                    <a:srgbClr val="000000"/>
                  </a:solidFill>
                  <a:ea typeface="SimSun" panose="02010600030101010101" pitchFamily="2" charset="-122"/>
                </a:rPr>
                <a:t>V</a:t>
              </a:r>
              <a:r>
                <a:rPr lang="hu-HU" altLang="zh-CN" sz="1200" b="1" baseline="-25000">
                  <a:solidFill>
                    <a:srgbClr val="000000"/>
                  </a:solidFill>
                  <a:ea typeface="SimSun" panose="02010600030101010101" pitchFamily="2" charset="-122"/>
                </a:rPr>
                <a:t>F</a:t>
              </a:r>
              <a:r>
                <a:rPr lang="en-US" altLang="zh-CN" sz="1200" b="1" baseline="-25000">
                  <a:solidFill>
                    <a:srgbClr val="000000"/>
                  </a:solidFill>
                  <a:ea typeface="SimSun" panose="02010600030101010101" pitchFamily="2" charset="-122"/>
                </a:rPr>
                <a:t>i</a:t>
              </a:r>
              <a:endParaRPr lang="hu-HU" altLang="en-US" sz="2400" i="1">
                <a:ea typeface="MS PGothic" panose="020B0600070205080204" pitchFamily="34" charset="-128"/>
              </a:endParaRPr>
            </a:p>
          </p:txBody>
        </p:sp>
      </p:grpSp>
      <p:grpSp>
        <p:nvGrpSpPr>
          <p:cNvPr id="9" name="Group 77"/>
          <p:cNvGrpSpPr>
            <a:grpSpLocks/>
          </p:cNvGrpSpPr>
          <p:nvPr/>
        </p:nvGrpSpPr>
        <p:grpSpPr bwMode="auto">
          <a:xfrm>
            <a:off x="3171825" y="2068513"/>
            <a:ext cx="5845175" cy="3827462"/>
            <a:chOff x="1998" y="1123"/>
            <a:chExt cx="3682" cy="2411"/>
          </a:xfrm>
        </p:grpSpPr>
        <p:graphicFrame>
          <p:nvGraphicFramePr>
            <p:cNvPr id="25602" name="Object 78"/>
            <p:cNvGraphicFramePr>
              <a:graphicFrameLocks noChangeAspect="1"/>
            </p:cNvGraphicFramePr>
            <p:nvPr/>
          </p:nvGraphicFramePr>
          <p:xfrm>
            <a:off x="3202" y="1123"/>
            <a:ext cx="2478" cy="2411"/>
          </p:xfrm>
          <a:graphic>
            <a:graphicData uri="http://schemas.openxmlformats.org/presentationml/2006/ole">
              <mc:AlternateContent xmlns:mc="http://schemas.openxmlformats.org/markup-compatibility/2006">
                <mc:Choice xmlns:v="urn:schemas-microsoft-com:vml" Requires="v">
                  <p:oleObj spid="_x0000_s25694" r:id="rId4" imgW="6268325" imgH="6095238" progId="MSPhotoEd.3">
                    <p:embed/>
                  </p:oleObj>
                </mc:Choice>
                <mc:Fallback>
                  <p:oleObj r:id="rId4" imgW="6268325" imgH="6095238" progId="MSPhotoEd.3">
                    <p:embed/>
                    <p:pic>
                      <p:nvPicPr>
                        <p:cNvPr id="0" name="Object 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02" y="1123"/>
                          <a:ext cx="2478" cy="241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5657" name="Text Box 79"/>
            <p:cNvSpPr txBox="1">
              <a:spLocks noChangeArrowheads="1"/>
            </p:cNvSpPr>
            <p:nvPr/>
          </p:nvSpPr>
          <p:spPr bwMode="auto">
            <a:xfrm>
              <a:off x="2006" y="2598"/>
              <a:ext cx="746" cy="181"/>
            </a:xfrm>
            <a:prstGeom prst="rect">
              <a:avLst/>
            </a:prstGeom>
            <a:solidFill>
              <a:srgbClr val="3333CC"/>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90000"/>
                </a:lnSpc>
                <a:spcBef>
                  <a:spcPct val="20000"/>
                </a:spcBef>
              </a:pPr>
              <a:r>
                <a:rPr lang="en-GB" altLang="zh-CN" sz="1200" b="1" i="1">
                  <a:solidFill>
                    <a:srgbClr val="FFFFFF"/>
                  </a:solidFill>
                  <a:ea typeface="SimSun" panose="02010600030101010101" pitchFamily="2" charset="-122"/>
                </a:rPr>
                <a:t>Messung</a:t>
              </a:r>
              <a:endParaRPr lang="hu-HU" altLang="en-US" sz="2400" i="1"/>
            </a:p>
          </p:txBody>
        </p:sp>
        <p:sp>
          <p:nvSpPr>
            <p:cNvPr id="25658" name="Text Box 80"/>
            <p:cNvSpPr txBox="1">
              <a:spLocks noChangeArrowheads="1"/>
            </p:cNvSpPr>
            <p:nvPr/>
          </p:nvSpPr>
          <p:spPr bwMode="auto">
            <a:xfrm>
              <a:off x="1998" y="1422"/>
              <a:ext cx="746" cy="181"/>
            </a:xfrm>
            <a:prstGeom prst="rect">
              <a:avLst/>
            </a:prstGeom>
            <a:solidFill>
              <a:srgbClr val="3333CC"/>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90000"/>
                </a:lnSpc>
                <a:spcBef>
                  <a:spcPct val="20000"/>
                </a:spcBef>
              </a:pPr>
              <a:r>
                <a:rPr lang="en-GB" altLang="zh-CN" sz="1200" b="1" i="1">
                  <a:solidFill>
                    <a:srgbClr val="FFFFFF"/>
                  </a:solidFill>
                  <a:ea typeface="SimSun" panose="02010600030101010101" pitchFamily="2" charset="-122"/>
                </a:rPr>
                <a:t>Kühlung</a:t>
              </a:r>
              <a:endParaRPr lang="hu-HU" altLang="en-US" sz="2400" i="1"/>
            </a:p>
          </p:txBody>
        </p:sp>
      </p:grpSp>
      <p:sp>
        <p:nvSpPr>
          <p:cNvPr id="25655" name="Freeform 93"/>
          <p:cNvSpPr>
            <a:spLocks/>
          </p:cNvSpPr>
          <p:nvPr/>
        </p:nvSpPr>
        <p:spPr bwMode="auto">
          <a:xfrm>
            <a:off x="1135063" y="4206875"/>
            <a:ext cx="1263650" cy="138113"/>
          </a:xfrm>
          <a:custGeom>
            <a:avLst/>
            <a:gdLst>
              <a:gd name="T0" fmla="*/ 0 w 777"/>
              <a:gd name="T1" fmla="*/ 0 h 53"/>
              <a:gd name="T2" fmla="*/ 87821 w 777"/>
              <a:gd name="T3" fmla="*/ 54724 h 53"/>
              <a:gd name="T4" fmla="*/ 292737 w 777"/>
              <a:gd name="T5" fmla="*/ 83389 h 53"/>
              <a:gd name="T6" fmla="*/ 683054 w 777"/>
              <a:gd name="T7" fmla="*/ 114660 h 53"/>
              <a:gd name="T8" fmla="*/ 1263650 w 777"/>
              <a:gd name="T9" fmla="*/ 138113 h 53"/>
              <a:gd name="T10" fmla="*/ 0 60000 65536"/>
              <a:gd name="T11" fmla="*/ 0 60000 65536"/>
              <a:gd name="T12" fmla="*/ 0 60000 65536"/>
              <a:gd name="T13" fmla="*/ 0 60000 65536"/>
              <a:gd name="T14" fmla="*/ 0 60000 65536"/>
              <a:gd name="T15" fmla="*/ 0 w 777"/>
              <a:gd name="T16" fmla="*/ 0 h 53"/>
              <a:gd name="T17" fmla="*/ 777 w 777"/>
              <a:gd name="T18" fmla="*/ 53 h 53"/>
            </a:gdLst>
            <a:ahLst/>
            <a:cxnLst>
              <a:cxn ang="T10">
                <a:pos x="T0" y="T1"/>
              </a:cxn>
              <a:cxn ang="T11">
                <a:pos x="T2" y="T3"/>
              </a:cxn>
              <a:cxn ang="T12">
                <a:pos x="T4" y="T5"/>
              </a:cxn>
              <a:cxn ang="T13">
                <a:pos x="T6" y="T7"/>
              </a:cxn>
              <a:cxn ang="T14">
                <a:pos x="T8" y="T9"/>
              </a:cxn>
            </a:cxnLst>
            <a:rect l="T15" t="T16" r="T17" b="T18"/>
            <a:pathLst>
              <a:path w="777" h="53">
                <a:moveTo>
                  <a:pt x="0" y="0"/>
                </a:moveTo>
                <a:cubicBezTo>
                  <a:pt x="12" y="8"/>
                  <a:pt x="24" y="16"/>
                  <a:pt x="54" y="21"/>
                </a:cubicBezTo>
                <a:cubicBezTo>
                  <a:pt x="84" y="26"/>
                  <a:pt x="119" y="28"/>
                  <a:pt x="180" y="32"/>
                </a:cubicBezTo>
                <a:cubicBezTo>
                  <a:pt x="241" y="36"/>
                  <a:pt x="321" y="41"/>
                  <a:pt x="420" y="44"/>
                </a:cubicBezTo>
                <a:cubicBezTo>
                  <a:pt x="519" y="47"/>
                  <a:pt x="648" y="50"/>
                  <a:pt x="777" y="53"/>
                </a:cubicBezTo>
              </a:path>
            </a:pathLst>
          </a:custGeom>
          <a:noFill/>
          <a:ln w="25400" cmpd="sng">
            <a:solidFill>
              <a:srgbClr val="4D288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56" name="Line 94"/>
          <p:cNvSpPr>
            <a:spLocks noChangeShapeType="1"/>
          </p:cNvSpPr>
          <p:nvPr/>
        </p:nvSpPr>
        <p:spPr bwMode="auto">
          <a:xfrm flipH="1">
            <a:off x="1122363" y="4197350"/>
            <a:ext cx="11112" cy="554038"/>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024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4385" name="Picture 14"/>
          <p:cNvPicPr>
            <a:picLocks noChangeAspect="1" noChangeArrowheads="1"/>
          </p:cNvPicPr>
          <p:nvPr/>
        </p:nvPicPr>
        <p:blipFill>
          <a:blip r:embed="rId9" cstate="print"/>
          <a:srcRect/>
          <a:stretch>
            <a:fillRect/>
          </a:stretch>
        </p:blipFill>
        <p:spPr bwMode="auto">
          <a:xfrm>
            <a:off x="6494463" y="2940050"/>
            <a:ext cx="2506662" cy="2062163"/>
          </a:xfrm>
          <a:prstGeom prst="rect">
            <a:avLst/>
          </a:prstGeom>
          <a:noFill/>
          <a:ln w="9525">
            <a:noFill/>
            <a:miter lim="800000"/>
            <a:headEnd/>
            <a:tailEnd/>
          </a:ln>
        </p:spPr>
      </p:pic>
      <p:grpSp>
        <p:nvGrpSpPr>
          <p:cNvPr id="3" name="Group 97"/>
          <p:cNvGrpSpPr>
            <a:grpSpLocks/>
          </p:cNvGrpSpPr>
          <p:nvPr/>
        </p:nvGrpSpPr>
        <p:grpSpPr bwMode="auto">
          <a:xfrm>
            <a:off x="2717800" y="1136650"/>
            <a:ext cx="3260725" cy="2797176"/>
            <a:chOff x="1766" y="705"/>
            <a:chExt cx="2054" cy="1762"/>
          </a:xfrm>
        </p:grpSpPr>
        <p:grpSp>
          <p:nvGrpSpPr>
            <p:cNvPr id="4" name="Group 96"/>
            <p:cNvGrpSpPr>
              <a:grpSpLocks/>
            </p:cNvGrpSpPr>
            <p:nvPr/>
          </p:nvGrpSpPr>
          <p:grpSpPr bwMode="auto">
            <a:xfrm>
              <a:off x="1766" y="705"/>
              <a:ext cx="1477" cy="1762"/>
              <a:chOff x="1766" y="705"/>
              <a:chExt cx="1477" cy="1762"/>
            </a:xfrm>
          </p:grpSpPr>
          <p:sp>
            <p:nvSpPr>
              <p:cNvPr id="3344481" name="Rectangle 19"/>
              <p:cNvSpPr>
                <a:spLocks noChangeAspect="1" noChangeArrowheads="1"/>
              </p:cNvSpPr>
              <p:nvPr/>
            </p:nvSpPr>
            <p:spPr bwMode="auto">
              <a:xfrm>
                <a:off x="2388" y="705"/>
                <a:ext cx="218" cy="209"/>
              </a:xfrm>
              <a:prstGeom prst="rect">
                <a:avLst/>
              </a:prstGeom>
              <a:gradFill rotWithShape="1">
                <a:gsLst>
                  <a:gs pos="0">
                    <a:srgbClr val="000000"/>
                  </a:gs>
                  <a:gs pos="50000">
                    <a:srgbClr val="DDDDDD"/>
                  </a:gs>
                  <a:gs pos="100000">
                    <a:srgbClr val="000000"/>
                  </a:gs>
                </a:gsLst>
                <a:lin ang="0" scaled="1"/>
              </a:gradFill>
              <a:ln w="25400" algn="ctr">
                <a:solidFill>
                  <a:srgbClr val="000000"/>
                </a:solidFill>
                <a:miter lim="800000"/>
                <a:headEnd/>
                <a:tailEnd/>
              </a:ln>
            </p:spPr>
            <p:txBody>
              <a:bodyPr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82" name="Oval 20"/>
              <p:cNvSpPr>
                <a:spLocks noChangeAspect="1" noChangeArrowheads="1"/>
              </p:cNvSpPr>
              <p:nvPr/>
            </p:nvSpPr>
            <p:spPr bwMode="auto">
              <a:xfrm>
                <a:off x="1766" y="836"/>
                <a:ext cx="1477" cy="1479"/>
              </a:xfrm>
              <a:prstGeom prst="ellipse">
                <a:avLst/>
              </a:prstGeom>
              <a:gradFill rotWithShape="1">
                <a:gsLst>
                  <a:gs pos="0">
                    <a:srgbClr val="DDDDDD"/>
                  </a:gs>
                  <a:gs pos="100000">
                    <a:srgbClr val="FFFFFF"/>
                  </a:gs>
                </a:gsLst>
                <a:path path="shape">
                  <a:fillToRect l="50000" t="50000" r="50000" b="50000"/>
                </a:path>
              </a:gradFill>
              <a:ln w="47625">
                <a:solidFill>
                  <a:srgbClr val="000000"/>
                </a:solidFill>
                <a:round/>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nvGrpSpPr>
              <p:cNvPr id="5" name="Group 69"/>
              <p:cNvGrpSpPr>
                <a:grpSpLocks noChangeAspect="1"/>
              </p:cNvGrpSpPr>
              <p:nvPr/>
            </p:nvGrpSpPr>
            <p:grpSpPr bwMode="auto">
              <a:xfrm>
                <a:off x="2382" y="2125"/>
                <a:ext cx="219" cy="282"/>
                <a:chOff x="4470" y="2850"/>
                <a:chExt cx="252" cy="324"/>
              </a:xfrm>
            </p:grpSpPr>
            <p:sp>
              <p:nvSpPr>
                <p:cNvPr id="3344486" name="Oval 70"/>
                <p:cNvSpPr>
                  <a:spLocks noChangeAspect="1" noChangeArrowheads="1"/>
                </p:cNvSpPr>
                <p:nvPr/>
              </p:nvSpPr>
              <p:spPr bwMode="auto">
                <a:xfrm>
                  <a:off x="4530" y="2850"/>
                  <a:ext cx="126" cy="138"/>
                </a:xfrm>
                <a:prstGeom prst="ellipse">
                  <a:avLst/>
                </a:prstGeom>
                <a:gradFill rotWithShape="1">
                  <a:gsLst>
                    <a:gs pos="0">
                      <a:srgbClr val="FFFFFF"/>
                    </a:gs>
                    <a:gs pos="100000">
                      <a:srgbClr val="FFFFCC"/>
                    </a:gs>
                  </a:gsLst>
                  <a:path path="shape">
                    <a:fillToRect l="50000" t="50000" r="50000" b="50000"/>
                  </a:path>
                </a:gradFill>
                <a:ln w="12700" algn="ctr">
                  <a:solidFill>
                    <a:srgbClr val="000000"/>
                  </a:solidFill>
                  <a:round/>
                  <a:headEnd/>
                  <a:tailEnd/>
                </a:ln>
              </p:spPr>
              <p:txBody>
                <a:bodyPr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87" name="Rectangle 71"/>
                <p:cNvSpPr>
                  <a:spLocks noChangeAspect="1" noChangeArrowheads="1"/>
                </p:cNvSpPr>
                <p:nvPr/>
              </p:nvSpPr>
              <p:spPr bwMode="auto">
                <a:xfrm>
                  <a:off x="4470" y="2934"/>
                  <a:ext cx="252" cy="240"/>
                </a:xfrm>
                <a:prstGeom prst="rect">
                  <a:avLst/>
                </a:prstGeom>
                <a:gradFill rotWithShape="1">
                  <a:gsLst>
                    <a:gs pos="0">
                      <a:srgbClr val="000000"/>
                    </a:gs>
                    <a:gs pos="50000">
                      <a:srgbClr val="DDDDDD"/>
                    </a:gs>
                    <a:gs pos="100000">
                      <a:srgbClr val="000000"/>
                    </a:gs>
                  </a:gsLst>
                  <a:lin ang="0" scaled="1"/>
                </a:gradFill>
                <a:ln w="25400" algn="ctr">
                  <a:solidFill>
                    <a:srgbClr val="000000"/>
                  </a:solidFill>
                  <a:miter lim="800000"/>
                  <a:headEnd/>
                  <a:tailEnd/>
                </a:ln>
              </p:spPr>
              <p:txBody>
                <a:bodyPr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sp>
            <p:nvSpPr>
              <p:cNvPr id="3344484" name="Text Box 72"/>
              <p:cNvSpPr txBox="1">
                <a:spLocks noChangeAspect="1" noChangeArrowheads="1"/>
              </p:cNvSpPr>
              <p:nvPr/>
            </p:nvSpPr>
            <p:spPr bwMode="auto">
              <a:xfrm>
                <a:off x="2599" y="706"/>
                <a:ext cx="600" cy="145"/>
              </a:xfrm>
              <a:prstGeom prst="rect">
                <a:avLst/>
              </a:prstGeom>
              <a:noFill/>
              <a:ln w="9525"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altLang="zh-CN" sz="1000" b="0" i="1" u="none" strike="noStrike" kern="1200" cap="none" spc="0" normalizeH="0" baseline="0" noProof="0" dirty="0" smtClean="0">
                    <a:ln>
                      <a:noFill/>
                    </a:ln>
                    <a:solidFill>
                      <a:srgbClr val="371178"/>
                    </a:solidFill>
                    <a:effectLst/>
                    <a:uLnTx/>
                    <a:uFillTx/>
                    <a:latin typeface="Arial" charset="0"/>
                    <a:ea typeface="SimSun" pitchFamily="2" charset="-122"/>
                    <a:cs typeface="Arial" charset="0"/>
                  </a:rPr>
                  <a:t>Detektor</a:t>
                </a:r>
                <a:endParaRPr kumimoji="0" lang="hu-HU" sz="2000" b="0" i="0" u="none" strike="noStrike" kern="1200" cap="none" spc="0" normalizeH="0" baseline="0" noProof="0" dirty="0">
                  <a:ln>
                    <a:noFill/>
                  </a:ln>
                  <a:solidFill>
                    <a:srgbClr val="4F2780"/>
                  </a:solidFill>
                  <a:effectLst/>
                  <a:uLnTx/>
                  <a:uFillTx/>
                  <a:latin typeface="Arial" charset="0"/>
                  <a:ea typeface="+mn-ea"/>
                  <a:cs typeface="Arial" charset="0"/>
                </a:endParaRPr>
              </a:p>
            </p:txBody>
          </p:sp>
          <p:sp>
            <p:nvSpPr>
              <p:cNvPr id="3344485" name="Text Box 73"/>
              <p:cNvSpPr txBox="1">
                <a:spLocks noChangeAspect="1" noChangeArrowheads="1"/>
              </p:cNvSpPr>
              <p:nvPr/>
            </p:nvSpPr>
            <p:spPr bwMode="auto">
              <a:xfrm>
                <a:off x="2571" y="2309"/>
                <a:ext cx="654" cy="158"/>
              </a:xfrm>
              <a:prstGeom prst="rect">
                <a:avLst/>
              </a:prstGeom>
              <a:noFill/>
              <a:ln w="9525"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altLang="zh-CN" sz="1000" b="0" i="1" u="none" strike="noStrike" kern="1200" cap="none" spc="0" normalizeH="0" baseline="0" noProof="0" dirty="0" smtClean="0">
                    <a:ln>
                      <a:noFill/>
                    </a:ln>
                    <a:solidFill>
                      <a:srgbClr val="371178"/>
                    </a:solidFill>
                    <a:effectLst/>
                    <a:uLnTx/>
                    <a:uFillTx/>
                    <a:latin typeface="Arial" charset="0"/>
                    <a:ea typeface="SimSun" pitchFamily="2" charset="-122"/>
                    <a:cs typeface="Arial" charset="0"/>
                  </a:rPr>
                  <a:t>Referenz-LED</a:t>
                </a:r>
                <a:endParaRPr kumimoji="0" lang="hu-HU" sz="2000" b="0" i="0" u="none" strike="noStrike" kern="1200" cap="none" spc="0" normalizeH="0" baseline="0" noProof="0" dirty="0">
                  <a:ln>
                    <a:noFill/>
                  </a:ln>
                  <a:solidFill>
                    <a:srgbClr val="4F2780"/>
                  </a:solidFill>
                  <a:effectLst/>
                  <a:uLnTx/>
                  <a:uFillTx/>
                  <a:latin typeface="Arial" charset="0"/>
                  <a:ea typeface="+mn-ea"/>
                  <a:cs typeface="Arial" charset="0"/>
                </a:endParaRPr>
              </a:p>
            </p:txBody>
          </p:sp>
        </p:grpSp>
        <p:sp>
          <p:nvSpPr>
            <p:cNvPr id="3344480" name="Text Box 78"/>
            <p:cNvSpPr txBox="1">
              <a:spLocks noChangeAspect="1" noChangeArrowheads="1"/>
            </p:cNvSpPr>
            <p:nvPr/>
          </p:nvSpPr>
          <p:spPr bwMode="auto">
            <a:xfrm>
              <a:off x="3220" y="1207"/>
              <a:ext cx="600" cy="270"/>
            </a:xfrm>
            <a:prstGeom prst="rect">
              <a:avLst/>
            </a:prstGeom>
            <a:noFill/>
            <a:ln w="9525"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altLang="zh-CN" sz="1000" b="0" i="1" u="none" strike="noStrike" kern="1200" cap="none" spc="0" normalizeH="0" baseline="0" noProof="0" dirty="0" smtClean="0">
                  <a:ln>
                    <a:noFill/>
                  </a:ln>
                  <a:solidFill>
                    <a:srgbClr val="371178"/>
                  </a:solidFill>
                  <a:effectLst/>
                  <a:uLnTx/>
                  <a:uFillTx/>
                  <a:latin typeface="Arial" charset="0"/>
                  <a:ea typeface="SimSun" pitchFamily="2" charset="-122"/>
                  <a:cs typeface="Arial" charset="0"/>
                </a:rPr>
                <a:t>Ulbricht -Kugel</a:t>
              </a:r>
              <a:endParaRPr kumimoji="0" lang="hu-HU" sz="2000" b="0" i="0" u="none" strike="noStrike" kern="1200" cap="none" spc="0" normalizeH="0" baseline="0" noProof="0" dirty="0">
                <a:ln>
                  <a:noFill/>
                </a:ln>
                <a:solidFill>
                  <a:srgbClr val="4F2780"/>
                </a:solidFill>
                <a:effectLst/>
                <a:uLnTx/>
                <a:uFillTx/>
                <a:latin typeface="Arial" charset="0"/>
                <a:ea typeface="+mn-ea"/>
                <a:cs typeface="Arial" charset="0"/>
              </a:endParaRPr>
            </a:p>
          </p:txBody>
        </p:sp>
      </p:grpSp>
      <p:grpSp>
        <p:nvGrpSpPr>
          <p:cNvPr id="8" name="Group 98"/>
          <p:cNvGrpSpPr>
            <a:grpSpLocks/>
          </p:cNvGrpSpPr>
          <p:nvPr/>
        </p:nvGrpSpPr>
        <p:grpSpPr bwMode="auto">
          <a:xfrm>
            <a:off x="2957515" y="2090738"/>
            <a:ext cx="1858963" cy="1098550"/>
            <a:chOff x="1917" y="1306"/>
            <a:chExt cx="1171" cy="692"/>
          </a:xfrm>
        </p:grpSpPr>
        <p:sp>
          <p:nvSpPr>
            <p:cNvPr id="3344477" name="Rectangle 48"/>
            <p:cNvSpPr>
              <a:spLocks noChangeAspect="1" noChangeArrowheads="1"/>
            </p:cNvSpPr>
            <p:nvPr/>
          </p:nvSpPr>
          <p:spPr bwMode="auto">
            <a:xfrm>
              <a:off x="1917" y="1306"/>
              <a:ext cx="1123" cy="459"/>
            </a:xfrm>
            <a:prstGeom prst="rect">
              <a:avLst/>
            </a:prstGeom>
            <a:solidFill>
              <a:srgbClr val="CCFFFF"/>
            </a:solidFill>
            <a:ln w="31750">
              <a:solidFill>
                <a:srgbClr val="0000FF"/>
              </a:solid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78" name="Text Box 64"/>
            <p:cNvSpPr txBox="1">
              <a:spLocks noChangeAspect="1" noChangeArrowheads="1"/>
            </p:cNvSpPr>
            <p:nvPr/>
          </p:nvSpPr>
          <p:spPr bwMode="auto">
            <a:xfrm>
              <a:off x="2057" y="1780"/>
              <a:ext cx="1031" cy="218"/>
            </a:xfrm>
            <a:prstGeom prst="rect">
              <a:avLst/>
            </a:prstGeom>
            <a:noFill/>
            <a:ln w="9525" algn="ctr">
              <a:noFill/>
              <a:miter lim="800000"/>
              <a:headEnd/>
              <a:tailEnd/>
            </a:ln>
          </p:spPr>
          <p:txBody>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altLang="zh-CN" sz="900" b="0" i="1" u="none" strike="noStrike" kern="1200" cap="none" spc="0" normalizeH="0" baseline="0" noProof="0" dirty="0" err="1" smtClean="0">
                  <a:ln>
                    <a:noFill/>
                  </a:ln>
                  <a:solidFill>
                    <a:srgbClr val="FF0000"/>
                  </a:solidFill>
                  <a:effectLst/>
                  <a:uLnTx/>
                  <a:uFillTx/>
                  <a:latin typeface="Arial" charset="0"/>
                  <a:ea typeface="SimSun" pitchFamily="2" charset="-122"/>
                  <a:cs typeface="Arial" charset="0"/>
                </a:rPr>
                <a:t>Kühlplatte</a:t>
              </a:r>
              <a:r>
                <a:rPr kumimoji="0" lang="en-US" altLang="zh-CN" sz="900" b="0" i="1" u="none" strike="noStrike" kern="1200" cap="none" spc="0" normalizeH="0" baseline="0" noProof="0" dirty="0" smtClean="0">
                  <a:ln>
                    <a:noFill/>
                  </a:ln>
                  <a:solidFill>
                    <a:srgbClr val="FF0000"/>
                  </a:solidFill>
                  <a:effectLst/>
                  <a:uLnTx/>
                  <a:uFillTx/>
                  <a:latin typeface="Arial" charset="0"/>
                  <a:ea typeface="SimSun" pitchFamily="2" charset="-122"/>
                  <a:cs typeface="Arial" charset="0"/>
                </a:rPr>
                <a:t> </a:t>
              </a:r>
              <a:r>
                <a:rPr kumimoji="0" lang="hu-HU" altLang="zh-CN" sz="900" b="0" i="1" u="none" strike="noStrike" kern="1200" cap="none" spc="0" normalizeH="0" baseline="0" noProof="0" dirty="0" smtClean="0">
                  <a:ln>
                    <a:noFill/>
                  </a:ln>
                  <a:solidFill>
                    <a:srgbClr val="FF0000"/>
                  </a:solidFill>
                  <a:effectLst/>
                  <a:uLnTx/>
                  <a:uFillTx/>
                  <a:latin typeface="Arial" charset="0"/>
                  <a:ea typeface="SimSun" pitchFamily="2" charset="-122"/>
                  <a:cs typeface="Arial" charset="0"/>
                </a:rPr>
                <a:t> mit einstellbarer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hu-HU" altLang="zh-CN" sz="900" b="0" i="1" u="none" strike="noStrike" kern="1200" cap="none" spc="0" normalizeH="0" baseline="0" noProof="0" dirty="0" smtClean="0">
                  <a:ln>
                    <a:noFill/>
                  </a:ln>
                  <a:solidFill>
                    <a:srgbClr val="FF0000"/>
                  </a:solidFill>
                  <a:effectLst/>
                  <a:uLnTx/>
                  <a:uFillTx/>
                  <a:latin typeface="Arial" charset="0"/>
                  <a:ea typeface="SimSun" pitchFamily="2" charset="-122"/>
                  <a:cs typeface="Arial" charset="0"/>
                </a:rPr>
                <a:t>                Temperatur</a:t>
              </a:r>
              <a:endParaRPr kumimoji="0" lang="hu-HU" sz="2000" b="0" i="0" u="none" strike="noStrike" kern="1200" cap="none" spc="0" normalizeH="0" baseline="0" noProof="0" dirty="0">
                <a:ln>
                  <a:noFill/>
                </a:ln>
                <a:solidFill>
                  <a:srgbClr val="FF0000"/>
                </a:solidFill>
                <a:effectLst/>
                <a:uLnTx/>
                <a:uFillTx/>
                <a:latin typeface="Arial" charset="0"/>
                <a:ea typeface="+mn-ea"/>
                <a:cs typeface="Arial" charset="0"/>
              </a:endParaRPr>
            </a:p>
          </p:txBody>
        </p:sp>
      </p:grpSp>
      <p:sp>
        <p:nvSpPr>
          <p:cNvPr id="3344388" name="Rectangle 2"/>
          <p:cNvSpPr>
            <a:spLocks noGrp="1" noChangeArrowheads="1"/>
          </p:cNvSpPr>
          <p:nvPr>
            <p:ph type="title"/>
          </p:nvPr>
        </p:nvSpPr>
        <p:spPr>
          <a:xfrm>
            <a:off x="488950" y="0"/>
            <a:ext cx="8469313" cy="781050"/>
          </a:xfrm>
        </p:spPr>
        <p:txBody>
          <a:bodyPr/>
          <a:lstStyle/>
          <a:p>
            <a:pPr eaLnBrk="1" hangingPunct="1"/>
            <a:r>
              <a:rPr lang="en-US" dirty="0" err="1" smtClean="0"/>
              <a:t>Neue</a:t>
            </a:r>
            <a:r>
              <a:rPr lang="en-US" dirty="0" smtClean="0"/>
              <a:t> </a:t>
            </a:r>
            <a:r>
              <a:rPr lang="en-US" dirty="0" err="1" smtClean="0"/>
              <a:t>Teststandards</a:t>
            </a:r>
            <a:r>
              <a:rPr lang="en-US" dirty="0" smtClean="0"/>
              <a:t>: LED-</a:t>
            </a:r>
            <a:r>
              <a:rPr lang="en-US" dirty="0" err="1" smtClean="0"/>
              <a:t>Testrichtlinie</a:t>
            </a:r>
            <a:endParaRPr lang="en-US" dirty="0" smtClean="0"/>
          </a:p>
        </p:txBody>
      </p:sp>
      <p:sp>
        <p:nvSpPr>
          <p:cNvPr id="293911" name="Text Box 7"/>
          <p:cNvSpPr txBox="1">
            <a:spLocks noChangeAspect="1" noChangeArrowheads="1"/>
          </p:cNvSpPr>
          <p:nvPr/>
        </p:nvSpPr>
        <p:spPr bwMode="auto">
          <a:xfrm>
            <a:off x="425302" y="1056392"/>
            <a:ext cx="2665561" cy="738664"/>
          </a:xfrm>
          <a:prstGeom prst="rect">
            <a:avLst/>
          </a:prstGeom>
          <a:noFill/>
          <a:ln w="9525">
            <a:noFill/>
            <a:miter lim="800000"/>
            <a:headEnd/>
            <a:tailEnd/>
          </a:ln>
        </p:spPr>
        <p:txBody>
          <a:bodyPr wrap="square" anchor="ct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hu-HU" sz="1400" b="0" i="0" u="none" strike="noStrike" kern="1200" cap="none" spc="0" normalizeH="0" baseline="0" noProof="0" dirty="0" smtClean="0">
                <a:ln>
                  <a:noFill/>
                </a:ln>
                <a:solidFill>
                  <a:srgbClr val="FF0000"/>
                </a:solidFill>
                <a:effectLst/>
                <a:uLnTx/>
                <a:uFillTx/>
                <a:latin typeface="Arial" pitchFamily="34" charset="0"/>
                <a:ea typeface="+mn-ea"/>
                <a:cs typeface="Arial" charset="0"/>
              </a:rPr>
              <a:t>P</a:t>
            </a:r>
            <a:r>
              <a:rPr kumimoji="0" lang="en-US" sz="1400" b="0" i="0" u="none" strike="noStrike" kern="1200" cap="none" spc="0" normalizeH="0" baseline="0" noProof="0" dirty="0" err="1" smtClean="0">
                <a:ln>
                  <a:noFill/>
                </a:ln>
                <a:solidFill>
                  <a:srgbClr val="FF0000"/>
                </a:solidFill>
                <a:effectLst/>
                <a:uLnTx/>
                <a:uFillTx/>
                <a:latin typeface="Arial" pitchFamily="34" charset="0"/>
                <a:ea typeface="+mn-ea"/>
                <a:cs typeface="Arial" charset="0"/>
              </a:rPr>
              <a:t>hotometri</a:t>
            </a:r>
            <a:r>
              <a:rPr kumimoji="0" lang="hu-HU" sz="1400" b="0" i="0" u="none" strike="noStrike" kern="1200" cap="none" spc="0" normalizeH="0" baseline="0" noProof="0" dirty="0" smtClean="0">
                <a:ln>
                  <a:noFill/>
                </a:ln>
                <a:solidFill>
                  <a:srgbClr val="FF0000"/>
                </a:solidFill>
                <a:effectLst/>
                <a:uLnTx/>
                <a:uFillTx/>
                <a:latin typeface="Arial" pitchFamily="34" charset="0"/>
                <a:ea typeface="+mn-ea"/>
                <a:cs typeface="Arial" charset="0"/>
              </a:rPr>
              <a:t>sche</a:t>
            </a:r>
            <a:r>
              <a:rPr kumimoji="0" lang="en-US" sz="1400" b="0" i="0" u="none" strike="noStrike" kern="1200" cap="none" spc="0" normalizeH="0" baseline="0" noProof="0" dirty="0" smtClean="0">
                <a:ln>
                  <a:noFill/>
                </a:ln>
                <a:solidFill>
                  <a:srgbClr val="FF0000"/>
                </a:solidFill>
                <a:effectLst/>
                <a:uLnTx/>
                <a:uFillTx/>
                <a:latin typeface="Arial" pitchFamily="34" charset="0"/>
                <a:ea typeface="+mn-ea"/>
                <a:cs typeface="Arial" charset="0"/>
              </a:rPr>
              <a:t>/</a:t>
            </a:r>
            <a:r>
              <a:rPr kumimoji="0" lang="en-US" sz="1400" b="0" i="0" u="none" strike="noStrike" kern="1200" cap="none" spc="0" normalizeH="0" baseline="0" noProof="0" dirty="0" err="1" smtClean="0">
                <a:ln>
                  <a:noFill/>
                </a:ln>
                <a:solidFill>
                  <a:srgbClr val="FF0000"/>
                </a:solidFill>
                <a:effectLst/>
                <a:uLnTx/>
                <a:uFillTx/>
                <a:latin typeface="Arial" pitchFamily="34" charset="0"/>
                <a:ea typeface="+mn-ea"/>
                <a:cs typeface="Arial" charset="0"/>
              </a:rPr>
              <a:t>radiom</a:t>
            </a:r>
            <a:r>
              <a:rPr kumimoji="0" lang="hu-HU" sz="1400" b="0" i="0" u="none" strike="noStrike" kern="1200" cap="none" spc="0" normalizeH="0" baseline="0" noProof="0" dirty="0" smtClean="0">
                <a:ln>
                  <a:noFill/>
                </a:ln>
                <a:solidFill>
                  <a:srgbClr val="FF0000"/>
                </a:solidFill>
                <a:effectLst/>
                <a:uLnTx/>
                <a:uFillTx/>
                <a:latin typeface="Arial" pitchFamily="34" charset="0"/>
                <a:ea typeface="+mn-ea"/>
                <a:cs typeface="Arial" charset="0"/>
              </a:rPr>
              <a:t>etrische Messungen</a:t>
            </a:r>
            <a:r>
              <a:rPr kumimoji="0" lang="en-US" sz="1400" b="0" i="0" u="none" strike="noStrike" kern="1200" cap="none" spc="0" normalizeH="0" baseline="0" noProof="0" dirty="0" smtClean="0">
                <a:ln>
                  <a:noFill/>
                </a:ln>
                <a:solidFill>
                  <a:srgbClr val="FF0000"/>
                </a:solidFill>
                <a:effectLst/>
                <a:uLnTx/>
                <a:uFillTx/>
                <a:latin typeface="Arial" pitchFamily="34" charset="0"/>
                <a:ea typeface="+mn-ea"/>
                <a:cs typeface="Arial" charset="0"/>
              </a:rPr>
              <a:t> in </a:t>
            </a:r>
            <a:r>
              <a:rPr kumimoji="0" lang="en-US" sz="1400" b="0" i="0" u="none" strike="noStrike" kern="1200" cap="none" spc="0" normalizeH="0" baseline="0" noProof="0" dirty="0" err="1" smtClean="0">
                <a:ln>
                  <a:noFill/>
                </a:ln>
                <a:solidFill>
                  <a:srgbClr val="FF0000"/>
                </a:solidFill>
                <a:effectLst/>
                <a:uLnTx/>
                <a:uFillTx/>
                <a:latin typeface="Arial" pitchFamily="34" charset="0"/>
                <a:ea typeface="+mn-ea"/>
                <a:cs typeface="Arial" charset="0"/>
              </a:rPr>
              <a:t>therm</a:t>
            </a:r>
            <a:r>
              <a:rPr kumimoji="0" lang="hu-HU" sz="1400" b="0" i="0" u="none" strike="noStrike" kern="1200" cap="none" spc="0" normalizeH="0" baseline="0" noProof="0" dirty="0" smtClean="0">
                <a:ln>
                  <a:noFill/>
                </a:ln>
                <a:solidFill>
                  <a:srgbClr val="FF0000"/>
                </a:solidFill>
                <a:effectLst/>
                <a:uLnTx/>
                <a:uFillTx/>
                <a:latin typeface="Arial" pitchFamily="34" charset="0"/>
                <a:ea typeface="+mn-ea"/>
                <a:cs typeface="Arial" charset="0"/>
              </a:rPr>
              <a:t>ischem Stillstand</a:t>
            </a:r>
            <a:r>
              <a:rPr kumimoji="0" lang="en-US" sz="1400" b="0" i="0" u="none" strike="noStrike" kern="1200" cap="none" spc="0" normalizeH="0" baseline="0" noProof="0" dirty="0" smtClean="0">
                <a:ln>
                  <a:noFill/>
                </a:ln>
                <a:solidFill>
                  <a:srgbClr val="FF0000"/>
                </a:solidFill>
                <a:effectLst/>
                <a:uLnTx/>
                <a:uFillTx/>
                <a:latin typeface="Arial" pitchFamily="34" charset="0"/>
                <a:ea typeface="+mn-ea"/>
                <a:cs typeface="Arial" charset="0"/>
              </a:rPr>
              <a:t> </a:t>
            </a:r>
            <a:endParaRPr kumimoji="0" lang="en-US" sz="1800" b="0" i="0" u="none" strike="noStrike" kern="1200" cap="none" spc="0" normalizeH="0" baseline="0" noProof="0" dirty="0">
              <a:ln>
                <a:noFill/>
              </a:ln>
              <a:solidFill>
                <a:srgbClr val="FF0000"/>
              </a:solidFill>
              <a:effectLst/>
              <a:uLnTx/>
              <a:uFillTx/>
              <a:latin typeface="Arial" pitchFamily="34" charset="0"/>
              <a:ea typeface="+mn-ea"/>
              <a:cs typeface="Arial" charset="0"/>
            </a:endParaRPr>
          </a:p>
        </p:txBody>
      </p:sp>
      <p:sp>
        <p:nvSpPr>
          <p:cNvPr id="3344391" name="Text Box 9"/>
          <p:cNvSpPr txBox="1">
            <a:spLocks noChangeAspect="1" noChangeArrowheads="1"/>
          </p:cNvSpPr>
          <p:nvPr/>
        </p:nvSpPr>
        <p:spPr bwMode="auto">
          <a:xfrm>
            <a:off x="509588" y="637249"/>
            <a:ext cx="6786562" cy="523220"/>
          </a:xfrm>
          <a:prstGeom prst="rect">
            <a:avLst/>
          </a:prstGeom>
          <a:noFill/>
          <a:ln w="9525">
            <a:noFill/>
            <a:miter lim="800000"/>
            <a:headEnd/>
            <a:tailEnd/>
          </a:ln>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charset="0"/>
                <a:ea typeface="+mn-ea"/>
                <a:cs typeface="Arial" charset="0"/>
              </a:rPr>
              <a:t>CIE 127-2007 </a:t>
            </a:r>
            <a:r>
              <a:rPr kumimoji="0" lang="hu-HU" sz="1400" b="1" i="0" u="none" strike="noStrike" kern="1200" cap="none" spc="0" normalizeH="0" baseline="0" noProof="0" dirty="0" smtClean="0">
                <a:ln>
                  <a:noFill/>
                </a:ln>
                <a:solidFill>
                  <a:srgbClr val="000000"/>
                </a:solidFill>
                <a:effectLst/>
                <a:uLnTx/>
                <a:uFillTx/>
                <a:latin typeface="Arial" charset="0"/>
                <a:ea typeface="+mn-ea"/>
                <a:cs typeface="Arial" charset="0"/>
              </a:rPr>
              <a:t>koompatib</a:t>
            </a:r>
            <a:r>
              <a:rPr kumimoji="0" lang="en-US" sz="1400" b="1" i="0" u="none" strike="noStrike" kern="1200" cap="none" spc="0" normalizeH="0" baseline="0" noProof="0" dirty="0" smtClean="0">
                <a:ln>
                  <a:noFill/>
                </a:ln>
                <a:solidFill>
                  <a:srgbClr val="000000"/>
                </a:solidFill>
                <a:effectLst/>
                <a:uLnTx/>
                <a:uFillTx/>
                <a:latin typeface="Arial" charset="0"/>
                <a:ea typeface="+mn-ea"/>
                <a:cs typeface="Arial" charset="0"/>
              </a:rPr>
              <a:t>le</a:t>
            </a:r>
            <a:r>
              <a:rPr kumimoji="0" lang="hu-HU" sz="1400" b="1" i="0" u="none" strike="noStrike" kern="1200" cap="none" spc="0" normalizeH="0" baseline="0" noProof="0" dirty="0" smtClean="0">
                <a:ln>
                  <a:noFill/>
                </a:ln>
                <a:solidFill>
                  <a:srgbClr val="000000"/>
                </a:solidFill>
                <a:effectLst/>
                <a:uLnTx/>
                <a:uFillTx/>
                <a:latin typeface="Arial" charset="0"/>
                <a:ea typeface="+mn-ea"/>
                <a:cs typeface="Arial" charset="0"/>
              </a:rPr>
              <a:t> optische Testaufbau </a:t>
            </a:r>
            <a:r>
              <a:rPr kumimoji="0" lang="en-US" sz="1400" b="1" i="0" u="none" strike="noStrike" kern="1200" cap="none" spc="0" normalizeH="0" baseline="0" noProof="0" dirty="0" smtClean="0">
                <a:ln>
                  <a:noFill/>
                </a:ln>
                <a:solidFill>
                  <a:srgbClr val="000000"/>
                </a:solidFill>
                <a:effectLst/>
                <a:uLnTx/>
                <a:uFillTx/>
                <a:latin typeface="Arial" charset="0"/>
                <a:ea typeface="+mn-ea"/>
                <a:cs typeface="Arial" charset="0"/>
              </a:rPr>
              <a:t>– </a:t>
            </a:r>
            <a:r>
              <a:rPr kumimoji="0" lang="en-US" sz="1400" b="1" i="0" u="none" strike="noStrike" kern="1200" cap="none" spc="0" normalizeH="0" baseline="0" noProof="0" dirty="0" err="1" smtClean="0">
                <a:ln>
                  <a:noFill/>
                </a:ln>
                <a:solidFill>
                  <a:srgbClr val="000000"/>
                </a:solidFill>
                <a:effectLst/>
                <a:uLnTx/>
                <a:uFillTx/>
                <a:latin typeface="Arial" charset="0"/>
                <a:ea typeface="+mn-ea"/>
                <a:cs typeface="Arial" charset="0"/>
              </a:rPr>
              <a:t>wie</a:t>
            </a:r>
            <a:r>
              <a:rPr kumimoji="0" lang="en-US" sz="1400" b="1" i="0" u="none" strike="noStrike" kern="1200" cap="none" spc="0" normalizeH="0" baseline="0" noProof="0" dirty="0" smtClean="0">
                <a:ln>
                  <a:noFill/>
                </a:ln>
                <a:solidFill>
                  <a:srgbClr val="000000"/>
                </a:solidFill>
                <a:effectLst/>
                <a:uLnTx/>
                <a:uFillTx/>
                <a:latin typeface="Arial" charset="0"/>
                <a:ea typeface="+mn-ea"/>
                <a:cs typeface="Arial" charset="0"/>
              </a:rPr>
              <a:t> in </a:t>
            </a:r>
            <a:r>
              <a:rPr kumimoji="0" lang="hu-HU" sz="1400" b="1" i="0" u="none" strike="noStrike" kern="1200" cap="none" spc="0" normalizeH="0" baseline="0" noProof="0" dirty="0" smtClean="0">
                <a:ln>
                  <a:noFill/>
                </a:ln>
                <a:solidFill>
                  <a:srgbClr val="000000"/>
                </a:solidFill>
                <a:effectLst/>
                <a:uLnTx/>
                <a:uFillTx/>
                <a:latin typeface="Arial" charset="0"/>
                <a:ea typeface="+mn-ea"/>
                <a:cs typeface="Arial" charset="0"/>
              </a:rPr>
              <a:t>dem neuesten                    JEDEC </a:t>
            </a:r>
            <a:r>
              <a:rPr kumimoji="0" lang="de-DE" sz="1400" b="1" i="0" u="sng" strike="noStrike" kern="1200" cap="none" spc="0" normalizeH="0" baseline="0" noProof="0" dirty="0" smtClean="0">
                <a:ln>
                  <a:noFill/>
                </a:ln>
                <a:solidFill>
                  <a:srgbClr val="C00000"/>
                </a:solidFill>
                <a:effectLst/>
                <a:uLnTx/>
                <a:uFillTx/>
                <a:latin typeface="Arial" charset="0"/>
                <a:ea typeface="+mn-ea"/>
                <a:cs typeface="Arial" charset="0"/>
              </a:rPr>
              <a:t>JESD51-5</a:t>
            </a:r>
            <a:r>
              <a:rPr kumimoji="0" lang="hu-HU" sz="1400" b="1" i="0" u="sng" strike="noStrike" kern="1200" cap="none" spc="0" normalizeH="0" baseline="0" noProof="0" dirty="0" smtClean="0">
                <a:ln>
                  <a:noFill/>
                </a:ln>
                <a:solidFill>
                  <a:srgbClr val="C00000"/>
                </a:solidFill>
                <a:effectLst/>
                <a:uLnTx/>
                <a:uFillTx/>
                <a:latin typeface="Arial" charset="0"/>
                <a:ea typeface="+mn-ea"/>
                <a:cs typeface="Arial" charset="0"/>
              </a:rPr>
              <a:t>2</a:t>
            </a:r>
            <a:r>
              <a:rPr kumimoji="0" lang="hu-HU" sz="1400" b="1" i="0" u="none" strike="noStrike" kern="1200" cap="none" spc="0" normalizeH="0" baseline="0" noProof="0" dirty="0" smtClean="0">
                <a:ln>
                  <a:noFill/>
                </a:ln>
                <a:solidFill>
                  <a:srgbClr val="000000"/>
                </a:solidFill>
                <a:effectLst/>
                <a:uLnTx/>
                <a:uFillTx/>
                <a:latin typeface="Arial" charset="0"/>
                <a:ea typeface="+mn-ea"/>
                <a:cs typeface="Arial" charset="0"/>
              </a:rPr>
              <a:t> Standard </a:t>
            </a:r>
            <a:r>
              <a:rPr kumimoji="0" lang="de-DE" sz="1400" b="1" i="0" u="none" strike="noStrike" kern="1200" cap="none" spc="0" normalizeH="0" baseline="0" noProof="0" dirty="0" smtClean="0">
                <a:ln>
                  <a:noFill/>
                </a:ln>
                <a:solidFill>
                  <a:srgbClr val="000000"/>
                </a:solidFill>
                <a:effectLst/>
                <a:uLnTx/>
                <a:uFillTx/>
                <a:latin typeface="Arial" charset="0"/>
                <a:ea typeface="+mn-ea"/>
                <a:cs typeface="Arial" charset="0"/>
              </a:rPr>
              <a:t>empfohlen</a:t>
            </a:r>
            <a:endParaRPr kumimoji="0" lang="en-US" sz="1400" b="1" i="0" u="none" strike="noStrike" kern="1200" cap="none" spc="0" normalizeH="0" baseline="0" noProof="0" dirty="0">
              <a:ln>
                <a:noFill/>
              </a:ln>
              <a:solidFill>
                <a:srgbClr val="000000"/>
              </a:solidFill>
              <a:effectLst/>
              <a:uLnTx/>
              <a:uFillTx/>
              <a:latin typeface="Arial" charset="0"/>
              <a:ea typeface="+mn-ea"/>
              <a:cs typeface="Arial" charset="0"/>
            </a:endParaRPr>
          </a:p>
        </p:txBody>
      </p:sp>
      <p:grpSp>
        <p:nvGrpSpPr>
          <p:cNvPr id="9" name="Group 10"/>
          <p:cNvGrpSpPr>
            <a:grpSpLocks/>
          </p:cNvGrpSpPr>
          <p:nvPr>
            <p:custDataLst>
              <p:tags r:id="rId2"/>
            </p:custDataLst>
          </p:nvPr>
        </p:nvGrpSpPr>
        <p:grpSpPr bwMode="auto">
          <a:xfrm>
            <a:off x="709613" y="1844678"/>
            <a:ext cx="1265237" cy="2093916"/>
            <a:chOff x="501" y="1151"/>
            <a:chExt cx="797" cy="1319"/>
          </a:xfrm>
        </p:grpSpPr>
        <p:sp>
          <p:nvSpPr>
            <p:cNvPr id="3344473" name="Text Box 11"/>
            <p:cNvSpPr txBox="1">
              <a:spLocks noChangeAspect="1" noChangeArrowheads="1"/>
            </p:cNvSpPr>
            <p:nvPr/>
          </p:nvSpPr>
          <p:spPr bwMode="auto">
            <a:xfrm>
              <a:off x="501" y="1151"/>
              <a:ext cx="797" cy="737"/>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hu-HU" sz="1400" b="0" i="0" u="none" strike="noStrike" kern="1200" cap="none" spc="0" normalizeH="0" baseline="0" noProof="0" dirty="0" smtClean="0">
                  <a:ln>
                    <a:noFill/>
                  </a:ln>
                  <a:solidFill>
                    <a:srgbClr val="FF0000"/>
                  </a:solidFill>
                  <a:effectLst/>
                  <a:uLnTx/>
                  <a:uFillTx/>
                  <a:latin typeface="Arial" charset="0"/>
                  <a:ea typeface="+mn-ea"/>
                  <a:cs typeface="Arial" charset="0"/>
                </a:rPr>
                <a:t>Elektrische Versorgung für thermische Stillstand </a:t>
              </a:r>
              <a:endParaRPr kumimoji="0" lang="en-US" sz="2000" b="0" i="0" u="none" strike="noStrike" kern="1200" cap="none" spc="0" normalizeH="0" baseline="0" noProof="0" dirty="0">
                <a:ln>
                  <a:noFill/>
                </a:ln>
                <a:solidFill>
                  <a:srgbClr val="FF0000"/>
                </a:solidFill>
                <a:effectLst/>
                <a:uLnTx/>
                <a:uFillTx/>
                <a:latin typeface="Arial" charset="0"/>
                <a:ea typeface="+mn-ea"/>
                <a:cs typeface="Arial" charset="0"/>
              </a:endParaRPr>
            </a:p>
          </p:txBody>
        </p:sp>
        <p:sp>
          <p:nvSpPr>
            <p:cNvPr id="293900" name="AutoShape 12"/>
            <p:cNvSpPr>
              <a:spLocks noChangeAspect="1" noChangeArrowheads="1"/>
            </p:cNvSpPr>
            <p:nvPr/>
          </p:nvSpPr>
          <p:spPr bwMode="auto">
            <a:xfrm rot="16200000" flipV="1">
              <a:off x="538" y="2063"/>
              <a:ext cx="518" cy="295"/>
            </a:xfrm>
            <a:prstGeom prst="rightArrow">
              <a:avLst>
                <a:gd name="adj1" fmla="val 50000"/>
                <a:gd name="adj2" fmla="val 43898"/>
              </a:avLst>
            </a:prstGeom>
            <a:solidFill>
              <a:srgbClr val="FF0000"/>
            </a:solidFill>
            <a:ln w="15875">
              <a:noFill/>
              <a:miter lim="800000"/>
              <a:headEnd/>
              <a:tailEnd/>
            </a:ln>
            <a:effectLst/>
            <a:scene3d>
              <a:camera prst="orthographicFront"/>
              <a:lightRig rig="threePt" dir="t"/>
            </a:scene3d>
            <a:sp3d>
              <a:bevelT w="50800" h="50800"/>
            </a:sp3d>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grpSp>
      <p:grpSp>
        <p:nvGrpSpPr>
          <p:cNvPr id="10" name="Group 94"/>
          <p:cNvGrpSpPr>
            <a:grpSpLocks/>
          </p:cNvGrpSpPr>
          <p:nvPr>
            <p:custDataLst>
              <p:tags r:id="rId3"/>
            </p:custDataLst>
          </p:nvPr>
        </p:nvGrpSpPr>
        <p:grpSpPr bwMode="auto">
          <a:xfrm>
            <a:off x="6362700" y="4262270"/>
            <a:ext cx="2568575" cy="1298575"/>
            <a:chOff x="4062" y="2982"/>
            <a:chExt cx="1618" cy="818"/>
          </a:xfrm>
        </p:grpSpPr>
        <p:sp>
          <p:nvSpPr>
            <p:cNvPr id="2" name="AutoShape 15"/>
            <p:cNvSpPr>
              <a:spLocks noChangeAspect="1" noChangeArrowheads="1"/>
            </p:cNvSpPr>
            <p:nvPr/>
          </p:nvSpPr>
          <p:spPr bwMode="auto">
            <a:xfrm rot="16200000">
              <a:off x="4209" y="3090"/>
              <a:ext cx="512" cy="295"/>
            </a:xfrm>
            <a:prstGeom prst="rightArrow">
              <a:avLst>
                <a:gd name="adj1" fmla="val 50000"/>
                <a:gd name="adj2" fmla="val 43390"/>
              </a:avLst>
            </a:prstGeom>
            <a:solidFill>
              <a:srgbClr val="4D2885"/>
            </a:solidFill>
            <a:ln w="15875">
              <a:noFill/>
              <a:miter lim="800000"/>
              <a:headEnd/>
              <a:tailEnd/>
            </a:ln>
            <a:effectLst/>
            <a:scene3d>
              <a:camera prst="orthographicFront"/>
              <a:lightRig rig="threePt" dir="t"/>
            </a:scene3d>
            <a:sp3d>
              <a:bevelT w="50800" h="50800"/>
            </a:sp3d>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sp>
          <p:nvSpPr>
            <p:cNvPr id="3344472" name="Text Box 16"/>
            <p:cNvSpPr txBox="1">
              <a:spLocks noChangeAspect="1" noChangeArrowheads="1"/>
            </p:cNvSpPr>
            <p:nvPr/>
          </p:nvSpPr>
          <p:spPr bwMode="auto">
            <a:xfrm>
              <a:off x="4062" y="3470"/>
              <a:ext cx="1618" cy="330"/>
            </a:xfrm>
            <a:prstGeom prst="rect">
              <a:avLst/>
            </a:prstGeom>
            <a:noFill/>
            <a:ln w="9525">
              <a:noFill/>
              <a:miter lim="800000"/>
              <a:headEnd/>
              <a:tailEnd/>
            </a:ln>
          </p:spPr>
          <p:txBody>
            <a:bodyPr wrap="square" rIns="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hu-HU" sz="1400" b="0" i="0" u="none" strike="noStrike" kern="1200" cap="none" spc="0" normalizeH="0" baseline="0" noProof="0" dirty="0" smtClean="0">
                  <a:ln>
                    <a:noFill/>
                  </a:ln>
                  <a:solidFill>
                    <a:srgbClr val="4D2885"/>
                  </a:solidFill>
                  <a:effectLst/>
                  <a:uLnTx/>
                  <a:uFillTx/>
                  <a:latin typeface="Arial" charset="0"/>
                  <a:ea typeface="+mn-ea"/>
                  <a:cs typeface="Arial" charset="0"/>
                </a:rPr>
                <a:t>Messung von thermischen Impedanz / Wärmewiederstand</a:t>
              </a:r>
              <a:endParaRPr kumimoji="0" lang="en-US" sz="1400" b="0" i="0" u="none" strike="noStrike" kern="1200" cap="none" spc="0" normalizeH="0" baseline="0" noProof="0" dirty="0">
                <a:ln>
                  <a:noFill/>
                </a:ln>
                <a:solidFill>
                  <a:srgbClr val="4D2885"/>
                </a:solidFill>
                <a:effectLst/>
                <a:uLnTx/>
                <a:uFillTx/>
                <a:latin typeface="Arial" charset="0"/>
                <a:ea typeface="+mn-ea"/>
                <a:cs typeface="Arial" charset="0"/>
              </a:endParaRPr>
            </a:p>
          </p:txBody>
        </p:sp>
      </p:grpSp>
      <p:sp>
        <p:nvSpPr>
          <p:cNvPr id="3344394" name="Rectangle 18"/>
          <p:cNvSpPr>
            <a:spLocks noChangeAspect="1" noChangeArrowheads="1"/>
          </p:cNvSpPr>
          <p:nvPr/>
        </p:nvSpPr>
        <p:spPr bwMode="auto">
          <a:xfrm>
            <a:off x="1019175" y="4046538"/>
            <a:ext cx="5229225" cy="1790700"/>
          </a:xfrm>
          <a:prstGeom prst="rect">
            <a:avLst/>
          </a:prstGeom>
          <a:solidFill>
            <a:srgbClr val="DDDDDD"/>
          </a:solidFill>
          <a:ln w="38100">
            <a:solidFill>
              <a:srgbClr val="000000"/>
            </a:solid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395" name="Line 21"/>
          <p:cNvSpPr>
            <a:spLocks noChangeAspect="1" noChangeShapeType="1"/>
          </p:cNvSpPr>
          <p:nvPr/>
        </p:nvSpPr>
        <p:spPr bwMode="auto">
          <a:xfrm>
            <a:off x="1524000" y="4657725"/>
            <a:ext cx="0" cy="1044575"/>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nvGrpSpPr>
          <p:cNvPr id="11" name="Group 22"/>
          <p:cNvGrpSpPr>
            <a:grpSpLocks noChangeAspect="1"/>
          </p:cNvGrpSpPr>
          <p:nvPr/>
        </p:nvGrpSpPr>
        <p:grpSpPr bwMode="auto">
          <a:xfrm>
            <a:off x="1362075" y="5010150"/>
            <a:ext cx="328613" cy="298450"/>
            <a:chOff x="2568" y="1602"/>
            <a:chExt cx="259" cy="248"/>
          </a:xfrm>
        </p:grpSpPr>
        <p:sp>
          <p:nvSpPr>
            <p:cNvPr id="3344467" name="Oval 23"/>
            <p:cNvSpPr>
              <a:spLocks noChangeAspect="1" noChangeArrowheads="1"/>
            </p:cNvSpPr>
            <p:nvPr/>
          </p:nvSpPr>
          <p:spPr bwMode="auto">
            <a:xfrm>
              <a:off x="2568" y="1602"/>
              <a:ext cx="259" cy="248"/>
            </a:xfrm>
            <a:prstGeom prst="ellipse">
              <a:avLst/>
            </a:prstGeom>
            <a:solidFill>
              <a:srgbClr val="FFFFFF"/>
            </a:solidFill>
            <a:ln w="25400" algn="ctr">
              <a:solidFill>
                <a:srgbClr val="4D2885"/>
              </a:solidFill>
              <a:round/>
              <a:headEnd/>
              <a:tailEnd/>
            </a:ln>
          </p:spPr>
          <p:txBody>
            <a:bodyPr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68" name="Line 24"/>
            <p:cNvSpPr>
              <a:spLocks noChangeAspect="1" noChangeShapeType="1"/>
            </p:cNvSpPr>
            <p:nvPr/>
          </p:nvSpPr>
          <p:spPr bwMode="auto">
            <a:xfrm>
              <a:off x="2568" y="1722"/>
              <a:ext cx="258" cy="0"/>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sp>
        <p:nvSpPr>
          <p:cNvPr id="3344397" name="Line 25"/>
          <p:cNvSpPr>
            <a:spLocks noChangeAspect="1" noChangeShapeType="1"/>
          </p:cNvSpPr>
          <p:nvPr/>
        </p:nvSpPr>
        <p:spPr bwMode="auto">
          <a:xfrm flipH="1">
            <a:off x="2112963" y="4657725"/>
            <a:ext cx="0" cy="1044575"/>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nvGrpSpPr>
          <p:cNvPr id="12" name="Group 26"/>
          <p:cNvGrpSpPr>
            <a:grpSpLocks noChangeAspect="1"/>
          </p:cNvGrpSpPr>
          <p:nvPr/>
        </p:nvGrpSpPr>
        <p:grpSpPr bwMode="auto">
          <a:xfrm flipH="1">
            <a:off x="1936750" y="5010150"/>
            <a:ext cx="330200" cy="298450"/>
            <a:chOff x="2568" y="1602"/>
            <a:chExt cx="259" cy="248"/>
          </a:xfrm>
        </p:grpSpPr>
        <p:sp>
          <p:nvSpPr>
            <p:cNvPr id="3344465" name="Oval 27"/>
            <p:cNvSpPr>
              <a:spLocks noChangeAspect="1" noChangeArrowheads="1"/>
            </p:cNvSpPr>
            <p:nvPr/>
          </p:nvSpPr>
          <p:spPr bwMode="auto">
            <a:xfrm flipH="1">
              <a:off x="2568" y="1602"/>
              <a:ext cx="259" cy="248"/>
            </a:xfrm>
            <a:prstGeom prst="ellipse">
              <a:avLst/>
            </a:prstGeom>
            <a:solidFill>
              <a:srgbClr val="FFFFFF"/>
            </a:solidFill>
            <a:ln w="25400" algn="ctr">
              <a:solidFill>
                <a:srgbClr val="4D2885"/>
              </a:solidFill>
              <a:round/>
              <a:headEnd/>
              <a:tailEnd/>
            </a:ln>
          </p:spPr>
          <p:txBody>
            <a:bodyPr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66" name="Line 28"/>
            <p:cNvSpPr>
              <a:spLocks noChangeAspect="1" noChangeShapeType="1"/>
            </p:cNvSpPr>
            <p:nvPr/>
          </p:nvSpPr>
          <p:spPr bwMode="auto">
            <a:xfrm>
              <a:off x="2568" y="1722"/>
              <a:ext cx="258" cy="0"/>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sp>
        <p:nvSpPr>
          <p:cNvPr id="3344399" name="Line 29"/>
          <p:cNvSpPr>
            <a:spLocks noChangeAspect="1" noChangeShapeType="1"/>
          </p:cNvSpPr>
          <p:nvPr/>
        </p:nvSpPr>
        <p:spPr bwMode="auto">
          <a:xfrm rot="16200000" flipH="1">
            <a:off x="1589882" y="4591843"/>
            <a:ext cx="0" cy="144463"/>
          </a:xfrm>
          <a:prstGeom prst="line">
            <a:avLst/>
          </a:prstGeom>
          <a:noFill/>
          <a:ln w="25400">
            <a:solidFill>
              <a:srgbClr val="4D2885"/>
            </a:solidFill>
            <a:round/>
            <a:headEnd/>
            <a:tailEnd type="oval"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00" name="Text Box 30"/>
          <p:cNvSpPr txBox="1">
            <a:spLocks noChangeAspect="1" noChangeArrowheads="1"/>
          </p:cNvSpPr>
          <p:nvPr/>
        </p:nvSpPr>
        <p:spPr bwMode="auto">
          <a:xfrm>
            <a:off x="2360613" y="5021263"/>
            <a:ext cx="546100" cy="236537"/>
          </a:xfrm>
          <a:prstGeom prst="rect">
            <a:avLst/>
          </a:prstGeom>
          <a:noFill/>
          <a:ln w="25400"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altLang="zh-CN" sz="1200" b="0" i="1" u="none" strike="noStrike" kern="1200" cap="none" spc="0" normalizeH="0" baseline="0" noProof="0">
                <a:ln>
                  <a:noFill/>
                </a:ln>
                <a:solidFill>
                  <a:srgbClr val="4D2885"/>
                </a:solidFill>
                <a:effectLst/>
                <a:uLnTx/>
                <a:uFillTx/>
                <a:latin typeface="Arial" charset="0"/>
                <a:ea typeface="SimSun" pitchFamily="2" charset="-122"/>
                <a:cs typeface="Arial" charset="0"/>
              </a:rPr>
              <a:t>I</a:t>
            </a:r>
            <a:r>
              <a:rPr kumimoji="0" lang="hu-HU" altLang="zh-CN" sz="1200" b="0" i="1" u="none" strike="noStrike" kern="1200" cap="none" spc="0" normalizeH="0" baseline="-25000" noProof="0">
                <a:ln>
                  <a:noFill/>
                </a:ln>
                <a:solidFill>
                  <a:srgbClr val="4D2885"/>
                </a:solidFill>
                <a:effectLst/>
                <a:uLnTx/>
                <a:uFillTx/>
                <a:latin typeface="Arial" charset="0"/>
                <a:ea typeface="SimSun" pitchFamily="2" charset="-122"/>
                <a:cs typeface="Arial" charset="0"/>
              </a:rPr>
              <a:t>M</a:t>
            </a: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01" name="Line 31"/>
          <p:cNvSpPr>
            <a:spLocks noChangeAspect="1" noChangeShapeType="1"/>
          </p:cNvSpPr>
          <p:nvPr/>
        </p:nvSpPr>
        <p:spPr bwMode="auto">
          <a:xfrm flipV="1">
            <a:off x="2330450" y="4930775"/>
            <a:ext cx="0" cy="382588"/>
          </a:xfrm>
          <a:prstGeom prst="line">
            <a:avLst/>
          </a:prstGeom>
          <a:noFill/>
          <a:ln w="12700">
            <a:solidFill>
              <a:srgbClr val="4D2885"/>
            </a:solidFill>
            <a:round/>
            <a:headEnd/>
            <a:tailEnd type="stealth" w="med" len="lg"/>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02" name="Line 32"/>
          <p:cNvSpPr>
            <a:spLocks noChangeAspect="1" noChangeShapeType="1"/>
          </p:cNvSpPr>
          <p:nvPr/>
        </p:nvSpPr>
        <p:spPr bwMode="auto">
          <a:xfrm flipV="1">
            <a:off x="1265238" y="4935538"/>
            <a:ext cx="0" cy="382587"/>
          </a:xfrm>
          <a:prstGeom prst="line">
            <a:avLst/>
          </a:prstGeom>
          <a:noFill/>
          <a:ln w="12700">
            <a:solidFill>
              <a:srgbClr val="4D2885"/>
            </a:solidFill>
            <a:round/>
            <a:headEnd/>
            <a:tailEnd type="stealth" w="med" len="lg"/>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03" name="Text Box 33"/>
          <p:cNvSpPr txBox="1">
            <a:spLocks noChangeAspect="1" noChangeArrowheads="1"/>
          </p:cNvSpPr>
          <p:nvPr/>
        </p:nvSpPr>
        <p:spPr bwMode="auto">
          <a:xfrm>
            <a:off x="914400" y="4999038"/>
            <a:ext cx="373063" cy="325437"/>
          </a:xfrm>
          <a:prstGeom prst="rect">
            <a:avLst/>
          </a:prstGeom>
          <a:noFill/>
          <a:ln w="25400" algn="ctr">
            <a:noFill/>
            <a:miter lim="800000"/>
            <a:headEnd/>
            <a:tailEnd/>
          </a:ln>
        </p:spPr>
        <p:txBody>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hu-HU" altLang="zh-CN" sz="1200" b="0" i="1" u="none" strike="noStrike" kern="1200" cap="none" spc="0" normalizeH="0" baseline="0" noProof="0">
                <a:ln>
                  <a:noFill/>
                </a:ln>
                <a:solidFill>
                  <a:srgbClr val="4D2885"/>
                </a:solidFill>
                <a:effectLst/>
                <a:uLnTx/>
                <a:uFillTx/>
                <a:latin typeface="Arial" charset="0"/>
                <a:ea typeface="SimSun" pitchFamily="2" charset="-122"/>
                <a:cs typeface="Arial" charset="0"/>
              </a:rPr>
              <a:t>I</a:t>
            </a:r>
            <a:r>
              <a:rPr kumimoji="0" lang="hu-HU" altLang="zh-CN" sz="1200" b="0" i="1" u="none" strike="noStrike" kern="1200" cap="none" spc="0" normalizeH="0" baseline="-25000" noProof="0">
                <a:ln>
                  <a:noFill/>
                </a:ln>
                <a:solidFill>
                  <a:srgbClr val="4D2885"/>
                </a:solidFill>
                <a:effectLst/>
                <a:uLnTx/>
                <a:uFillTx/>
                <a:latin typeface="Arial" charset="0"/>
                <a:ea typeface="SimSun" pitchFamily="2" charset="-122"/>
                <a:cs typeface="Arial" charset="0"/>
              </a:rPr>
              <a:t>H</a:t>
            </a: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6" name="Line 35"/>
          <p:cNvSpPr>
            <a:spLocks noChangeAspect="1" noChangeShapeType="1"/>
          </p:cNvSpPr>
          <p:nvPr/>
        </p:nvSpPr>
        <p:spPr bwMode="auto">
          <a:xfrm flipV="1">
            <a:off x="1665288" y="4400550"/>
            <a:ext cx="144462" cy="246063"/>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05" name="Line 36"/>
          <p:cNvSpPr>
            <a:spLocks noChangeAspect="1" noChangeShapeType="1"/>
          </p:cNvSpPr>
          <p:nvPr/>
        </p:nvSpPr>
        <p:spPr bwMode="auto">
          <a:xfrm rot="10800000" flipH="1">
            <a:off x="1817688" y="4054475"/>
            <a:ext cx="0" cy="306388"/>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06" name="Line 38"/>
          <p:cNvSpPr>
            <a:spLocks noChangeAspect="1" noChangeShapeType="1"/>
          </p:cNvSpPr>
          <p:nvPr/>
        </p:nvSpPr>
        <p:spPr bwMode="auto">
          <a:xfrm rot="5400000">
            <a:off x="2041526" y="4592637"/>
            <a:ext cx="0" cy="142875"/>
          </a:xfrm>
          <a:prstGeom prst="line">
            <a:avLst/>
          </a:prstGeom>
          <a:noFill/>
          <a:ln w="25400">
            <a:solidFill>
              <a:srgbClr val="4D2885"/>
            </a:solidFill>
            <a:round/>
            <a:headEnd/>
            <a:tailEnd type="oval"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7" name="Line 39"/>
          <p:cNvSpPr>
            <a:spLocks noChangeAspect="1" noChangeShapeType="1"/>
          </p:cNvSpPr>
          <p:nvPr/>
        </p:nvSpPr>
        <p:spPr bwMode="auto">
          <a:xfrm flipH="1" flipV="1">
            <a:off x="1817688" y="4397375"/>
            <a:ext cx="146050" cy="246063"/>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08" name="Line 40"/>
          <p:cNvSpPr>
            <a:spLocks noChangeAspect="1" noChangeShapeType="1"/>
          </p:cNvSpPr>
          <p:nvPr/>
        </p:nvSpPr>
        <p:spPr bwMode="auto">
          <a:xfrm rot="16200000" flipH="1">
            <a:off x="2130425" y="5087938"/>
            <a:ext cx="0" cy="1212850"/>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09" name="Text Box 41"/>
          <p:cNvSpPr txBox="1">
            <a:spLocks noChangeAspect="1" noChangeArrowheads="1"/>
          </p:cNvSpPr>
          <p:nvPr/>
        </p:nvSpPr>
        <p:spPr bwMode="auto">
          <a:xfrm>
            <a:off x="1909763" y="4383088"/>
            <a:ext cx="987425" cy="393700"/>
          </a:xfrm>
          <a:prstGeom prst="rect">
            <a:avLst/>
          </a:prstGeom>
          <a:noFill/>
          <a:ln w="9525"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altLang="zh-CN" sz="1000" b="0" i="1" u="none" strike="noStrike" kern="1200" cap="none" spc="0" normalizeH="0" baseline="0" noProof="0">
                <a:ln>
                  <a:noFill/>
                </a:ln>
                <a:solidFill>
                  <a:srgbClr val="371178"/>
                </a:solidFill>
                <a:effectLst/>
                <a:uLnTx/>
                <a:uFillTx/>
                <a:latin typeface="Arial" charset="0"/>
                <a:ea typeface="SimSun" pitchFamily="2" charset="-122"/>
                <a:cs typeface="Arial" charset="0"/>
              </a:rPr>
              <a:t>Force </a:t>
            </a:r>
            <a:r>
              <a:rPr kumimoji="0" lang="hu-HU" altLang="zh-CN" sz="1000" b="0" i="0" u="none" strike="noStrike" kern="1200" cap="none" spc="0" normalizeH="0" baseline="0" noProof="0">
                <a:ln>
                  <a:noFill/>
                </a:ln>
                <a:solidFill>
                  <a:srgbClr val="808080"/>
                </a:solidFill>
                <a:effectLst/>
                <a:uLnTx/>
                <a:uFillTx/>
                <a:latin typeface="Arial" charset="0"/>
                <a:ea typeface="SimSun" pitchFamily="2" charset="-122"/>
                <a:cs typeface="Arial" charset="0"/>
              </a:rPr>
              <a:t>(current)</a:t>
            </a: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10" name="Text Box 42"/>
          <p:cNvSpPr txBox="1">
            <a:spLocks noChangeAspect="1" noChangeArrowheads="1"/>
          </p:cNvSpPr>
          <p:nvPr/>
        </p:nvSpPr>
        <p:spPr bwMode="auto">
          <a:xfrm>
            <a:off x="5014913" y="4808538"/>
            <a:ext cx="642937" cy="760412"/>
          </a:xfrm>
          <a:prstGeom prst="rect">
            <a:avLst/>
          </a:prstGeom>
          <a:noFill/>
          <a:ln w="25400"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sz="1200" b="0" i="0" u="none" strike="noStrike" kern="1200" cap="none" spc="0" normalizeH="0" baseline="0" noProof="1">
                <a:ln>
                  <a:noFill/>
                </a:ln>
                <a:solidFill>
                  <a:srgbClr val="4D2885"/>
                </a:solidFill>
                <a:effectLst/>
                <a:uLnTx/>
                <a:uFillTx/>
                <a:latin typeface="Arial" charset="0"/>
                <a:ea typeface="SimSun" pitchFamily="2" charset="-122"/>
                <a:cs typeface="Arial" charset="0"/>
                <a:sym typeface="Symbol" pitchFamily="18" charset="2"/>
              </a:rPr>
              <a:t></a:t>
            </a:r>
            <a:r>
              <a:rPr kumimoji="0" lang="hu-HU" sz="1200" b="0" i="1" u="none" strike="noStrike" kern="1200" cap="none" spc="0" normalizeH="0" baseline="0" noProof="1">
                <a:ln>
                  <a:noFill/>
                </a:ln>
                <a:solidFill>
                  <a:srgbClr val="4D2885"/>
                </a:solidFill>
                <a:effectLst/>
                <a:uLnTx/>
                <a:uFillTx/>
                <a:latin typeface="Arial" charset="0"/>
                <a:ea typeface="SimSun" pitchFamily="2" charset="-122"/>
                <a:cs typeface="Arial" charset="0"/>
              </a:rPr>
              <a:t>V</a:t>
            </a:r>
            <a:r>
              <a:rPr kumimoji="0" lang="hu-HU" sz="1200" b="0" i="1" u="none" strike="noStrike" kern="1200" cap="none" spc="0" normalizeH="0" baseline="-25000" noProof="1">
                <a:ln>
                  <a:noFill/>
                </a:ln>
                <a:solidFill>
                  <a:srgbClr val="4D2885"/>
                </a:solidFill>
                <a:effectLst/>
                <a:uLnTx/>
                <a:uFillTx/>
                <a:latin typeface="Arial" charset="0"/>
                <a:ea typeface="SimSun" pitchFamily="2" charset="-122"/>
                <a:cs typeface="Arial" charset="0"/>
              </a:rPr>
              <a:t>F</a:t>
            </a:r>
            <a:r>
              <a:rPr kumimoji="0" lang="hu-HU" sz="1200" b="0" i="0" u="none" strike="noStrike" kern="1200" cap="none" spc="0" normalizeH="0" baseline="0" noProof="1">
                <a:ln>
                  <a:noFill/>
                </a:ln>
                <a:solidFill>
                  <a:srgbClr val="4D2885"/>
                </a:solidFill>
                <a:effectLst/>
                <a:uLnTx/>
                <a:uFillTx/>
                <a:latin typeface="Arial" charset="0"/>
                <a:ea typeface="SimSun" pitchFamily="2" charset="-122"/>
                <a:cs typeface="Arial" charset="0"/>
              </a:rPr>
              <a:t>(</a:t>
            </a:r>
            <a:r>
              <a:rPr kumimoji="0" lang="hu-HU" sz="1200" b="0" i="1" u="none" strike="noStrike" kern="1200" cap="none" spc="0" normalizeH="0" baseline="0" noProof="1">
                <a:ln>
                  <a:noFill/>
                </a:ln>
                <a:solidFill>
                  <a:srgbClr val="4D2885"/>
                </a:solidFill>
                <a:effectLst/>
                <a:uLnTx/>
                <a:uFillTx/>
                <a:latin typeface="Arial" charset="0"/>
                <a:ea typeface="SimSun" pitchFamily="2" charset="-122"/>
                <a:cs typeface="Arial" charset="0"/>
              </a:rPr>
              <a:t>t</a:t>
            </a:r>
            <a:r>
              <a:rPr kumimoji="0" lang="hu-HU" sz="1200" b="0" i="0" u="none" strike="noStrike" kern="1200" cap="none" spc="0" normalizeH="0" baseline="0" noProof="1">
                <a:ln>
                  <a:noFill/>
                </a:ln>
                <a:solidFill>
                  <a:srgbClr val="4D2885"/>
                </a:solidFill>
                <a:effectLst/>
                <a:uLnTx/>
                <a:uFillTx/>
                <a:latin typeface="Arial" charset="0"/>
                <a:ea typeface="SimSun" pitchFamily="2" charset="-122"/>
                <a:cs typeface="Arial" charset="0"/>
              </a:rPr>
              <a:t>) ~ </a:t>
            </a:r>
            <a:r>
              <a:rPr kumimoji="0" lang="hu-HU" sz="1200" b="0" i="0" u="none" strike="noStrike" kern="1200" cap="none" spc="0" normalizeH="0" baseline="0" noProof="1">
                <a:ln>
                  <a:noFill/>
                </a:ln>
                <a:solidFill>
                  <a:srgbClr val="4D2885"/>
                </a:solidFill>
                <a:effectLst/>
                <a:uLnTx/>
                <a:uFillTx/>
                <a:latin typeface="Arial" charset="0"/>
                <a:ea typeface="SimSun" pitchFamily="2" charset="-122"/>
                <a:cs typeface="Arial" charset="0"/>
                <a:sym typeface="Symbol" pitchFamily="18" charset="2"/>
              </a:rPr>
              <a:t></a:t>
            </a:r>
            <a:r>
              <a:rPr kumimoji="0" lang="hu-HU" sz="1200" b="0" i="1" u="none" strike="noStrike" kern="1200" cap="none" spc="0" normalizeH="0" baseline="0" noProof="1">
                <a:ln>
                  <a:noFill/>
                </a:ln>
                <a:solidFill>
                  <a:srgbClr val="4D2885"/>
                </a:solidFill>
                <a:effectLst/>
                <a:uLnTx/>
                <a:uFillTx/>
                <a:latin typeface="Arial" charset="0"/>
                <a:ea typeface="SimSun" pitchFamily="2" charset="-122"/>
                <a:cs typeface="Arial" charset="0"/>
              </a:rPr>
              <a:t>T</a:t>
            </a:r>
            <a:r>
              <a:rPr kumimoji="0" lang="hu-HU" sz="1200" b="0" i="1" u="none" strike="noStrike" kern="1200" cap="none" spc="0" normalizeH="0" baseline="-25000" noProof="1">
                <a:ln>
                  <a:noFill/>
                </a:ln>
                <a:solidFill>
                  <a:srgbClr val="4D2885"/>
                </a:solidFill>
                <a:effectLst/>
                <a:uLnTx/>
                <a:uFillTx/>
                <a:latin typeface="Arial" charset="0"/>
                <a:ea typeface="SimSun" pitchFamily="2" charset="-122"/>
                <a:cs typeface="Arial" charset="0"/>
              </a:rPr>
              <a:t>J</a:t>
            </a:r>
            <a:r>
              <a:rPr kumimoji="0" lang="hu-HU" sz="1200" b="0" i="0" u="none" strike="noStrike" kern="1200" cap="none" spc="0" normalizeH="0" baseline="0" noProof="1">
                <a:ln>
                  <a:noFill/>
                </a:ln>
                <a:solidFill>
                  <a:srgbClr val="4D2885"/>
                </a:solidFill>
                <a:effectLst/>
                <a:uLnTx/>
                <a:uFillTx/>
                <a:latin typeface="Arial" charset="0"/>
                <a:ea typeface="SimSun" pitchFamily="2" charset="-122"/>
                <a:cs typeface="Arial" charset="0"/>
              </a:rPr>
              <a:t>(</a:t>
            </a:r>
            <a:r>
              <a:rPr kumimoji="0" lang="hu-HU" sz="1200" b="0" i="1" u="none" strike="noStrike" kern="1200" cap="none" spc="0" normalizeH="0" baseline="0" noProof="1">
                <a:ln>
                  <a:noFill/>
                </a:ln>
                <a:solidFill>
                  <a:srgbClr val="4D2885"/>
                </a:solidFill>
                <a:effectLst/>
                <a:uLnTx/>
                <a:uFillTx/>
                <a:latin typeface="Arial" charset="0"/>
                <a:ea typeface="SimSun" pitchFamily="2" charset="-122"/>
                <a:cs typeface="Arial" charset="0"/>
              </a:rPr>
              <a:t>t</a:t>
            </a:r>
            <a:r>
              <a:rPr kumimoji="0" lang="hu-HU" sz="1200" b="0" i="0" u="none" strike="noStrike" kern="1200" cap="none" spc="0" normalizeH="0" baseline="0" noProof="1">
                <a:ln>
                  <a:noFill/>
                </a:ln>
                <a:solidFill>
                  <a:srgbClr val="4D2885"/>
                </a:solidFill>
                <a:effectLst/>
                <a:uLnTx/>
                <a:uFillTx/>
                <a:latin typeface="Arial" charset="0"/>
                <a:ea typeface="SimSun" pitchFamily="2" charset="-122"/>
                <a:cs typeface="Arial" charset="0"/>
              </a:rPr>
              <a:t>) </a:t>
            </a: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11" name="Line 43"/>
          <p:cNvSpPr>
            <a:spLocks noChangeAspect="1" noChangeShapeType="1"/>
          </p:cNvSpPr>
          <p:nvPr/>
        </p:nvSpPr>
        <p:spPr bwMode="auto">
          <a:xfrm flipH="1">
            <a:off x="5964238" y="4484688"/>
            <a:ext cx="0" cy="1211262"/>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12" name="Oval 44"/>
          <p:cNvSpPr>
            <a:spLocks noChangeAspect="1" noChangeArrowheads="1"/>
          </p:cNvSpPr>
          <p:nvPr/>
        </p:nvSpPr>
        <p:spPr bwMode="auto">
          <a:xfrm>
            <a:off x="5792788" y="4843463"/>
            <a:ext cx="330200" cy="298450"/>
          </a:xfrm>
          <a:prstGeom prst="ellipse">
            <a:avLst/>
          </a:prstGeom>
          <a:solidFill>
            <a:srgbClr val="FFFFFF"/>
          </a:solidFill>
          <a:ln w="25400" algn="ctr">
            <a:solidFill>
              <a:srgbClr val="4D2885"/>
            </a:solidFill>
            <a:round/>
            <a:headEnd/>
            <a:tailEnd/>
          </a:ln>
        </p:spPr>
        <p:txBody>
          <a:bodyPr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13" name="Line 45"/>
          <p:cNvSpPr>
            <a:spLocks noChangeAspect="1" noChangeShapeType="1"/>
          </p:cNvSpPr>
          <p:nvPr/>
        </p:nvSpPr>
        <p:spPr bwMode="auto">
          <a:xfrm flipH="1">
            <a:off x="5761038" y="4786313"/>
            <a:ext cx="404812" cy="417512"/>
          </a:xfrm>
          <a:prstGeom prst="line">
            <a:avLst/>
          </a:prstGeom>
          <a:noFill/>
          <a:ln w="25400">
            <a:solidFill>
              <a:srgbClr val="4D2885"/>
            </a:solidFill>
            <a:round/>
            <a:headEnd type="stealth" w="med" len="me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14" name="Line 46"/>
          <p:cNvSpPr>
            <a:spLocks noChangeAspect="1" noChangeShapeType="1"/>
          </p:cNvSpPr>
          <p:nvPr/>
        </p:nvSpPr>
        <p:spPr bwMode="auto">
          <a:xfrm>
            <a:off x="5657850" y="4846638"/>
            <a:ext cx="0" cy="382587"/>
          </a:xfrm>
          <a:prstGeom prst="line">
            <a:avLst/>
          </a:prstGeom>
          <a:noFill/>
          <a:ln w="12700">
            <a:solidFill>
              <a:srgbClr val="4D2885"/>
            </a:solidFill>
            <a:round/>
            <a:headEnd/>
            <a:tailEnd type="arrow" w="lg"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15" name="Text Box 47"/>
          <p:cNvSpPr txBox="1">
            <a:spLocks noChangeAspect="1" noChangeArrowheads="1"/>
          </p:cNvSpPr>
          <p:nvPr/>
        </p:nvSpPr>
        <p:spPr bwMode="auto">
          <a:xfrm>
            <a:off x="5092700" y="4343400"/>
            <a:ext cx="971550" cy="420688"/>
          </a:xfrm>
          <a:prstGeom prst="rect">
            <a:avLst/>
          </a:prstGeom>
          <a:noFill/>
          <a:ln w="9525"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altLang="zh-CN" sz="1000" b="0" i="1" u="none" strike="noStrike" kern="1200" cap="none" spc="0" normalizeH="0" baseline="0" noProof="0">
                <a:ln>
                  <a:noFill/>
                </a:ln>
                <a:solidFill>
                  <a:srgbClr val="371178"/>
                </a:solidFill>
                <a:effectLst/>
                <a:uLnTx/>
                <a:uFillTx/>
                <a:latin typeface="Arial" charset="0"/>
                <a:ea typeface="SimSun" pitchFamily="2" charset="-122"/>
                <a:cs typeface="Arial" charset="0"/>
              </a:rPr>
              <a:t>Sense </a:t>
            </a:r>
            <a:r>
              <a:rPr kumimoji="0" lang="hu-HU" altLang="zh-CN" sz="1000" b="0" i="0" u="none" strike="noStrike" kern="1200" cap="none" spc="0" normalizeH="0" baseline="0" noProof="0">
                <a:ln>
                  <a:noFill/>
                </a:ln>
                <a:solidFill>
                  <a:srgbClr val="808080"/>
                </a:solidFill>
                <a:effectLst/>
                <a:uLnTx/>
                <a:uFillTx/>
                <a:latin typeface="Arial" charset="0"/>
                <a:ea typeface="SimSun" pitchFamily="2" charset="-122"/>
                <a:cs typeface="Arial" charset="0"/>
              </a:rPr>
              <a:t>(voltage)</a:t>
            </a: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16" name="Text Box 49"/>
          <p:cNvSpPr txBox="1">
            <a:spLocks noChangeAspect="1" noChangeArrowheads="1"/>
          </p:cNvSpPr>
          <p:nvPr/>
        </p:nvSpPr>
        <p:spPr bwMode="auto">
          <a:xfrm>
            <a:off x="3149600" y="2371725"/>
            <a:ext cx="401638" cy="236538"/>
          </a:xfrm>
          <a:prstGeom prst="rect">
            <a:avLst/>
          </a:prstGeom>
          <a:noFill/>
          <a:ln w="25400" algn="ctr">
            <a:noFill/>
            <a:miter lim="800000"/>
            <a:headEnd/>
            <a:tailEnd/>
          </a:ln>
        </p:spPr>
        <p:txBody>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hu-HU" altLang="zh-CN" sz="1200" b="0" i="1" u="none" strike="noStrike" kern="1200" cap="none" spc="0" normalizeH="0" baseline="0" noProof="0">
                <a:ln>
                  <a:noFill/>
                </a:ln>
                <a:solidFill>
                  <a:srgbClr val="4D2885"/>
                </a:solidFill>
                <a:effectLst/>
                <a:uLnTx/>
                <a:uFillTx/>
                <a:latin typeface="Arial" charset="0"/>
                <a:ea typeface="SimSun" pitchFamily="2" charset="-122"/>
                <a:cs typeface="Arial" charset="0"/>
              </a:rPr>
              <a:t>I</a:t>
            </a:r>
            <a:r>
              <a:rPr kumimoji="0" lang="hu-HU" altLang="zh-CN" sz="1200" b="0" i="1" u="none" strike="noStrike" kern="1200" cap="none" spc="0" normalizeH="0" baseline="-25000" noProof="0">
                <a:ln>
                  <a:noFill/>
                </a:ln>
                <a:solidFill>
                  <a:srgbClr val="4D2885"/>
                </a:solidFill>
                <a:effectLst/>
                <a:uLnTx/>
                <a:uFillTx/>
                <a:latin typeface="Arial" charset="0"/>
                <a:ea typeface="SimSun" pitchFamily="2" charset="-122"/>
                <a:cs typeface="Arial" charset="0"/>
              </a:rPr>
              <a:t>F</a:t>
            </a: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17" name="Line 50"/>
          <p:cNvSpPr>
            <a:spLocks noChangeAspect="1" noChangeShapeType="1"/>
          </p:cNvSpPr>
          <p:nvPr/>
        </p:nvSpPr>
        <p:spPr bwMode="auto">
          <a:xfrm rot="16200000" flipH="1">
            <a:off x="2832894" y="754857"/>
            <a:ext cx="0" cy="2049462"/>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18" name="Line 51"/>
          <p:cNvSpPr>
            <a:spLocks noChangeAspect="1" noChangeShapeType="1"/>
          </p:cNvSpPr>
          <p:nvPr/>
        </p:nvSpPr>
        <p:spPr bwMode="auto">
          <a:xfrm>
            <a:off x="3862388" y="1784350"/>
            <a:ext cx="0" cy="1411288"/>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nvGrpSpPr>
          <p:cNvPr id="13" name="Group 52"/>
          <p:cNvGrpSpPr>
            <a:grpSpLocks noChangeAspect="1"/>
          </p:cNvGrpSpPr>
          <p:nvPr/>
        </p:nvGrpSpPr>
        <p:grpSpPr bwMode="auto">
          <a:xfrm>
            <a:off x="3679825" y="2374900"/>
            <a:ext cx="352425" cy="223838"/>
            <a:chOff x="2072" y="2070"/>
            <a:chExt cx="277" cy="186"/>
          </a:xfrm>
        </p:grpSpPr>
        <p:sp>
          <p:nvSpPr>
            <p:cNvPr id="3344463" name="AutoShape 53"/>
            <p:cNvSpPr>
              <a:spLocks noChangeAspect="1" noChangeArrowheads="1"/>
            </p:cNvSpPr>
            <p:nvPr/>
          </p:nvSpPr>
          <p:spPr bwMode="auto">
            <a:xfrm flipV="1">
              <a:off x="2079" y="2070"/>
              <a:ext cx="270" cy="180"/>
            </a:xfrm>
            <a:prstGeom prst="triangle">
              <a:avLst>
                <a:gd name="adj" fmla="val 50000"/>
              </a:avLst>
            </a:prstGeom>
            <a:solidFill>
              <a:srgbClr val="4D2885"/>
            </a:solidFill>
            <a:ln w="25400" algn="ctr">
              <a:solidFill>
                <a:srgbClr val="4D2885"/>
              </a:solidFill>
              <a:miter lim="800000"/>
              <a:headEnd/>
              <a:tailEnd/>
            </a:ln>
          </p:spPr>
          <p:txBody>
            <a:bodyPr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64" name="Line 54"/>
            <p:cNvSpPr>
              <a:spLocks noChangeAspect="1" noChangeShapeType="1"/>
            </p:cNvSpPr>
            <p:nvPr/>
          </p:nvSpPr>
          <p:spPr bwMode="auto">
            <a:xfrm>
              <a:off x="2072" y="2256"/>
              <a:ext cx="276" cy="0"/>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sp>
        <p:nvSpPr>
          <p:cNvPr id="3344420" name="Line 55"/>
          <p:cNvSpPr>
            <a:spLocks noChangeAspect="1" noChangeShapeType="1"/>
          </p:cNvSpPr>
          <p:nvPr/>
        </p:nvSpPr>
        <p:spPr bwMode="auto">
          <a:xfrm>
            <a:off x="3862388" y="1779588"/>
            <a:ext cx="2101850" cy="0"/>
          </a:xfrm>
          <a:prstGeom prst="line">
            <a:avLst/>
          </a:prstGeom>
          <a:noFill/>
          <a:ln w="25400">
            <a:solidFill>
              <a:srgbClr val="4D2885"/>
            </a:solidFill>
            <a:round/>
            <a:headEnd type="oval" w="med" len="me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21" name="Line 56"/>
          <p:cNvSpPr>
            <a:spLocks noChangeAspect="1" noChangeShapeType="1"/>
          </p:cNvSpPr>
          <p:nvPr/>
        </p:nvSpPr>
        <p:spPr bwMode="auto">
          <a:xfrm>
            <a:off x="3860800" y="3198813"/>
            <a:ext cx="1171575" cy="0"/>
          </a:xfrm>
          <a:prstGeom prst="line">
            <a:avLst/>
          </a:prstGeom>
          <a:noFill/>
          <a:ln w="25400">
            <a:solidFill>
              <a:srgbClr val="4D2885"/>
            </a:solidFill>
            <a:round/>
            <a:headEnd type="oval" w="med" len="me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nvGrpSpPr>
          <p:cNvPr id="14" name="Group 57"/>
          <p:cNvGrpSpPr>
            <a:grpSpLocks noChangeAspect="1"/>
          </p:cNvGrpSpPr>
          <p:nvPr/>
        </p:nvGrpSpPr>
        <p:grpSpPr bwMode="auto">
          <a:xfrm>
            <a:off x="4008438" y="2439988"/>
            <a:ext cx="195262" cy="153987"/>
            <a:chOff x="3128" y="3096"/>
            <a:chExt cx="166" cy="128"/>
          </a:xfrm>
        </p:grpSpPr>
        <p:sp>
          <p:nvSpPr>
            <p:cNvPr id="3344461" name="Line 58"/>
            <p:cNvSpPr>
              <a:spLocks noChangeAspect="1" noChangeShapeType="1"/>
            </p:cNvSpPr>
            <p:nvPr/>
          </p:nvSpPr>
          <p:spPr bwMode="auto">
            <a:xfrm>
              <a:off x="3132" y="3096"/>
              <a:ext cx="162" cy="78"/>
            </a:xfrm>
            <a:prstGeom prst="line">
              <a:avLst/>
            </a:prstGeom>
            <a:noFill/>
            <a:ln w="9525">
              <a:solidFill>
                <a:srgbClr val="FF0000"/>
              </a:solidFill>
              <a:round/>
              <a:headEnd/>
              <a:tailEnd type="triangle" w="sm" len="lg"/>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62" name="Line 59"/>
            <p:cNvSpPr>
              <a:spLocks noChangeAspect="1" noChangeShapeType="1"/>
            </p:cNvSpPr>
            <p:nvPr/>
          </p:nvSpPr>
          <p:spPr bwMode="auto">
            <a:xfrm>
              <a:off x="3128" y="3146"/>
              <a:ext cx="162" cy="78"/>
            </a:xfrm>
            <a:prstGeom prst="line">
              <a:avLst/>
            </a:prstGeom>
            <a:noFill/>
            <a:ln w="9525">
              <a:solidFill>
                <a:srgbClr val="FF0000"/>
              </a:solidFill>
              <a:round/>
              <a:headEnd/>
              <a:tailEnd type="triangle" w="sm" len="lg"/>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sp>
        <p:nvSpPr>
          <p:cNvPr id="3344423" name="Line 60"/>
          <p:cNvSpPr>
            <a:spLocks noChangeAspect="1" noChangeShapeType="1"/>
          </p:cNvSpPr>
          <p:nvPr/>
        </p:nvSpPr>
        <p:spPr bwMode="auto">
          <a:xfrm>
            <a:off x="3573463" y="2286000"/>
            <a:ext cx="0" cy="382588"/>
          </a:xfrm>
          <a:prstGeom prst="line">
            <a:avLst/>
          </a:prstGeom>
          <a:noFill/>
          <a:ln w="12700">
            <a:solidFill>
              <a:srgbClr val="4D2885"/>
            </a:solidFill>
            <a:round/>
            <a:headEnd/>
            <a:tailEnd type="stealth" w="med" len="lg"/>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24" name="Line 61"/>
          <p:cNvSpPr>
            <a:spLocks noChangeAspect="1" noChangeShapeType="1"/>
          </p:cNvSpPr>
          <p:nvPr/>
        </p:nvSpPr>
        <p:spPr bwMode="auto">
          <a:xfrm>
            <a:off x="4298950" y="2301875"/>
            <a:ext cx="0" cy="382588"/>
          </a:xfrm>
          <a:prstGeom prst="line">
            <a:avLst/>
          </a:prstGeom>
          <a:noFill/>
          <a:ln w="12700">
            <a:solidFill>
              <a:srgbClr val="4D2885"/>
            </a:solidFill>
            <a:round/>
            <a:headEnd/>
            <a:tailEnd type="arrow" w="lg"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25" name="Text Box 62"/>
          <p:cNvSpPr txBox="1">
            <a:spLocks noChangeAspect="1" noChangeArrowheads="1"/>
          </p:cNvSpPr>
          <p:nvPr/>
        </p:nvSpPr>
        <p:spPr bwMode="auto">
          <a:xfrm>
            <a:off x="4251325" y="2354263"/>
            <a:ext cx="457200" cy="330200"/>
          </a:xfrm>
          <a:prstGeom prst="rect">
            <a:avLst/>
          </a:prstGeom>
          <a:noFill/>
          <a:ln w="25400"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sz="1200" b="0" i="1" u="none" strike="noStrike" kern="1200" cap="none" spc="0" normalizeH="0" baseline="0" noProof="1">
                <a:ln>
                  <a:noFill/>
                </a:ln>
                <a:solidFill>
                  <a:srgbClr val="4D2885"/>
                </a:solidFill>
                <a:effectLst/>
                <a:uLnTx/>
                <a:uFillTx/>
                <a:latin typeface="Arial" charset="0"/>
                <a:ea typeface="SimSun" pitchFamily="2" charset="-122"/>
                <a:cs typeface="Arial" charset="0"/>
              </a:rPr>
              <a:t>V</a:t>
            </a:r>
            <a:r>
              <a:rPr kumimoji="0" lang="hu-HU" sz="1200" b="0" i="1" u="none" strike="noStrike" kern="1200" cap="none" spc="0" normalizeH="0" baseline="-25000" noProof="1">
                <a:ln>
                  <a:noFill/>
                </a:ln>
                <a:solidFill>
                  <a:srgbClr val="4D2885"/>
                </a:solidFill>
                <a:effectLst/>
                <a:uLnTx/>
                <a:uFillTx/>
                <a:latin typeface="Arial" charset="0"/>
                <a:ea typeface="SimSun" pitchFamily="2" charset="-122"/>
                <a:cs typeface="Arial" charset="0"/>
              </a:rPr>
              <a:t>F</a:t>
            </a:r>
            <a:r>
              <a:rPr kumimoji="0" lang="hu-HU" sz="1200" b="0" i="0" u="none" strike="noStrike" kern="1200" cap="none" spc="0" normalizeH="0" baseline="0" noProof="1">
                <a:ln>
                  <a:noFill/>
                </a:ln>
                <a:solidFill>
                  <a:srgbClr val="4D2885"/>
                </a:solidFill>
                <a:effectLst/>
                <a:uLnTx/>
                <a:uFillTx/>
                <a:latin typeface="Arial" charset="0"/>
                <a:ea typeface="SimSun" pitchFamily="2" charset="-122"/>
                <a:cs typeface="Arial" charset="0"/>
              </a:rPr>
              <a:t> </a:t>
            </a: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26" name="Line 63"/>
          <p:cNvSpPr>
            <a:spLocks noChangeAspect="1" noChangeShapeType="1"/>
          </p:cNvSpPr>
          <p:nvPr/>
        </p:nvSpPr>
        <p:spPr bwMode="auto">
          <a:xfrm rot="16200000" flipH="1">
            <a:off x="3289300" y="2636838"/>
            <a:ext cx="0" cy="1136650"/>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27" name="Line 65"/>
          <p:cNvSpPr>
            <a:spLocks noChangeAspect="1" noChangeShapeType="1"/>
          </p:cNvSpPr>
          <p:nvPr/>
        </p:nvSpPr>
        <p:spPr bwMode="auto">
          <a:xfrm rot="10800000" flipH="1">
            <a:off x="5022850" y="3192463"/>
            <a:ext cx="0" cy="2503487"/>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28" name="Line 66"/>
          <p:cNvSpPr>
            <a:spLocks noChangeAspect="1" noChangeShapeType="1"/>
          </p:cNvSpPr>
          <p:nvPr/>
        </p:nvSpPr>
        <p:spPr bwMode="auto">
          <a:xfrm rot="10800000" flipH="1">
            <a:off x="5964238" y="1768475"/>
            <a:ext cx="0" cy="2716213"/>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29" name="Line 67"/>
          <p:cNvSpPr>
            <a:spLocks noChangeAspect="1" noChangeShapeType="1"/>
          </p:cNvSpPr>
          <p:nvPr/>
        </p:nvSpPr>
        <p:spPr bwMode="auto">
          <a:xfrm rot="10800000" flipH="1">
            <a:off x="2727325" y="3192463"/>
            <a:ext cx="0" cy="2511425"/>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30" name="Line 68"/>
          <p:cNvSpPr>
            <a:spLocks noChangeAspect="1" noChangeShapeType="1"/>
          </p:cNvSpPr>
          <p:nvPr/>
        </p:nvSpPr>
        <p:spPr bwMode="auto">
          <a:xfrm rot="16200000" flipH="1">
            <a:off x="5500688" y="5207000"/>
            <a:ext cx="0" cy="955675"/>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31" name="Text Box 74"/>
          <p:cNvSpPr txBox="1">
            <a:spLocks noChangeAspect="1" noChangeArrowheads="1"/>
          </p:cNvSpPr>
          <p:nvPr/>
        </p:nvSpPr>
        <p:spPr bwMode="auto">
          <a:xfrm>
            <a:off x="3107548" y="2069472"/>
            <a:ext cx="954087" cy="230187"/>
          </a:xfrm>
          <a:prstGeom prst="rect">
            <a:avLst/>
          </a:prstGeom>
          <a:noFill/>
          <a:ln w="9525" algn="ctr">
            <a:no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hu-HU" altLang="zh-CN" sz="1000" b="0" i="1" u="none" strike="noStrike" kern="1200" cap="none" spc="0" normalizeH="0" baseline="0" noProof="0" dirty="0" smtClean="0">
                <a:ln>
                  <a:noFill/>
                </a:ln>
                <a:solidFill>
                  <a:srgbClr val="371178"/>
                </a:solidFill>
                <a:effectLst/>
                <a:uLnTx/>
                <a:uFillTx/>
                <a:latin typeface="Arial" charset="0"/>
                <a:ea typeface="SimSun" pitchFamily="2" charset="-122"/>
                <a:cs typeface="Arial" charset="0"/>
              </a:rPr>
              <a:t>LED unter Test</a:t>
            </a:r>
            <a:endParaRPr kumimoji="0" lang="hu-HU" sz="2000" b="0" i="0" u="none" strike="noStrike" kern="1200" cap="none" spc="0" normalizeH="0" baseline="0" noProof="0" dirty="0">
              <a:ln>
                <a:noFill/>
              </a:ln>
              <a:solidFill>
                <a:srgbClr val="4F2780"/>
              </a:solidFill>
              <a:effectLst/>
              <a:uLnTx/>
              <a:uFillTx/>
              <a:latin typeface="Arial" charset="0"/>
              <a:ea typeface="+mn-ea"/>
              <a:cs typeface="Arial" charset="0"/>
            </a:endParaRPr>
          </a:p>
        </p:txBody>
      </p:sp>
      <p:grpSp>
        <p:nvGrpSpPr>
          <p:cNvPr id="15" name="Group 75"/>
          <p:cNvGrpSpPr>
            <a:grpSpLocks noChangeAspect="1"/>
          </p:cNvGrpSpPr>
          <p:nvPr/>
        </p:nvGrpSpPr>
        <p:grpSpPr bwMode="auto">
          <a:xfrm>
            <a:off x="1895475" y="2195513"/>
            <a:ext cx="401638" cy="382587"/>
            <a:chOff x="3205" y="5620"/>
            <a:chExt cx="728" cy="692"/>
          </a:xfrm>
        </p:grpSpPr>
        <p:sp>
          <p:nvSpPr>
            <p:cNvPr id="3344459" name="Line 76"/>
            <p:cNvSpPr>
              <a:spLocks noChangeAspect="1" noChangeShapeType="1"/>
            </p:cNvSpPr>
            <p:nvPr/>
          </p:nvSpPr>
          <p:spPr bwMode="auto">
            <a:xfrm flipV="1">
              <a:off x="3229" y="5620"/>
              <a:ext cx="0" cy="692"/>
            </a:xfrm>
            <a:prstGeom prst="line">
              <a:avLst/>
            </a:prstGeom>
            <a:noFill/>
            <a:ln w="12700">
              <a:solidFill>
                <a:srgbClr val="4D2885"/>
              </a:solidFill>
              <a:round/>
              <a:headEnd/>
              <a:tailEnd type="stealth" w="med" len="lg"/>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60" name="Text Box 77"/>
            <p:cNvSpPr txBox="1">
              <a:spLocks noChangeAspect="1" noChangeArrowheads="1"/>
            </p:cNvSpPr>
            <p:nvPr/>
          </p:nvSpPr>
          <p:spPr bwMode="auto">
            <a:xfrm>
              <a:off x="3205" y="5756"/>
              <a:ext cx="728" cy="428"/>
            </a:xfrm>
            <a:prstGeom prst="rect">
              <a:avLst/>
            </a:prstGeom>
            <a:noFill/>
            <a:ln w="25400"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altLang="zh-CN" sz="1200" b="0" i="1" u="none" strike="noStrike" kern="1200" cap="none" spc="0" normalizeH="0" baseline="0" noProof="0">
                  <a:ln>
                    <a:noFill/>
                  </a:ln>
                  <a:solidFill>
                    <a:srgbClr val="4D2885"/>
                  </a:solidFill>
                  <a:effectLst/>
                  <a:uLnTx/>
                  <a:uFillTx/>
                  <a:latin typeface="Arial" charset="0"/>
                  <a:ea typeface="SimSun" pitchFamily="2" charset="-122"/>
                  <a:cs typeface="Arial" charset="0"/>
                </a:rPr>
                <a:t>I</a:t>
              </a:r>
              <a:r>
                <a:rPr kumimoji="0" lang="hu-HU" altLang="zh-CN" sz="1200" b="0" i="1" u="none" strike="noStrike" kern="1200" cap="none" spc="0" normalizeH="0" baseline="-25000" noProof="0">
                  <a:ln>
                    <a:noFill/>
                  </a:ln>
                  <a:solidFill>
                    <a:srgbClr val="4D2885"/>
                  </a:solidFill>
                  <a:effectLst/>
                  <a:uLnTx/>
                  <a:uFillTx/>
                  <a:latin typeface="Arial" charset="0"/>
                  <a:ea typeface="SimSun" pitchFamily="2" charset="-122"/>
                  <a:cs typeface="Arial" charset="0"/>
                </a:rPr>
                <a:t>F</a:t>
              </a: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sp>
        <p:nvSpPr>
          <p:cNvPr id="3344433" name="Text Box 79"/>
          <p:cNvSpPr txBox="1">
            <a:spLocks noChangeAspect="1" noChangeArrowheads="1"/>
          </p:cNvSpPr>
          <p:nvPr/>
        </p:nvSpPr>
        <p:spPr bwMode="auto">
          <a:xfrm>
            <a:off x="3152775" y="4232275"/>
            <a:ext cx="1355430" cy="741363"/>
          </a:xfrm>
          <a:prstGeom prst="rect">
            <a:avLst/>
          </a:prstGeom>
          <a:noFill/>
          <a:ln w="9525" algn="ctr">
            <a:noFill/>
            <a:miter lim="800000"/>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altLang="zh-CN" sz="1400" b="1" i="0" u="none" strike="noStrike" kern="1200" cap="none" spc="0" normalizeH="0" baseline="0" noProof="0" dirty="0" smtClean="0">
                <a:ln>
                  <a:noFill/>
                </a:ln>
                <a:solidFill>
                  <a:srgbClr val="333333"/>
                </a:solidFill>
                <a:effectLst/>
                <a:uLnTx/>
                <a:uFillTx/>
                <a:latin typeface="Arial" pitchFamily="34" charset="0"/>
                <a:ea typeface="SimSun" pitchFamily="2" charset="-122"/>
                <a:cs typeface="Arial" charset="0"/>
              </a:rPr>
              <a:t>Thermisches Testgerät</a:t>
            </a:r>
            <a:endParaRPr kumimoji="0" lang="hu-HU" sz="2400" b="0" i="0" u="none" strike="noStrike" kern="1200" cap="none" spc="0" normalizeH="0" baseline="0" noProof="0" dirty="0">
              <a:ln>
                <a:noFill/>
              </a:ln>
              <a:solidFill>
                <a:srgbClr val="333333"/>
              </a:solidFill>
              <a:effectLst/>
              <a:uLnTx/>
              <a:uFillTx/>
              <a:latin typeface="Arial" pitchFamily="34" charset="0"/>
              <a:ea typeface="+mn-ea"/>
              <a:cs typeface="Arial" charset="0"/>
            </a:endParaRPr>
          </a:p>
        </p:txBody>
      </p:sp>
      <p:sp>
        <p:nvSpPr>
          <p:cNvPr id="3344434" name="Line 81"/>
          <p:cNvSpPr>
            <a:spLocks noChangeAspect="1" noChangeShapeType="1"/>
          </p:cNvSpPr>
          <p:nvPr/>
        </p:nvSpPr>
        <p:spPr bwMode="auto">
          <a:xfrm rot="10800000" flipH="1">
            <a:off x="1819275" y="1782763"/>
            <a:ext cx="0" cy="2279650"/>
          </a:xfrm>
          <a:prstGeom prst="line">
            <a:avLst/>
          </a:prstGeom>
          <a:noFill/>
          <a:ln w="25400">
            <a:solidFill>
              <a:srgbClr val="4D2885"/>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2000" b="0" i="0" u="none" strike="noStrike" kern="1200" cap="none" spc="0" normalizeH="0" baseline="0" noProof="0">
              <a:ln>
                <a:noFill/>
              </a:ln>
              <a:solidFill>
                <a:srgbClr val="4F2780"/>
              </a:solidFill>
              <a:effectLst/>
              <a:uLnTx/>
              <a:uFillTx/>
              <a:latin typeface="Arial" charset="0"/>
              <a:ea typeface="+mn-ea"/>
              <a:cs typeface="Arial" charset="0"/>
            </a:endParaRPr>
          </a:p>
        </p:txBody>
      </p:sp>
      <p:grpSp>
        <p:nvGrpSpPr>
          <p:cNvPr id="16" name="Group 93"/>
          <p:cNvGrpSpPr>
            <a:grpSpLocks/>
          </p:cNvGrpSpPr>
          <p:nvPr>
            <p:custDataLst>
              <p:tags r:id="rId4"/>
            </p:custDataLst>
          </p:nvPr>
        </p:nvGrpSpPr>
        <p:grpSpPr bwMode="auto">
          <a:xfrm>
            <a:off x="2516188" y="5222875"/>
            <a:ext cx="2390775" cy="523875"/>
            <a:chOff x="1639" y="3279"/>
            <a:chExt cx="1506" cy="330"/>
          </a:xfrm>
        </p:grpSpPr>
        <p:sp>
          <p:nvSpPr>
            <p:cNvPr id="293973" name="AutoShape 85"/>
            <p:cNvSpPr>
              <a:spLocks noChangeAspect="1" noChangeArrowheads="1"/>
            </p:cNvSpPr>
            <p:nvPr/>
          </p:nvSpPr>
          <p:spPr bwMode="auto">
            <a:xfrm rot="10800000" flipH="1">
              <a:off x="1639" y="3299"/>
              <a:ext cx="637" cy="295"/>
            </a:xfrm>
            <a:prstGeom prst="rightArrow">
              <a:avLst>
                <a:gd name="adj1" fmla="val 50000"/>
                <a:gd name="adj2" fmla="val 53983"/>
              </a:avLst>
            </a:prstGeom>
            <a:solidFill>
              <a:srgbClr val="4D2885"/>
            </a:solidFill>
            <a:ln w="15875">
              <a:noFill/>
              <a:miter lim="800000"/>
              <a:headEnd/>
              <a:tailEnd/>
            </a:ln>
            <a:effectLst/>
            <a:scene3d>
              <a:camera prst="orthographicFront"/>
              <a:lightRig rig="threePt" dir="t"/>
            </a:scene3d>
            <a:sp3d>
              <a:bevelT w="50800" h="50800"/>
            </a:sp3d>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sp>
          <p:nvSpPr>
            <p:cNvPr id="3344458" name="Text Box 86"/>
            <p:cNvSpPr txBox="1">
              <a:spLocks noChangeAspect="1" noChangeArrowheads="1"/>
            </p:cNvSpPr>
            <p:nvPr/>
          </p:nvSpPr>
          <p:spPr bwMode="auto">
            <a:xfrm>
              <a:off x="2358" y="3279"/>
              <a:ext cx="787" cy="330"/>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hu-HU" sz="1400" b="0" i="0" u="none" strike="noStrike" kern="1200" cap="none" spc="0" normalizeH="0" baseline="0" noProof="0" dirty="0" smtClean="0">
                  <a:ln>
                    <a:noFill/>
                  </a:ln>
                  <a:solidFill>
                    <a:srgbClr val="4D2885"/>
                  </a:solidFill>
                  <a:effectLst/>
                  <a:uLnTx/>
                  <a:uFillTx/>
                  <a:latin typeface="Arial" charset="0"/>
                  <a:ea typeface="+mn-ea"/>
                  <a:cs typeface="Arial" charset="0"/>
                </a:rPr>
                <a:t>Abschalten</a:t>
              </a:r>
              <a:r>
                <a:rPr kumimoji="0" lang="en-US" sz="1400" b="0" i="0" u="none" strike="noStrike" kern="1200" cap="none" spc="0" normalizeH="0" baseline="0" noProof="0" dirty="0" smtClean="0">
                  <a:ln>
                    <a:noFill/>
                  </a:ln>
                  <a:solidFill>
                    <a:srgbClr val="4D2885"/>
                  </a:solidFill>
                  <a:effectLst/>
                  <a:uLnTx/>
                  <a:uFillTx/>
                  <a:latin typeface="Arial" charset="0"/>
                  <a:ea typeface="+mn-ea"/>
                  <a:cs typeface="Arial" charset="0"/>
                </a:rPr>
                <a:t> </a:t>
              </a:r>
              <a:r>
                <a:rPr kumimoji="0" lang="hu-HU" sz="1400" b="0" i="0" u="none" strike="noStrike" kern="1200" cap="none" spc="0" normalizeH="0" baseline="0" noProof="0" dirty="0" smtClean="0">
                  <a:ln>
                    <a:noFill/>
                  </a:ln>
                  <a:solidFill>
                    <a:srgbClr val="4D2885"/>
                  </a:solidFill>
                  <a:effectLst/>
                  <a:uLnTx/>
                  <a:uFillTx/>
                  <a:latin typeface="Arial" charset="0"/>
                  <a:ea typeface="+mn-ea"/>
                  <a:cs typeface="Arial" charset="0"/>
                </a:rPr>
                <a:t>von</a:t>
              </a:r>
              <a:r>
                <a:rPr kumimoji="0" lang="en-US" sz="1400" b="0" i="0" u="none" strike="noStrike" kern="1200" cap="none" spc="0" normalizeH="0" baseline="0" noProof="0" dirty="0" smtClean="0">
                  <a:ln>
                    <a:noFill/>
                  </a:ln>
                  <a:solidFill>
                    <a:srgbClr val="4D2885"/>
                  </a:solidFill>
                  <a:effectLst/>
                  <a:uLnTx/>
                  <a:uFillTx/>
                  <a:latin typeface="Arial" charset="0"/>
                  <a:ea typeface="+mn-ea"/>
                  <a:cs typeface="Arial" charset="0"/>
                </a:rPr>
                <a:t> </a:t>
              </a:r>
              <a:r>
                <a:rPr kumimoji="0" lang="en-US" sz="1400" b="0" i="1" u="none" strike="noStrike" kern="1200" cap="none" spc="0" normalizeH="0" baseline="0" noProof="0" dirty="0">
                  <a:ln>
                    <a:noFill/>
                  </a:ln>
                  <a:solidFill>
                    <a:srgbClr val="4D2885"/>
                  </a:solidFill>
                  <a:effectLst/>
                  <a:uLnTx/>
                  <a:uFillTx/>
                  <a:latin typeface="Arial" charset="0"/>
                  <a:ea typeface="+mn-ea"/>
                  <a:cs typeface="Arial" charset="0"/>
                </a:rPr>
                <a:t>I</a:t>
              </a:r>
              <a:r>
                <a:rPr kumimoji="0" lang="en-US" sz="1400" b="0" i="1" u="none" strike="noStrike" kern="1200" cap="none" spc="0" normalizeH="0" baseline="-25000" noProof="0" dirty="0">
                  <a:ln>
                    <a:noFill/>
                  </a:ln>
                  <a:solidFill>
                    <a:srgbClr val="4D2885"/>
                  </a:solidFill>
                  <a:effectLst/>
                  <a:uLnTx/>
                  <a:uFillTx/>
                  <a:latin typeface="Arial" charset="0"/>
                  <a:ea typeface="+mn-ea"/>
                  <a:cs typeface="Arial" charset="0"/>
                </a:rPr>
                <a:t>H</a:t>
              </a:r>
              <a:r>
                <a:rPr kumimoji="0" lang="en-US" sz="1400" b="0" i="0" u="none" strike="noStrike" kern="1200" cap="none" spc="0" normalizeH="0" baseline="0" noProof="0" dirty="0">
                  <a:ln>
                    <a:noFill/>
                  </a:ln>
                  <a:solidFill>
                    <a:srgbClr val="4D2885"/>
                  </a:solidFill>
                  <a:effectLst/>
                  <a:uLnTx/>
                  <a:uFillTx/>
                  <a:latin typeface="Arial" charset="0"/>
                  <a:ea typeface="+mn-ea"/>
                  <a:cs typeface="Arial" charset="0"/>
                </a:rPr>
                <a:t> </a:t>
              </a:r>
              <a:r>
                <a:rPr kumimoji="0" lang="hu-HU" sz="1400" b="0" i="0" u="none" strike="noStrike" kern="1200" cap="none" spc="0" normalizeH="0" baseline="0" noProof="0" dirty="0" smtClean="0">
                  <a:ln>
                    <a:noFill/>
                  </a:ln>
                  <a:solidFill>
                    <a:srgbClr val="4D2885"/>
                  </a:solidFill>
                  <a:effectLst/>
                  <a:uLnTx/>
                  <a:uFillTx/>
                  <a:latin typeface="Arial" charset="0"/>
                  <a:ea typeface="+mn-ea"/>
                  <a:cs typeface="Arial" charset="0"/>
                </a:rPr>
                <a:t>zu</a:t>
              </a:r>
              <a:r>
                <a:rPr kumimoji="0" lang="en-US" sz="1400" b="0" i="0" u="none" strike="noStrike" kern="1200" cap="none" spc="0" normalizeH="0" baseline="0" noProof="0" dirty="0" smtClean="0">
                  <a:ln>
                    <a:noFill/>
                  </a:ln>
                  <a:solidFill>
                    <a:srgbClr val="4D2885"/>
                  </a:solidFill>
                  <a:effectLst/>
                  <a:uLnTx/>
                  <a:uFillTx/>
                  <a:latin typeface="Arial" charset="0"/>
                  <a:ea typeface="+mn-ea"/>
                  <a:cs typeface="Arial" charset="0"/>
                </a:rPr>
                <a:t> </a:t>
              </a:r>
              <a:r>
                <a:rPr kumimoji="0" lang="en-US" sz="1400" b="0" i="1" u="none" strike="noStrike" kern="1200" cap="none" spc="0" normalizeH="0" baseline="0" noProof="0" dirty="0">
                  <a:ln>
                    <a:noFill/>
                  </a:ln>
                  <a:solidFill>
                    <a:srgbClr val="4D2885"/>
                  </a:solidFill>
                  <a:effectLst/>
                  <a:uLnTx/>
                  <a:uFillTx/>
                  <a:latin typeface="Arial" charset="0"/>
                  <a:ea typeface="+mn-ea"/>
                  <a:cs typeface="Arial" charset="0"/>
                </a:rPr>
                <a:t>I</a:t>
              </a:r>
              <a:r>
                <a:rPr kumimoji="0" lang="en-US" sz="1400" b="0" i="1" u="none" strike="noStrike" kern="1200" cap="none" spc="0" normalizeH="0" baseline="-25000" noProof="0" dirty="0">
                  <a:ln>
                    <a:noFill/>
                  </a:ln>
                  <a:solidFill>
                    <a:srgbClr val="4D2885"/>
                  </a:solidFill>
                  <a:effectLst/>
                  <a:uLnTx/>
                  <a:uFillTx/>
                  <a:latin typeface="Arial" charset="0"/>
                  <a:ea typeface="+mn-ea"/>
                  <a:cs typeface="Arial" charset="0"/>
                </a:rPr>
                <a:t>M</a:t>
              </a:r>
            </a:p>
          </p:txBody>
        </p:sp>
      </p:grpSp>
      <p:grpSp>
        <p:nvGrpSpPr>
          <p:cNvPr id="17" name="Group 87"/>
          <p:cNvGrpSpPr>
            <a:grpSpLocks/>
          </p:cNvGrpSpPr>
          <p:nvPr>
            <p:custDataLst>
              <p:tags r:id="rId5"/>
            </p:custDataLst>
          </p:nvPr>
        </p:nvGrpSpPr>
        <p:grpSpPr bwMode="auto">
          <a:xfrm>
            <a:off x="5911850" y="1892300"/>
            <a:ext cx="2933699" cy="1844675"/>
            <a:chOff x="3778" y="1181"/>
            <a:chExt cx="1848" cy="1162"/>
          </a:xfrm>
        </p:grpSpPr>
        <p:sp>
          <p:nvSpPr>
            <p:cNvPr id="3344448" name="Text Box 88"/>
            <p:cNvSpPr txBox="1">
              <a:spLocks noChangeAspect="1" noChangeArrowheads="1"/>
            </p:cNvSpPr>
            <p:nvPr/>
          </p:nvSpPr>
          <p:spPr bwMode="auto">
            <a:xfrm>
              <a:off x="3778" y="1663"/>
              <a:ext cx="1848" cy="194"/>
            </a:xfrm>
            <a:prstGeom prst="rect">
              <a:avLst/>
            </a:prstGeom>
            <a:noFill/>
            <a:ln w="9525">
              <a:noFill/>
              <a:miter lim="800000"/>
              <a:headEnd/>
              <a:tailEnd/>
            </a:ln>
          </p:spPr>
          <p:txBody>
            <a:bodyPr wrap="square" rIns="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sz="1400" b="1" i="0" u="none" strike="noStrike" kern="1200" cap="none" spc="0" normalizeH="0" baseline="0" noProof="0" dirty="0" smtClean="0">
                  <a:ln>
                    <a:noFill/>
                  </a:ln>
                  <a:solidFill>
                    <a:srgbClr val="FF0000"/>
                  </a:solidFill>
                  <a:effectLst/>
                  <a:uLnTx/>
                  <a:uFillTx/>
                  <a:latin typeface="Arial" charset="0"/>
                  <a:ea typeface="+mn-ea"/>
                  <a:cs typeface="Arial" charset="0"/>
                </a:rPr>
                <a:t>Berechnung von realen </a:t>
              </a:r>
              <a:r>
                <a:rPr kumimoji="0" lang="en-US" sz="1400" b="1" i="1" u="none" strike="noStrike" kern="1200" cap="none" spc="0" normalizeH="0" baseline="0" noProof="0" dirty="0" err="1" smtClean="0">
                  <a:ln>
                    <a:noFill/>
                  </a:ln>
                  <a:solidFill>
                    <a:srgbClr val="FF0000"/>
                  </a:solidFill>
                  <a:effectLst/>
                  <a:uLnTx/>
                  <a:uFillTx/>
                  <a:latin typeface="Arial" charset="0"/>
                  <a:ea typeface="+mn-ea"/>
                  <a:cs typeface="Arial" charset="0"/>
                </a:rPr>
                <a:t>R</a:t>
              </a:r>
              <a:r>
                <a:rPr kumimoji="0" lang="en-US" sz="1400" b="1" i="1" u="none" strike="noStrike" kern="1200" cap="none" spc="0" normalizeH="0" baseline="-25000" noProof="0" dirty="0" err="1" smtClean="0">
                  <a:ln>
                    <a:noFill/>
                  </a:ln>
                  <a:solidFill>
                    <a:srgbClr val="FF0000"/>
                  </a:solidFill>
                  <a:effectLst/>
                  <a:uLnTx/>
                  <a:uFillTx/>
                  <a:latin typeface="Arial" charset="0"/>
                  <a:ea typeface="+mn-ea"/>
                  <a:cs typeface="Arial" charset="0"/>
                </a:rPr>
                <a:t>th</a:t>
              </a:r>
              <a:r>
                <a:rPr kumimoji="0" lang="en-US" sz="1400" b="1" i="1" u="none" strike="noStrike" kern="1200" cap="none" spc="0" normalizeH="0" baseline="-25000" noProof="0" dirty="0" smtClean="0">
                  <a:ln>
                    <a:noFill/>
                  </a:ln>
                  <a:solidFill>
                    <a:srgbClr val="FF0000"/>
                  </a:solidFill>
                  <a:effectLst/>
                  <a:uLnTx/>
                  <a:uFillTx/>
                  <a:latin typeface="Arial" charset="0"/>
                  <a:ea typeface="+mn-ea"/>
                  <a:cs typeface="Arial" charset="0"/>
                </a:rPr>
                <a:t> </a:t>
              </a:r>
              <a:r>
                <a:rPr kumimoji="0" lang="hu-HU" sz="1400" b="1" i="0" u="none" strike="noStrike" kern="1200" cap="none" spc="0" normalizeH="0" baseline="0" noProof="0" dirty="0" smtClean="0">
                  <a:ln>
                    <a:noFill/>
                  </a:ln>
                  <a:solidFill>
                    <a:srgbClr val="FF0000"/>
                  </a:solidFill>
                  <a:effectLst/>
                  <a:uLnTx/>
                  <a:uFillTx/>
                  <a:latin typeface="Arial" charset="0"/>
                  <a:ea typeface="+mn-ea"/>
                  <a:cs typeface="Arial" charset="0"/>
                </a:rPr>
                <a:t>u</a:t>
              </a:r>
              <a:r>
                <a:rPr kumimoji="0" lang="en-US" sz="1400" b="1" i="0" u="none" strike="noStrike" kern="1200" cap="none" spc="0" normalizeH="0" baseline="0" noProof="0" dirty="0" err="1" smtClean="0">
                  <a:ln>
                    <a:noFill/>
                  </a:ln>
                  <a:solidFill>
                    <a:srgbClr val="FF0000"/>
                  </a:solidFill>
                  <a:effectLst/>
                  <a:uLnTx/>
                  <a:uFillTx/>
                  <a:latin typeface="Arial" charset="0"/>
                  <a:ea typeface="+mn-ea"/>
                  <a:cs typeface="Arial" charset="0"/>
                </a:rPr>
                <a:t>nd</a:t>
              </a:r>
              <a:r>
                <a:rPr kumimoji="0" lang="en-US" sz="1400" b="1" i="0" u="none" strike="noStrike" kern="1200" cap="none" spc="0" normalizeH="0" baseline="0" noProof="0" dirty="0" smtClean="0">
                  <a:ln>
                    <a:noFill/>
                  </a:ln>
                  <a:solidFill>
                    <a:srgbClr val="FF0000"/>
                  </a:solidFill>
                  <a:effectLst/>
                  <a:uLnTx/>
                  <a:uFillTx/>
                  <a:latin typeface="Arial" charset="0"/>
                  <a:ea typeface="+mn-ea"/>
                  <a:cs typeface="Arial" charset="0"/>
                </a:rPr>
                <a:t> </a:t>
              </a:r>
              <a:r>
                <a:rPr kumimoji="0" lang="en-US" sz="1400" b="1" i="1" u="none" strike="noStrike" kern="1200" cap="none" spc="0" normalizeH="0" baseline="0" noProof="0" dirty="0">
                  <a:ln>
                    <a:noFill/>
                  </a:ln>
                  <a:solidFill>
                    <a:srgbClr val="FF0000"/>
                  </a:solidFill>
                  <a:effectLst/>
                  <a:uLnTx/>
                  <a:uFillTx/>
                  <a:latin typeface="Arial" charset="0"/>
                  <a:ea typeface="+mn-ea"/>
                  <a:cs typeface="Arial" charset="0"/>
                </a:rPr>
                <a:t>T</a:t>
              </a:r>
              <a:r>
                <a:rPr kumimoji="0" lang="en-US" sz="1400" b="1" i="1" u="none" strike="noStrike" kern="1200" cap="none" spc="0" normalizeH="0" baseline="-25000" noProof="0" dirty="0">
                  <a:ln>
                    <a:noFill/>
                  </a:ln>
                  <a:solidFill>
                    <a:srgbClr val="FF0000"/>
                  </a:solidFill>
                  <a:effectLst/>
                  <a:uLnTx/>
                  <a:uFillTx/>
                  <a:latin typeface="Arial" charset="0"/>
                  <a:ea typeface="+mn-ea"/>
                  <a:cs typeface="Arial" charset="0"/>
                </a:rPr>
                <a:t>J</a:t>
              </a:r>
              <a:r>
                <a:rPr kumimoji="0" lang="en-US" sz="1400" b="1" i="0" u="none" strike="noStrike" kern="1200" cap="none" spc="0" normalizeH="0" baseline="-25000" noProof="0" dirty="0">
                  <a:ln>
                    <a:noFill/>
                  </a:ln>
                  <a:solidFill>
                    <a:srgbClr val="FF0000"/>
                  </a:solidFill>
                  <a:effectLst/>
                  <a:uLnTx/>
                  <a:uFillTx/>
                  <a:latin typeface="Arial" charset="0"/>
                  <a:ea typeface="+mn-ea"/>
                  <a:cs typeface="Arial" charset="0"/>
                </a:rPr>
                <a:t> </a:t>
              </a:r>
            </a:p>
          </p:txBody>
        </p:sp>
        <p:sp>
          <p:nvSpPr>
            <p:cNvPr id="293977" name="AutoShape 89"/>
            <p:cNvSpPr>
              <a:spLocks noChangeAspect="1" noChangeArrowheads="1"/>
            </p:cNvSpPr>
            <p:nvPr/>
          </p:nvSpPr>
          <p:spPr bwMode="auto">
            <a:xfrm rot="16200000">
              <a:off x="4202" y="1939"/>
              <a:ext cx="512" cy="295"/>
            </a:xfrm>
            <a:prstGeom prst="rightArrow">
              <a:avLst>
                <a:gd name="adj1" fmla="val 50000"/>
                <a:gd name="adj2" fmla="val 43390"/>
              </a:avLst>
            </a:prstGeom>
            <a:solidFill>
              <a:srgbClr val="4D2885"/>
            </a:solidFill>
            <a:ln w="15875">
              <a:noFill/>
              <a:miter lim="800000"/>
              <a:headEnd/>
              <a:tailEnd/>
            </a:ln>
            <a:effectLst/>
            <a:scene3d>
              <a:camera prst="orthographicFront"/>
              <a:lightRig rig="threePt" dir="t"/>
            </a:scene3d>
            <a:sp3d>
              <a:bevelT w="50800" h="50800"/>
            </a:sp3d>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sp>
          <p:nvSpPr>
            <p:cNvPr id="293978" name="AutoShape 90"/>
            <p:cNvSpPr>
              <a:spLocks noChangeAspect="1" noChangeArrowheads="1"/>
            </p:cNvSpPr>
            <p:nvPr/>
          </p:nvSpPr>
          <p:spPr bwMode="auto">
            <a:xfrm rot="5400000" flipV="1">
              <a:off x="4195" y="1289"/>
              <a:ext cx="512" cy="295"/>
            </a:xfrm>
            <a:prstGeom prst="rightArrow">
              <a:avLst>
                <a:gd name="adj1" fmla="val 50000"/>
                <a:gd name="adj2" fmla="val 43390"/>
              </a:avLst>
            </a:prstGeom>
            <a:solidFill>
              <a:srgbClr val="FF0000"/>
            </a:solidFill>
            <a:ln w="15875">
              <a:noFill/>
              <a:miter lim="800000"/>
              <a:headEnd/>
              <a:tailEnd/>
            </a:ln>
            <a:effectLst/>
            <a:scene3d>
              <a:camera prst="orthographicFront"/>
              <a:lightRig rig="threePt" dir="t"/>
            </a:scene3d>
            <a:sp3d>
              <a:bevelT w="50800" h="50800"/>
            </a:sp3d>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grpSp>
      <p:sp>
        <p:nvSpPr>
          <p:cNvPr id="3344437" name="Oval 37"/>
          <p:cNvSpPr>
            <a:spLocks noChangeArrowheads="1"/>
          </p:cNvSpPr>
          <p:nvPr/>
        </p:nvSpPr>
        <p:spPr bwMode="auto">
          <a:xfrm>
            <a:off x="1789113" y="4364038"/>
            <a:ext cx="53975" cy="53975"/>
          </a:xfrm>
          <a:prstGeom prst="ellipse">
            <a:avLst/>
          </a:prstGeom>
          <a:solidFill>
            <a:srgbClr val="FFFFFF"/>
          </a:solidFill>
          <a:ln w="19050" algn="ctr">
            <a:solidFill>
              <a:srgbClr val="371178"/>
            </a:solidFill>
            <a:round/>
            <a:headEnd/>
            <a:tailEnd/>
          </a:ln>
        </p:spPr>
        <p:txBody>
          <a:bodyPr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charset="0"/>
              <a:ea typeface="+mn-ea"/>
              <a:cs typeface="Arial" charset="0"/>
            </a:endParaRPr>
          </a:p>
        </p:txBody>
      </p:sp>
      <p:sp>
        <p:nvSpPr>
          <p:cNvPr id="3344438" name="Text Box 95"/>
          <p:cNvSpPr txBox="1">
            <a:spLocks noChangeArrowheads="1"/>
          </p:cNvSpPr>
          <p:nvPr/>
        </p:nvSpPr>
        <p:spPr bwMode="auto">
          <a:xfrm>
            <a:off x="5126038" y="3824171"/>
            <a:ext cx="3840162" cy="349702"/>
          </a:xfrm>
          <a:prstGeom prst="rect">
            <a:avLst/>
          </a:prstGeom>
          <a:solidFill>
            <a:srgbClr val="FFFF99"/>
          </a:solidFill>
          <a:ln w="25400" algn="ctr">
            <a:solidFill>
              <a:srgbClr val="FF0000"/>
            </a:solidFill>
            <a:miter lim="800000"/>
            <a:headEnd/>
            <a:tailEnd/>
          </a:ln>
        </p:spPr>
        <p:txBody>
          <a:bodyPr lIns="0" tIns="0" rIns="0" bIns="72000">
            <a:spAutoFit/>
          </a:body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el-GR" sz="1600" b="1" i="0" u="none" strike="noStrike" kern="1200" cap="none" spc="0" normalizeH="0" baseline="0" noProof="0" dirty="0">
                <a:ln>
                  <a:noFill/>
                </a:ln>
                <a:solidFill>
                  <a:srgbClr val="FF0000"/>
                </a:solidFill>
                <a:effectLst/>
                <a:uLnTx/>
                <a:uFillTx/>
                <a:latin typeface="Arial" charset="0"/>
                <a:ea typeface="+mn-ea"/>
                <a:cs typeface="Arial" charset="0"/>
                <a:sym typeface="Symbol" pitchFamily="18" charset="2"/>
              </a:rPr>
              <a:t></a:t>
            </a:r>
            <a:r>
              <a:rPr kumimoji="0" lang="en-US" sz="1600" b="1" i="1" u="none" strike="noStrike" kern="1200" cap="none" spc="0" normalizeH="0" baseline="0" noProof="0" dirty="0">
                <a:ln>
                  <a:noFill/>
                </a:ln>
                <a:solidFill>
                  <a:srgbClr val="FF0000"/>
                </a:solidFill>
                <a:effectLst/>
                <a:uLnTx/>
                <a:uFillTx/>
                <a:latin typeface="Arial" charset="0"/>
                <a:ea typeface="+mn-ea"/>
                <a:cs typeface="Arial" charset="0"/>
              </a:rPr>
              <a:t>P</a:t>
            </a:r>
            <a:r>
              <a:rPr kumimoji="0" lang="en-US" sz="1600" b="1" i="1" u="none" strike="noStrike" kern="1200" cap="none" spc="0" normalizeH="0" baseline="-25000" noProof="0" dirty="0">
                <a:ln>
                  <a:noFill/>
                </a:ln>
                <a:solidFill>
                  <a:srgbClr val="FF0000"/>
                </a:solidFill>
                <a:effectLst/>
                <a:uLnTx/>
                <a:uFillTx/>
                <a:latin typeface="Arial" charset="0"/>
                <a:ea typeface="+mn-ea"/>
                <a:cs typeface="Arial" charset="0"/>
              </a:rPr>
              <a:t>H</a:t>
            </a:r>
            <a:r>
              <a:rPr kumimoji="0" lang="en-US" sz="1600" b="1" i="0" u="none" strike="noStrike" kern="1200" cap="none" spc="0" normalizeH="0" baseline="0" noProof="0" dirty="0">
                <a:ln>
                  <a:noFill/>
                </a:ln>
                <a:solidFill>
                  <a:srgbClr val="FF0000"/>
                </a:solidFill>
                <a:effectLst/>
                <a:uLnTx/>
                <a:uFillTx/>
                <a:latin typeface="Arial" charset="0"/>
                <a:ea typeface="+mn-ea"/>
                <a:cs typeface="Arial" charset="0"/>
              </a:rPr>
              <a:t> = </a:t>
            </a:r>
            <a:r>
              <a:rPr kumimoji="0" lang="el-GR" sz="1600" b="1" i="0" u="none" strike="noStrike" kern="1200" cap="none" spc="0" normalizeH="0" baseline="0" noProof="0" dirty="0">
                <a:ln>
                  <a:noFill/>
                </a:ln>
                <a:solidFill>
                  <a:srgbClr val="FF0000"/>
                </a:solidFill>
                <a:effectLst/>
                <a:uLnTx/>
                <a:uFillTx/>
                <a:latin typeface="Arial" charset="0"/>
                <a:ea typeface="+mn-ea"/>
                <a:cs typeface="Arial" charset="0"/>
                <a:sym typeface="Symbol" pitchFamily="18" charset="2"/>
              </a:rPr>
              <a:t></a:t>
            </a:r>
            <a:r>
              <a:rPr kumimoji="0" lang="en-US" sz="1600" b="1" i="1" u="none" strike="noStrike" kern="1200" cap="none" spc="0" normalizeH="0" baseline="0" noProof="0" dirty="0" err="1">
                <a:ln>
                  <a:noFill/>
                </a:ln>
                <a:solidFill>
                  <a:srgbClr val="FF0000"/>
                </a:solidFill>
                <a:effectLst/>
                <a:uLnTx/>
                <a:uFillTx/>
                <a:latin typeface="Arial" charset="0"/>
                <a:ea typeface="+mn-ea"/>
                <a:cs typeface="Arial" charset="0"/>
              </a:rPr>
              <a:t>P</a:t>
            </a:r>
            <a:r>
              <a:rPr kumimoji="0" lang="en-US" sz="1600" b="1" i="1" u="none" strike="noStrike" kern="1200" cap="none" spc="0" normalizeH="0" baseline="-25000" noProof="0" dirty="0" err="1">
                <a:ln>
                  <a:noFill/>
                </a:ln>
                <a:solidFill>
                  <a:srgbClr val="FF0000"/>
                </a:solidFill>
                <a:effectLst/>
                <a:uLnTx/>
                <a:uFillTx/>
                <a:latin typeface="Arial" charset="0"/>
                <a:ea typeface="+mn-ea"/>
                <a:cs typeface="Arial" charset="0"/>
              </a:rPr>
              <a:t>el</a:t>
            </a:r>
            <a:r>
              <a:rPr kumimoji="0" lang="en-US" sz="1600" b="1" i="0" u="none" strike="noStrike" kern="1200" cap="none" spc="0" normalizeH="0" baseline="0" noProof="0" dirty="0">
                <a:ln>
                  <a:noFill/>
                </a:ln>
                <a:solidFill>
                  <a:srgbClr val="FF0000"/>
                </a:solidFill>
                <a:effectLst/>
                <a:uLnTx/>
                <a:uFillTx/>
                <a:latin typeface="Arial" charset="0"/>
                <a:ea typeface="+mn-ea"/>
                <a:cs typeface="Arial" charset="0"/>
              </a:rPr>
              <a:t> </a:t>
            </a:r>
            <a:r>
              <a:rPr kumimoji="0" lang="en-US" sz="1600" b="0" i="0" u="none" strike="noStrike" kern="1200" cap="none" spc="0" normalizeH="0" baseline="0" noProof="0" dirty="0" smtClean="0">
                <a:ln>
                  <a:noFill/>
                </a:ln>
                <a:solidFill>
                  <a:srgbClr val="FF0000"/>
                </a:solidFill>
                <a:effectLst/>
                <a:uLnTx/>
                <a:uFillTx/>
                <a:latin typeface="Arial" charset="0"/>
                <a:ea typeface="+mn-ea"/>
                <a:cs typeface="Arial" charset="0"/>
              </a:rPr>
              <a:t>–</a:t>
            </a:r>
            <a:r>
              <a:rPr kumimoji="0" lang="en-US" sz="1600" b="1" i="0" u="none" strike="noStrike" kern="1200" cap="none" spc="0" normalizeH="0" baseline="0" noProof="0" dirty="0" smtClean="0">
                <a:ln>
                  <a:noFill/>
                </a:ln>
                <a:solidFill>
                  <a:srgbClr val="FF0000"/>
                </a:solidFill>
                <a:effectLst/>
                <a:uLnTx/>
                <a:uFillTx/>
                <a:latin typeface="Arial" charset="0"/>
                <a:ea typeface="+mn-ea"/>
                <a:cs typeface="Arial" charset="0"/>
              </a:rPr>
              <a:t> </a:t>
            </a:r>
            <a:r>
              <a:rPr kumimoji="0" lang="en-US" sz="1600" b="1" i="0" u="none" strike="noStrike" kern="1200" cap="none" spc="0" normalizeH="0" baseline="0" noProof="0" dirty="0">
                <a:ln>
                  <a:noFill/>
                </a:ln>
                <a:solidFill>
                  <a:srgbClr val="FF0000"/>
                </a:solidFill>
                <a:effectLst/>
                <a:uLnTx/>
                <a:uFillTx/>
                <a:latin typeface="Arial" charset="0"/>
                <a:ea typeface="+mn-ea"/>
                <a:cs typeface="Arial" charset="0"/>
              </a:rPr>
              <a:t>[</a:t>
            </a:r>
            <a:r>
              <a:rPr kumimoji="0" lang="en-US" sz="1600" b="1" i="1" u="none" strike="noStrike" kern="1200" cap="none" spc="0" normalizeH="0" baseline="0" noProof="0" dirty="0" err="1">
                <a:ln>
                  <a:noFill/>
                </a:ln>
                <a:solidFill>
                  <a:srgbClr val="FF0000"/>
                </a:solidFill>
                <a:effectLst/>
                <a:uLnTx/>
                <a:uFillTx/>
                <a:latin typeface="Arial" charset="0"/>
                <a:ea typeface="+mn-ea"/>
                <a:cs typeface="Arial" charset="0"/>
              </a:rPr>
              <a:t>P</a:t>
            </a:r>
            <a:r>
              <a:rPr kumimoji="0" lang="en-US" sz="1600" b="1" i="1" u="none" strike="noStrike" kern="1200" cap="none" spc="0" normalizeH="0" baseline="-25000" noProof="0" dirty="0" err="1">
                <a:ln>
                  <a:noFill/>
                </a:ln>
                <a:solidFill>
                  <a:srgbClr val="FF0000"/>
                </a:solidFill>
                <a:effectLst/>
                <a:uLnTx/>
                <a:uFillTx/>
                <a:latin typeface="Arial" charset="0"/>
                <a:ea typeface="+mn-ea"/>
                <a:cs typeface="Arial" charset="0"/>
              </a:rPr>
              <a:t>opt</a:t>
            </a:r>
            <a:r>
              <a:rPr kumimoji="0" lang="en-US" sz="1600" b="1" i="0" u="none" strike="noStrike" kern="1200" cap="none" spc="0" normalizeH="0" baseline="0" noProof="0" dirty="0">
                <a:ln>
                  <a:noFill/>
                </a:ln>
                <a:solidFill>
                  <a:srgbClr val="FF0000"/>
                </a:solidFill>
                <a:effectLst/>
                <a:uLnTx/>
                <a:uFillTx/>
                <a:latin typeface="Arial" charset="0"/>
                <a:ea typeface="+mn-ea"/>
                <a:cs typeface="Arial" charset="0"/>
              </a:rPr>
              <a:t>(</a:t>
            </a:r>
            <a:r>
              <a:rPr kumimoji="0" lang="en-US" sz="1600" b="1" i="1" u="none" strike="noStrike" kern="1200" cap="none" spc="0" normalizeH="0" baseline="0" noProof="0" dirty="0">
                <a:ln>
                  <a:noFill/>
                </a:ln>
                <a:solidFill>
                  <a:srgbClr val="FF0000"/>
                </a:solidFill>
                <a:effectLst/>
                <a:uLnTx/>
                <a:uFillTx/>
                <a:latin typeface="Arial" charset="0"/>
                <a:ea typeface="+mn-ea"/>
                <a:cs typeface="Arial" charset="0"/>
              </a:rPr>
              <a:t>I</a:t>
            </a:r>
            <a:r>
              <a:rPr kumimoji="0" lang="en-US" sz="1600" b="1" i="1" u="none" strike="noStrike" kern="1200" cap="none" spc="0" normalizeH="0" baseline="-25000" noProof="0" dirty="0">
                <a:ln>
                  <a:noFill/>
                </a:ln>
                <a:solidFill>
                  <a:srgbClr val="FF0000"/>
                </a:solidFill>
                <a:effectLst/>
                <a:uLnTx/>
                <a:uFillTx/>
                <a:latin typeface="Arial" charset="0"/>
                <a:ea typeface="+mn-ea"/>
                <a:cs typeface="Arial" charset="0"/>
              </a:rPr>
              <a:t>H</a:t>
            </a:r>
            <a:r>
              <a:rPr kumimoji="0" lang="en-US" sz="1600" b="1" i="1" u="none" strike="noStrike" kern="1200" cap="none" spc="0" normalizeH="0" baseline="0" noProof="0" dirty="0">
                <a:ln>
                  <a:noFill/>
                </a:ln>
                <a:solidFill>
                  <a:srgbClr val="FF0000"/>
                </a:solidFill>
                <a:effectLst/>
                <a:uLnTx/>
                <a:uFillTx/>
                <a:latin typeface="Arial" charset="0"/>
                <a:ea typeface="+mn-ea"/>
                <a:cs typeface="Arial" charset="0"/>
              </a:rPr>
              <a:t>,T</a:t>
            </a:r>
            <a:r>
              <a:rPr kumimoji="0" lang="en-US" sz="1600" b="1" i="1" u="none" strike="noStrike" kern="1200" cap="none" spc="0" normalizeH="0" baseline="-25000" noProof="0" dirty="0">
                <a:ln>
                  <a:noFill/>
                </a:ln>
                <a:solidFill>
                  <a:srgbClr val="FF0000"/>
                </a:solidFill>
                <a:effectLst/>
                <a:uLnTx/>
                <a:uFillTx/>
                <a:latin typeface="Arial" charset="0"/>
                <a:ea typeface="+mn-ea"/>
                <a:cs typeface="Arial" charset="0"/>
              </a:rPr>
              <a:t>1</a:t>
            </a:r>
            <a:r>
              <a:rPr kumimoji="0" lang="en-US" sz="1600" b="1" i="0" u="none" strike="noStrike" kern="1200" cap="none" spc="0" normalizeH="0" baseline="0" noProof="0" dirty="0">
                <a:ln>
                  <a:noFill/>
                </a:ln>
                <a:solidFill>
                  <a:srgbClr val="FF0000"/>
                </a:solidFill>
                <a:effectLst/>
                <a:uLnTx/>
                <a:uFillTx/>
                <a:latin typeface="Arial" charset="0"/>
                <a:ea typeface="+mn-ea"/>
                <a:cs typeface="Arial" charset="0"/>
              </a:rPr>
              <a:t>) </a:t>
            </a:r>
            <a:r>
              <a:rPr kumimoji="0" lang="en-US" sz="2000" b="0" i="0" u="none" strike="noStrike" kern="1200" cap="none" spc="0" normalizeH="0" baseline="0" noProof="0" dirty="0" smtClean="0">
                <a:ln>
                  <a:noFill/>
                </a:ln>
                <a:solidFill>
                  <a:srgbClr val="FF0000"/>
                </a:solidFill>
                <a:effectLst/>
                <a:uLnTx/>
                <a:uFillTx/>
                <a:latin typeface="Arial" charset="0"/>
                <a:ea typeface="+mn-ea"/>
                <a:cs typeface="Arial" charset="0"/>
              </a:rPr>
              <a:t>–</a:t>
            </a:r>
            <a:r>
              <a:rPr kumimoji="0" lang="en-US" sz="1600" b="1" i="0" u="none" strike="noStrike" kern="1200" cap="none" spc="0" normalizeH="0" baseline="0" noProof="0" dirty="0" smtClean="0">
                <a:ln>
                  <a:noFill/>
                </a:ln>
                <a:solidFill>
                  <a:srgbClr val="FF0000"/>
                </a:solidFill>
                <a:effectLst/>
                <a:uLnTx/>
                <a:uFillTx/>
                <a:latin typeface="Arial" charset="0"/>
                <a:ea typeface="+mn-ea"/>
                <a:cs typeface="Arial" charset="0"/>
              </a:rPr>
              <a:t> </a:t>
            </a:r>
            <a:r>
              <a:rPr kumimoji="0" lang="en-US" sz="1600" b="1" i="1" u="none" strike="noStrike" kern="1200" cap="none" spc="0" normalizeH="0" baseline="0" noProof="0" dirty="0" err="1">
                <a:ln>
                  <a:noFill/>
                </a:ln>
                <a:solidFill>
                  <a:srgbClr val="FF0000"/>
                </a:solidFill>
                <a:effectLst/>
                <a:uLnTx/>
                <a:uFillTx/>
                <a:latin typeface="Arial" charset="0"/>
                <a:ea typeface="+mn-ea"/>
                <a:cs typeface="Arial" charset="0"/>
              </a:rPr>
              <a:t>P</a:t>
            </a:r>
            <a:r>
              <a:rPr kumimoji="0" lang="en-US" sz="1600" b="1" i="1" u="none" strike="noStrike" kern="1200" cap="none" spc="0" normalizeH="0" baseline="-25000" noProof="0" dirty="0" err="1">
                <a:ln>
                  <a:noFill/>
                </a:ln>
                <a:solidFill>
                  <a:srgbClr val="FF0000"/>
                </a:solidFill>
                <a:effectLst/>
                <a:uLnTx/>
                <a:uFillTx/>
                <a:latin typeface="Arial" charset="0"/>
                <a:ea typeface="+mn-ea"/>
                <a:cs typeface="Arial" charset="0"/>
              </a:rPr>
              <a:t>opt</a:t>
            </a:r>
            <a:r>
              <a:rPr kumimoji="0" lang="en-US" sz="1600" b="1" i="0" u="none" strike="noStrike" kern="1200" cap="none" spc="0" normalizeH="0" baseline="0" noProof="0" dirty="0">
                <a:ln>
                  <a:noFill/>
                </a:ln>
                <a:solidFill>
                  <a:srgbClr val="FF0000"/>
                </a:solidFill>
                <a:effectLst/>
                <a:uLnTx/>
                <a:uFillTx/>
                <a:latin typeface="Arial" charset="0"/>
                <a:ea typeface="+mn-ea"/>
                <a:cs typeface="Arial" charset="0"/>
              </a:rPr>
              <a:t>(</a:t>
            </a:r>
            <a:r>
              <a:rPr kumimoji="0" lang="en-US" sz="1600" b="1" i="1" u="none" strike="noStrike" kern="1200" cap="none" spc="0" normalizeH="0" baseline="0" noProof="0" dirty="0">
                <a:ln>
                  <a:noFill/>
                </a:ln>
                <a:solidFill>
                  <a:srgbClr val="FF0000"/>
                </a:solidFill>
                <a:effectLst/>
                <a:uLnTx/>
                <a:uFillTx/>
                <a:latin typeface="Arial" charset="0"/>
                <a:ea typeface="+mn-ea"/>
                <a:cs typeface="Arial" charset="0"/>
              </a:rPr>
              <a:t>I</a:t>
            </a:r>
            <a:r>
              <a:rPr kumimoji="0" lang="en-US" sz="1600" b="1" i="1" u="none" strike="noStrike" kern="1200" cap="none" spc="0" normalizeH="0" baseline="-25000" noProof="0" dirty="0">
                <a:ln>
                  <a:noFill/>
                </a:ln>
                <a:solidFill>
                  <a:srgbClr val="FF0000"/>
                </a:solidFill>
                <a:effectLst/>
                <a:uLnTx/>
                <a:uFillTx/>
                <a:latin typeface="Arial" charset="0"/>
                <a:ea typeface="+mn-ea"/>
                <a:cs typeface="Arial" charset="0"/>
              </a:rPr>
              <a:t>M</a:t>
            </a:r>
            <a:r>
              <a:rPr kumimoji="0" lang="en-US" sz="1600" b="1" i="1" u="none" strike="noStrike" kern="1200" cap="none" spc="0" normalizeH="0" baseline="0" noProof="0" dirty="0">
                <a:ln>
                  <a:noFill/>
                </a:ln>
                <a:solidFill>
                  <a:srgbClr val="FF0000"/>
                </a:solidFill>
                <a:effectLst/>
                <a:uLnTx/>
                <a:uFillTx/>
                <a:latin typeface="Arial" charset="0"/>
                <a:ea typeface="+mn-ea"/>
                <a:cs typeface="Arial" charset="0"/>
              </a:rPr>
              <a:t>,T</a:t>
            </a:r>
            <a:r>
              <a:rPr kumimoji="0" lang="en-US" sz="1600" b="1" i="1" u="none" strike="noStrike" kern="1200" cap="none" spc="0" normalizeH="0" baseline="-25000" noProof="0" dirty="0">
                <a:ln>
                  <a:noFill/>
                </a:ln>
                <a:solidFill>
                  <a:srgbClr val="FF0000"/>
                </a:solidFill>
                <a:effectLst/>
                <a:uLnTx/>
                <a:uFillTx/>
                <a:latin typeface="Arial" charset="0"/>
                <a:ea typeface="+mn-ea"/>
                <a:cs typeface="Arial" charset="0"/>
              </a:rPr>
              <a:t>2</a:t>
            </a:r>
            <a:r>
              <a:rPr kumimoji="0" lang="en-US" sz="1600" b="1" i="0" u="none" strike="noStrike" kern="1200" cap="none" spc="0" normalizeH="0" baseline="0" noProof="0" dirty="0">
                <a:ln>
                  <a:noFill/>
                </a:ln>
                <a:solidFill>
                  <a:srgbClr val="FF0000"/>
                </a:solidFill>
                <a:effectLst/>
                <a:uLnTx/>
                <a:uFillTx/>
                <a:latin typeface="Arial" charset="0"/>
                <a:ea typeface="+mn-ea"/>
                <a:cs typeface="Arial" charset="0"/>
              </a:rPr>
              <a:t>)]</a:t>
            </a:r>
          </a:p>
        </p:txBody>
      </p:sp>
      <p:grpSp>
        <p:nvGrpSpPr>
          <p:cNvPr id="18" name="Group 90"/>
          <p:cNvGrpSpPr>
            <a:grpSpLocks/>
          </p:cNvGrpSpPr>
          <p:nvPr/>
        </p:nvGrpSpPr>
        <p:grpSpPr bwMode="auto">
          <a:xfrm>
            <a:off x="4864100" y="654050"/>
            <a:ext cx="4027488" cy="1830388"/>
            <a:chOff x="4949826" y="636588"/>
            <a:chExt cx="4027487" cy="1830387"/>
          </a:xfrm>
        </p:grpSpPr>
        <p:sp>
          <p:nvSpPr>
            <p:cNvPr id="293892" name="AutoShape 4"/>
            <p:cNvSpPr>
              <a:spLocks noChangeAspect="1" noChangeArrowheads="1"/>
            </p:cNvSpPr>
            <p:nvPr>
              <p:custDataLst>
                <p:tags r:id="rId6"/>
              </p:custDataLst>
            </p:nvPr>
          </p:nvSpPr>
          <p:spPr bwMode="auto">
            <a:xfrm>
              <a:off x="4949826" y="1117600"/>
              <a:ext cx="901700" cy="468313"/>
            </a:xfrm>
            <a:prstGeom prst="rightArrow">
              <a:avLst>
                <a:gd name="adj1" fmla="val 50000"/>
                <a:gd name="adj2" fmla="val 48136"/>
              </a:avLst>
            </a:prstGeom>
            <a:solidFill>
              <a:srgbClr val="FF0000"/>
            </a:solidFill>
            <a:ln w="15875">
              <a:noFill/>
              <a:miter lim="800000"/>
              <a:headEnd/>
              <a:tailEnd/>
            </a:ln>
            <a:effectLst/>
            <a:scene3d>
              <a:camera prst="orthographicFront"/>
              <a:lightRig rig="threePt" dir="t"/>
            </a:scene3d>
            <a:sp3d>
              <a:bevelT w="50800" h="50800"/>
            </a:sp3d>
          </p:spPr>
          <p:txBody>
            <a:bodyPr wrap="none" anchor="ct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4F2780"/>
                </a:solidFill>
                <a:effectLst/>
                <a:uLnTx/>
                <a:uFillTx/>
                <a:latin typeface="Arial" pitchFamily="34" charset="0"/>
                <a:ea typeface="+mn-ea"/>
                <a:cs typeface="Arial" charset="0"/>
              </a:endParaRPr>
            </a:p>
          </p:txBody>
        </p:sp>
        <p:sp>
          <p:nvSpPr>
            <p:cNvPr id="3344446" name="Text Box 6"/>
            <p:cNvSpPr txBox="1">
              <a:spLocks noChangeAspect="1" noChangeArrowheads="1"/>
            </p:cNvSpPr>
            <p:nvPr/>
          </p:nvSpPr>
          <p:spPr bwMode="auto">
            <a:xfrm>
              <a:off x="6107113" y="937584"/>
              <a:ext cx="1284287" cy="923329"/>
            </a:xfrm>
            <a:prstGeom prst="rect">
              <a:avLst/>
            </a:prstGeom>
            <a:noFill/>
            <a:ln w="9525">
              <a:noFill/>
              <a:miter lim="800000"/>
              <a:headEnd/>
              <a:tailEnd/>
            </a:ln>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smtClean="0">
                  <a:ln>
                    <a:noFill/>
                  </a:ln>
                  <a:solidFill>
                    <a:srgbClr val="4F2780"/>
                  </a:solidFill>
                  <a:effectLst/>
                  <a:uLnTx/>
                  <a:uFillTx/>
                  <a:latin typeface="Arial" charset="0"/>
                  <a:ea typeface="+mn-ea"/>
                  <a:cs typeface="Arial" charset="0"/>
                  <a:sym typeface="Symbol" pitchFamily="18" charset="2"/>
                </a:rPr>
                <a:t></a:t>
              </a:r>
              <a:r>
                <a:rPr kumimoji="0" lang="en-US" sz="1800" b="0" i="1" u="none" strike="noStrike" kern="1200" cap="none" spc="0" normalizeH="0" baseline="-25000" noProof="0" dirty="0" smtClean="0">
                  <a:ln>
                    <a:noFill/>
                  </a:ln>
                  <a:solidFill>
                    <a:srgbClr val="4F2780"/>
                  </a:solidFill>
                  <a:effectLst/>
                  <a:uLnTx/>
                  <a:uFillTx/>
                  <a:latin typeface="Arial" charset="0"/>
                  <a:ea typeface="+mn-ea"/>
                  <a:cs typeface="Arial" charset="0"/>
                </a:rPr>
                <a:t>V</a:t>
              </a:r>
              <a:r>
                <a:rPr kumimoji="0" lang="en-US" sz="1800" b="0" i="0" u="none" strike="noStrike" kern="1200" cap="none" spc="0" normalizeH="0" baseline="0" noProof="0" dirty="0" smtClean="0">
                  <a:ln>
                    <a:noFill/>
                  </a:ln>
                  <a:solidFill>
                    <a:srgbClr val="4F2780"/>
                  </a:solidFill>
                  <a:effectLst/>
                  <a:uLnTx/>
                  <a:uFillTx/>
                  <a:latin typeface="Arial" charset="0"/>
                  <a:ea typeface="+mn-ea"/>
                  <a:cs typeface="Arial" charset="0"/>
                </a:rPr>
                <a:t>(</a:t>
              </a:r>
              <a:r>
                <a:rPr kumimoji="0" lang="en-US" sz="1800" b="0" i="1" u="none" strike="noStrike" kern="1200" cap="none" spc="0" normalizeH="0" baseline="0" noProof="0" dirty="0" smtClean="0">
                  <a:ln>
                    <a:noFill/>
                  </a:ln>
                  <a:solidFill>
                    <a:srgbClr val="4F2780"/>
                  </a:solidFill>
                  <a:effectLst/>
                  <a:uLnTx/>
                  <a:uFillTx/>
                  <a:latin typeface="Arial" charset="0"/>
                  <a:ea typeface="+mn-ea"/>
                  <a:cs typeface="Arial" charset="0"/>
                </a:rPr>
                <a:t>I</a:t>
              </a:r>
              <a:r>
                <a:rPr kumimoji="0" lang="en-US" sz="1800" b="0" i="1" u="none" strike="noStrike" kern="1200" cap="none" spc="0" normalizeH="0" baseline="-25000" noProof="0" dirty="0" smtClean="0">
                  <a:ln>
                    <a:noFill/>
                  </a:ln>
                  <a:solidFill>
                    <a:srgbClr val="4F2780"/>
                  </a:solidFill>
                  <a:effectLst/>
                  <a:uLnTx/>
                  <a:uFillTx/>
                  <a:latin typeface="Arial" charset="0"/>
                  <a:ea typeface="+mn-ea"/>
                  <a:cs typeface="Arial" charset="0"/>
                </a:rPr>
                <a:t>F</a:t>
              </a:r>
              <a:r>
                <a:rPr kumimoji="0" lang="en-US" sz="1800" b="0" i="0" u="none" strike="noStrike" kern="1200" cap="none" spc="0" normalizeH="0" baseline="0" noProof="0" dirty="0" smtClean="0">
                  <a:ln>
                    <a:noFill/>
                  </a:ln>
                  <a:solidFill>
                    <a:srgbClr val="4F2780"/>
                  </a:solidFill>
                  <a:effectLst/>
                  <a:uLnTx/>
                  <a:uFillTx/>
                  <a:latin typeface="Arial" charset="0"/>
                  <a:ea typeface="+mn-ea"/>
                  <a:cs typeface="Arial" charset="0"/>
                </a:rPr>
                <a:t>,</a:t>
              </a:r>
              <a:r>
                <a:rPr kumimoji="0" lang="en-US" sz="1800" b="0" i="1" u="none" strike="noStrike" kern="1200" cap="none" spc="0" normalizeH="0" baseline="0" noProof="0" dirty="0" smtClean="0">
                  <a:ln>
                    <a:noFill/>
                  </a:ln>
                  <a:solidFill>
                    <a:srgbClr val="4F2780"/>
                  </a:solidFill>
                  <a:effectLst/>
                  <a:uLnTx/>
                  <a:uFillTx/>
                  <a:latin typeface="Arial" charset="0"/>
                  <a:ea typeface="+mn-ea"/>
                  <a:cs typeface="Arial" charset="0"/>
                </a:rPr>
                <a:t>T</a:t>
              </a:r>
              <a:r>
                <a:rPr kumimoji="0" lang="en-US" sz="1800" b="0" i="0" u="none" strike="noStrike" kern="1200" cap="none" spc="0" normalizeH="0" baseline="0" noProof="0" dirty="0" smtClean="0">
                  <a:ln>
                    <a:noFill/>
                  </a:ln>
                  <a:solidFill>
                    <a:srgbClr val="4F2780"/>
                  </a:solidFill>
                  <a:effectLst/>
                  <a:uLnTx/>
                  <a:uFillTx/>
                  <a:latin typeface="Arial" charset="0"/>
                  <a:ea typeface="+mn-ea"/>
                  <a:cs typeface="Arial" charset="0"/>
                </a:rPr>
                <a:t>)</a:t>
              </a:r>
              <a:r>
                <a:rPr kumimoji="0" lang="el-GR" sz="1800" b="0" i="1" u="none" strike="noStrike" kern="1200" cap="none" spc="0" normalizeH="0" baseline="0" noProof="0" dirty="0" smtClean="0">
                  <a:ln>
                    <a:noFill/>
                  </a:ln>
                  <a:solidFill>
                    <a:srgbClr val="4F2780"/>
                  </a:solidFill>
                  <a:effectLst/>
                  <a:uLnTx/>
                  <a:uFillTx/>
                  <a:latin typeface="Arial" charset="0"/>
                  <a:ea typeface="+mn-ea"/>
                  <a:cs typeface="Arial" charset="0"/>
                </a:rPr>
                <a:t> </a:t>
              </a:r>
              <a:r>
                <a:rPr kumimoji="0" lang="en-US" sz="1800" b="0" i="1" u="none" strike="noStrike" kern="1200" cap="none" spc="0" normalizeH="0" baseline="0" noProof="0" dirty="0" smtClean="0">
                  <a:ln>
                    <a:noFill/>
                  </a:ln>
                  <a:solidFill>
                    <a:srgbClr val="4F2780"/>
                  </a:solidFill>
                  <a:effectLst/>
                  <a:uLnTx/>
                  <a:uFillTx/>
                  <a:latin typeface="Arial" charset="0"/>
                  <a:ea typeface="+mn-ea"/>
                  <a:cs typeface="Arial" charset="0"/>
                </a:rPr>
                <a:t> </a:t>
              </a:r>
              <a:r>
                <a:rPr kumimoji="0" lang="el-GR" sz="1800" b="0" i="1" u="none" strike="noStrike" kern="1200" cap="none" spc="0" normalizeH="0" baseline="0" noProof="0" dirty="0" smtClean="0">
                  <a:ln>
                    <a:noFill/>
                  </a:ln>
                  <a:solidFill>
                    <a:srgbClr val="4F2780"/>
                  </a:solidFill>
                  <a:effectLst/>
                  <a:uLnTx/>
                  <a:uFillTx/>
                  <a:latin typeface="Arial" charset="0"/>
                  <a:ea typeface="+mn-ea"/>
                  <a:cs typeface="Arial" charset="0"/>
                </a:rPr>
                <a:t>η</a:t>
              </a:r>
              <a:r>
                <a:rPr kumimoji="0" lang="en-US" sz="1800" b="0" i="0" u="none" strike="noStrike" kern="1200" cap="none" spc="0" normalizeH="0" baseline="-25000" noProof="0" dirty="0" smtClean="0">
                  <a:ln>
                    <a:noFill/>
                  </a:ln>
                  <a:solidFill>
                    <a:srgbClr val="4F2780"/>
                  </a:solidFill>
                  <a:effectLst/>
                  <a:uLnTx/>
                  <a:uFillTx/>
                  <a:latin typeface="Arial" charset="0"/>
                  <a:ea typeface="+mn-ea"/>
                  <a:cs typeface="Arial" charset="0"/>
                </a:rPr>
                <a:t>V</a:t>
              </a:r>
              <a:r>
                <a:rPr kumimoji="0" lang="en-US" sz="1800" b="0" i="0" u="none" strike="noStrike" kern="1200" cap="none" spc="0" normalizeH="0" baseline="0" noProof="0" dirty="0" smtClean="0">
                  <a:ln>
                    <a:noFill/>
                  </a:ln>
                  <a:solidFill>
                    <a:srgbClr val="4F2780"/>
                  </a:solidFill>
                  <a:effectLst/>
                  <a:uLnTx/>
                  <a:uFillTx/>
                  <a:latin typeface="Arial" charset="0"/>
                  <a:ea typeface="+mn-ea"/>
                  <a:cs typeface="Arial" charset="0"/>
                </a:rPr>
                <a:t>(</a:t>
              </a:r>
              <a:r>
                <a:rPr kumimoji="0" lang="en-US" sz="1800" b="0" i="1" u="none" strike="noStrike" kern="1200" cap="none" spc="0" normalizeH="0" baseline="0" noProof="0" dirty="0" smtClean="0">
                  <a:ln>
                    <a:noFill/>
                  </a:ln>
                  <a:solidFill>
                    <a:srgbClr val="4F2780"/>
                  </a:solidFill>
                  <a:effectLst/>
                  <a:uLnTx/>
                  <a:uFillTx/>
                  <a:latin typeface="Arial" charset="0"/>
                  <a:ea typeface="+mn-ea"/>
                  <a:cs typeface="Arial" charset="0"/>
                </a:rPr>
                <a:t>I</a:t>
              </a:r>
              <a:r>
                <a:rPr kumimoji="0" lang="en-US" sz="1800" b="0" i="1" u="none" strike="noStrike" kern="1200" cap="none" spc="0" normalizeH="0" baseline="-25000" noProof="0" dirty="0" smtClean="0">
                  <a:ln>
                    <a:noFill/>
                  </a:ln>
                  <a:solidFill>
                    <a:srgbClr val="4F2780"/>
                  </a:solidFill>
                  <a:effectLst/>
                  <a:uLnTx/>
                  <a:uFillTx/>
                  <a:latin typeface="Arial" charset="0"/>
                  <a:ea typeface="+mn-ea"/>
                  <a:cs typeface="Arial" charset="0"/>
                </a:rPr>
                <a:t>F</a:t>
              </a:r>
              <a:r>
                <a:rPr kumimoji="0" lang="en-US" sz="1800" b="0" i="0" u="none" strike="noStrike" kern="1200" cap="none" spc="0" normalizeH="0" baseline="0" noProof="0" dirty="0" smtClean="0">
                  <a:ln>
                    <a:noFill/>
                  </a:ln>
                  <a:solidFill>
                    <a:srgbClr val="4F2780"/>
                  </a:solidFill>
                  <a:effectLst/>
                  <a:uLnTx/>
                  <a:uFillTx/>
                  <a:latin typeface="Arial" charset="0"/>
                  <a:ea typeface="+mn-ea"/>
                  <a:cs typeface="Arial" charset="0"/>
                </a:rPr>
                <a:t>,</a:t>
              </a:r>
              <a:r>
                <a:rPr kumimoji="0" lang="en-US" sz="1800" b="0" i="1" u="none" strike="noStrike" kern="1200" cap="none" spc="0" normalizeH="0" baseline="0" noProof="0" dirty="0" smtClean="0">
                  <a:ln>
                    <a:noFill/>
                  </a:ln>
                  <a:solidFill>
                    <a:srgbClr val="4F2780"/>
                  </a:solidFill>
                  <a:effectLst/>
                  <a:uLnTx/>
                  <a:uFillTx/>
                  <a:latin typeface="Arial" charset="0"/>
                  <a:ea typeface="+mn-ea"/>
                  <a:cs typeface="Arial" charset="0"/>
                </a:rPr>
                <a:t>T</a:t>
              </a:r>
              <a:r>
                <a:rPr kumimoji="0" lang="en-US" sz="1800" b="0" i="0" u="none" strike="noStrike" kern="1200" cap="none" spc="0" normalizeH="0" baseline="0" noProof="0" dirty="0" smtClean="0">
                  <a:ln>
                    <a:noFill/>
                  </a:ln>
                  <a:solidFill>
                    <a:srgbClr val="4F2780"/>
                  </a:solidFill>
                  <a:effectLst/>
                  <a:uLnTx/>
                  <a:uFillTx/>
                  <a:latin typeface="Arial" charset="0"/>
                  <a:ea typeface="+mn-ea"/>
                  <a:cs typeface="Arial" charset="0"/>
                </a:rPr>
                <a:t>) </a:t>
              </a:r>
              <a:r>
                <a:rPr kumimoji="0" lang="en-US" sz="1800" b="0" i="1" u="none" strike="noStrike" kern="1200" cap="none" spc="0" normalizeH="0" baseline="0" noProof="0" dirty="0" err="1" smtClean="0">
                  <a:ln>
                    <a:noFill/>
                  </a:ln>
                  <a:solidFill>
                    <a:srgbClr val="FF0000"/>
                  </a:solidFill>
                  <a:effectLst/>
                  <a:uLnTx/>
                  <a:uFillTx/>
                  <a:latin typeface="Arial" charset="0"/>
                  <a:ea typeface="+mn-ea"/>
                  <a:cs typeface="Arial" charset="0"/>
                </a:rPr>
                <a:t>P</a:t>
              </a:r>
              <a:r>
                <a:rPr kumimoji="0" lang="en-US" sz="1800" b="0" i="1" u="none" strike="noStrike" kern="1200" cap="none" spc="0" normalizeH="0" baseline="-25000" noProof="0" dirty="0" err="1" smtClean="0">
                  <a:ln>
                    <a:noFill/>
                  </a:ln>
                  <a:solidFill>
                    <a:srgbClr val="FF0000"/>
                  </a:solidFill>
                  <a:effectLst/>
                  <a:uLnTx/>
                  <a:uFillTx/>
                  <a:latin typeface="Arial" charset="0"/>
                  <a:ea typeface="+mn-ea"/>
                  <a:cs typeface="Arial" charset="0"/>
                </a:rPr>
                <a:t>opt</a:t>
              </a:r>
              <a:r>
                <a:rPr kumimoji="0" lang="en-US" sz="1800" b="0" i="0" u="none" strike="noStrike" kern="1200" cap="none" spc="0" normalizeH="0" baseline="0" noProof="0" dirty="0" smtClean="0">
                  <a:ln>
                    <a:noFill/>
                  </a:ln>
                  <a:solidFill>
                    <a:srgbClr val="FF0000"/>
                  </a:solidFill>
                  <a:effectLst/>
                  <a:uLnTx/>
                  <a:uFillTx/>
                  <a:latin typeface="Arial" charset="0"/>
                  <a:ea typeface="+mn-ea"/>
                  <a:cs typeface="Arial" charset="0"/>
                </a:rPr>
                <a:t>(</a:t>
              </a:r>
              <a:r>
                <a:rPr kumimoji="0" lang="en-US" sz="1800" b="0" i="1" u="none" strike="noStrike" kern="1200" cap="none" spc="0" normalizeH="0" baseline="0" noProof="0" dirty="0" smtClean="0">
                  <a:ln>
                    <a:noFill/>
                  </a:ln>
                  <a:solidFill>
                    <a:srgbClr val="FF0000"/>
                  </a:solidFill>
                  <a:effectLst/>
                  <a:uLnTx/>
                  <a:uFillTx/>
                  <a:latin typeface="Arial" charset="0"/>
                  <a:ea typeface="+mn-ea"/>
                  <a:cs typeface="Arial" charset="0"/>
                </a:rPr>
                <a:t>I</a:t>
              </a:r>
              <a:r>
                <a:rPr kumimoji="0" lang="en-US" sz="1800" b="0" i="1" u="none" strike="noStrike" kern="1200" cap="none" spc="0" normalizeH="0" baseline="-25000" noProof="0" dirty="0" smtClean="0">
                  <a:ln>
                    <a:noFill/>
                  </a:ln>
                  <a:solidFill>
                    <a:srgbClr val="FF0000"/>
                  </a:solidFill>
                  <a:effectLst/>
                  <a:uLnTx/>
                  <a:uFillTx/>
                  <a:latin typeface="Arial" charset="0"/>
                  <a:ea typeface="+mn-ea"/>
                  <a:cs typeface="Arial" charset="0"/>
                </a:rPr>
                <a:t>F</a:t>
              </a:r>
              <a:r>
                <a:rPr kumimoji="0" lang="en-US" sz="1800" b="0" i="0" u="none" strike="noStrike" kern="1200" cap="none" spc="0" normalizeH="0" baseline="0" noProof="0" dirty="0" smtClean="0">
                  <a:ln>
                    <a:noFill/>
                  </a:ln>
                  <a:solidFill>
                    <a:srgbClr val="FF0000"/>
                  </a:solidFill>
                  <a:effectLst/>
                  <a:uLnTx/>
                  <a:uFillTx/>
                  <a:latin typeface="Arial" charset="0"/>
                  <a:ea typeface="+mn-ea"/>
                  <a:cs typeface="Arial" charset="0"/>
                </a:rPr>
                <a:t>,</a:t>
              </a:r>
              <a:r>
                <a:rPr kumimoji="0" lang="en-US" sz="1800" b="0" i="1" u="none" strike="noStrike" kern="1200" cap="none" spc="0" normalizeH="0" baseline="0" noProof="0" dirty="0" smtClean="0">
                  <a:ln>
                    <a:noFill/>
                  </a:ln>
                  <a:solidFill>
                    <a:srgbClr val="FF0000"/>
                  </a:solidFill>
                  <a:effectLst/>
                  <a:uLnTx/>
                  <a:uFillTx/>
                  <a:latin typeface="Arial" charset="0"/>
                  <a:ea typeface="+mn-ea"/>
                  <a:cs typeface="Arial" charset="0"/>
                </a:rPr>
                <a:t>T</a:t>
              </a:r>
              <a:r>
                <a:rPr kumimoji="0" lang="en-US" sz="1800" b="0" i="0" u="none" strike="noStrike" kern="1200" cap="none" spc="0" normalizeH="0" baseline="0" noProof="0" dirty="0" smtClean="0">
                  <a:ln>
                    <a:noFill/>
                  </a:ln>
                  <a:solidFill>
                    <a:srgbClr val="FF0000"/>
                  </a:solidFill>
                  <a:effectLst/>
                  <a:uLnTx/>
                  <a:uFillTx/>
                  <a:latin typeface="Arial" charset="0"/>
                  <a:ea typeface="+mn-ea"/>
                  <a:cs typeface="Arial" charset="0"/>
                </a:rPr>
                <a:t>)</a:t>
              </a:r>
              <a:endParaRPr kumimoji="0" lang="en-US" sz="1800" b="0" i="0" u="none" strike="noStrike" kern="1200" cap="none" spc="0" normalizeH="0" baseline="0" noProof="0" dirty="0">
                <a:ln>
                  <a:noFill/>
                </a:ln>
                <a:solidFill>
                  <a:srgbClr val="FF0000"/>
                </a:solidFill>
                <a:effectLst/>
                <a:uLnTx/>
                <a:uFillTx/>
                <a:latin typeface="Arial" charset="0"/>
                <a:ea typeface="+mn-ea"/>
                <a:cs typeface="Arial" charset="0"/>
              </a:endParaRPr>
            </a:p>
          </p:txBody>
        </p:sp>
        <p:pic>
          <p:nvPicPr>
            <p:cNvPr id="3344447" name="Picture 15"/>
            <p:cNvPicPr>
              <a:picLocks noChangeAspect="1" noChangeArrowheads="1"/>
            </p:cNvPicPr>
            <p:nvPr/>
          </p:nvPicPr>
          <p:blipFill>
            <a:blip r:embed="rId10" cstate="print"/>
            <a:srcRect/>
            <a:stretch>
              <a:fillRect/>
            </a:stretch>
          </p:blipFill>
          <p:spPr bwMode="auto">
            <a:xfrm>
              <a:off x="7197725" y="636588"/>
              <a:ext cx="1779588" cy="1830387"/>
            </a:xfrm>
            <a:prstGeom prst="rect">
              <a:avLst/>
            </a:prstGeom>
            <a:noFill/>
            <a:ln w="9525">
              <a:noFill/>
              <a:miter lim="800000"/>
              <a:headEnd/>
              <a:tailEnd/>
            </a:ln>
          </p:spPr>
        </p:pic>
      </p:grpSp>
      <p:sp>
        <p:nvSpPr>
          <p:cNvPr id="94" name="Slide Number Placeholder 9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8EC0C5-4C41-4D2A-9A99-311151211C04}" type="slidenum">
              <a:rPr kumimoji="0" lang="en-GB" sz="1000" b="1" i="0" u="none" strike="noStrike" kern="1200" cap="none" spc="0" normalizeH="0" baseline="0" noProof="0" smtClean="0">
                <a:ln>
                  <a:noFill/>
                </a:ln>
                <a:solidFill>
                  <a:srgbClr val="FFFFFF"/>
                </a:solidFill>
                <a:effectLst/>
                <a:uLnTx/>
                <a:uFillTx/>
                <a:latin typeface="Arial"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3</a:t>
            </a:fld>
            <a:endParaRPr kumimoji="0" lang="en-GB" sz="1000" b="1" i="0" u="none" strike="noStrike" kern="1200" cap="none" spc="0" normalizeH="0" baseline="0" noProof="0">
              <a:ln>
                <a:noFill/>
              </a:ln>
              <a:solidFill>
                <a:srgbClr val="FFFFFF"/>
              </a:solidFill>
              <a:effectLst/>
              <a:uLnTx/>
              <a:uFillTx/>
              <a:latin typeface="Arial" pitchFamily="34" charset="0"/>
              <a:ea typeface="+mn-ea"/>
              <a:cs typeface="+mn-cs"/>
            </a:endParaRPr>
          </a:p>
        </p:txBody>
      </p:sp>
      <p:sp>
        <p:nvSpPr>
          <p:cNvPr id="95" name="Footer Placeholder 94"/>
          <p:cNvSpPr>
            <a:spLocks noGrp="1"/>
          </p:cNvSpPr>
          <p:nvPr>
            <p:ph type="ftr" sz="quarter" idx="11"/>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1000" b="0" i="0" u="none" strike="noStrike" kern="1200" cap="none" spc="0" normalizeH="0" baseline="0" noProof="0" smtClean="0">
                <a:ln>
                  <a:noFill/>
                </a:ln>
                <a:solidFill>
                  <a:srgbClr val="FFFFFF"/>
                </a:solidFill>
                <a:effectLst/>
                <a:uLnTx/>
                <a:uFillTx/>
                <a:latin typeface="Arial Narrow"/>
                <a:ea typeface="+mn-ea"/>
                <a:cs typeface="+mn-cs"/>
              </a:rPr>
              <a:t>A. Poppe: Moderne Mess- und Simulationslösungen für LEDs unter Berücksichtigung des thermischen Managements</a:t>
            </a:r>
            <a:endParaRPr kumimoji="0" lang="en-US" sz="1000" b="0" i="0" u="none" strike="noStrike" kern="1200" cap="none" spc="0" normalizeH="0" baseline="0" noProof="0">
              <a:ln>
                <a:noFill/>
              </a:ln>
              <a:solidFill>
                <a:srgbClr val="FFFFFF"/>
              </a:solidFill>
              <a:effectLst/>
              <a:uLnTx/>
              <a:uFillTx/>
              <a:latin typeface="Arial Narrow"/>
              <a:ea typeface="+mn-ea"/>
              <a:cs typeface="+mn-cs"/>
            </a:endParaRPr>
          </a:p>
        </p:txBody>
      </p:sp>
      <p:sp>
        <p:nvSpPr>
          <p:cNvPr id="92" name="Text Box 8"/>
          <p:cNvSpPr txBox="1">
            <a:spLocks noChangeAspect="1" noChangeArrowheads="1"/>
          </p:cNvSpPr>
          <p:nvPr/>
        </p:nvSpPr>
        <p:spPr bwMode="auto">
          <a:xfrm>
            <a:off x="520700" y="6062663"/>
            <a:ext cx="8061325" cy="523220"/>
          </a:xfrm>
          <a:prstGeom prst="rect">
            <a:avLst/>
          </a:prstGeom>
          <a:noFill/>
          <a:ln w="9525">
            <a:noFill/>
            <a:miter lim="800000"/>
            <a:headEnd/>
            <a:tailEnd/>
          </a:ln>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de-DE" sz="1400" b="1" i="0" u="none" strike="noStrike" kern="1200" cap="none" spc="0" normalizeH="0" baseline="0" noProof="0" dirty="0" smtClean="0">
                <a:ln>
                  <a:noFill/>
                </a:ln>
                <a:solidFill>
                  <a:srgbClr val="000000"/>
                </a:solidFill>
                <a:effectLst/>
                <a:uLnTx/>
                <a:uFillTx/>
                <a:latin typeface="Arial" charset="0"/>
                <a:ea typeface="+mn-ea"/>
                <a:cs typeface="Arial" charset="0"/>
              </a:rPr>
              <a:t>Thermisches Messsystem gemäß JESD51-1 </a:t>
            </a:r>
            <a:r>
              <a:rPr kumimoji="0" lang="hu-HU" sz="1400" b="1" i="0" u="none" strike="noStrike" kern="1200" cap="none" spc="0" normalizeH="0" baseline="0" noProof="0" dirty="0" smtClean="0">
                <a:ln>
                  <a:noFill/>
                </a:ln>
                <a:solidFill>
                  <a:srgbClr val="000000"/>
                </a:solidFill>
                <a:effectLst/>
                <a:uLnTx/>
                <a:uFillTx/>
                <a:latin typeface="Arial" charset="0"/>
                <a:ea typeface="+mn-ea"/>
                <a:cs typeface="Arial" charset="0"/>
              </a:rPr>
              <a:t>(statische Testmethode) </a:t>
            </a:r>
            <a:r>
              <a:rPr kumimoji="0" lang="en-US" sz="1400" b="1" i="0" u="none" strike="noStrike" kern="1200" cap="none" spc="0" normalizeH="0" baseline="0" noProof="0" dirty="0" smtClean="0">
                <a:ln>
                  <a:noFill/>
                </a:ln>
                <a:solidFill>
                  <a:srgbClr val="000000"/>
                </a:solidFill>
                <a:effectLst/>
                <a:uLnTx/>
                <a:uFillTx/>
                <a:latin typeface="Arial" charset="0"/>
                <a:ea typeface="+mn-ea"/>
                <a:cs typeface="Arial" charset="0"/>
              </a:rPr>
              <a:t>– </a:t>
            </a:r>
            <a:r>
              <a:rPr kumimoji="0" lang="de-DE" sz="1400" b="1" i="0" u="none" strike="noStrike" kern="1200" cap="none" spc="0" normalizeH="0" baseline="0" noProof="0" dirty="0" smtClean="0">
                <a:ln>
                  <a:noFill/>
                </a:ln>
                <a:solidFill>
                  <a:srgbClr val="000000"/>
                </a:solidFill>
                <a:effectLst/>
                <a:uLnTx/>
                <a:uFillTx/>
                <a:latin typeface="Arial" charset="0"/>
                <a:ea typeface="+mn-ea"/>
                <a:cs typeface="Arial" charset="0"/>
              </a:rPr>
              <a:t>wie </a:t>
            </a:r>
            <a:r>
              <a:rPr kumimoji="0" lang="en-US" sz="1400" b="1" i="0" u="none" strike="noStrike" kern="1200" cap="none" spc="0" normalizeH="0" baseline="0" noProof="0" dirty="0" smtClean="0">
                <a:ln>
                  <a:noFill/>
                </a:ln>
                <a:solidFill>
                  <a:srgbClr val="000000"/>
                </a:solidFill>
                <a:effectLst/>
                <a:uLnTx/>
                <a:uFillTx/>
                <a:latin typeface="Arial" charset="0"/>
                <a:ea typeface="+mn-ea"/>
                <a:cs typeface="Arial" charset="0"/>
              </a:rPr>
              <a:t>in </a:t>
            </a:r>
            <a:r>
              <a:rPr kumimoji="0" lang="hu-HU" sz="1400" b="1" i="0" u="none" strike="noStrike" kern="1200" cap="none" spc="0" normalizeH="0" baseline="0" noProof="0" dirty="0" smtClean="0">
                <a:ln>
                  <a:noFill/>
                </a:ln>
                <a:solidFill>
                  <a:srgbClr val="000000"/>
                </a:solidFill>
                <a:effectLst/>
                <a:uLnTx/>
                <a:uFillTx/>
                <a:latin typeface="Arial" charset="0"/>
                <a:ea typeface="+mn-ea"/>
                <a:cs typeface="Arial" charset="0"/>
              </a:rPr>
              <a:t>dem neuesten</a:t>
            </a:r>
            <a:r>
              <a:rPr kumimoji="0" lang="de-DE" sz="1400" b="1" i="0" u="none" strike="noStrike" kern="1200" cap="none" spc="0" normalizeH="0" baseline="0" noProof="0" dirty="0" smtClean="0">
                <a:ln>
                  <a:noFill/>
                </a:ln>
                <a:solidFill>
                  <a:srgbClr val="000000"/>
                </a:solidFill>
                <a:effectLst/>
                <a:uLnTx/>
                <a:uFillTx/>
                <a:latin typeface="Arial" charset="0"/>
                <a:ea typeface="+mn-ea"/>
                <a:cs typeface="Arial" charset="0"/>
              </a:rPr>
              <a:t> </a:t>
            </a:r>
            <a:r>
              <a:rPr kumimoji="0" lang="hu-HU" sz="1400" b="1" i="0" u="none" strike="noStrike" kern="1200" cap="none" spc="0" normalizeH="0" baseline="0" noProof="0" dirty="0" smtClean="0">
                <a:ln>
                  <a:noFill/>
                </a:ln>
                <a:solidFill>
                  <a:srgbClr val="000000"/>
                </a:solidFill>
                <a:effectLst/>
                <a:uLnTx/>
                <a:uFillTx/>
                <a:latin typeface="Arial" charset="0"/>
                <a:ea typeface="+mn-ea"/>
                <a:cs typeface="Arial" charset="0"/>
              </a:rPr>
              <a:t>JEDEC </a:t>
            </a:r>
            <a:r>
              <a:rPr kumimoji="0" lang="de-DE" sz="1400" b="1" i="0" u="sng" strike="noStrike" kern="1200" cap="none" spc="0" normalizeH="0" baseline="0" noProof="0" dirty="0" smtClean="0">
                <a:ln>
                  <a:noFill/>
                </a:ln>
                <a:solidFill>
                  <a:srgbClr val="C00000"/>
                </a:solidFill>
                <a:effectLst/>
                <a:uLnTx/>
                <a:uFillTx/>
                <a:latin typeface="Arial" charset="0"/>
                <a:ea typeface="+mn-ea"/>
                <a:cs typeface="Arial" charset="0"/>
              </a:rPr>
              <a:t>JESD51-51</a:t>
            </a:r>
            <a:r>
              <a:rPr kumimoji="0" lang="hu-HU" sz="1400" b="1" i="0" u="none" strike="noStrike" kern="1200" cap="none" spc="0" normalizeH="0" baseline="0" noProof="0" dirty="0" smtClean="0">
                <a:ln>
                  <a:noFill/>
                </a:ln>
                <a:solidFill>
                  <a:srgbClr val="000000"/>
                </a:solidFill>
                <a:effectLst/>
                <a:uLnTx/>
                <a:uFillTx/>
                <a:latin typeface="Arial" charset="0"/>
                <a:ea typeface="+mn-ea"/>
                <a:cs typeface="Arial" charset="0"/>
              </a:rPr>
              <a:t> Standard </a:t>
            </a:r>
            <a:r>
              <a:rPr kumimoji="0" lang="de-DE" sz="1400" b="1" i="0" u="none" strike="noStrike" kern="1200" cap="none" spc="0" normalizeH="0" baseline="0" noProof="0" dirty="0" smtClean="0">
                <a:ln>
                  <a:noFill/>
                </a:ln>
                <a:solidFill>
                  <a:srgbClr val="000000"/>
                </a:solidFill>
                <a:effectLst/>
                <a:uLnTx/>
                <a:uFillTx/>
                <a:latin typeface="Arial" charset="0"/>
                <a:ea typeface="+mn-ea"/>
                <a:cs typeface="Arial" charset="0"/>
              </a:rPr>
              <a:t>empfohlen</a:t>
            </a:r>
            <a:endParaRPr kumimoji="0" lang="en-US" sz="1400" b="1"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96" name="Text Box 16"/>
          <p:cNvSpPr txBox="1">
            <a:spLocks noChangeArrowheads="1"/>
          </p:cNvSpPr>
          <p:nvPr/>
        </p:nvSpPr>
        <p:spPr bwMode="auto">
          <a:xfrm>
            <a:off x="6351660" y="5550417"/>
            <a:ext cx="2632851" cy="523220"/>
          </a:xfrm>
          <a:prstGeom prst="rect">
            <a:avLst/>
          </a:prstGeom>
          <a:solidFill>
            <a:srgbClr val="FFFF00"/>
          </a:solidFill>
          <a:ln w="38100">
            <a:solidFill>
              <a:srgbClr val="D5262B"/>
            </a:solidFill>
            <a:miter lim="800000"/>
            <a:headEnd/>
            <a:tailEnd/>
          </a:ln>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hu-HU" sz="1400" b="0" i="0" u="none" strike="noStrike" kern="1200" cap="none" spc="0" normalizeH="0" baseline="0" noProof="0" dirty="0" smtClean="0">
                <a:ln>
                  <a:noFill/>
                </a:ln>
                <a:solidFill>
                  <a:srgbClr val="333333"/>
                </a:solidFill>
                <a:effectLst/>
                <a:uLnTx/>
                <a:uFillTx/>
                <a:latin typeface="Arial" charset="0"/>
                <a:ea typeface="+mn-ea"/>
                <a:cs typeface="Arial" charset="0"/>
              </a:rPr>
              <a:t>Bild aus dem neu publiziertem JEDEC JESD51-5</a:t>
            </a:r>
            <a:r>
              <a:rPr kumimoji="0" lang="en-US" sz="1400" b="0" i="0" u="none" strike="noStrike" kern="1200" cap="none" spc="0" normalizeH="0" baseline="0" noProof="0" dirty="0" smtClean="0">
                <a:ln>
                  <a:noFill/>
                </a:ln>
                <a:solidFill>
                  <a:srgbClr val="333333"/>
                </a:solidFill>
                <a:effectLst/>
                <a:uLnTx/>
                <a:uFillTx/>
                <a:latin typeface="Arial" charset="0"/>
                <a:ea typeface="+mn-ea"/>
                <a:cs typeface="Arial" charset="0"/>
              </a:rPr>
              <a:t>2</a:t>
            </a:r>
            <a:r>
              <a:rPr kumimoji="0" lang="hu-HU" sz="1400" b="0" i="0" u="none" strike="noStrike" kern="1200" cap="none" spc="0" normalizeH="0" baseline="0" noProof="0" dirty="0" smtClean="0">
                <a:ln>
                  <a:noFill/>
                </a:ln>
                <a:solidFill>
                  <a:srgbClr val="333333"/>
                </a:solidFill>
                <a:effectLst/>
                <a:uLnTx/>
                <a:uFillTx/>
                <a:latin typeface="Arial" charset="0"/>
                <a:ea typeface="+mn-ea"/>
                <a:cs typeface="Arial" charset="0"/>
              </a:rPr>
              <a:t> Standard</a:t>
            </a:r>
            <a:endParaRPr kumimoji="0" lang="en-US" sz="1400" b="0" i="0" u="none" strike="noStrike" kern="1200" cap="none" spc="0" normalizeH="0" baseline="0" noProof="0" dirty="0">
              <a:ln>
                <a:noFill/>
              </a:ln>
              <a:solidFill>
                <a:srgbClr val="333333"/>
              </a:solidFill>
              <a:effectLst/>
              <a:uLnTx/>
              <a:uFillTx/>
              <a:latin typeface="Arial" charset="0"/>
              <a:ea typeface="+mn-ea"/>
              <a:cs typeface="Arial" charset="0"/>
            </a:endParaRPr>
          </a:p>
        </p:txBody>
      </p:sp>
      <p:sp>
        <p:nvSpPr>
          <p:cNvPr id="97" name="TextBox 96"/>
          <p:cNvSpPr txBox="1"/>
          <p:nvPr/>
        </p:nvSpPr>
        <p:spPr>
          <a:xfrm>
            <a:off x="6879265" y="6487547"/>
            <a:ext cx="1722475" cy="338554"/>
          </a:xfrm>
          <a:prstGeom prst="rect">
            <a:avLst/>
          </a:prstGeom>
          <a:solidFill>
            <a:srgbClr val="FFFF99"/>
          </a:solidFill>
          <a:ln>
            <a:solidFill>
              <a:schemeClr val="bg1">
                <a:lumMod val="75000"/>
              </a:schemeClr>
            </a:solidFill>
          </a:ln>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smtClean="0">
                <a:ln>
                  <a:noFill/>
                </a:ln>
                <a:solidFill>
                  <a:srgbClr val="FF0000"/>
                </a:solidFill>
                <a:effectLst/>
                <a:uLnTx/>
                <a:uFillTx/>
                <a:latin typeface="Arial" charset="0"/>
                <a:ea typeface="+mn-ea"/>
                <a:cs typeface="Arial" charset="0"/>
              </a:rPr>
              <a:t>TEST METHOD</a:t>
            </a:r>
            <a:endParaRPr kumimoji="0" lang="en-US" sz="1600" b="1" i="1" u="none" strike="noStrike" kern="1200" cap="none" spc="0" normalizeH="0" baseline="0" noProof="0" dirty="0">
              <a:ln>
                <a:noFill/>
              </a:ln>
              <a:solidFill>
                <a:srgbClr val="FF0000"/>
              </a:solidFill>
              <a:effectLst/>
              <a:uLnTx/>
              <a:uFillTx/>
              <a:latin typeface="Arial" charset="0"/>
              <a:ea typeface="+mn-ea"/>
              <a:cs typeface="Arial" charset="0"/>
            </a:endParaRPr>
          </a:p>
        </p:txBody>
      </p:sp>
    </p:spTree>
    <p:custDataLst>
      <p:tags r:id="rId1"/>
    </p:custDataLst>
    <p:extLst>
      <p:ext uri="{BB962C8B-B14F-4D97-AF65-F5344CB8AC3E}">
        <p14:creationId xmlns:p14="http://schemas.microsoft.com/office/powerpoint/2010/main" val="25382123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xit" presetSubtype="0" fill="hold" grpId="0" nodeType="withEffect">
                                  <p:stCondLst>
                                    <p:cond delay="0"/>
                                  </p:stCondLst>
                                  <p:childTnLst>
                                    <p:set>
                                      <p:cBhvr>
                                        <p:cTn id="8" dur="1" fill="hold">
                                          <p:stCondLst>
                                            <p:cond delay="0"/>
                                          </p:stCondLst>
                                        </p:cTn>
                                        <p:tgtEl>
                                          <p:spTgt spid="92"/>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3344391"/>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39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par>
                                <p:cTn id="21" presetID="1" presetClass="exit"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xit" presetSubtype="0" fill="hold" nodeType="withEffect">
                                  <p:stCondLst>
                                    <p:cond delay="0"/>
                                  </p:stCondLst>
                                  <p:childTnLst>
                                    <p:set>
                                      <p:cBhvr>
                                        <p:cTn id="26" dur="1" fill="hold">
                                          <p:stCondLst>
                                            <p:cond delay="0"/>
                                          </p:stCondLst>
                                        </p:cTn>
                                        <p:tgtEl>
                                          <p:spTgt spid="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29391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4438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344438"/>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911" grpId="0"/>
      <p:bldP spid="293911" grpId="1"/>
      <p:bldP spid="3344391" grpId="0"/>
      <p:bldP spid="6" grpId="0" animBg="1"/>
      <p:bldP spid="7" grpId="0" animBg="1"/>
      <p:bldP spid="3344438" grpId="0" animBg="1"/>
      <p:bldP spid="92" grpId="0"/>
      <p:bldP spid="9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6" name="Date Placeholder 2"/>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13317" name="Footer Placeholder 3"/>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13318"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2802EE83-5337-4392-9C8B-AF169A9656FA}" type="slidenum">
              <a:rPr lang="en-US" altLang="en-US" sz="1000">
                <a:solidFill>
                  <a:srgbClr val="8C2532"/>
                </a:solidFill>
              </a:rPr>
              <a:pPr/>
              <a:t>4</a:t>
            </a:fld>
            <a:endParaRPr lang="en-US" altLang="en-US" sz="1000">
              <a:solidFill>
                <a:srgbClr val="8C2532"/>
              </a:solidFill>
            </a:endParaRPr>
          </a:p>
        </p:txBody>
      </p:sp>
      <p:sp>
        <p:nvSpPr>
          <p:cNvPr id="13319" name="Rectangle 90"/>
          <p:cNvSpPr>
            <a:spLocks noChangeArrowheads="1"/>
          </p:cNvSpPr>
          <p:nvPr/>
        </p:nvSpPr>
        <p:spPr bwMode="auto">
          <a:xfrm>
            <a:off x="0" y="5457825"/>
            <a:ext cx="9144000" cy="1400175"/>
          </a:xfrm>
          <a:prstGeom prst="rect">
            <a:avLst/>
          </a:prstGeom>
          <a:solidFill>
            <a:schemeClr val="bg1"/>
          </a:solidFill>
          <a:ln>
            <a:noFill/>
          </a:ln>
          <a:extLst>
            <a:ext uri="{91240B29-F687-4F45-9708-019B960494DF}">
              <a14:hiddenLine xmlns:a14="http://schemas.microsoft.com/office/drawing/2010/main" w="15875" algn="ctr">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20" name="Rectangle 15"/>
          <p:cNvSpPr>
            <a:spLocks noGrp="1" noChangeArrowheads="1"/>
          </p:cNvSpPr>
          <p:nvPr>
            <p:ph type="title"/>
          </p:nvPr>
        </p:nvSpPr>
        <p:spPr>
          <a:xfrm>
            <a:off x="139700" y="461963"/>
            <a:ext cx="8845550" cy="614362"/>
          </a:xfrm>
        </p:spPr>
        <p:txBody>
          <a:bodyPr/>
          <a:lstStyle/>
          <a:p>
            <a:pPr eaLnBrk="1" hangingPunct="1"/>
            <a:r>
              <a:rPr lang="en-US" altLang="en-US" sz="3200" dirty="0" smtClean="0"/>
              <a:t>The same in English </a:t>
            </a:r>
            <a:r>
              <a:rPr lang="en-US" altLang="en-US" sz="3200" dirty="0" smtClean="0">
                <a:sym typeface="Wingdings" panose="05000000000000000000" pitchFamily="2" charset="2"/>
              </a:rPr>
              <a:t></a:t>
            </a:r>
            <a:endParaRPr lang="en-US" altLang="en-US" sz="3200" dirty="0" smtClean="0"/>
          </a:p>
        </p:txBody>
      </p:sp>
      <p:sp>
        <p:nvSpPr>
          <p:cNvPr id="13322" name="Text Box 21"/>
          <p:cNvSpPr txBox="1">
            <a:spLocks noChangeAspect="1" noChangeArrowheads="1"/>
          </p:cNvSpPr>
          <p:nvPr/>
        </p:nvSpPr>
        <p:spPr bwMode="auto">
          <a:xfrm>
            <a:off x="482600" y="6473825"/>
            <a:ext cx="80613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eaLnBrk="1" hangingPunct="1">
              <a:lnSpc>
                <a:spcPct val="100000"/>
              </a:lnSpc>
            </a:pPr>
            <a:r>
              <a:rPr lang="en-US" altLang="en-US" sz="1400" b="1">
                <a:solidFill>
                  <a:schemeClr val="tx1"/>
                </a:solidFill>
                <a:ea typeface="MS PGothic" panose="020B0600070205080204" pitchFamily="34" charset="-128"/>
              </a:rPr>
              <a:t>JEDEC JSD51-1 </a:t>
            </a:r>
            <a:r>
              <a:rPr lang="en-US" altLang="en-US" sz="1400" b="1" u="sng">
                <a:solidFill>
                  <a:schemeClr val="tx1"/>
                </a:solidFill>
                <a:ea typeface="MS PGothic" panose="020B0600070205080204" pitchFamily="34" charset="-128"/>
              </a:rPr>
              <a:t>static test</a:t>
            </a:r>
            <a:r>
              <a:rPr lang="en-US" altLang="en-US" sz="1400" b="1">
                <a:solidFill>
                  <a:schemeClr val="tx1"/>
                </a:solidFill>
                <a:ea typeface="MS PGothic" panose="020B0600070205080204" pitchFamily="34" charset="-128"/>
              </a:rPr>
              <a:t> method compliant thermal measurement system</a:t>
            </a:r>
          </a:p>
        </p:txBody>
      </p:sp>
      <p:grpSp>
        <p:nvGrpSpPr>
          <p:cNvPr id="13324" name="Group 94"/>
          <p:cNvGrpSpPr>
            <a:grpSpLocks/>
          </p:cNvGrpSpPr>
          <p:nvPr/>
        </p:nvGrpSpPr>
        <p:grpSpPr bwMode="auto">
          <a:xfrm>
            <a:off x="1057275" y="3351213"/>
            <a:ext cx="8086725" cy="3201987"/>
            <a:chOff x="1000125" y="3351213"/>
            <a:chExt cx="8086725" cy="3201987"/>
          </a:xfrm>
        </p:grpSpPr>
        <p:grpSp>
          <p:nvGrpSpPr>
            <p:cNvPr id="13381" name="Group 26"/>
            <p:cNvGrpSpPr>
              <a:grpSpLocks/>
            </p:cNvGrpSpPr>
            <p:nvPr/>
          </p:nvGrpSpPr>
          <p:grpSpPr bwMode="auto">
            <a:xfrm>
              <a:off x="6448425" y="3351213"/>
              <a:ext cx="2638425" cy="3201987"/>
              <a:chOff x="4062" y="1841"/>
              <a:chExt cx="1662" cy="2017"/>
            </a:xfrm>
          </p:grpSpPr>
          <p:graphicFrame>
            <p:nvGraphicFramePr>
              <p:cNvPr id="13315" name="Object 27"/>
              <p:cNvGraphicFramePr>
                <a:graphicFrameLocks noChangeAspect="1"/>
              </p:cNvGraphicFramePr>
              <p:nvPr/>
            </p:nvGraphicFramePr>
            <p:xfrm>
              <a:off x="4145" y="1841"/>
              <a:ext cx="1579" cy="1299"/>
            </p:xfrm>
            <a:graphic>
              <a:graphicData uri="http://schemas.openxmlformats.org/presentationml/2006/ole">
                <mc:AlternateContent xmlns:mc="http://schemas.openxmlformats.org/markup-compatibility/2006">
                  <mc:Choice xmlns:v="urn:schemas-microsoft-com:vml" Requires="v">
                    <p:oleObj spid="_x0000_s13425" name="Photo Editor Photo" r:id="rId5" imgW="3648584" imgH="2723810" progId="MSPhotoEd.3">
                      <p:embed/>
                    </p:oleObj>
                  </mc:Choice>
                  <mc:Fallback>
                    <p:oleObj name="Photo Editor Photo" r:id="rId5" imgW="3648584" imgH="2723810" progId="MSPhotoEd.3">
                      <p:embed/>
                      <p:pic>
                        <p:nvPicPr>
                          <p:cNvPr id="0" name="Object 2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45" y="1841"/>
                            <a:ext cx="1579" cy="12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408" name="AutoShape 28"/>
              <p:cNvSpPr>
                <a:spLocks noChangeAspect="1" noChangeArrowheads="1"/>
              </p:cNvSpPr>
              <p:nvPr/>
            </p:nvSpPr>
            <p:spPr bwMode="auto">
              <a:xfrm rot="-5400000">
                <a:off x="4209" y="3090"/>
                <a:ext cx="512" cy="295"/>
              </a:xfrm>
              <a:prstGeom prst="rightArrow">
                <a:avLst>
                  <a:gd name="adj1" fmla="val 50000"/>
                  <a:gd name="adj2" fmla="val 43390"/>
                </a:avLst>
              </a:prstGeom>
              <a:solidFill>
                <a:srgbClr val="4D2885"/>
              </a:solidFill>
              <a:ln w="15875">
                <a:solidFill>
                  <a:srgbClr val="FF0000"/>
                </a:solidFill>
                <a:miter lim="800000"/>
                <a:headEnd/>
                <a:tailEnd/>
              </a:ln>
            </p:spPr>
            <p:txBody>
              <a:bodyPr vert="eaVert"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409" name="Text Box 29"/>
              <p:cNvSpPr txBox="1">
                <a:spLocks noChangeAspect="1" noChangeArrowheads="1"/>
              </p:cNvSpPr>
              <p:nvPr/>
            </p:nvSpPr>
            <p:spPr bwMode="auto">
              <a:xfrm>
                <a:off x="4062" y="3532"/>
                <a:ext cx="15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0"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400">
                    <a:ea typeface="MS PGothic" panose="020B0600070205080204" pitchFamily="34" charset="-128"/>
                  </a:rPr>
                  <a:t>thermal resistance/impedance measurement</a:t>
                </a:r>
              </a:p>
            </p:txBody>
          </p:sp>
        </p:grpSp>
        <p:sp>
          <p:nvSpPr>
            <p:cNvPr id="13382" name="Rectangle 30"/>
            <p:cNvSpPr>
              <a:spLocks noChangeAspect="1" noChangeArrowheads="1"/>
            </p:cNvSpPr>
            <p:nvPr/>
          </p:nvSpPr>
          <p:spPr bwMode="auto">
            <a:xfrm>
              <a:off x="1104900" y="4457700"/>
              <a:ext cx="5229225" cy="1790700"/>
            </a:xfrm>
            <a:prstGeom prst="rect">
              <a:avLst/>
            </a:prstGeom>
            <a:solidFill>
              <a:srgbClr val="DDDDDD"/>
            </a:solidFill>
            <a:ln w="38100">
              <a:solidFill>
                <a:srgbClr val="000000"/>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83" name="Line 31"/>
            <p:cNvSpPr>
              <a:spLocks noChangeAspect="1" noChangeShapeType="1"/>
            </p:cNvSpPr>
            <p:nvPr/>
          </p:nvSpPr>
          <p:spPr bwMode="auto">
            <a:xfrm>
              <a:off x="1609725" y="5068888"/>
              <a:ext cx="0" cy="104457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384" name="Group 32"/>
            <p:cNvGrpSpPr>
              <a:grpSpLocks noChangeAspect="1"/>
            </p:cNvGrpSpPr>
            <p:nvPr/>
          </p:nvGrpSpPr>
          <p:grpSpPr bwMode="auto">
            <a:xfrm>
              <a:off x="1447800" y="5421313"/>
              <a:ext cx="328613" cy="298450"/>
              <a:chOff x="2568" y="1602"/>
              <a:chExt cx="259" cy="248"/>
            </a:xfrm>
          </p:grpSpPr>
          <p:sp>
            <p:nvSpPr>
              <p:cNvPr id="13406" name="Oval 33"/>
              <p:cNvSpPr>
                <a:spLocks noChangeAspect="1" noChangeArrowheads="1"/>
              </p:cNvSpPr>
              <p:nvPr/>
            </p:nvSpPr>
            <p:spPr bwMode="auto">
              <a:xfrm>
                <a:off x="2568" y="1602"/>
                <a:ext cx="259" cy="248"/>
              </a:xfrm>
              <a:prstGeom prst="ellipse">
                <a:avLst/>
              </a:prstGeom>
              <a:solidFill>
                <a:srgbClr val="FFFFFF"/>
              </a:solidFill>
              <a:ln w="25400" algn="ctr">
                <a:solidFill>
                  <a:srgbClr val="4D2885"/>
                </a:solidFill>
                <a:round/>
                <a:headEnd/>
                <a:tailEnd/>
              </a:ln>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407" name="Line 34"/>
              <p:cNvSpPr>
                <a:spLocks noChangeAspect="1" noChangeShapeType="1"/>
              </p:cNvSpPr>
              <p:nvPr/>
            </p:nvSpPr>
            <p:spPr bwMode="auto">
              <a:xfrm>
                <a:off x="2568" y="1722"/>
                <a:ext cx="258"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3385" name="Line 35"/>
            <p:cNvSpPr>
              <a:spLocks noChangeAspect="1" noChangeShapeType="1"/>
            </p:cNvSpPr>
            <p:nvPr/>
          </p:nvSpPr>
          <p:spPr bwMode="auto">
            <a:xfrm flipH="1">
              <a:off x="2198688" y="5068888"/>
              <a:ext cx="0" cy="104457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386" name="Group 36"/>
            <p:cNvGrpSpPr>
              <a:grpSpLocks noChangeAspect="1"/>
            </p:cNvGrpSpPr>
            <p:nvPr/>
          </p:nvGrpSpPr>
          <p:grpSpPr bwMode="auto">
            <a:xfrm flipH="1">
              <a:off x="2022475" y="5421313"/>
              <a:ext cx="330200" cy="298450"/>
              <a:chOff x="2568" y="1602"/>
              <a:chExt cx="259" cy="248"/>
            </a:xfrm>
          </p:grpSpPr>
          <p:sp>
            <p:nvSpPr>
              <p:cNvPr id="13404" name="Oval 37"/>
              <p:cNvSpPr>
                <a:spLocks noChangeAspect="1" noChangeArrowheads="1"/>
              </p:cNvSpPr>
              <p:nvPr/>
            </p:nvSpPr>
            <p:spPr bwMode="auto">
              <a:xfrm flipH="1">
                <a:off x="2568" y="1602"/>
                <a:ext cx="259" cy="248"/>
              </a:xfrm>
              <a:prstGeom prst="ellipse">
                <a:avLst/>
              </a:prstGeom>
              <a:solidFill>
                <a:srgbClr val="FFFFFF"/>
              </a:solidFill>
              <a:ln w="25400" algn="ctr">
                <a:solidFill>
                  <a:srgbClr val="4D2885"/>
                </a:solidFill>
                <a:round/>
                <a:headEnd/>
                <a:tailEnd/>
              </a:ln>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405" name="Line 38"/>
              <p:cNvSpPr>
                <a:spLocks noChangeAspect="1" noChangeShapeType="1"/>
              </p:cNvSpPr>
              <p:nvPr/>
            </p:nvSpPr>
            <p:spPr bwMode="auto">
              <a:xfrm>
                <a:off x="2568" y="1722"/>
                <a:ext cx="258"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3387" name="Text Box 40"/>
            <p:cNvSpPr txBox="1">
              <a:spLocks noChangeAspect="1" noChangeArrowheads="1"/>
            </p:cNvSpPr>
            <p:nvPr/>
          </p:nvSpPr>
          <p:spPr bwMode="auto">
            <a:xfrm>
              <a:off x="2446338" y="5432425"/>
              <a:ext cx="546100"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hu-HU" altLang="zh-CN" sz="1200" i="1">
                  <a:ea typeface="SimSun" panose="02010600030101010101" pitchFamily="2" charset="-122"/>
                </a:rPr>
                <a:t>I</a:t>
              </a:r>
              <a:r>
                <a:rPr lang="hu-HU" altLang="zh-CN" sz="1200" i="1" baseline="-25000">
                  <a:ea typeface="SimSun" panose="02010600030101010101" pitchFamily="2" charset="-122"/>
                </a:rPr>
                <a:t>M</a:t>
              </a:r>
              <a:endParaRPr lang="hu-HU" altLang="en-US">
                <a:solidFill>
                  <a:srgbClr val="4F2780"/>
                </a:solidFill>
                <a:ea typeface="MS PGothic" panose="020B0600070205080204" pitchFamily="34" charset="-128"/>
              </a:endParaRPr>
            </a:p>
          </p:txBody>
        </p:sp>
        <p:sp>
          <p:nvSpPr>
            <p:cNvPr id="13388" name="Line 41"/>
            <p:cNvSpPr>
              <a:spLocks noChangeAspect="1" noChangeShapeType="1"/>
            </p:cNvSpPr>
            <p:nvPr/>
          </p:nvSpPr>
          <p:spPr bwMode="auto">
            <a:xfrm flipV="1">
              <a:off x="2416175" y="5341938"/>
              <a:ext cx="0" cy="382587"/>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3389" name="Line 42"/>
            <p:cNvSpPr>
              <a:spLocks noChangeAspect="1" noChangeShapeType="1"/>
            </p:cNvSpPr>
            <p:nvPr/>
          </p:nvSpPr>
          <p:spPr bwMode="auto">
            <a:xfrm flipV="1">
              <a:off x="1350963" y="5346700"/>
              <a:ext cx="0" cy="382588"/>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3390" name="Text Box 43"/>
            <p:cNvSpPr txBox="1">
              <a:spLocks noChangeAspect="1" noChangeArrowheads="1"/>
            </p:cNvSpPr>
            <p:nvPr/>
          </p:nvSpPr>
          <p:spPr bwMode="auto">
            <a:xfrm>
              <a:off x="1000125" y="5410200"/>
              <a:ext cx="373063"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hu-HU" altLang="zh-CN" sz="1200" i="1">
                  <a:ea typeface="SimSun" panose="02010600030101010101" pitchFamily="2" charset="-122"/>
                </a:rPr>
                <a:t>I</a:t>
              </a:r>
              <a:r>
                <a:rPr lang="hu-HU" altLang="zh-CN" sz="1200" i="1" baseline="-25000">
                  <a:ea typeface="SimSun" panose="02010600030101010101" pitchFamily="2" charset="-122"/>
                </a:rPr>
                <a:t>H</a:t>
              </a:r>
              <a:endParaRPr lang="hu-HU" altLang="en-US">
                <a:solidFill>
                  <a:srgbClr val="4F2780"/>
                </a:solidFill>
                <a:ea typeface="MS PGothic" panose="020B0600070205080204" pitchFamily="34" charset="-128"/>
              </a:endParaRPr>
            </a:p>
          </p:txBody>
        </p:sp>
        <p:sp>
          <p:nvSpPr>
            <p:cNvPr id="13391" name="Line 48"/>
            <p:cNvSpPr>
              <a:spLocks noChangeAspect="1" noChangeShapeType="1"/>
            </p:cNvSpPr>
            <p:nvPr/>
          </p:nvSpPr>
          <p:spPr bwMode="auto">
            <a:xfrm rot="16200000" flipH="1">
              <a:off x="2216150" y="5499100"/>
              <a:ext cx="0" cy="121285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92" name="Text Box 50"/>
            <p:cNvSpPr txBox="1">
              <a:spLocks noChangeAspect="1" noChangeArrowheads="1"/>
            </p:cNvSpPr>
            <p:nvPr/>
          </p:nvSpPr>
          <p:spPr bwMode="auto">
            <a:xfrm>
              <a:off x="5140325" y="5219700"/>
              <a:ext cx="642938"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200" noProof="1">
                  <a:ea typeface="SimSun" panose="02010600030101010101" pitchFamily="2" charset="-122"/>
                  <a:sym typeface="Symbol" panose="05050102010706020507" pitchFamily="18" charset="2"/>
                </a:rPr>
                <a:t></a:t>
              </a:r>
              <a:r>
                <a:rPr lang="en-US" altLang="en-US" sz="1200" i="1" noProof="1">
                  <a:ea typeface="SimSun" panose="02010600030101010101" pitchFamily="2" charset="-122"/>
                </a:rPr>
                <a:t>V</a:t>
              </a:r>
              <a:r>
                <a:rPr lang="en-US" altLang="en-US" sz="1200" i="1" baseline="-25000" noProof="1">
                  <a:ea typeface="SimSun" panose="02010600030101010101" pitchFamily="2" charset="-122"/>
                </a:rPr>
                <a:t>F</a:t>
              </a:r>
              <a:r>
                <a:rPr lang="en-US" altLang="en-US" sz="1200" noProof="1">
                  <a:ea typeface="SimSun" panose="02010600030101010101" pitchFamily="2" charset="-122"/>
                </a:rPr>
                <a:t>(</a:t>
              </a:r>
              <a:r>
                <a:rPr lang="en-US" altLang="en-US" sz="1200" i="1" noProof="1">
                  <a:ea typeface="SimSun" panose="02010600030101010101" pitchFamily="2" charset="-122"/>
                </a:rPr>
                <a:t>t</a:t>
              </a:r>
              <a:r>
                <a:rPr lang="en-US" altLang="en-US" sz="1200" noProof="1">
                  <a:ea typeface="SimSun" panose="02010600030101010101" pitchFamily="2" charset="-122"/>
                </a:rPr>
                <a:t>) ~ </a:t>
              </a:r>
              <a:r>
                <a:rPr lang="en-US" altLang="en-US" sz="1200" noProof="1">
                  <a:ea typeface="SimSun" panose="02010600030101010101" pitchFamily="2" charset="-122"/>
                  <a:sym typeface="Symbol" panose="05050102010706020507" pitchFamily="18" charset="2"/>
                </a:rPr>
                <a:t></a:t>
              </a:r>
              <a:r>
                <a:rPr lang="en-US" altLang="en-US" sz="1200" i="1" noProof="1">
                  <a:ea typeface="SimSun" panose="02010600030101010101" pitchFamily="2" charset="-122"/>
                </a:rPr>
                <a:t>T</a:t>
              </a:r>
              <a:r>
                <a:rPr lang="en-US" altLang="en-US" sz="1200" i="1" baseline="-25000" noProof="1">
                  <a:ea typeface="SimSun" panose="02010600030101010101" pitchFamily="2" charset="-122"/>
                </a:rPr>
                <a:t>J</a:t>
              </a:r>
              <a:r>
                <a:rPr lang="en-US" altLang="en-US" sz="1200" noProof="1">
                  <a:ea typeface="SimSun" panose="02010600030101010101" pitchFamily="2" charset="-122"/>
                </a:rPr>
                <a:t>(</a:t>
              </a:r>
              <a:r>
                <a:rPr lang="en-US" altLang="en-US" sz="1200" i="1" noProof="1">
                  <a:ea typeface="SimSun" panose="02010600030101010101" pitchFamily="2" charset="-122"/>
                </a:rPr>
                <a:t>t</a:t>
              </a:r>
              <a:r>
                <a:rPr lang="en-US" altLang="en-US" sz="1200" noProof="1">
                  <a:ea typeface="SimSun" panose="02010600030101010101" pitchFamily="2" charset="-122"/>
                </a:rPr>
                <a:t>) </a:t>
              </a:r>
              <a:endParaRPr lang="hu-HU" altLang="en-US">
                <a:solidFill>
                  <a:srgbClr val="4F2780"/>
                </a:solidFill>
                <a:ea typeface="MS PGothic" panose="020B0600070205080204" pitchFamily="34" charset="-128"/>
              </a:endParaRPr>
            </a:p>
          </p:txBody>
        </p:sp>
        <p:sp>
          <p:nvSpPr>
            <p:cNvPr id="13393" name="Line 51"/>
            <p:cNvSpPr>
              <a:spLocks noChangeAspect="1" noChangeShapeType="1"/>
            </p:cNvSpPr>
            <p:nvPr/>
          </p:nvSpPr>
          <p:spPr bwMode="auto">
            <a:xfrm flipH="1">
              <a:off x="6049963" y="4895850"/>
              <a:ext cx="0" cy="1211263"/>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94" name="Oval 52"/>
            <p:cNvSpPr>
              <a:spLocks noChangeAspect="1" noChangeArrowheads="1"/>
            </p:cNvSpPr>
            <p:nvPr/>
          </p:nvSpPr>
          <p:spPr bwMode="auto">
            <a:xfrm>
              <a:off x="5878513" y="5254625"/>
              <a:ext cx="330200" cy="298450"/>
            </a:xfrm>
            <a:prstGeom prst="ellipse">
              <a:avLst/>
            </a:prstGeom>
            <a:solidFill>
              <a:srgbClr val="FFFFFF"/>
            </a:solidFill>
            <a:ln w="25400" algn="ctr">
              <a:solidFill>
                <a:srgbClr val="4D2885"/>
              </a:solidFill>
              <a:round/>
              <a:headEnd/>
              <a:tailEnd/>
            </a:ln>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95" name="Line 53"/>
            <p:cNvSpPr>
              <a:spLocks noChangeAspect="1" noChangeShapeType="1"/>
            </p:cNvSpPr>
            <p:nvPr/>
          </p:nvSpPr>
          <p:spPr bwMode="auto">
            <a:xfrm flipH="1">
              <a:off x="5846763" y="5197475"/>
              <a:ext cx="404812" cy="417513"/>
            </a:xfrm>
            <a:prstGeom prst="line">
              <a:avLst/>
            </a:prstGeom>
            <a:noFill/>
            <a:ln w="25400">
              <a:solidFill>
                <a:srgbClr val="4D2885"/>
              </a:solidFill>
              <a:round/>
              <a:headEnd type="stealth" w="med" len="med"/>
              <a:tailEnd/>
            </a:ln>
            <a:extLst>
              <a:ext uri="{909E8E84-426E-40DD-AFC4-6F175D3DCCD1}">
                <a14:hiddenFill xmlns:a14="http://schemas.microsoft.com/office/drawing/2010/main">
                  <a:noFill/>
                </a14:hiddenFill>
              </a:ext>
            </a:extLst>
          </p:spPr>
          <p:txBody>
            <a:bodyPr/>
            <a:lstStyle/>
            <a:p>
              <a:endParaRPr lang="en-US"/>
            </a:p>
          </p:txBody>
        </p:sp>
        <p:sp>
          <p:nvSpPr>
            <p:cNvPr id="13396" name="Line 54"/>
            <p:cNvSpPr>
              <a:spLocks noChangeAspect="1" noChangeShapeType="1"/>
            </p:cNvSpPr>
            <p:nvPr/>
          </p:nvSpPr>
          <p:spPr bwMode="auto">
            <a:xfrm>
              <a:off x="5783263" y="5257800"/>
              <a:ext cx="0" cy="382588"/>
            </a:xfrm>
            <a:prstGeom prst="line">
              <a:avLst/>
            </a:prstGeom>
            <a:noFill/>
            <a:ln w="12700">
              <a:solidFill>
                <a:srgbClr val="4D2885"/>
              </a:solidFill>
              <a:round/>
              <a:headEnd/>
              <a:tailEnd type="arrow" w="lg" len="med"/>
            </a:ln>
            <a:extLst>
              <a:ext uri="{909E8E84-426E-40DD-AFC4-6F175D3DCCD1}">
                <a14:hiddenFill xmlns:a14="http://schemas.microsoft.com/office/drawing/2010/main">
                  <a:noFill/>
                </a14:hiddenFill>
              </a:ext>
            </a:extLst>
          </p:spPr>
          <p:txBody>
            <a:bodyPr/>
            <a:lstStyle/>
            <a:p>
              <a:endParaRPr lang="en-US"/>
            </a:p>
          </p:txBody>
        </p:sp>
        <p:sp>
          <p:nvSpPr>
            <p:cNvPr id="13397" name="Line 71"/>
            <p:cNvSpPr>
              <a:spLocks noChangeAspect="1" noChangeShapeType="1"/>
            </p:cNvSpPr>
            <p:nvPr/>
          </p:nvSpPr>
          <p:spPr bwMode="auto">
            <a:xfrm rot="10800000" flipH="1">
              <a:off x="5108575" y="3603625"/>
              <a:ext cx="0" cy="2503488"/>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98" name="Line 73"/>
            <p:cNvSpPr>
              <a:spLocks noChangeAspect="1" noChangeShapeType="1"/>
            </p:cNvSpPr>
            <p:nvPr/>
          </p:nvSpPr>
          <p:spPr bwMode="auto">
            <a:xfrm rot="10800000" flipH="1">
              <a:off x="2813050" y="3603625"/>
              <a:ext cx="0" cy="251142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99" name="Line 74"/>
            <p:cNvSpPr>
              <a:spLocks noChangeAspect="1" noChangeShapeType="1"/>
            </p:cNvSpPr>
            <p:nvPr/>
          </p:nvSpPr>
          <p:spPr bwMode="auto">
            <a:xfrm rot="16200000" flipH="1">
              <a:off x="5586413" y="5618162"/>
              <a:ext cx="0" cy="95567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00" name="Text Box 79"/>
            <p:cNvSpPr txBox="1">
              <a:spLocks noChangeAspect="1" noChangeArrowheads="1"/>
            </p:cNvSpPr>
            <p:nvPr/>
          </p:nvSpPr>
          <p:spPr bwMode="auto">
            <a:xfrm>
              <a:off x="3238500" y="4643438"/>
              <a:ext cx="1162050" cy="74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hu-HU" altLang="zh-CN" sz="1400" b="1">
                  <a:solidFill>
                    <a:schemeClr val="tx1"/>
                  </a:solidFill>
                  <a:ea typeface="SimSun" panose="02010600030101010101" pitchFamily="2" charset="-122"/>
                </a:rPr>
                <a:t>Thermal test equipment</a:t>
              </a:r>
              <a:endParaRPr lang="hu-HU" altLang="en-US" sz="2400">
                <a:solidFill>
                  <a:schemeClr val="tx1"/>
                </a:solidFill>
                <a:ea typeface="MS PGothic" panose="020B0600070205080204" pitchFamily="34" charset="-128"/>
              </a:endParaRPr>
            </a:p>
          </p:txBody>
        </p:sp>
        <p:grpSp>
          <p:nvGrpSpPr>
            <p:cNvPr id="13401" name="Group 81"/>
            <p:cNvGrpSpPr>
              <a:grpSpLocks/>
            </p:cNvGrpSpPr>
            <p:nvPr/>
          </p:nvGrpSpPr>
          <p:grpSpPr bwMode="auto">
            <a:xfrm>
              <a:off x="2601913" y="5637213"/>
              <a:ext cx="2390775" cy="517525"/>
              <a:chOff x="1639" y="3281"/>
              <a:chExt cx="1506" cy="326"/>
            </a:xfrm>
          </p:grpSpPr>
          <p:sp>
            <p:nvSpPr>
              <p:cNvPr id="13402" name="AutoShape 82"/>
              <p:cNvSpPr>
                <a:spLocks noChangeAspect="1" noChangeArrowheads="1"/>
              </p:cNvSpPr>
              <p:nvPr/>
            </p:nvSpPr>
            <p:spPr bwMode="auto">
              <a:xfrm rot="10800000" flipH="1">
                <a:off x="1639" y="3299"/>
                <a:ext cx="637" cy="295"/>
              </a:xfrm>
              <a:prstGeom prst="rightArrow">
                <a:avLst>
                  <a:gd name="adj1" fmla="val 50000"/>
                  <a:gd name="adj2" fmla="val 53983"/>
                </a:avLst>
              </a:prstGeom>
              <a:solidFill>
                <a:srgbClr val="4D2885"/>
              </a:solidFill>
              <a:ln w="15875">
                <a:solidFill>
                  <a:srgbClr val="FF0000"/>
                </a:solidFill>
                <a:miter lim="800000"/>
                <a:headEnd/>
                <a:tailEnd/>
              </a:ln>
            </p:spPr>
            <p:txBody>
              <a:bodyPr rot="10800000"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403" name="Text Box 83"/>
              <p:cNvSpPr txBox="1">
                <a:spLocks noChangeAspect="1" noChangeArrowheads="1"/>
              </p:cNvSpPr>
              <p:nvPr/>
            </p:nvSpPr>
            <p:spPr bwMode="auto">
              <a:xfrm>
                <a:off x="2358" y="3281"/>
                <a:ext cx="787"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400">
                    <a:ea typeface="MS PGothic" panose="020B0600070205080204" pitchFamily="34" charset="-128"/>
                  </a:rPr>
                  <a:t>switching-off from </a:t>
                </a:r>
                <a:r>
                  <a:rPr lang="en-US" altLang="en-US" sz="1400" i="1">
                    <a:ea typeface="MS PGothic" panose="020B0600070205080204" pitchFamily="34" charset="-128"/>
                  </a:rPr>
                  <a:t>I</a:t>
                </a:r>
                <a:r>
                  <a:rPr lang="en-US" altLang="en-US" sz="1400" i="1" baseline="-25000">
                    <a:ea typeface="MS PGothic" panose="020B0600070205080204" pitchFamily="34" charset="-128"/>
                  </a:rPr>
                  <a:t>H</a:t>
                </a:r>
                <a:r>
                  <a:rPr lang="en-US" altLang="en-US" sz="1400">
                    <a:ea typeface="MS PGothic" panose="020B0600070205080204" pitchFamily="34" charset="-128"/>
                  </a:rPr>
                  <a:t> to </a:t>
                </a:r>
                <a:r>
                  <a:rPr lang="en-US" altLang="en-US" sz="1400" i="1">
                    <a:ea typeface="MS PGothic" panose="020B0600070205080204" pitchFamily="34" charset="-128"/>
                  </a:rPr>
                  <a:t>I</a:t>
                </a:r>
                <a:r>
                  <a:rPr lang="en-US" altLang="en-US" sz="1400" i="1" baseline="-25000">
                    <a:ea typeface="MS PGothic" panose="020B0600070205080204" pitchFamily="34" charset="-128"/>
                  </a:rPr>
                  <a:t>M</a:t>
                </a:r>
              </a:p>
            </p:txBody>
          </p:sp>
        </p:grpSp>
      </p:grpSp>
      <p:grpSp>
        <p:nvGrpSpPr>
          <p:cNvPr id="13326" name="Group 2"/>
          <p:cNvGrpSpPr>
            <a:grpSpLocks/>
          </p:cNvGrpSpPr>
          <p:nvPr/>
        </p:nvGrpSpPr>
        <p:grpSpPr bwMode="auto">
          <a:xfrm>
            <a:off x="2860675" y="1547813"/>
            <a:ext cx="3260725" cy="2776537"/>
            <a:chOff x="1766" y="705"/>
            <a:chExt cx="2054" cy="1749"/>
          </a:xfrm>
        </p:grpSpPr>
        <p:grpSp>
          <p:nvGrpSpPr>
            <p:cNvPr id="13372" name="Group 3"/>
            <p:cNvGrpSpPr>
              <a:grpSpLocks/>
            </p:cNvGrpSpPr>
            <p:nvPr/>
          </p:nvGrpSpPr>
          <p:grpSpPr bwMode="auto">
            <a:xfrm>
              <a:off x="1766" y="705"/>
              <a:ext cx="1477" cy="1749"/>
              <a:chOff x="1766" y="705"/>
              <a:chExt cx="1477" cy="1749"/>
            </a:xfrm>
          </p:grpSpPr>
          <p:sp>
            <p:nvSpPr>
              <p:cNvPr id="13374" name="Rectangle 4"/>
              <p:cNvSpPr>
                <a:spLocks noChangeAspect="1" noChangeArrowheads="1"/>
              </p:cNvSpPr>
              <p:nvPr/>
            </p:nvSpPr>
            <p:spPr bwMode="auto">
              <a:xfrm>
                <a:off x="2388" y="705"/>
                <a:ext cx="218" cy="209"/>
              </a:xfrm>
              <a:prstGeom prst="rect">
                <a:avLst/>
              </a:prstGeom>
              <a:gradFill rotWithShape="1">
                <a:gsLst>
                  <a:gs pos="0">
                    <a:srgbClr val="000000"/>
                  </a:gs>
                  <a:gs pos="50000">
                    <a:srgbClr val="DDDDDD"/>
                  </a:gs>
                  <a:gs pos="100000">
                    <a:srgbClr val="000000"/>
                  </a:gs>
                </a:gsLst>
                <a:lin ang="0" scaled="1"/>
              </a:gradFill>
              <a:ln w="25400" algn="ctr">
                <a:solidFill>
                  <a:srgbClr val="000000"/>
                </a:solidFill>
                <a:miter lim="800000"/>
                <a:headEnd/>
                <a:tailEnd/>
              </a:ln>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75" name="Oval 5"/>
              <p:cNvSpPr>
                <a:spLocks noChangeAspect="1" noChangeArrowheads="1"/>
              </p:cNvSpPr>
              <p:nvPr/>
            </p:nvSpPr>
            <p:spPr bwMode="auto">
              <a:xfrm>
                <a:off x="1766" y="836"/>
                <a:ext cx="1477" cy="1479"/>
              </a:xfrm>
              <a:prstGeom prst="ellipse">
                <a:avLst/>
              </a:prstGeom>
              <a:gradFill rotWithShape="1">
                <a:gsLst>
                  <a:gs pos="0">
                    <a:srgbClr val="DDDDDD"/>
                  </a:gs>
                  <a:gs pos="100000">
                    <a:srgbClr val="FFFFFF"/>
                  </a:gs>
                </a:gsLst>
                <a:path path="shape">
                  <a:fillToRect l="50000" t="50000" r="50000" b="50000"/>
                </a:path>
              </a:gradFill>
              <a:ln w="47625">
                <a:solidFill>
                  <a:srgbClr val="000000"/>
                </a:solidFill>
                <a:round/>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nvGrpSpPr>
              <p:cNvPr id="13376" name="Group 6"/>
              <p:cNvGrpSpPr>
                <a:grpSpLocks noChangeAspect="1"/>
              </p:cNvGrpSpPr>
              <p:nvPr/>
            </p:nvGrpSpPr>
            <p:grpSpPr bwMode="auto">
              <a:xfrm>
                <a:off x="2382" y="2125"/>
                <a:ext cx="219" cy="282"/>
                <a:chOff x="4470" y="2850"/>
                <a:chExt cx="252" cy="324"/>
              </a:xfrm>
            </p:grpSpPr>
            <p:sp>
              <p:nvSpPr>
                <p:cNvPr id="13379" name="Oval 7"/>
                <p:cNvSpPr>
                  <a:spLocks noChangeAspect="1" noChangeArrowheads="1"/>
                </p:cNvSpPr>
                <p:nvPr/>
              </p:nvSpPr>
              <p:spPr bwMode="auto">
                <a:xfrm>
                  <a:off x="4530" y="2850"/>
                  <a:ext cx="126" cy="138"/>
                </a:xfrm>
                <a:prstGeom prst="ellipse">
                  <a:avLst/>
                </a:prstGeom>
                <a:gradFill rotWithShape="1">
                  <a:gsLst>
                    <a:gs pos="0">
                      <a:srgbClr val="FFFFFF"/>
                    </a:gs>
                    <a:gs pos="100000">
                      <a:srgbClr val="FFFFCC"/>
                    </a:gs>
                  </a:gsLst>
                  <a:path path="shape">
                    <a:fillToRect l="50000" t="50000" r="50000" b="50000"/>
                  </a:path>
                </a:gradFill>
                <a:ln w="12700" algn="ctr">
                  <a:solidFill>
                    <a:srgbClr val="000000"/>
                  </a:solidFill>
                  <a:round/>
                  <a:headEnd/>
                  <a:tailEnd/>
                </a:ln>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80" name="Rectangle 8"/>
                <p:cNvSpPr>
                  <a:spLocks noChangeAspect="1" noChangeArrowheads="1"/>
                </p:cNvSpPr>
                <p:nvPr/>
              </p:nvSpPr>
              <p:spPr bwMode="auto">
                <a:xfrm>
                  <a:off x="4470" y="2934"/>
                  <a:ext cx="252" cy="240"/>
                </a:xfrm>
                <a:prstGeom prst="rect">
                  <a:avLst/>
                </a:prstGeom>
                <a:gradFill rotWithShape="1">
                  <a:gsLst>
                    <a:gs pos="0">
                      <a:srgbClr val="000000"/>
                    </a:gs>
                    <a:gs pos="50000">
                      <a:srgbClr val="DDDDDD"/>
                    </a:gs>
                    <a:gs pos="100000">
                      <a:srgbClr val="000000"/>
                    </a:gs>
                  </a:gsLst>
                  <a:lin ang="0" scaled="1"/>
                </a:gradFill>
                <a:ln w="25400" algn="ctr">
                  <a:solidFill>
                    <a:srgbClr val="000000"/>
                  </a:solidFill>
                  <a:miter lim="800000"/>
                  <a:headEnd/>
                  <a:tailEnd/>
                </a:ln>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sp>
            <p:nvSpPr>
              <p:cNvPr id="13377" name="Text Box 9"/>
              <p:cNvSpPr txBox="1">
                <a:spLocks noChangeAspect="1" noChangeArrowheads="1"/>
              </p:cNvSpPr>
              <p:nvPr/>
            </p:nvSpPr>
            <p:spPr bwMode="auto">
              <a:xfrm>
                <a:off x="2599" y="706"/>
                <a:ext cx="60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hu-HU" altLang="zh-CN" sz="1000" i="1">
                    <a:solidFill>
                      <a:srgbClr val="371178"/>
                    </a:solidFill>
                    <a:ea typeface="SimSun" panose="02010600030101010101" pitchFamily="2" charset="-122"/>
                  </a:rPr>
                  <a:t>Detector</a:t>
                </a:r>
                <a:endParaRPr lang="hu-HU" altLang="en-US">
                  <a:solidFill>
                    <a:srgbClr val="4F2780"/>
                  </a:solidFill>
                  <a:ea typeface="MS PGothic" panose="020B0600070205080204" pitchFamily="34" charset="-128"/>
                </a:endParaRPr>
              </a:p>
            </p:txBody>
          </p:sp>
          <p:sp>
            <p:nvSpPr>
              <p:cNvPr id="13378" name="Text Box 10"/>
              <p:cNvSpPr txBox="1">
                <a:spLocks noChangeAspect="1" noChangeArrowheads="1"/>
              </p:cNvSpPr>
              <p:nvPr/>
            </p:nvSpPr>
            <p:spPr bwMode="auto">
              <a:xfrm>
                <a:off x="2625" y="2309"/>
                <a:ext cx="60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hu-HU" altLang="zh-CN" sz="1000" i="1">
                    <a:solidFill>
                      <a:srgbClr val="371178"/>
                    </a:solidFill>
                    <a:ea typeface="SimSun" panose="02010600030101010101" pitchFamily="2" charset="-122"/>
                  </a:rPr>
                  <a:t>Aux. LED</a:t>
                </a:r>
                <a:endParaRPr lang="hu-HU" altLang="en-US">
                  <a:solidFill>
                    <a:srgbClr val="4F2780"/>
                  </a:solidFill>
                  <a:ea typeface="MS PGothic" panose="020B0600070205080204" pitchFamily="34" charset="-128"/>
                </a:endParaRPr>
              </a:p>
            </p:txBody>
          </p:sp>
        </p:grpSp>
        <p:sp>
          <p:nvSpPr>
            <p:cNvPr id="13373" name="Text Box 11"/>
            <p:cNvSpPr txBox="1">
              <a:spLocks noChangeAspect="1" noChangeArrowheads="1"/>
            </p:cNvSpPr>
            <p:nvPr/>
          </p:nvSpPr>
          <p:spPr bwMode="auto">
            <a:xfrm>
              <a:off x="3220" y="1207"/>
              <a:ext cx="600"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hu-HU" altLang="zh-CN" sz="1000" i="1">
                  <a:solidFill>
                    <a:srgbClr val="371178"/>
                  </a:solidFill>
                  <a:ea typeface="SimSun" panose="02010600030101010101" pitchFamily="2" charset="-122"/>
                </a:rPr>
                <a:t>Integrating sphere</a:t>
              </a:r>
              <a:endParaRPr lang="hu-HU" altLang="en-US">
                <a:solidFill>
                  <a:srgbClr val="4F2780"/>
                </a:solidFill>
                <a:ea typeface="MS PGothic" panose="020B0600070205080204" pitchFamily="34" charset="-128"/>
              </a:endParaRPr>
            </a:p>
          </p:txBody>
        </p:sp>
      </p:grpSp>
      <p:grpSp>
        <p:nvGrpSpPr>
          <p:cNvPr id="13327" name="Group 12"/>
          <p:cNvGrpSpPr>
            <a:grpSpLocks/>
          </p:cNvGrpSpPr>
          <p:nvPr/>
        </p:nvGrpSpPr>
        <p:grpSpPr bwMode="auto">
          <a:xfrm>
            <a:off x="3100388" y="2501900"/>
            <a:ext cx="1938337" cy="1066800"/>
            <a:chOff x="1917" y="1306"/>
            <a:chExt cx="1221" cy="672"/>
          </a:xfrm>
        </p:grpSpPr>
        <p:sp>
          <p:nvSpPr>
            <p:cNvPr id="13370" name="Rectangle 13"/>
            <p:cNvSpPr>
              <a:spLocks noChangeAspect="1" noChangeArrowheads="1"/>
            </p:cNvSpPr>
            <p:nvPr/>
          </p:nvSpPr>
          <p:spPr bwMode="auto">
            <a:xfrm>
              <a:off x="1917" y="1306"/>
              <a:ext cx="1123" cy="459"/>
            </a:xfrm>
            <a:prstGeom prst="rect">
              <a:avLst/>
            </a:prstGeom>
            <a:solidFill>
              <a:srgbClr val="CCFFFF"/>
            </a:solidFill>
            <a:ln w="31750">
              <a:solidFill>
                <a:srgbClr val="0000FF"/>
              </a:solidFill>
              <a:miter lim="800000"/>
              <a:headEnd/>
              <a:tailEnd/>
            </a:ln>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71" name="Text Box 14"/>
            <p:cNvSpPr txBox="1">
              <a:spLocks noChangeAspect="1" noChangeArrowheads="1"/>
            </p:cNvSpPr>
            <p:nvPr/>
          </p:nvSpPr>
          <p:spPr bwMode="auto">
            <a:xfrm>
              <a:off x="2449" y="1760"/>
              <a:ext cx="689"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hu-HU" altLang="zh-CN" sz="900" i="1">
                  <a:solidFill>
                    <a:srgbClr val="371178"/>
                  </a:solidFill>
                  <a:ea typeface="SimSun" panose="02010600030101010101" pitchFamily="2" charset="-122"/>
                </a:rPr>
                <a:t>Temp</a:t>
              </a:r>
              <a:r>
                <a:rPr lang="en-US" altLang="zh-CN" sz="900" i="1">
                  <a:solidFill>
                    <a:srgbClr val="371178"/>
                  </a:solidFill>
                  <a:ea typeface="SimSun" panose="02010600030101010101" pitchFamily="2" charset="-122"/>
                </a:rPr>
                <a:t>. </a:t>
              </a:r>
              <a:r>
                <a:rPr lang="hu-HU" altLang="zh-CN" sz="900" i="1">
                  <a:solidFill>
                    <a:srgbClr val="371178"/>
                  </a:solidFill>
                  <a:ea typeface="SimSun" panose="02010600030101010101" pitchFamily="2" charset="-122"/>
                </a:rPr>
                <a:t>controlled heat</a:t>
              </a:r>
              <a:r>
                <a:rPr lang="en-US" altLang="zh-CN" sz="900" i="1">
                  <a:solidFill>
                    <a:srgbClr val="371178"/>
                  </a:solidFill>
                  <a:ea typeface="SimSun" panose="02010600030101010101" pitchFamily="2" charset="-122"/>
                </a:rPr>
                <a:t>-</a:t>
              </a:r>
              <a:r>
                <a:rPr lang="hu-HU" altLang="zh-CN" sz="900" i="1">
                  <a:solidFill>
                    <a:srgbClr val="371178"/>
                  </a:solidFill>
                  <a:ea typeface="SimSun" panose="02010600030101010101" pitchFamily="2" charset="-122"/>
                </a:rPr>
                <a:t>sink </a:t>
              </a:r>
              <a:endParaRPr lang="hu-HU" altLang="en-US" sz="1800">
                <a:solidFill>
                  <a:srgbClr val="4F2780"/>
                </a:solidFill>
                <a:ea typeface="MS PGothic" panose="020B0600070205080204" pitchFamily="34" charset="-128"/>
              </a:endParaRPr>
            </a:p>
          </p:txBody>
        </p:sp>
      </p:grpSp>
      <p:sp>
        <p:nvSpPr>
          <p:cNvPr id="13367" name="AutoShape 17"/>
          <p:cNvSpPr>
            <a:spLocks noChangeAspect="1" noChangeArrowheads="1"/>
          </p:cNvSpPr>
          <p:nvPr/>
        </p:nvSpPr>
        <p:spPr bwMode="auto">
          <a:xfrm>
            <a:off x="5006975" y="1633538"/>
            <a:ext cx="901700" cy="468312"/>
          </a:xfrm>
          <a:prstGeom prst="rightArrow">
            <a:avLst>
              <a:gd name="adj1" fmla="val 50000"/>
              <a:gd name="adj2" fmla="val 48136"/>
            </a:avLst>
          </a:prstGeom>
          <a:solidFill>
            <a:srgbClr val="FF0000"/>
          </a:solidFill>
          <a:ln w="15875">
            <a:solidFill>
              <a:srgbClr val="4D2885"/>
            </a:solidFill>
            <a:miter lim="800000"/>
            <a:headEnd/>
            <a:tailEnd/>
          </a:ln>
        </p:spPr>
        <p:txBody>
          <a:bodyPr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aphicFrame>
        <p:nvGraphicFramePr>
          <p:cNvPr id="13314" name="Object 18"/>
          <p:cNvGraphicFramePr>
            <a:graphicFrameLocks noChangeAspect="1"/>
          </p:cNvGraphicFramePr>
          <p:nvPr/>
        </p:nvGraphicFramePr>
        <p:xfrm>
          <a:off x="7348538" y="1093788"/>
          <a:ext cx="1631950" cy="1960562"/>
        </p:xfrm>
        <a:graphic>
          <a:graphicData uri="http://schemas.openxmlformats.org/presentationml/2006/ole">
            <mc:AlternateContent xmlns:mc="http://schemas.openxmlformats.org/markup-compatibility/2006">
              <mc:Choice xmlns:v="urn:schemas-microsoft-com:vml" Requires="v">
                <p:oleObj spid="_x0000_s13426" name="Photo Editor Photo" r:id="rId7" imgW="3780952" imgH="4544059" progId="MSPhotoEd.3">
                  <p:embed/>
                </p:oleObj>
              </mc:Choice>
              <mc:Fallback>
                <p:oleObj name="Photo Editor Photo" r:id="rId7" imgW="3780952" imgH="4544059" progId="MSPhotoEd.3">
                  <p:embed/>
                  <p:pic>
                    <p:nvPicPr>
                      <p:cNvPr id="0" name="Object 1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348538" y="1093788"/>
                        <a:ext cx="1631950" cy="196056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15875" algn="ctr">
                            <a:solidFill>
                              <a:srgbClr val="D5262B"/>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368" name="Text Box 19"/>
          <p:cNvSpPr txBox="1">
            <a:spLocks noChangeAspect="1" noChangeArrowheads="1"/>
          </p:cNvSpPr>
          <p:nvPr/>
        </p:nvSpPr>
        <p:spPr bwMode="auto">
          <a:xfrm>
            <a:off x="6164263" y="1474788"/>
            <a:ext cx="1284287"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eaLnBrk="1" hangingPunct="1">
              <a:lnSpc>
                <a:spcPct val="100000"/>
              </a:lnSpc>
            </a:pPr>
            <a:r>
              <a:rPr lang="en-US" altLang="en-US" sz="1800" i="1">
                <a:solidFill>
                  <a:schemeClr val="tx1"/>
                </a:solidFill>
                <a:ea typeface="MS PGothic" panose="020B0600070205080204" pitchFamily="34" charset="-128"/>
              </a:rPr>
              <a:t>P</a:t>
            </a:r>
            <a:r>
              <a:rPr lang="en-US" altLang="en-US" sz="1800" i="1" baseline="-25000">
                <a:solidFill>
                  <a:schemeClr val="tx1"/>
                </a:solidFill>
                <a:ea typeface="MS PGothic" panose="020B0600070205080204" pitchFamily="34" charset="-128"/>
              </a:rPr>
              <a:t>opt</a:t>
            </a:r>
            <a:r>
              <a:rPr lang="en-US" altLang="en-US" sz="1800">
                <a:solidFill>
                  <a:schemeClr val="tx1"/>
                </a:solidFill>
                <a:ea typeface="MS PGothic" panose="020B0600070205080204" pitchFamily="34" charset="-128"/>
              </a:rPr>
              <a:t>(</a:t>
            </a:r>
            <a:r>
              <a:rPr lang="en-US" altLang="en-US" sz="1800" i="1">
                <a:solidFill>
                  <a:schemeClr val="tx1"/>
                </a:solidFill>
                <a:ea typeface="MS PGothic" panose="020B0600070205080204" pitchFamily="34" charset="-128"/>
              </a:rPr>
              <a:t>I</a:t>
            </a:r>
            <a:r>
              <a:rPr lang="en-US" altLang="en-US" sz="1800" i="1" baseline="-25000">
                <a:solidFill>
                  <a:schemeClr val="tx1"/>
                </a:solidFill>
                <a:ea typeface="MS PGothic" panose="020B0600070205080204" pitchFamily="34" charset="-128"/>
              </a:rPr>
              <a:t>F</a:t>
            </a:r>
            <a:r>
              <a:rPr lang="en-US" altLang="en-US" sz="1800">
                <a:solidFill>
                  <a:schemeClr val="tx1"/>
                </a:solidFill>
                <a:ea typeface="MS PGothic" panose="020B0600070205080204" pitchFamily="34" charset="-128"/>
              </a:rPr>
              <a:t>,</a:t>
            </a:r>
            <a:r>
              <a:rPr lang="en-US" altLang="en-US" sz="1800" i="1">
                <a:solidFill>
                  <a:schemeClr val="tx1"/>
                </a:solidFill>
                <a:ea typeface="MS PGothic" panose="020B0600070205080204" pitchFamily="34" charset="-128"/>
              </a:rPr>
              <a:t>T</a:t>
            </a:r>
            <a:r>
              <a:rPr lang="en-US" altLang="en-US" sz="1800">
                <a:solidFill>
                  <a:schemeClr val="tx1"/>
                </a:solidFill>
                <a:ea typeface="MS PGothic" panose="020B0600070205080204" pitchFamily="34" charset="-128"/>
              </a:rPr>
              <a:t>) </a:t>
            </a:r>
            <a:r>
              <a:rPr lang="el-GR" altLang="en-US" sz="1800" i="1">
                <a:solidFill>
                  <a:schemeClr val="tx1"/>
                </a:solidFill>
              </a:rPr>
              <a:t>η</a:t>
            </a:r>
            <a:r>
              <a:rPr lang="en-US" altLang="en-US" sz="1800" i="1" baseline="-25000">
                <a:solidFill>
                  <a:schemeClr val="tx1"/>
                </a:solidFill>
              </a:rPr>
              <a:t>e</a:t>
            </a:r>
            <a:r>
              <a:rPr lang="en-US" altLang="en-US" sz="1800" baseline="-25000">
                <a:solidFill>
                  <a:schemeClr val="tx1"/>
                </a:solidFill>
              </a:rPr>
              <a:t> </a:t>
            </a:r>
            <a:r>
              <a:rPr lang="en-US" altLang="en-US" sz="1800">
                <a:solidFill>
                  <a:schemeClr val="tx1"/>
                </a:solidFill>
                <a:ea typeface="MS PGothic" panose="020B0600070205080204" pitchFamily="34" charset="-128"/>
              </a:rPr>
              <a:t>(</a:t>
            </a:r>
            <a:r>
              <a:rPr lang="en-US" altLang="en-US" sz="1800" i="1">
                <a:solidFill>
                  <a:schemeClr val="tx1"/>
                </a:solidFill>
                <a:ea typeface="MS PGothic" panose="020B0600070205080204" pitchFamily="34" charset="-128"/>
              </a:rPr>
              <a:t>I</a:t>
            </a:r>
            <a:r>
              <a:rPr lang="en-US" altLang="en-US" sz="1800" i="1" baseline="-25000">
                <a:solidFill>
                  <a:schemeClr val="tx1"/>
                </a:solidFill>
                <a:ea typeface="MS PGothic" panose="020B0600070205080204" pitchFamily="34" charset="-128"/>
              </a:rPr>
              <a:t>F</a:t>
            </a:r>
            <a:r>
              <a:rPr lang="en-US" altLang="en-US" sz="1800">
                <a:solidFill>
                  <a:schemeClr val="tx1"/>
                </a:solidFill>
                <a:ea typeface="MS PGothic" panose="020B0600070205080204" pitchFamily="34" charset="-128"/>
              </a:rPr>
              <a:t>,</a:t>
            </a:r>
            <a:r>
              <a:rPr lang="en-US" altLang="en-US" sz="1800" i="1">
                <a:solidFill>
                  <a:schemeClr val="tx1"/>
                </a:solidFill>
                <a:ea typeface="MS PGothic" panose="020B0600070205080204" pitchFamily="34" charset="-128"/>
              </a:rPr>
              <a:t>T</a:t>
            </a:r>
            <a:r>
              <a:rPr lang="en-US" altLang="en-US" sz="1800">
                <a:solidFill>
                  <a:schemeClr val="tx1"/>
                </a:solidFill>
                <a:ea typeface="MS PGothic" panose="020B0600070205080204" pitchFamily="34" charset="-128"/>
              </a:rPr>
              <a:t>) </a:t>
            </a:r>
            <a:r>
              <a:rPr lang="en-US" altLang="en-US" sz="1800">
                <a:solidFill>
                  <a:schemeClr val="tx1"/>
                </a:solidFill>
                <a:ea typeface="MS PGothic" panose="020B0600070205080204" pitchFamily="34" charset="-128"/>
                <a:sym typeface="Symbol" panose="05050102010706020507" pitchFamily="18" charset="2"/>
              </a:rPr>
              <a:t></a:t>
            </a:r>
            <a:r>
              <a:rPr lang="en-US" altLang="en-US" sz="1800" i="1" baseline="-25000">
                <a:solidFill>
                  <a:schemeClr val="tx1"/>
                </a:solidFill>
                <a:ea typeface="MS PGothic" panose="020B0600070205080204" pitchFamily="34" charset="-128"/>
              </a:rPr>
              <a:t>V</a:t>
            </a:r>
            <a:r>
              <a:rPr lang="en-US" altLang="en-US" sz="1800">
                <a:solidFill>
                  <a:schemeClr val="tx1"/>
                </a:solidFill>
                <a:ea typeface="MS PGothic" panose="020B0600070205080204" pitchFamily="34" charset="-128"/>
              </a:rPr>
              <a:t>(</a:t>
            </a:r>
            <a:r>
              <a:rPr lang="en-US" altLang="en-US" sz="1800" i="1">
                <a:solidFill>
                  <a:schemeClr val="tx1"/>
                </a:solidFill>
                <a:ea typeface="MS PGothic" panose="020B0600070205080204" pitchFamily="34" charset="-128"/>
              </a:rPr>
              <a:t>I</a:t>
            </a:r>
            <a:r>
              <a:rPr lang="en-US" altLang="en-US" sz="1800" i="1" baseline="-25000">
                <a:solidFill>
                  <a:schemeClr val="tx1"/>
                </a:solidFill>
                <a:ea typeface="MS PGothic" panose="020B0600070205080204" pitchFamily="34" charset="-128"/>
              </a:rPr>
              <a:t>F</a:t>
            </a:r>
            <a:r>
              <a:rPr lang="en-US" altLang="en-US" sz="1800">
                <a:solidFill>
                  <a:schemeClr val="tx1"/>
                </a:solidFill>
                <a:ea typeface="MS PGothic" panose="020B0600070205080204" pitchFamily="34" charset="-128"/>
              </a:rPr>
              <a:t>,</a:t>
            </a:r>
            <a:r>
              <a:rPr lang="en-US" altLang="en-US" sz="1800" i="1">
                <a:solidFill>
                  <a:schemeClr val="tx1"/>
                </a:solidFill>
                <a:ea typeface="MS PGothic" panose="020B0600070205080204" pitchFamily="34" charset="-128"/>
              </a:rPr>
              <a:t>T</a:t>
            </a:r>
            <a:r>
              <a:rPr lang="en-US" altLang="en-US" sz="1800">
                <a:solidFill>
                  <a:schemeClr val="tx1"/>
                </a:solidFill>
                <a:ea typeface="MS PGothic" panose="020B0600070205080204" pitchFamily="34" charset="-128"/>
              </a:rPr>
              <a:t>)</a:t>
            </a:r>
          </a:p>
        </p:txBody>
      </p:sp>
      <p:sp>
        <p:nvSpPr>
          <p:cNvPr id="13369" name="Text Box 20"/>
          <p:cNvSpPr txBox="1">
            <a:spLocks noChangeAspect="1" noChangeArrowheads="1"/>
          </p:cNvSpPr>
          <p:nvPr/>
        </p:nvSpPr>
        <p:spPr bwMode="auto">
          <a:xfrm>
            <a:off x="966788" y="1412875"/>
            <a:ext cx="219075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en-US" altLang="en-US" sz="1400">
                <a:solidFill>
                  <a:srgbClr val="FF0000"/>
                </a:solidFill>
                <a:ea typeface="MS PGothic" panose="020B0600070205080204" pitchFamily="34" charset="-128"/>
              </a:rPr>
              <a:t>photometric/radiometric measurements in thermal steady-state</a:t>
            </a:r>
            <a:endParaRPr lang="en-US" altLang="en-US" sz="1800">
              <a:solidFill>
                <a:srgbClr val="FF0000"/>
              </a:solidFill>
              <a:ea typeface="MS PGothic" panose="020B0600070205080204" pitchFamily="34" charset="-128"/>
            </a:endParaRPr>
          </a:p>
        </p:txBody>
      </p:sp>
      <p:sp>
        <p:nvSpPr>
          <p:cNvPr id="13329" name="Text Box 22"/>
          <p:cNvSpPr txBox="1">
            <a:spLocks noChangeAspect="1" noChangeArrowheads="1"/>
          </p:cNvSpPr>
          <p:nvPr/>
        </p:nvSpPr>
        <p:spPr bwMode="auto">
          <a:xfrm>
            <a:off x="528638" y="1133475"/>
            <a:ext cx="6786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eaLnBrk="1" hangingPunct="1">
              <a:lnSpc>
                <a:spcPct val="100000"/>
              </a:lnSpc>
            </a:pPr>
            <a:r>
              <a:rPr lang="en-US" altLang="en-US" sz="1400" b="1">
                <a:solidFill>
                  <a:schemeClr val="tx1"/>
                </a:solidFill>
                <a:ea typeface="MS PGothic" panose="020B0600070205080204" pitchFamily="34" charset="-128"/>
              </a:rPr>
              <a:t>CIE 127-2007 compliant photometric &amp; radiometric measurement system</a:t>
            </a:r>
          </a:p>
        </p:txBody>
      </p:sp>
      <p:sp>
        <p:nvSpPr>
          <p:cNvPr id="13365" name="Text Box 24"/>
          <p:cNvSpPr txBox="1">
            <a:spLocks noChangeAspect="1" noChangeArrowheads="1"/>
          </p:cNvSpPr>
          <p:nvPr/>
        </p:nvSpPr>
        <p:spPr bwMode="auto">
          <a:xfrm>
            <a:off x="712788" y="2559050"/>
            <a:ext cx="1265237"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400">
                <a:solidFill>
                  <a:srgbClr val="FF0000"/>
                </a:solidFill>
                <a:ea typeface="MS PGothic" panose="020B0600070205080204" pitchFamily="34" charset="-128"/>
              </a:rPr>
              <a:t>steady-state electrical powering</a:t>
            </a:r>
            <a:endParaRPr lang="en-US" altLang="en-US" sz="1800">
              <a:solidFill>
                <a:srgbClr val="FF0000"/>
              </a:solidFill>
              <a:ea typeface="MS PGothic" panose="020B0600070205080204" pitchFamily="34" charset="-128"/>
            </a:endParaRPr>
          </a:p>
        </p:txBody>
      </p:sp>
      <p:sp>
        <p:nvSpPr>
          <p:cNvPr id="13366" name="AutoShape 25"/>
          <p:cNvSpPr>
            <a:spLocks noChangeAspect="1" noChangeArrowheads="1"/>
          </p:cNvSpPr>
          <p:nvPr/>
        </p:nvSpPr>
        <p:spPr bwMode="auto">
          <a:xfrm rot="16200000" flipV="1">
            <a:off x="910431" y="3704432"/>
            <a:ext cx="822325" cy="468312"/>
          </a:xfrm>
          <a:prstGeom prst="rightArrow">
            <a:avLst>
              <a:gd name="adj1" fmla="val 50000"/>
              <a:gd name="adj2" fmla="val 43898"/>
            </a:avLst>
          </a:prstGeom>
          <a:solidFill>
            <a:srgbClr val="FF0000"/>
          </a:solidFill>
          <a:ln w="15875">
            <a:solidFill>
              <a:srgbClr val="4D2885"/>
            </a:solidFill>
            <a:miter lim="800000"/>
            <a:headEnd/>
            <a:tailEnd/>
          </a:ln>
        </p:spPr>
        <p:txBody>
          <a:bodyPr rot="10800000" vert="eaVert"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31" name="Line 39"/>
          <p:cNvSpPr>
            <a:spLocks noChangeAspect="1" noChangeShapeType="1"/>
          </p:cNvSpPr>
          <p:nvPr/>
        </p:nvSpPr>
        <p:spPr bwMode="auto">
          <a:xfrm rot="16200000" flipH="1">
            <a:off x="1732757" y="5003006"/>
            <a:ext cx="0" cy="144463"/>
          </a:xfrm>
          <a:prstGeom prst="line">
            <a:avLst/>
          </a:prstGeom>
          <a:noFill/>
          <a:ln w="25400">
            <a:solidFill>
              <a:srgbClr val="4D2885"/>
            </a:solidFill>
            <a:round/>
            <a:headEnd/>
            <a:tailEnd type="oval" w="med" len="med"/>
          </a:ln>
          <a:extLst>
            <a:ext uri="{909E8E84-426E-40DD-AFC4-6F175D3DCCD1}">
              <a14:hiddenFill xmlns:a14="http://schemas.microsoft.com/office/drawing/2010/main">
                <a:noFill/>
              </a14:hiddenFill>
            </a:ext>
          </a:extLst>
        </p:spPr>
        <p:txBody>
          <a:bodyPr/>
          <a:lstStyle/>
          <a:p>
            <a:endParaRPr lang="en-US"/>
          </a:p>
        </p:txBody>
      </p:sp>
      <p:sp>
        <p:nvSpPr>
          <p:cNvPr id="13332" name="Line 44"/>
          <p:cNvSpPr>
            <a:spLocks noChangeAspect="1" noChangeShapeType="1"/>
          </p:cNvSpPr>
          <p:nvPr/>
        </p:nvSpPr>
        <p:spPr bwMode="auto">
          <a:xfrm flipV="1">
            <a:off x="1808163" y="4811713"/>
            <a:ext cx="144462" cy="246062"/>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33" name="Line 45"/>
          <p:cNvSpPr>
            <a:spLocks noChangeAspect="1" noChangeShapeType="1"/>
          </p:cNvSpPr>
          <p:nvPr/>
        </p:nvSpPr>
        <p:spPr bwMode="auto">
          <a:xfrm rot="10800000" flipH="1">
            <a:off x="1960563" y="4465638"/>
            <a:ext cx="0" cy="306387"/>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34" name="Line 46"/>
          <p:cNvSpPr>
            <a:spLocks noChangeAspect="1" noChangeShapeType="1"/>
          </p:cNvSpPr>
          <p:nvPr/>
        </p:nvSpPr>
        <p:spPr bwMode="auto">
          <a:xfrm rot="5400000">
            <a:off x="2184401" y="5003800"/>
            <a:ext cx="0" cy="142875"/>
          </a:xfrm>
          <a:prstGeom prst="line">
            <a:avLst/>
          </a:prstGeom>
          <a:noFill/>
          <a:ln w="25400">
            <a:solidFill>
              <a:srgbClr val="4D2885"/>
            </a:solidFill>
            <a:round/>
            <a:headEnd/>
            <a:tailEnd type="oval" w="med" len="med"/>
          </a:ln>
          <a:extLst>
            <a:ext uri="{909E8E84-426E-40DD-AFC4-6F175D3DCCD1}">
              <a14:hiddenFill xmlns:a14="http://schemas.microsoft.com/office/drawing/2010/main">
                <a:noFill/>
              </a14:hiddenFill>
            </a:ext>
          </a:extLst>
        </p:spPr>
        <p:txBody>
          <a:bodyPr/>
          <a:lstStyle/>
          <a:p>
            <a:endParaRPr lang="en-US"/>
          </a:p>
        </p:txBody>
      </p:sp>
      <p:sp>
        <p:nvSpPr>
          <p:cNvPr id="13335" name="Line 47"/>
          <p:cNvSpPr>
            <a:spLocks noChangeAspect="1" noChangeShapeType="1"/>
          </p:cNvSpPr>
          <p:nvPr/>
        </p:nvSpPr>
        <p:spPr bwMode="auto">
          <a:xfrm flipH="1" flipV="1">
            <a:off x="1960563" y="4808538"/>
            <a:ext cx="146050" cy="246062"/>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36" name="Text Box 49"/>
          <p:cNvSpPr txBox="1">
            <a:spLocks noChangeAspect="1" noChangeArrowheads="1"/>
          </p:cNvSpPr>
          <p:nvPr/>
        </p:nvSpPr>
        <p:spPr bwMode="auto">
          <a:xfrm>
            <a:off x="1943100" y="4657725"/>
            <a:ext cx="98742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hu-HU" altLang="zh-CN" sz="1000" i="1">
                <a:solidFill>
                  <a:srgbClr val="371178"/>
                </a:solidFill>
                <a:ea typeface="SimSun" panose="02010600030101010101" pitchFamily="2" charset="-122"/>
              </a:rPr>
              <a:t>Force </a:t>
            </a:r>
            <a:r>
              <a:rPr lang="hu-HU" altLang="zh-CN" sz="1000">
                <a:solidFill>
                  <a:srgbClr val="808080"/>
                </a:solidFill>
                <a:ea typeface="SimSun" panose="02010600030101010101" pitchFamily="2" charset="-122"/>
              </a:rPr>
              <a:t>(current)</a:t>
            </a:r>
            <a:endParaRPr lang="hu-HU" altLang="en-US">
              <a:solidFill>
                <a:srgbClr val="4F2780"/>
              </a:solidFill>
              <a:ea typeface="MS PGothic" panose="020B0600070205080204" pitchFamily="34" charset="-128"/>
            </a:endParaRPr>
          </a:p>
        </p:txBody>
      </p:sp>
      <p:sp>
        <p:nvSpPr>
          <p:cNvPr id="13337" name="Text Box 55"/>
          <p:cNvSpPr txBox="1">
            <a:spLocks noChangeAspect="1" noChangeArrowheads="1"/>
          </p:cNvSpPr>
          <p:nvPr/>
        </p:nvSpPr>
        <p:spPr bwMode="auto">
          <a:xfrm>
            <a:off x="5126038" y="4618038"/>
            <a:ext cx="9715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100000"/>
              </a:lnSpc>
            </a:pPr>
            <a:r>
              <a:rPr lang="hu-HU" altLang="zh-CN" sz="1000" i="1">
                <a:solidFill>
                  <a:srgbClr val="371178"/>
                </a:solidFill>
                <a:ea typeface="SimSun" panose="02010600030101010101" pitchFamily="2" charset="-122"/>
              </a:rPr>
              <a:t>Sense </a:t>
            </a:r>
            <a:r>
              <a:rPr lang="hu-HU" altLang="zh-CN" sz="1000">
                <a:solidFill>
                  <a:srgbClr val="808080"/>
                </a:solidFill>
                <a:ea typeface="SimSun" panose="02010600030101010101" pitchFamily="2" charset="-122"/>
              </a:rPr>
              <a:t>(voltage)</a:t>
            </a:r>
            <a:endParaRPr lang="hu-HU" altLang="en-US">
              <a:solidFill>
                <a:srgbClr val="4F2780"/>
              </a:solidFill>
              <a:ea typeface="MS PGothic" panose="020B0600070205080204" pitchFamily="34" charset="-128"/>
            </a:endParaRPr>
          </a:p>
        </p:txBody>
      </p:sp>
      <p:sp>
        <p:nvSpPr>
          <p:cNvPr id="13338" name="Text Box 56"/>
          <p:cNvSpPr txBox="1">
            <a:spLocks noChangeAspect="1" noChangeArrowheads="1"/>
          </p:cNvSpPr>
          <p:nvPr/>
        </p:nvSpPr>
        <p:spPr bwMode="auto">
          <a:xfrm>
            <a:off x="3292475" y="2782888"/>
            <a:ext cx="401638" cy="23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r">
              <a:lnSpc>
                <a:spcPct val="100000"/>
              </a:lnSpc>
            </a:pPr>
            <a:r>
              <a:rPr lang="hu-HU" altLang="zh-CN" sz="1200" i="1">
                <a:ea typeface="SimSun" panose="02010600030101010101" pitchFamily="2" charset="-122"/>
              </a:rPr>
              <a:t>I</a:t>
            </a:r>
            <a:r>
              <a:rPr lang="hu-HU" altLang="zh-CN" sz="1200" i="1" baseline="-25000">
                <a:ea typeface="SimSun" panose="02010600030101010101" pitchFamily="2" charset="-122"/>
              </a:rPr>
              <a:t>F</a:t>
            </a:r>
            <a:endParaRPr lang="hu-HU" altLang="en-US">
              <a:solidFill>
                <a:srgbClr val="4F2780"/>
              </a:solidFill>
              <a:ea typeface="MS PGothic" panose="020B0600070205080204" pitchFamily="34" charset="-128"/>
            </a:endParaRPr>
          </a:p>
        </p:txBody>
      </p:sp>
      <p:sp>
        <p:nvSpPr>
          <p:cNvPr id="13339" name="Line 57"/>
          <p:cNvSpPr>
            <a:spLocks noChangeAspect="1" noChangeShapeType="1"/>
          </p:cNvSpPr>
          <p:nvPr/>
        </p:nvSpPr>
        <p:spPr bwMode="auto">
          <a:xfrm rot="16200000" flipH="1">
            <a:off x="2975769" y="1166019"/>
            <a:ext cx="0" cy="2049462"/>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40" name="Line 58"/>
          <p:cNvSpPr>
            <a:spLocks noChangeAspect="1" noChangeShapeType="1"/>
          </p:cNvSpPr>
          <p:nvPr/>
        </p:nvSpPr>
        <p:spPr bwMode="auto">
          <a:xfrm>
            <a:off x="4005263" y="2195513"/>
            <a:ext cx="0" cy="1411287"/>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341" name="Group 59"/>
          <p:cNvGrpSpPr>
            <a:grpSpLocks noChangeAspect="1"/>
          </p:cNvGrpSpPr>
          <p:nvPr/>
        </p:nvGrpSpPr>
        <p:grpSpPr bwMode="auto">
          <a:xfrm>
            <a:off x="3822700" y="2786063"/>
            <a:ext cx="352425" cy="223837"/>
            <a:chOff x="2072" y="2070"/>
            <a:chExt cx="277" cy="186"/>
          </a:xfrm>
        </p:grpSpPr>
        <p:sp>
          <p:nvSpPr>
            <p:cNvPr id="13363" name="AutoShape 60"/>
            <p:cNvSpPr>
              <a:spLocks noChangeAspect="1" noChangeArrowheads="1"/>
            </p:cNvSpPr>
            <p:nvPr/>
          </p:nvSpPr>
          <p:spPr bwMode="auto">
            <a:xfrm flipV="1">
              <a:off x="2079" y="2070"/>
              <a:ext cx="270" cy="180"/>
            </a:xfrm>
            <a:prstGeom prst="triangle">
              <a:avLst>
                <a:gd name="adj" fmla="val 50000"/>
              </a:avLst>
            </a:prstGeom>
            <a:solidFill>
              <a:srgbClr val="4D2885"/>
            </a:solidFill>
            <a:ln w="25400" algn="ctr">
              <a:solidFill>
                <a:srgbClr val="4D2885"/>
              </a:solidFill>
              <a:miter lim="800000"/>
              <a:headEnd/>
              <a:tailEnd/>
            </a:ln>
          </p:spPr>
          <p:txBody>
            <a:bodyPr rot="10800000"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64" name="Line 61"/>
            <p:cNvSpPr>
              <a:spLocks noChangeAspect="1" noChangeShapeType="1"/>
            </p:cNvSpPr>
            <p:nvPr/>
          </p:nvSpPr>
          <p:spPr bwMode="auto">
            <a:xfrm>
              <a:off x="2072" y="2256"/>
              <a:ext cx="276"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3342" name="Line 62"/>
          <p:cNvSpPr>
            <a:spLocks noChangeAspect="1" noChangeShapeType="1"/>
          </p:cNvSpPr>
          <p:nvPr/>
        </p:nvSpPr>
        <p:spPr bwMode="auto">
          <a:xfrm>
            <a:off x="4005263" y="2190750"/>
            <a:ext cx="2101850" cy="0"/>
          </a:xfrm>
          <a:prstGeom prst="line">
            <a:avLst/>
          </a:prstGeom>
          <a:noFill/>
          <a:ln w="25400">
            <a:solidFill>
              <a:srgbClr val="4D2885"/>
            </a:solidFill>
            <a:round/>
            <a:headEnd type="oval" w="med" len="med"/>
            <a:tailEnd/>
          </a:ln>
          <a:extLst>
            <a:ext uri="{909E8E84-426E-40DD-AFC4-6F175D3DCCD1}">
              <a14:hiddenFill xmlns:a14="http://schemas.microsoft.com/office/drawing/2010/main">
                <a:noFill/>
              </a14:hiddenFill>
            </a:ext>
          </a:extLst>
        </p:spPr>
        <p:txBody>
          <a:bodyPr/>
          <a:lstStyle/>
          <a:p>
            <a:endParaRPr lang="en-US"/>
          </a:p>
        </p:txBody>
      </p:sp>
      <p:sp>
        <p:nvSpPr>
          <p:cNvPr id="13343" name="Line 63"/>
          <p:cNvSpPr>
            <a:spLocks noChangeAspect="1" noChangeShapeType="1"/>
          </p:cNvSpPr>
          <p:nvPr/>
        </p:nvSpPr>
        <p:spPr bwMode="auto">
          <a:xfrm>
            <a:off x="4003675" y="3609975"/>
            <a:ext cx="1171575" cy="0"/>
          </a:xfrm>
          <a:prstGeom prst="line">
            <a:avLst/>
          </a:prstGeom>
          <a:noFill/>
          <a:ln w="25400">
            <a:solidFill>
              <a:srgbClr val="4D2885"/>
            </a:solidFill>
            <a:round/>
            <a:headEnd type="oval" w="med" len="med"/>
            <a:tailEnd/>
          </a:ln>
          <a:extLst>
            <a:ext uri="{909E8E84-426E-40DD-AFC4-6F175D3DCCD1}">
              <a14:hiddenFill xmlns:a14="http://schemas.microsoft.com/office/drawing/2010/main">
                <a:noFill/>
              </a14:hiddenFill>
            </a:ext>
          </a:extLst>
        </p:spPr>
        <p:txBody>
          <a:bodyPr/>
          <a:lstStyle/>
          <a:p>
            <a:endParaRPr lang="en-US"/>
          </a:p>
        </p:txBody>
      </p:sp>
      <p:grpSp>
        <p:nvGrpSpPr>
          <p:cNvPr id="13344" name="Group 64"/>
          <p:cNvGrpSpPr>
            <a:grpSpLocks noChangeAspect="1"/>
          </p:cNvGrpSpPr>
          <p:nvPr/>
        </p:nvGrpSpPr>
        <p:grpSpPr bwMode="auto">
          <a:xfrm>
            <a:off x="4151313" y="2851150"/>
            <a:ext cx="195262" cy="153988"/>
            <a:chOff x="3128" y="3096"/>
            <a:chExt cx="166" cy="128"/>
          </a:xfrm>
        </p:grpSpPr>
        <p:sp>
          <p:nvSpPr>
            <p:cNvPr id="13361" name="Line 65"/>
            <p:cNvSpPr>
              <a:spLocks noChangeAspect="1" noChangeShapeType="1"/>
            </p:cNvSpPr>
            <p:nvPr/>
          </p:nvSpPr>
          <p:spPr bwMode="auto">
            <a:xfrm>
              <a:off x="3132" y="3096"/>
              <a:ext cx="162" cy="78"/>
            </a:xfrm>
            <a:prstGeom prst="line">
              <a:avLst/>
            </a:prstGeom>
            <a:noFill/>
            <a:ln w="9525">
              <a:solidFill>
                <a:srgbClr val="FF0000"/>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sp>
          <p:nvSpPr>
            <p:cNvPr id="13362" name="Line 66"/>
            <p:cNvSpPr>
              <a:spLocks noChangeAspect="1" noChangeShapeType="1"/>
            </p:cNvSpPr>
            <p:nvPr/>
          </p:nvSpPr>
          <p:spPr bwMode="auto">
            <a:xfrm>
              <a:off x="3128" y="3146"/>
              <a:ext cx="162" cy="78"/>
            </a:xfrm>
            <a:prstGeom prst="line">
              <a:avLst/>
            </a:prstGeom>
            <a:noFill/>
            <a:ln w="9525">
              <a:solidFill>
                <a:srgbClr val="FF0000"/>
              </a:solidFill>
              <a:round/>
              <a:headEnd/>
              <a:tailEnd type="triangle" w="sm" len="lg"/>
            </a:ln>
            <a:extLst>
              <a:ext uri="{909E8E84-426E-40DD-AFC4-6F175D3DCCD1}">
                <a14:hiddenFill xmlns:a14="http://schemas.microsoft.com/office/drawing/2010/main">
                  <a:noFill/>
                </a14:hiddenFill>
              </a:ext>
            </a:extLst>
          </p:spPr>
          <p:txBody>
            <a:bodyPr/>
            <a:lstStyle/>
            <a:p>
              <a:endParaRPr lang="en-US"/>
            </a:p>
          </p:txBody>
        </p:sp>
      </p:grpSp>
      <p:sp>
        <p:nvSpPr>
          <p:cNvPr id="13345" name="Line 67"/>
          <p:cNvSpPr>
            <a:spLocks noChangeAspect="1" noChangeShapeType="1"/>
          </p:cNvSpPr>
          <p:nvPr/>
        </p:nvSpPr>
        <p:spPr bwMode="auto">
          <a:xfrm>
            <a:off x="3716338" y="2697163"/>
            <a:ext cx="0" cy="382587"/>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3346" name="Line 68"/>
          <p:cNvSpPr>
            <a:spLocks noChangeAspect="1" noChangeShapeType="1"/>
          </p:cNvSpPr>
          <p:nvPr/>
        </p:nvSpPr>
        <p:spPr bwMode="auto">
          <a:xfrm>
            <a:off x="4441825" y="2713038"/>
            <a:ext cx="0" cy="382587"/>
          </a:xfrm>
          <a:prstGeom prst="line">
            <a:avLst/>
          </a:prstGeom>
          <a:noFill/>
          <a:ln w="12700">
            <a:solidFill>
              <a:srgbClr val="4D2885"/>
            </a:solidFill>
            <a:round/>
            <a:headEnd/>
            <a:tailEnd type="arrow" w="lg" len="med"/>
          </a:ln>
          <a:extLst>
            <a:ext uri="{909E8E84-426E-40DD-AFC4-6F175D3DCCD1}">
              <a14:hiddenFill xmlns:a14="http://schemas.microsoft.com/office/drawing/2010/main">
                <a:noFill/>
              </a14:hiddenFill>
            </a:ext>
          </a:extLst>
        </p:spPr>
        <p:txBody>
          <a:bodyPr/>
          <a:lstStyle/>
          <a:p>
            <a:endParaRPr lang="en-US"/>
          </a:p>
        </p:txBody>
      </p:sp>
      <p:sp>
        <p:nvSpPr>
          <p:cNvPr id="13347" name="Text Box 69"/>
          <p:cNvSpPr txBox="1">
            <a:spLocks noChangeAspect="1" noChangeArrowheads="1"/>
          </p:cNvSpPr>
          <p:nvPr/>
        </p:nvSpPr>
        <p:spPr bwMode="auto">
          <a:xfrm>
            <a:off x="4394200" y="2765425"/>
            <a:ext cx="32702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200" i="1" noProof="1">
                <a:ea typeface="SimSun" panose="02010600030101010101" pitchFamily="2" charset="-122"/>
              </a:rPr>
              <a:t>V</a:t>
            </a:r>
            <a:r>
              <a:rPr lang="en-US" altLang="en-US" sz="1200" i="1" baseline="-25000" noProof="1">
                <a:ea typeface="SimSun" panose="02010600030101010101" pitchFamily="2" charset="-122"/>
              </a:rPr>
              <a:t>F</a:t>
            </a:r>
            <a:r>
              <a:rPr lang="en-US" altLang="en-US" sz="1200" noProof="1">
                <a:ea typeface="SimSun" panose="02010600030101010101" pitchFamily="2" charset="-122"/>
              </a:rPr>
              <a:t> </a:t>
            </a:r>
            <a:endParaRPr lang="hu-HU" altLang="en-US">
              <a:solidFill>
                <a:srgbClr val="4F2780"/>
              </a:solidFill>
              <a:ea typeface="MS PGothic" panose="020B0600070205080204" pitchFamily="34" charset="-128"/>
            </a:endParaRPr>
          </a:p>
        </p:txBody>
      </p:sp>
      <p:sp>
        <p:nvSpPr>
          <p:cNvPr id="13348" name="Line 70"/>
          <p:cNvSpPr>
            <a:spLocks noChangeAspect="1" noChangeShapeType="1"/>
          </p:cNvSpPr>
          <p:nvPr/>
        </p:nvSpPr>
        <p:spPr bwMode="auto">
          <a:xfrm rot="16200000" flipH="1">
            <a:off x="3432175" y="3048000"/>
            <a:ext cx="0" cy="113665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49" name="Line 72"/>
          <p:cNvSpPr>
            <a:spLocks noChangeAspect="1" noChangeShapeType="1"/>
          </p:cNvSpPr>
          <p:nvPr/>
        </p:nvSpPr>
        <p:spPr bwMode="auto">
          <a:xfrm rot="10800000" flipH="1">
            <a:off x="6107113" y="2179638"/>
            <a:ext cx="0" cy="2716212"/>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50" name="Text Box 75"/>
          <p:cNvSpPr txBox="1">
            <a:spLocks noChangeAspect="1" noChangeArrowheads="1"/>
          </p:cNvSpPr>
          <p:nvPr/>
        </p:nvSpPr>
        <p:spPr bwMode="auto">
          <a:xfrm>
            <a:off x="3303588" y="2501900"/>
            <a:ext cx="95408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hu-HU" altLang="zh-CN" sz="1000" i="1">
                <a:solidFill>
                  <a:srgbClr val="371178"/>
                </a:solidFill>
                <a:ea typeface="SimSun" panose="02010600030101010101" pitchFamily="2" charset="-122"/>
              </a:rPr>
              <a:t>Test LED</a:t>
            </a:r>
            <a:endParaRPr lang="hu-HU" altLang="en-US">
              <a:solidFill>
                <a:srgbClr val="4F2780"/>
              </a:solidFill>
              <a:ea typeface="MS PGothic" panose="020B0600070205080204" pitchFamily="34" charset="-128"/>
            </a:endParaRPr>
          </a:p>
        </p:txBody>
      </p:sp>
      <p:grpSp>
        <p:nvGrpSpPr>
          <p:cNvPr id="13351" name="Group 76"/>
          <p:cNvGrpSpPr>
            <a:grpSpLocks noChangeAspect="1"/>
          </p:cNvGrpSpPr>
          <p:nvPr/>
        </p:nvGrpSpPr>
        <p:grpSpPr bwMode="auto">
          <a:xfrm>
            <a:off x="2038350" y="2606675"/>
            <a:ext cx="401638" cy="382588"/>
            <a:chOff x="3205" y="5620"/>
            <a:chExt cx="728" cy="692"/>
          </a:xfrm>
        </p:grpSpPr>
        <p:sp>
          <p:nvSpPr>
            <p:cNvPr id="13359" name="Line 77"/>
            <p:cNvSpPr>
              <a:spLocks noChangeAspect="1" noChangeShapeType="1"/>
            </p:cNvSpPr>
            <p:nvPr/>
          </p:nvSpPr>
          <p:spPr bwMode="auto">
            <a:xfrm flipV="1">
              <a:off x="3229" y="5620"/>
              <a:ext cx="0" cy="692"/>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lstStyle/>
            <a:p>
              <a:endParaRPr lang="en-US"/>
            </a:p>
          </p:txBody>
        </p:sp>
        <p:sp>
          <p:nvSpPr>
            <p:cNvPr id="13360" name="Text Box 78"/>
            <p:cNvSpPr txBox="1">
              <a:spLocks noChangeAspect="1" noChangeArrowheads="1"/>
            </p:cNvSpPr>
            <p:nvPr/>
          </p:nvSpPr>
          <p:spPr bwMode="auto">
            <a:xfrm>
              <a:off x="3205" y="5756"/>
              <a:ext cx="72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hu-HU" altLang="zh-CN" sz="1200" i="1">
                  <a:ea typeface="SimSun" panose="02010600030101010101" pitchFamily="2" charset="-122"/>
                </a:rPr>
                <a:t>I</a:t>
              </a:r>
              <a:r>
                <a:rPr lang="hu-HU" altLang="zh-CN" sz="1200" i="1" baseline="-25000">
                  <a:ea typeface="SimSun" panose="02010600030101010101" pitchFamily="2" charset="-122"/>
                </a:rPr>
                <a:t>F</a:t>
              </a:r>
              <a:endParaRPr lang="hu-HU" altLang="en-US">
                <a:solidFill>
                  <a:srgbClr val="4F2780"/>
                </a:solidFill>
                <a:ea typeface="MS PGothic" panose="020B0600070205080204" pitchFamily="34" charset="-128"/>
              </a:endParaRPr>
            </a:p>
          </p:txBody>
        </p:sp>
      </p:grpSp>
      <p:sp>
        <p:nvSpPr>
          <p:cNvPr id="13352" name="Line 80"/>
          <p:cNvSpPr>
            <a:spLocks noChangeAspect="1" noChangeShapeType="1"/>
          </p:cNvSpPr>
          <p:nvPr/>
        </p:nvSpPr>
        <p:spPr bwMode="auto">
          <a:xfrm rot="10800000" flipH="1">
            <a:off x="1962150" y="2193925"/>
            <a:ext cx="0" cy="227965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3353" name="Group 84"/>
          <p:cNvGrpSpPr>
            <a:grpSpLocks/>
          </p:cNvGrpSpPr>
          <p:nvPr/>
        </p:nvGrpSpPr>
        <p:grpSpPr bwMode="auto">
          <a:xfrm>
            <a:off x="6170613" y="2282825"/>
            <a:ext cx="1997075" cy="1865313"/>
            <a:chOff x="3851" y="1168"/>
            <a:chExt cx="1258" cy="1175"/>
          </a:xfrm>
        </p:grpSpPr>
        <p:sp>
          <p:nvSpPr>
            <p:cNvPr id="13356" name="Text Box 85"/>
            <p:cNvSpPr txBox="1">
              <a:spLocks noChangeAspect="1" noChangeArrowheads="1"/>
            </p:cNvSpPr>
            <p:nvPr/>
          </p:nvSpPr>
          <p:spPr bwMode="auto">
            <a:xfrm>
              <a:off x="3851" y="1664"/>
              <a:ext cx="125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0"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0000"/>
                </a:lnSpc>
              </a:pPr>
              <a:r>
                <a:rPr lang="en-US" altLang="en-US" sz="1400" b="1">
                  <a:solidFill>
                    <a:srgbClr val="FF0000"/>
                  </a:solidFill>
                  <a:ea typeface="MS PGothic" panose="020B0600070205080204" pitchFamily="34" charset="-128"/>
                </a:rPr>
                <a:t>calculate </a:t>
              </a:r>
              <a:r>
                <a:rPr lang="en-US" altLang="en-US" sz="1400" b="1" i="1">
                  <a:solidFill>
                    <a:srgbClr val="FF0000"/>
                  </a:solidFill>
                  <a:ea typeface="MS PGothic" panose="020B0600070205080204" pitchFamily="34" charset="-128"/>
                </a:rPr>
                <a:t>R</a:t>
              </a:r>
              <a:r>
                <a:rPr lang="en-US" altLang="en-US" sz="1400" b="1" i="1" baseline="-25000">
                  <a:solidFill>
                    <a:srgbClr val="FF0000"/>
                  </a:solidFill>
                  <a:ea typeface="MS PGothic" panose="020B0600070205080204" pitchFamily="34" charset="-128"/>
                </a:rPr>
                <a:t>th-r </a:t>
              </a:r>
              <a:r>
                <a:rPr lang="en-US" altLang="en-US" sz="1400" b="1">
                  <a:solidFill>
                    <a:srgbClr val="FF0000"/>
                  </a:solidFill>
                  <a:ea typeface="MS PGothic" panose="020B0600070205080204" pitchFamily="34" charset="-128"/>
                </a:rPr>
                <a:t>and </a:t>
              </a:r>
              <a:r>
                <a:rPr lang="en-US" altLang="en-US" sz="1400" b="1" i="1">
                  <a:solidFill>
                    <a:srgbClr val="FF0000"/>
                  </a:solidFill>
                  <a:ea typeface="MS PGothic" panose="020B0600070205080204" pitchFamily="34" charset="-128"/>
                </a:rPr>
                <a:t>T</a:t>
              </a:r>
              <a:r>
                <a:rPr lang="en-US" altLang="en-US" sz="1400" b="1" i="1" baseline="-25000">
                  <a:solidFill>
                    <a:srgbClr val="FF0000"/>
                  </a:solidFill>
                  <a:ea typeface="MS PGothic" panose="020B0600070205080204" pitchFamily="34" charset="-128"/>
                </a:rPr>
                <a:t>J</a:t>
              </a:r>
              <a:r>
                <a:rPr lang="en-US" altLang="en-US" sz="1400" b="1" baseline="-25000">
                  <a:solidFill>
                    <a:srgbClr val="FF0000"/>
                  </a:solidFill>
                  <a:ea typeface="MS PGothic" panose="020B0600070205080204" pitchFamily="34" charset="-128"/>
                </a:rPr>
                <a:t> </a:t>
              </a:r>
            </a:p>
          </p:txBody>
        </p:sp>
        <p:sp>
          <p:nvSpPr>
            <p:cNvPr id="13357" name="AutoShape 86"/>
            <p:cNvSpPr>
              <a:spLocks noChangeAspect="1" noChangeArrowheads="1"/>
            </p:cNvSpPr>
            <p:nvPr/>
          </p:nvSpPr>
          <p:spPr bwMode="auto">
            <a:xfrm rot="-5400000">
              <a:off x="4202" y="1939"/>
              <a:ext cx="512" cy="295"/>
            </a:xfrm>
            <a:prstGeom prst="rightArrow">
              <a:avLst>
                <a:gd name="adj1" fmla="val 50000"/>
                <a:gd name="adj2" fmla="val 43390"/>
              </a:avLst>
            </a:prstGeom>
            <a:solidFill>
              <a:srgbClr val="4D2885"/>
            </a:solidFill>
            <a:ln w="15875">
              <a:solidFill>
                <a:srgbClr val="FF0000"/>
              </a:solidFill>
              <a:miter lim="800000"/>
              <a:headEnd/>
              <a:tailEnd/>
            </a:ln>
          </p:spPr>
          <p:txBody>
            <a:bodyPr vert="eaVert"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58" name="AutoShape 87"/>
            <p:cNvSpPr>
              <a:spLocks noChangeAspect="1" noChangeArrowheads="1"/>
            </p:cNvSpPr>
            <p:nvPr/>
          </p:nvSpPr>
          <p:spPr bwMode="auto">
            <a:xfrm rot="5400000" flipV="1">
              <a:off x="4195" y="1276"/>
              <a:ext cx="512" cy="295"/>
            </a:xfrm>
            <a:prstGeom prst="rightArrow">
              <a:avLst>
                <a:gd name="adj1" fmla="val 50000"/>
                <a:gd name="adj2" fmla="val 43390"/>
              </a:avLst>
            </a:prstGeom>
            <a:solidFill>
              <a:srgbClr val="FF0000"/>
            </a:solidFill>
            <a:ln w="15875">
              <a:solidFill>
                <a:srgbClr val="4D2885"/>
              </a:solidFill>
              <a:miter lim="800000"/>
              <a:headEnd/>
              <a:tailEnd/>
            </a:ln>
          </p:spPr>
          <p:txBody>
            <a:bodyPr vert="eaVert" wrap="none"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sp>
        <p:nvSpPr>
          <p:cNvPr id="13354" name="Oval 88"/>
          <p:cNvSpPr>
            <a:spLocks noChangeArrowheads="1"/>
          </p:cNvSpPr>
          <p:nvPr/>
        </p:nvSpPr>
        <p:spPr bwMode="auto">
          <a:xfrm>
            <a:off x="1931988" y="4775200"/>
            <a:ext cx="53975" cy="53975"/>
          </a:xfrm>
          <a:prstGeom prst="ellipse">
            <a:avLst/>
          </a:prstGeom>
          <a:solidFill>
            <a:srgbClr val="FFFFFF"/>
          </a:solidFill>
          <a:ln w="19050" algn="ctr">
            <a:solidFill>
              <a:srgbClr val="371178"/>
            </a:solidFill>
            <a:round/>
            <a:headEnd/>
            <a:tailEnd/>
          </a:ln>
        </p:spPr>
        <p:txBody>
          <a:bodyPr anchor="ct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3355" name="Text Box 89"/>
          <p:cNvSpPr txBox="1">
            <a:spLocks noChangeArrowheads="1"/>
          </p:cNvSpPr>
          <p:nvPr/>
        </p:nvSpPr>
        <p:spPr bwMode="auto">
          <a:xfrm>
            <a:off x="5268913" y="4264025"/>
            <a:ext cx="3840162" cy="365125"/>
          </a:xfrm>
          <a:prstGeom prst="rect">
            <a:avLst/>
          </a:prstGeom>
          <a:solidFill>
            <a:srgbClr val="FFFF99"/>
          </a:solidFill>
          <a:ln w="25400" algn="ctr">
            <a:solidFill>
              <a:srgbClr val="FF0000"/>
            </a:solidFill>
            <a:miter lim="800000"/>
            <a:headEnd/>
            <a:tailEnd/>
          </a:ln>
        </p:spPr>
        <p:txBody>
          <a:bodyPr lIns="0" r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lnSpc>
                <a:spcPct val="90000"/>
              </a:lnSpc>
            </a:pPr>
            <a:r>
              <a:rPr lang="el-GR" altLang="en-US" sz="1600" b="1">
                <a:solidFill>
                  <a:srgbClr val="FF0000"/>
                </a:solidFill>
                <a:ea typeface="MS PGothic" panose="020B0600070205080204" pitchFamily="34" charset="-128"/>
                <a:cs typeface="Arial" panose="020B0604020202020204" pitchFamily="34" charset="0"/>
                <a:sym typeface="Symbol" panose="05050102010706020507" pitchFamily="18" charset="2"/>
              </a:rPr>
              <a:t></a:t>
            </a:r>
            <a:r>
              <a:rPr lang="en-US" altLang="en-US" sz="1600" b="1" i="1">
                <a:solidFill>
                  <a:srgbClr val="FF0000"/>
                </a:solidFill>
                <a:ea typeface="MS PGothic" panose="020B0600070205080204" pitchFamily="34" charset="-128"/>
                <a:cs typeface="Arial" panose="020B0604020202020204" pitchFamily="34" charset="0"/>
              </a:rPr>
              <a:t>P</a:t>
            </a:r>
            <a:r>
              <a:rPr lang="en-US" altLang="en-US" sz="1600" b="1" i="1" baseline="-25000">
                <a:solidFill>
                  <a:srgbClr val="FF0000"/>
                </a:solidFill>
                <a:ea typeface="MS PGothic" panose="020B0600070205080204" pitchFamily="34" charset="-128"/>
                <a:cs typeface="Arial" panose="020B0604020202020204" pitchFamily="34" charset="0"/>
              </a:rPr>
              <a:t>H</a:t>
            </a:r>
            <a:r>
              <a:rPr lang="en-US" altLang="en-US" sz="1600" b="1">
                <a:solidFill>
                  <a:srgbClr val="FF0000"/>
                </a:solidFill>
                <a:ea typeface="MS PGothic" panose="020B0600070205080204" pitchFamily="34" charset="-128"/>
                <a:cs typeface="Arial" panose="020B0604020202020204" pitchFamily="34" charset="0"/>
              </a:rPr>
              <a:t> = </a:t>
            </a:r>
            <a:r>
              <a:rPr lang="el-GR" altLang="en-US" sz="1600" b="1">
                <a:solidFill>
                  <a:srgbClr val="FF0000"/>
                </a:solidFill>
                <a:ea typeface="MS PGothic" panose="020B0600070205080204" pitchFamily="34" charset="-128"/>
                <a:cs typeface="Arial" panose="020B0604020202020204" pitchFamily="34" charset="0"/>
                <a:sym typeface="Symbol" panose="05050102010706020507" pitchFamily="18" charset="2"/>
              </a:rPr>
              <a:t></a:t>
            </a:r>
            <a:r>
              <a:rPr lang="en-US" altLang="en-US" sz="1600" b="1" i="1">
                <a:solidFill>
                  <a:srgbClr val="FF0000"/>
                </a:solidFill>
                <a:ea typeface="MS PGothic" panose="020B0600070205080204" pitchFamily="34" charset="-128"/>
                <a:cs typeface="Arial" panose="020B0604020202020204" pitchFamily="34" charset="0"/>
              </a:rPr>
              <a:t>P</a:t>
            </a:r>
            <a:r>
              <a:rPr lang="en-US" altLang="en-US" sz="1600" b="1" i="1" baseline="-25000">
                <a:solidFill>
                  <a:srgbClr val="FF0000"/>
                </a:solidFill>
                <a:ea typeface="MS PGothic" panose="020B0600070205080204" pitchFamily="34" charset="-128"/>
                <a:cs typeface="Arial" panose="020B0604020202020204" pitchFamily="34" charset="0"/>
              </a:rPr>
              <a:t>el</a:t>
            </a:r>
            <a:r>
              <a:rPr lang="en-US" altLang="en-US" sz="1600" b="1">
                <a:solidFill>
                  <a:srgbClr val="FF0000"/>
                </a:solidFill>
                <a:ea typeface="MS PGothic" panose="020B0600070205080204" pitchFamily="34" charset="-128"/>
                <a:cs typeface="Arial" panose="020B0604020202020204" pitchFamily="34" charset="0"/>
              </a:rPr>
              <a:t> – [</a:t>
            </a:r>
            <a:r>
              <a:rPr lang="en-US" altLang="en-US" sz="1600" b="1" i="1">
                <a:solidFill>
                  <a:srgbClr val="FF0000"/>
                </a:solidFill>
                <a:ea typeface="MS PGothic" panose="020B0600070205080204" pitchFamily="34" charset="-128"/>
                <a:cs typeface="Arial" panose="020B0604020202020204" pitchFamily="34" charset="0"/>
              </a:rPr>
              <a:t>P</a:t>
            </a:r>
            <a:r>
              <a:rPr lang="en-US" altLang="en-US" sz="1600" b="1" i="1" baseline="-25000">
                <a:solidFill>
                  <a:srgbClr val="FF0000"/>
                </a:solidFill>
                <a:ea typeface="MS PGothic" panose="020B0600070205080204" pitchFamily="34" charset="-128"/>
                <a:cs typeface="Arial" panose="020B0604020202020204" pitchFamily="34" charset="0"/>
              </a:rPr>
              <a:t>opt</a:t>
            </a:r>
            <a:r>
              <a:rPr lang="en-US" altLang="en-US" sz="1600" b="1">
                <a:solidFill>
                  <a:srgbClr val="FF0000"/>
                </a:solidFill>
                <a:ea typeface="MS PGothic" panose="020B0600070205080204" pitchFamily="34" charset="-128"/>
                <a:cs typeface="Arial" panose="020B0604020202020204" pitchFamily="34" charset="0"/>
              </a:rPr>
              <a:t>(</a:t>
            </a:r>
            <a:r>
              <a:rPr lang="en-US" altLang="en-US" sz="1600" b="1" i="1">
                <a:solidFill>
                  <a:srgbClr val="FF0000"/>
                </a:solidFill>
                <a:ea typeface="MS PGothic" panose="020B0600070205080204" pitchFamily="34" charset="-128"/>
                <a:cs typeface="Arial" panose="020B0604020202020204" pitchFamily="34" charset="0"/>
              </a:rPr>
              <a:t>I</a:t>
            </a:r>
            <a:r>
              <a:rPr lang="en-US" altLang="en-US" sz="1600" b="1" i="1" baseline="-25000">
                <a:solidFill>
                  <a:srgbClr val="FF0000"/>
                </a:solidFill>
                <a:ea typeface="MS PGothic" panose="020B0600070205080204" pitchFamily="34" charset="-128"/>
                <a:cs typeface="Arial" panose="020B0604020202020204" pitchFamily="34" charset="0"/>
              </a:rPr>
              <a:t>H</a:t>
            </a:r>
            <a:r>
              <a:rPr lang="en-US" altLang="en-US" sz="1600" b="1" i="1">
                <a:solidFill>
                  <a:srgbClr val="FF0000"/>
                </a:solidFill>
                <a:ea typeface="MS PGothic" panose="020B0600070205080204" pitchFamily="34" charset="-128"/>
                <a:cs typeface="Arial" panose="020B0604020202020204" pitchFamily="34" charset="0"/>
              </a:rPr>
              <a:t>,T</a:t>
            </a:r>
            <a:r>
              <a:rPr lang="en-US" altLang="en-US" sz="1600" b="1" i="1" baseline="-25000">
                <a:solidFill>
                  <a:srgbClr val="FF0000"/>
                </a:solidFill>
                <a:ea typeface="MS PGothic" panose="020B0600070205080204" pitchFamily="34" charset="-128"/>
                <a:cs typeface="Arial" panose="020B0604020202020204" pitchFamily="34" charset="0"/>
              </a:rPr>
              <a:t>1</a:t>
            </a:r>
            <a:r>
              <a:rPr lang="en-US" altLang="en-US" sz="1600" b="1">
                <a:solidFill>
                  <a:srgbClr val="FF0000"/>
                </a:solidFill>
                <a:ea typeface="MS PGothic" panose="020B0600070205080204" pitchFamily="34" charset="-128"/>
                <a:cs typeface="Arial" panose="020B0604020202020204" pitchFamily="34" charset="0"/>
              </a:rPr>
              <a:t>) </a:t>
            </a:r>
            <a:r>
              <a:rPr lang="en-US" altLang="en-US" sz="1800" b="1">
                <a:solidFill>
                  <a:srgbClr val="FF0000"/>
                </a:solidFill>
                <a:ea typeface="MS PGothic" panose="020B0600070205080204" pitchFamily="34" charset="-128"/>
                <a:cs typeface="Arial" panose="020B0604020202020204" pitchFamily="34" charset="0"/>
              </a:rPr>
              <a:t>–</a:t>
            </a:r>
            <a:r>
              <a:rPr lang="en-US" altLang="en-US" sz="1600" b="1">
                <a:solidFill>
                  <a:srgbClr val="FF0000"/>
                </a:solidFill>
                <a:ea typeface="MS PGothic" panose="020B0600070205080204" pitchFamily="34" charset="-128"/>
                <a:cs typeface="Arial" panose="020B0604020202020204" pitchFamily="34" charset="0"/>
              </a:rPr>
              <a:t> </a:t>
            </a:r>
            <a:r>
              <a:rPr lang="en-US" altLang="en-US" sz="1600" b="1" i="1">
                <a:solidFill>
                  <a:srgbClr val="FF0000"/>
                </a:solidFill>
                <a:ea typeface="MS PGothic" panose="020B0600070205080204" pitchFamily="34" charset="-128"/>
                <a:cs typeface="Arial" panose="020B0604020202020204" pitchFamily="34" charset="0"/>
              </a:rPr>
              <a:t>P</a:t>
            </a:r>
            <a:r>
              <a:rPr lang="en-US" altLang="en-US" sz="1600" b="1" i="1" baseline="-25000">
                <a:solidFill>
                  <a:srgbClr val="FF0000"/>
                </a:solidFill>
                <a:ea typeface="MS PGothic" panose="020B0600070205080204" pitchFamily="34" charset="-128"/>
                <a:cs typeface="Arial" panose="020B0604020202020204" pitchFamily="34" charset="0"/>
              </a:rPr>
              <a:t>opt</a:t>
            </a:r>
            <a:r>
              <a:rPr lang="en-US" altLang="en-US" sz="1600" b="1">
                <a:solidFill>
                  <a:srgbClr val="FF0000"/>
                </a:solidFill>
                <a:ea typeface="MS PGothic" panose="020B0600070205080204" pitchFamily="34" charset="-128"/>
                <a:cs typeface="Arial" panose="020B0604020202020204" pitchFamily="34" charset="0"/>
              </a:rPr>
              <a:t>(</a:t>
            </a:r>
            <a:r>
              <a:rPr lang="en-US" altLang="en-US" sz="1600" b="1" i="1">
                <a:solidFill>
                  <a:srgbClr val="FF0000"/>
                </a:solidFill>
                <a:ea typeface="MS PGothic" panose="020B0600070205080204" pitchFamily="34" charset="-128"/>
                <a:cs typeface="Arial" panose="020B0604020202020204" pitchFamily="34" charset="0"/>
              </a:rPr>
              <a:t>I</a:t>
            </a:r>
            <a:r>
              <a:rPr lang="en-US" altLang="en-US" sz="1600" b="1" i="1" baseline="-25000">
                <a:solidFill>
                  <a:srgbClr val="FF0000"/>
                </a:solidFill>
                <a:ea typeface="MS PGothic" panose="020B0600070205080204" pitchFamily="34" charset="-128"/>
                <a:cs typeface="Arial" panose="020B0604020202020204" pitchFamily="34" charset="0"/>
              </a:rPr>
              <a:t>M</a:t>
            </a:r>
            <a:r>
              <a:rPr lang="en-US" altLang="en-US" sz="1600" b="1" i="1">
                <a:solidFill>
                  <a:srgbClr val="FF0000"/>
                </a:solidFill>
                <a:ea typeface="MS PGothic" panose="020B0600070205080204" pitchFamily="34" charset="-128"/>
                <a:cs typeface="Arial" panose="020B0604020202020204" pitchFamily="34" charset="0"/>
              </a:rPr>
              <a:t>,T</a:t>
            </a:r>
            <a:r>
              <a:rPr lang="en-US" altLang="en-US" sz="1600" b="1" i="1" baseline="-25000">
                <a:solidFill>
                  <a:srgbClr val="FF0000"/>
                </a:solidFill>
                <a:ea typeface="MS PGothic" panose="020B0600070205080204" pitchFamily="34" charset="-128"/>
                <a:cs typeface="Arial" panose="020B0604020202020204" pitchFamily="34" charset="0"/>
              </a:rPr>
              <a:t>2</a:t>
            </a:r>
            <a:r>
              <a:rPr lang="en-US" altLang="en-US" sz="1600" b="1">
                <a:solidFill>
                  <a:srgbClr val="FF0000"/>
                </a:solidFill>
                <a:ea typeface="MS PGothic" panose="020B0600070205080204" pitchFamily="34" charset="-128"/>
                <a:cs typeface="Arial" panose="020B0604020202020204" pitchFamily="34" charset="0"/>
              </a:rPr>
              <a:t>)]</a:t>
            </a:r>
          </a:p>
        </p:txBody>
      </p:sp>
    </p:spTree>
    <p:custDataLst>
      <p:tags r:id="rId2"/>
    </p:custData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Date Placeholder 2"/>
          <p:cNvSpPr>
            <a:spLocks noGrp="1"/>
          </p:cNvSpPr>
          <p:nvPr>
            <p:ph type="dt" sz="quarter" idx="10"/>
          </p:nvPr>
        </p:nvSpPr>
        <p:spPr/>
        <p:txBody>
          <a:bodyPr/>
          <a:lstStyle/>
          <a:p>
            <a:pPr>
              <a:defRPr/>
            </a:pPr>
            <a:r>
              <a:rPr lang="hu-HU"/>
              <a:t>2011. május 12.</a:t>
            </a:r>
            <a:endParaRPr lang="en-US"/>
          </a:p>
        </p:txBody>
      </p:sp>
      <p:sp>
        <p:nvSpPr>
          <p:cNvPr id="91" name="Footer Placeholder 3"/>
          <p:cNvSpPr>
            <a:spLocks noGrp="1"/>
          </p:cNvSpPr>
          <p:nvPr>
            <p:ph type="ftr" sz="quarter" idx="11"/>
          </p:nvPr>
        </p:nvSpPr>
        <p:spPr/>
        <p:txBody>
          <a:bodyPr/>
          <a:lstStyle/>
          <a:p>
            <a:pPr>
              <a:defRPr/>
            </a:pPr>
            <a:r>
              <a:rPr lang="en-US"/>
              <a:t>Mizsei János, Poppe András: Szilícium napelemek, félvezető fényforrások</a:t>
            </a:r>
          </a:p>
        </p:txBody>
      </p:sp>
      <p:sp>
        <p:nvSpPr>
          <p:cNvPr id="23558"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84C5ACEF-84E5-44AE-8402-27A3C5C21CE7}" type="slidenum">
              <a:rPr lang="en-US" altLang="en-US">
                <a:solidFill>
                  <a:srgbClr val="FFFFFF"/>
                </a:solidFill>
              </a:rPr>
              <a:pPr/>
              <a:t>5</a:t>
            </a:fld>
            <a:endParaRPr lang="hu-HU" altLang="en-US">
              <a:solidFill>
                <a:srgbClr val="FFFFFF"/>
              </a:solidFill>
            </a:endParaRPr>
          </a:p>
        </p:txBody>
      </p:sp>
      <p:sp>
        <p:nvSpPr>
          <p:cNvPr id="23559" name="Rectangle 2"/>
          <p:cNvSpPr>
            <a:spLocks noGrp="1" noChangeArrowheads="1"/>
          </p:cNvSpPr>
          <p:nvPr>
            <p:ph type="title"/>
          </p:nvPr>
        </p:nvSpPr>
        <p:spPr>
          <a:xfrm>
            <a:off x="463550" y="69850"/>
            <a:ext cx="8512175" cy="623888"/>
          </a:xfrm>
        </p:spPr>
        <p:txBody>
          <a:bodyPr/>
          <a:lstStyle/>
          <a:p>
            <a:pPr eaLnBrk="1" hangingPunct="1"/>
            <a:r>
              <a:rPr lang="hu-HU" altLang="en-US" smtClean="0"/>
              <a:t>Teljes</a:t>
            </a:r>
            <a:r>
              <a:rPr lang="en-US" altLang="en-US" smtClean="0"/>
              <a:t> LED </a:t>
            </a:r>
            <a:r>
              <a:rPr lang="hu-HU" altLang="en-US" smtClean="0"/>
              <a:t>mérőállomás:</a:t>
            </a:r>
            <a:endParaRPr lang="en-US" altLang="en-US" smtClean="0"/>
          </a:p>
        </p:txBody>
      </p:sp>
      <p:grpSp>
        <p:nvGrpSpPr>
          <p:cNvPr id="2" name="Group 3"/>
          <p:cNvGrpSpPr>
            <a:grpSpLocks/>
          </p:cNvGrpSpPr>
          <p:nvPr/>
        </p:nvGrpSpPr>
        <p:grpSpPr bwMode="auto">
          <a:xfrm>
            <a:off x="985838" y="577850"/>
            <a:ext cx="7937500" cy="1960563"/>
            <a:chOff x="621" y="364"/>
            <a:chExt cx="5000" cy="1235"/>
          </a:xfrm>
        </p:grpSpPr>
        <p:sp>
          <p:nvSpPr>
            <p:cNvPr id="23642" name="AutoShape 4"/>
            <p:cNvSpPr>
              <a:spLocks noChangeAspect="1" noChangeArrowheads="1"/>
            </p:cNvSpPr>
            <p:nvPr/>
          </p:nvSpPr>
          <p:spPr bwMode="auto">
            <a:xfrm>
              <a:off x="3118" y="704"/>
              <a:ext cx="568" cy="295"/>
            </a:xfrm>
            <a:prstGeom prst="rightArrow">
              <a:avLst>
                <a:gd name="adj1" fmla="val 50000"/>
                <a:gd name="adj2" fmla="val 48136"/>
              </a:avLst>
            </a:prstGeom>
            <a:solidFill>
              <a:srgbClr val="D5262B"/>
            </a:solidFill>
            <a:ln w="15875">
              <a:solidFill>
                <a:srgbClr val="4D2885"/>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graphicFrame>
          <p:nvGraphicFramePr>
            <p:cNvPr id="23555" name="Object 5"/>
            <p:cNvGraphicFramePr>
              <a:graphicFrameLocks noChangeAspect="1"/>
            </p:cNvGraphicFramePr>
            <p:nvPr/>
          </p:nvGraphicFramePr>
          <p:xfrm>
            <a:off x="4593" y="364"/>
            <a:ext cx="1028" cy="1235"/>
          </p:xfrm>
          <a:graphic>
            <a:graphicData uri="http://schemas.openxmlformats.org/presentationml/2006/ole">
              <mc:AlternateContent xmlns:mc="http://schemas.openxmlformats.org/markup-compatibility/2006">
                <mc:Choice xmlns:v="urn:schemas-microsoft-com:vml" Requires="v">
                  <p:oleObj spid="_x0000_s94212" name="Photo Editor Photo" r:id="rId5" imgW="3780952" imgH="4544059" progId="MSPhotoEd.3">
                    <p:embed/>
                  </p:oleObj>
                </mc:Choice>
                <mc:Fallback>
                  <p:oleObj name="Photo Editor Photo" r:id="rId5" imgW="3780952" imgH="4544059" progId="MSPhotoEd.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93" y="364"/>
                          <a:ext cx="1028" cy="1235"/>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15875" algn="ctr">
                              <a:solidFill>
                                <a:srgbClr val="D5262B"/>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643" name="Text Box 6"/>
            <p:cNvSpPr txBox="1">
              <a:spLocks noChangeAspect="1" noChangeArrowheads="1"/>
            </p:cNvSpPr>
            <p:nvPr/>
          </p:nvSpPr>
          <p:spPr bwMode="auto">
            <a:xfrm>
              <a:off x="3847" y="604"/>
              <a:ext cx="809"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pPr>
              <a:r>
                <a:rPr lang="en-US" altLang="en-US" sz="1800" smtClean="0">
                  <a:solidFill>
                    <a:srgbClr val="000000"/>
                  </a:solidFill>
                  <a:ea typeface="ＭＳ Ｐゴシック" panose="020B0600070205080204" pitchFamily="34" charset="-128"/>
                </a:rPr>
                <a:t>P</a:t>
              </a:r>
              <a:r>
                <a:rPr lang="en-US" altLang="en-US" sz="1800" baseline="-25000" smtClean="0">
                  <a:solidFill>
                    <a:srgbClr val="000000"/>
                  </a:solidFill>
                  <a:ea typeface="ＭＳ Ｐゴシック" panose="020B0600070205080204" pitchFamily="34" charset="-128"/>
                </a:rPr>
                <a:t>opt</a:t>
              </a:r>
              <a:r>
                <a:rPr lang="en-US" altLang="en-US" sz="1800" smtClean="0">
                  <a:solidFill>
                    <a:srgbClr val="000000"/>
                  </a:solidFill>
                  <a:ea typeface="ＭＳ Ｐゴシック" panose="020B0600070205080204" pitchFamily="34" charset="-128"/>
                </a:rPr>
                <a:t>(T,I</a:t>
              </a:r>
              <a:r>
                <a:rPr lang="en-US" altLang="en-US" sz="1800" baseline="-25000" smtClean="0">
                  <a:solidFill>
                    <a:srgbClr val="000000"/>
                  </a:solidFill>
                  <a:ea typeface="ＭＳ Ｐゴシック" panose="020B0600070205080204" pitchFamily="34" charset="-128"/>
                </a:rPr>
                <a:t>F</a:t>
              </a:r>
              <a:r>
                <a:rPr lang="en-US" altLang="en-US" sz="1800" smtClean="0">
                  <a:solidFill>
                    <a:srgbClr val="000000"/>
                  </a:solidFill>
                  <a:ea typeface="ＭＳ Ｐゴシック" panose="020B0600070205080204" pitchFamily="34" charset="-128"/>
                </a:rPr>
                <a:t>) </a:t>
              </a:r>
              <a:r>
                <a:rPr lang="el-GR" altLang="en-US" sz="1800" smtClean="0">
                  <a:solidFill>
                    <a:srgbClr val="000000"/>
                  </a:solidFill>
                </a:rPr>
                <a:t>η</a:t>
              </a:r>
              <a:r>
                <a:rPr lang="en-US" altLang="en-US" sz="1800" baseline="-25000" smtClean="0">
                  <a:solidFill>
                    <a:srgbClr val="000000"/>
                  </a:solidFill>
                </a:rPr>
                <a:t>e</a:t>
              </a:r>
              <a:r>
                <a:rPr lang="en-US" altLang="en-US" sz="1800" smtClean="0">
                  <a:solidFill>
                    <a:srgbClr val="000000"/>
                  </a:solidFill>
                  <a:ea typeface="ＭＳ Ｐゴシック" panose="020B0600070205080204" pitchFamily="34" charset="-128"/>
                </a:rPr>
                <a:t>(T,I</a:t>
              </a:r>
              <a:r>
                <a:rPr lang="en-US" altLang="en-US" sz="1800" baseline="-25000" smtClean="0">
                  <a:solidFill>
                    <a:srgbClr val="000000"/>
                  </a:solidFill>
                  <a:ea typeface="ＭＳ Ｐゴシック" panose="020B0600070205080204" pitchFamily="34" charset="-128"/>
                </a:rPr>
                <a:t>F</a:t>
              </a:r>
              <a:r>
                <a:rPr lang="en-US" altLang="en-US" sz="1800" smtClean="0">
                  <a:solidFill>
                    <a:srgbClr val="000000"/>
                  </a:solidFill>
                  <a:ea typeface="ＭＳ Ｐゴシック" panose="020B0600070205080204" pitchFamily="34" charset="-128"/>
                </a:rPr>
                <a:t>) </a:t>
              </a:r>
              <a:r>
                <a:rPr lang="en-US" altLang="en-US" sz="1800" smtClean="0">
                  <a:solidFill>
                    <a:srgbClr val="000000"/>
                  </a:solidFill>
                  <a:ea typeface="ＭＳ Ｐゴシック" panose="020B0600070205080204" pitchFamily="34" charset="-128"/>
                  <a:sym typeface="Symbol" panose="05050102010706020507" pitchFamily="18" charset="2"/>
                </a:rPr>
                <a:t></a:t>
              </a:r>
              <a:r>
                <a:rPr lang="en-US" altLang="en-US" sz="1800" baseline="-25000" smtClean="0">
                  <a:solidFill>
                    <a:srgbClr val="000000"/>
                  </a:solidFill>
                  <a:ea typeface="ＭＳ Ｐゴシック" panose="020B0600070205080204" pitchFamily="34" charset="-128"/>
                </a:rPr>
                <a:t>V</a:t>
              </a:r>
              <a:r>
                <a:rPr lang="en-US" altLang="en-US" sz="1800" smtClean="0">
                  <a:solidFill>
                    <a:srgbClr val="000000"/>
                  </a:solidFill>
                  <a:ea typeface="ＭＳ Ｐゴシック" panose="020B0600070205080204" pitchFamily="34" charset="-128"/>
                </a:rPr>
                <a:t>(T,I</a:t>
              </a:r>
              <a:r>
                <a:rPr lang="en-US" altLang="en-US" sz="1800" baseline="-25000" smtClean="0">
                  <a:solidFill>
                    <a:srgbClr val="000000"/>
                  </a:solidFill>
                  <a:ea typeface="ＭＳ Ｐゴシック" panose="020B0600070205080204" pitchFamily="34" charset="-128"/>
                </a:rPr>
                <a:t>F</a:t>
              </a:r>
              <a:r>
                <a:rPr lang="en-US" altLang="en-US" sz="1800" smtClean="0">
                  <a:solidFill>
                    <a:srgbClr val="000000"/>
                  </a:solidFill>
                  <a:ea typeface="ＭＳ Ｐゴシック" panose="020B0600070205080204" pitchFamily="34" charset="-128"/>
                </a:rPr>
                <a:t>)</a:t>
              </a:r>
            </a:p>
          </p:txBody>
        </p:sp>
        <p:sp>
          <p:nvSpPr>
            <p:cNvPr id="23644" name="Text Box 7"/>
            <p:cNvSpPr txBox="1">
              <a:spLocks noChangeAspect="1" noChangeArrowheads="1"/>
            </p:cNvSpPr>
            <p:nvPr/>
          </p:nvSpPr>
          <p:spPr bwMode="auto">
            <a:xfrm>
              <a:off x="621" y="637"/>
              <a:ext cx="1380"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a:lnSpc>
                  <a:spcPct val="100000"/>
                </a:lnSpc>
              </a:pPr>
              <a:r>
                <a:rPr lang="hu-HU" altLang="en-US" sz="1400" smtClean="0">
                  <a:solidFill>
                    <a:srgbClr val="CE3239"/>
                  </a:solidFill>
                </a:rPr>
                <a:t>fotometriai/radiometriai mérés állandósult (termikus) állapotban</a:t>
              </a:r>
              <a:endParaRPr lang="en-US" altLang="en-US" sz="1800" smtClean="0">
                <a:solidFill>
                  <a:srgbClr val="000000"/>
                </a:solidFill>
              </a:endParaRPr>
            </a:p>
          </p:txBody>
        </p:sp>
      </p:grpSp>
      <p:sp>
        <p:nvSpPr>
          <p:cNvPr id="23561" name="Text Box 8"/>
          <p:cNvSpPr txBox="1">
            <a:spLocks noChangeAspect="1" noChangeArrowheads="1"/>
          </p:cNvSpPr>
          <p:nvPr/>
        </p:nvSpPr>
        <p:spPr bwMode="auto">
          <a:xfrm>
            <a:off x="482600" y="6057900"/>
            <a:ext cx="80613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pPr>
            <a:r>
              <a:rPr lang="en-US" altLang="en-US" sz="1400" b="1" smtClean="0">
                <a:solidFill>
                  <a:srgbClr val="000000"/>
                </a:solidFill>
                <a:ea typeface="ＭＳ Ｐゴシック" panose="020B0600070205080204" pitchFamily="34" charset="-128"/>
              </a:rPr>
              <a:t>JEDEC JSD51-1 </a:t>
            </a:r>
            <a:r>
              <a:rPr lang="hu-HU" altLang="en-US" sz="1400" b="1" smtClean="0">
                <a:solidFill>
                  <a:srgbClr val="000000"/>
                </a:solidFill>
              </a:rPr>
              <a:t>szabvány szerinti termikus tesztelő berendezés</a:t>
            </a:r>
            <a:endParaRPr lang="en-US" altLang="en-US" sz="1400" b="1" smtClean="0">
              <a:solidFill>
                <a:srgbClr val="000000"/>
              </a:solidFill>
            </a:endParaRPr>
          </a:p>
        </p:txBody>
      </p:sp>
      <p:sp>
        <p:nvSpPr>
          <p:cNvPr id="23562" name="Text Box 9"/>
          <p:cNvSpPr txBox="1">
            <a:spLocks noChangeAspect="1" noChangeArrowheads="1"/>
          </p:cNvSpPr>
          <p:nvPr/>
        </p:nvSpPr>
        <p:spPr bwMode="auto">
          <a:xfrm>
            <a:off x="471488" y="704850"/>
            <a:ext cx="6786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pPr>
            <a:r>
              <a:rPr lang="hu-HU" altLang="en-US" sz="1400" b="1" smtClean="0">
                <a:solidFill>
                  <a:srgbClr val="000000"/>
                </a:solidFill>
                <a:ea typeface="ＭＳ Ｐゴシック" panose="020B0600070205080204" pitchFamily="34" charset="-128"/>
              </a:rPr>
              <a:t>CIE 127-2007 </a:t>
            </a:r>
            <a:r>
              <a:rPr lang="hu-HU" altLang="en-US" sz="1400" b="1" smtClean="0">
                <a:solidFill>
                  <a:srgbClr val="000000"/>
                </a:solidFill>
              </a:rPr>
              <a:t>ajánlás </a:t>
            </a:r>
            <a:r>
              <a:rPr lang="hu-HU" altLang="en-US" sz="1400" b="1" smtClean="0">
                <a:solidFill>
                  <a:srgbClr val="000000"/>
                </a:solidFill>
                <a:ea typeface="ＭＳ Ｐゴシック" panose="020B0600070205080204" pitchFamily="34" charset="-128"/>
              </a:rPr>
              <a:t>szerinti radiometriai/fotometriai m</a:t>
            </a:r>
            <a:r>
              <a:rPr lang="hu-HU" altLang="en-US" sz="1400" b="1" smtClean="0">
                <a:solidFill>
                  <a:srgbClr val="000000"/>
                </a:solidFill>
              </a:rPr>
              <a:t>érőrendszer</a:t>
            </a:r>
          </a:p>
        </p:txBody>
      </p:sp>
      <p:grpSp>
        <p:nvGrpSpPr>
          <p:cNvPr id="3" name="Group 10"/>
          <p:cNvGrpSpPr>
            <a:grpSpLocks/>
          </p:cNvGrpSpPr>
          <p:nvPr/>
        </p:nvGrpSpPr>
        <p:grpSpPr bwMode="auto">
          <a:xfrm>
            <a:off x="795338" y="2355850"/>
            <a:ext cx="1265237" cy="1565275"/>
            <a:chOff x="501" y="1484"/>
            <a:chExt cx="797" cy="986"/>
          </a:xfrm>
        </p:grpSpPr>
        <p:sp>
          <p:nvSpPr>
            <p:cNvPr id="23640" name="Text Box 11"/>
            <p:cNvSpPr txBox="1">
              <a:spLocks noChangeAspect="1" noChangeArrowheads="1"/>
            </p:cNvSpPr>
            <p:nvPr/>
          </p:nvSpPr>
          <p:spPr bwMode="auto">
            <a:xfrm>
              <a:off x="501" y="1484"/>
              <a:ext cx="79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en-US" sz="1400" smtClean="0">
                  <a:solidFill>
                    <a:srgbClr val="CE3239"/>
                  </a:solidFill>
                </a:rPr>
                <a:t>DC táplálás</a:t>
              </a:r>
              <a:endParaRPr lang="en-US" altLang="en-US" sz="1800" smtClean="0">
                <a:solidFill>
                  <a:srgbClr val="000000"/>
                </a:solidFill>
              </a:endParaRPr>
            </a:p>
          </p:txBody>
        </p:sp>
        <p:sp>
          <p:nvSpPr>
            <p:cNvPr id="23641" name="AutoShape 12"/>
            <p:cNvSpPr>
              <a:spLocks noChangeAspect="1" noChangeArrowheads="1"/>
            </p:cNvSpPr>
            <p:nvPr/>
          </p:nvSpPr>
          <p:spPr bwMode="auto">
            <a:xfrm rot="16200000" flipV="1">
              <a:off x="538" y="2063"/>
              <a:ext cx="518" cy="295"/>
            </a:xfrm>
            <a:prstGeom prst="rightArrow">
              <a:avLst>
                <a:gd name="adj1" fmla="val 50000"/>
                <a:gd name="adj2" fmla="val 43898"/>
              </a:avLst>
            </a:prstGeom>
            <a:solidFill>
              <a:srgbClr val="D5262B"/>
            </a:solidFill>
            <a:ln w="15875">
              <a:solidFill>
                <a:srgbClr val="4D2885"/>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grpSp>
      <p:grpSp>
        <p:nvGrpSpPr>
          <p:cNvPr id="4" name="Group 13"/>
          <p:cNvGrpSpPr>
            <a:grpSpLocks/>
          </p:cNvGrpSpPr>
          <p:nvPr/>
        </p:nvGrpSpPr>
        <p:grpSpPr bwMode="auto">
          <a:xfrm>
            <a:off x="6448425" y="2922588"/>
            <a:ext cx="2638425" cy="3308350"/>
            <a:chOff x="4062" y="1841"/>
            <a:chExt cx="1662" cy="2084"/>
          </a:xfrm>
        </p:grpSpPr>
        <p:graphicFrame>
          <p:nvGraphicFramePr>
            <p:cNvPr id="23554" name="Object 14"/>
            <p:cNvGraphicFramePr>
              <a:graphicFrameLocks noChangeAspect="1"/>
            </p:cNvGraphicFramePr>
            <p:nvPr/>
          </p:nvGraphicFramePr>
          <p:xfrm>
            <a:off x="4145" y="1841"/>
            <a:ext cx="1579" cy="1299"/>
          </p:xfrm>
          <a:graphic>
            <a:graphicData uri="http://schemas.openxmlformats.org/presentationml/2006/ole">
              <mc:AlternateContent xmlns:mc="http://schemas.openxmlformats.org/markup-compatibility/2006">
                <mc:Choice xmlns:v="urn:schemas-microsoft-com:vml" Requires="v">
                  <p:oleObj spid="_x0000_s94213" name="Photo Editor Photo" r:id="rId7" imgW="3648584" imgH="2723810" progId="MSPhotoEd.3">
                    <p:embed/>
                  </p:oleObj>
                </mc:Choice>
                <mc:Fallback>
                  <p:oleObj name="Photo Editor Photo" r:id="rId7" imgW="3648584" imgH="2723810" progId="MSPhotoEd.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45" y="1841"/>
                          <a:ext cx="1579" cy="12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3638" name="AutoShape 15"/>
            <p:cNvSpPr>
              <a:spLocks noChangeAspect="1" noChangeArrowheads="1"/>
            </p:cNvSpPr>
            <p:nvPr/>
          </p:nvSpPr>
          <p:spPr bwMode="auto">
            <a:xfrm rot="-5400000">
              <a:off x="4209" y="3090"/>
              <a:ext cx="512" cy="295"/>
            </a:xfrm>
            <a:prstGeom prst="rightArrow">
              <a:avLst>
                <a:gd name="adj1" fmla="val 50000"/>
                <a:gd name="adj2" fmla="val 43390"/>
              </a:avLst>
            </a:prstGeom>
            <a:solidFill>
              <a:srgbClr val="4D2885"/>
            </a:solidFill>
            <a:ln w="15875">
              <a:solidFill>
                <a:srgbClr val="CE3239"/>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639" name="Text Box 16"/>
            <p:cNvSpPr txBox="1">
              <a:spLocks noChangeAspect="1" noChangeArrowheads="1"/>
            </p:cNvSpPr>
            <p:nvPr/>
          </p:nvSpPr>
          <p:spPr bwMode="auto">
            <a:xfrm>
              <a:off x="4062" y="3465"/>
              <a:ext cx="1570"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0"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en-US" sz="1400" smtClean="0">
                  <a:solidFill>
                    <a:srgbClr val="4D2885"/>
                  </a:solidFill>
                </a:rPr>
                <a:t>hőellánállás / termikus impedancia mérés (termikus tranziens mérés)</a:t>
              </a:r>
              <a:endParaRPr lang="en-US" altLang="en-US" sz="1400" smtClean="0">
                <a:solidFill>
                  <a:srgbClr val="4D2885"/>
                </a:solidFill>
              </a:endParaRPr>
            </a:p>
          </p:txBody>
        </p:sp>
      </p:grpSp>
      <p:sp>
        <p:nvSpPr>
          <p:cNvPr id="23565" name="Rectangle 18"/>
          <p:cNvSpPr>
            <a:spLocks noChangeAspect="1" noChangeArrowheads="1"/>
          </p:cNvSpPr>
          <p:nvPr/>
        </p:nvSpPr>
        <p:spPr bwMode="auto">
          <a:xfrm>
            <a:off x="1104900" y="4029075"/>
            <a:ext cx="5229225" cy="1790700"/>
          </a:xfrm>
          <a:prstGeom prst="rect">
            <a:avLst/>
          </a:prstGeom>
          <a:solidFill>
            <a:srgbClr val="DDDDDD"/>
          </a:solidFill>
          <a:ln w="38100">
            <a:solidFill>
              <a:srgbClr val="000000"/>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566" name="Rectangle 19"/>
          <p:cNvSpPr>
            <a:spLocks noChangeAspect="1" noChangeArrowheads="1"/>
          </p:cNvSpPr>
          <p:nvPr/>
        </p:nvSpPr>
        <p:spPr bwMode="auto">
          <a:xfrm>
            <a:off x="3790950" y="1119188"/>
            <a:ext cx="346075" cy="331787"/>
          </a:xfrm>
          <a:prstGeom prst="rect">
            <a:avLst/>
          </a:prstGeom>
          <a:gradFill rotWithShape="1">
            <a:gsLst>
              <a:gs pos="0">
                <a:srgbClr val="000000"/>
              </a:gs>
              <a:gs pos="50000">
                <a:srgbClr val="DDDDDD"/>
              </a:gs>
              <a:gs pos="100000">
                <a:srgbClr val="000000"/>
              </a:gs>
            </a:gsLst>
            <a:lin ang="0" scaled="1"/>
          </a:gradFill>
          <a:ln w="25400" algn="ctr">
            <a:solidFill>
              <a:srgbClr val="000000"/>
            </a:solidFill>
            <a:miter lim="800000"/>
            <a:headEnd/>
            <a:tailEnd/>
          </a:ln>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567" name="Oval 20"/>
          <p:cNvSpPr>
            <a:spLocks noChangeAspect="1" noChangeArrowheads="1"/>
          </p:cNvSpPr>
          <p:nvPr/>
        </p:nvSpPr>
        <p:spPr bwMode="auto">
          <a:xfrm>
            <a:off x="2803525" y="1327150"/>
            <a:ext cx="2344738" cy="2347913"/>
          </a:xfrm>
          <a:prstGeom prst="ellipse">
            <a:avLst/>
          </a:prstGeom>
          <a:gradFill rotWithShape="1">
            <a:gsLst>
              <a:gs pos="0">
                <a:srgbClr val="DDDDDD"/>
              </a:gs>
              <a:gs pos="100000">
                <a:srgbClr val="FFFFFF"/>
              </a:gs>
            </a:gsLst>
            <a:path path="shape">
              <a:fillToRect l="50000" t="50000" r="50000" b="50000"/>
            </a:path>
          </a:gradFill>
          <a:ln w="47625">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568" name="Line 21"/>
          <p:cNvSpPr>
            <a:spLocks noChangeAspect="1" noChangeShapeType="1"/>
          </p:cNvSpPr>
          <p:nvPr/>
        </p:nvSpPr>
        <p:spPr bwMode="auto">
          <a:xfrm>
            <a:off x="1609725" y="4640263"/>
            <a:ext cx="0" cy="104457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nvGrpSpPr>
          <p:cNvPr id="23569" name="Group 22"/>
          <p:cNvGrpSpPr>
            <a:grpSpLocks noChangeAspect="1"/>
          </p:cNvGrpSpPr>
          <p:nvPr/>
        </p:nvGrpSpPr>
        <p:grpSpPr bwMode="auto">
          <a:xfrm>
            <a:off x="1447800" y="4992688"/>
            <a:ext cx="328613" cy="298450"/>
            <a:chOff x="2568" y="1602"/>
            <a:chExt cx="259" cy="248"/>
          </a:xfrm>
        </p:grpSpPr>
        <p:sp>
          <p:nvSpPr>
            <p:cNvPr id="23636" name="Oval 23"/>
            <p:cNvSpPr>
              <a:spLocks noChangeAspect="1" noChangeArrowheads="1"/>
            </p:cNvSpPr>
            <p:nvPr/>
          </p:nvSpPr>
          <p:spPr bwMode="auto">
            <a:xfrm>
              <a:off x="2568" y="1602"/>
              <a:ext cx="259" cy="248"/>
            </a:xfrm>
            <a:prstGeom prst="ellipse">
              <a:avLst/>
            </a:prstGeom>
            <a:solidFill>
              <a:srgbClr val="FFFFFF"/>
            </a:solidFill>
            <a:ln w="25400" algn="ctr">
              <a:solidFill>
                <a:srgbClr val="4D2885"/>
              </a:solidFill>
              <a:round/>
              <a:headEnd/>
              <a:tailEnd/>
            </a:ln>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637" name="Line 24"/>
            <p:cNvSpPr>
              <a:spLocks noChangeAspect="1" noChangeShapeType="1"/>
            </p:cNvSpPr>
            <p:nvPr/>
          </p:nvSpPr>
          <p:spPr bwMode="auto">
            <a:xfrm>
              <a:off x="2568" y="1722"/>
              <a:ext cx="258"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sp>
        <p:nvSpPr>
          <p:cNvPr id="23570" name="Line 25"/>
          <p:cNvSpPr>
            <a:spLocks noChangeAspect="1" noChangeShapeType="1"/>
          </p:cNvSpPr>
          <p:nvPr/>
        </p:nvSpPr>
        <p:spPr bwMode="auto">
          <a:xfrm flipH="1">
            <a:off x="2198688" y="4640263"/>
            <a:ext cx="0" cy="104457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nvGrpSpPr>
          <p:cNvPr id="23571" name="Group 26"/>
          <p:cNvGrpSpPr>
            <a:grpSpLocks noChangeAspect="1"/>
          </p:cNvGrpSpPr>
          <p:nvPr/>
        </p:nvGrpSpPr>
        <p:grpSpPr bwMode="auto">
          <a:xfrm flipH="1">
            <a:off x="2022475" y="4992688"/>
            <a:ext cx="330200" cy="298450"/>
            <a:chOff x="2568" y="1602"/>
            <a:chExt cx="259" cy="248"/>
          </a:xfrm>
        </p:grpSpPr>
        <p:sp>
          <p:nvSpPr>
            <p:cNvPr id="23634" name="Oval 27"/>
            <p:cNvSpPr>
              <a:spLocks noChangeAspect="1" noChangeArrowheads="1"/>
            </p:cNvSpPr>
            <p:nvPr/>
          </p:nvSpPr>
          <p:spPr bwMode="auto">
            <a:xfrm flipH="1">
              <a:off x="2568" y="1602"/>
              <a:ext cx="259" cy="248"/>
            </a:xfrm>
            <a:prstGeom prst="ellipse">
              <a:avLst/>
            </a:prstGeom>
            <a:solidFill>
              <a:srgbClr val="FFFFFF"/>
            </a:solidFill>
            <a:ln w="25400" algn="ctr">
              <a:solidFill>
                <a:srgbClr val="4D2885"/>
              </a:solidFill>
              <a:round/>
              <a:headEnd/>
              <a:tailEnd/>
            </a:ln>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635" name="Line 28"/>
            <p:cNvSpPr>
              <a:spLocks noChangeAspect="1" noChangeShapeType="1"/>
            </p:cNvSpPr>
            <p:nvPr/>
          </p:nvSpPr>
          <p:spPr bwMode="auto">
            <a:xfrm>
              <a:off x="2568" y="1722"/>
              <a:ext cx="258"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sp>
        <p:nvSpPr>
          <p:cNvPr id="23572" name="Line 29"/>
          <p:cNvSpPr>
            <a:spLocks noChangeAspect="1" noChangeShapeType="1"/>
          </p:cNvSpPr>
          <p:nvPr/>
        </p:nvSpPr>
        <p:spPr bwMode="auto">
          <a:xfrm rot="16200000" flipH="1">
            <a:off x="1675607" y="4574381"/>
            <a:ext cx="0" cy="144463"/>
          </a:xfrm>
          <a:prstGeom prst="line">
            <a:avLst/>
          </a:prstGeom>
          <a:noFill/>
          <a:ln w="25400">
            <a:solidFill>
              <a:srgbClr val="4D2885"/>
            </a:solidFill>
            <a:round/>
            <a:headEnd/>
            <a:tailEnd type="oval" w="med" len="me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73" name="Text Box 30"/>
          <p:cNvSpPr txBox="1">
            <a:spLocks noChangeAspect="1" noChangeArrowheads="1"/>
          </p:cNvSpPr>
          <p:nvPr/>
        </p:nvSpPr>
        <p:spPr bwMode="auto">
          <a:xfrm>
            <a:off x="2446338" y="5003800"/>
            <a:ext cx="546100"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zh-CN" sz="1200" i="1" smtClean="0">
                <a:solidFill>
                  <a:srgbClr val="4D2885"/>
                </a:solidFill>
                <a:ea typeface="SimSun" panose="02010600030101010101" pitchFamily="2" charset="-122"/>
              </a:rPr>
              <a:t>I</a:t>
            </a:r>
            <a:r>
              <a:rPr lang="hu-HU" altLang="zh-CN" sz="1200" i="1" baseline="-25000" smtClean="0">
                <a:solidFill>
                  <a:srgbClr val="4D2885"/>
                </a:solidFill>
                <a:ea typeface="SimSun" panose="02010600030101010101" pitchFamily="2" charset="-122"/>
              </a:rPr>
              <a:t>M</a:t>
            </a:r>
            <a:endParaRPr lang="hu-HU" altLang="en-US" smtClean="0">
              <a:solidFill>
                <a:srgbClr val="4F2780"/>
              </a:solidFill>
              <a:ea typeface="ＭＳ Ｐゴシック" panose="020B0600070205080204" pitchFamily="34" charset="-128"/>
            </a:endParaRPr>
          </a:p>
        </p:txBody>
      </p:sp>
      <p:sp>
        <p:nvSpPr>
          <p:cNvPr id="23574" name="Line 31"/>
          <p:cNvSpPr>
            <a:spLocks noChangeAspect="1" noChangeShapeType="1"/>
          </p:cNvSpPr>
          <p:nvPr/>
        </p:nvSpPr>
        <p:spPr bwMode="auto">
          <a:xfrm flipV="1">
            <a:off x="2416175" y="4913313"/>
            <a:ext cx="0" cy="382587"/>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75" name="Line 32"/>
          <p:cNvSpPr>
            <a:spLocks noChangeAspect="1" noChangeShapeType="1"/>
          </p:cNvSpPr>
          <p:nvPr/>
        </p:nvSpPr>
        <p:spPr bwMode="auto">
          <a:xfrm flipV="1">
            <a:off x="1350963" y="4918075"/>
            <a:ext cx="0" cy="382588"/>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76" name="Text Box 33"/>
          <p:cNvSpPr txBox="1">
            <a:spLocks noChangeAspect="1" noChangeArrowheads="1"/>
          </p:cNvSpPr>
          <p:nvPr/>
        </p:nvSpPr>
        <p:spPr bwMode="auto">
          <a:xfrm>
            <a:off x="1000125" y="4981575"/>
            <a:ext cx="373063"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a:lnSpc>
                <a:spcPct val="100000"/>
              </a:lnSpc>
            </a:pPr>
            <a:r>
              <a:rPr lang="hu-HU" altLang="zh-CN" sz="1200" i="1" smtClean="0">
                <a:solidFill>
                  <a:srgbClr val="4D2885"/>
                </a:solidFill>
                <a:ea typeface="SimSun" panose="02010600030101010101" pitchFamily="2" charset="-122"/>
              </a:rPr>
              <a:t>I</a:t>
            </a:r>
            <a:r>
              <a:rPr lang="hu-HU" altLang="zh-CN" sz="1200" i="1" baseline="-25000" smtClean="0">
                <a:solidFill>
                  <a:srgbClr val="4D2885"/>
                </a:solidFill>
                <a:ea typeface="SimSun" panose="02010600030101010101" pitchFamily="2" charset="-122"/>
              </a:rPr>
              <a:t>H</a:t>
            </a:r>
            <a:endParaRPr lang="hu-HU" altLang="en-US" smtClean="0">
              <a:solidFill>
                <a:srgbClr val="4F2780"/>
              </a:solidFill>
              <a:ea typeface="ＭＳ Ｐゴシック" panose="020B0600070205080204" pitchFamily="34" charset="-128"/>
            </a:endParaRPr>
          </a:p>
        </p:txBody>
      </p:sp>
      <p:grpSp>
        <p:nvGrpSpPr>
          <p:cNvPr id="23577" name="Group 34"/>
          <p:cNvGrpSpPr>
            <a:grpSpLocks noChangeAspect="1"/>
          </p:cNvGrpSpPr>
          <p:nvPr/>
        </p:nvGrpSpPr>
        <p:grpSpPr bwMode="auto">
          <a:xfrm>
            <a:off x="1757363" y="4037013"/>
            <a:ext cx="166687" cy="592137"/>
            <a:chOff x="2830" y="8105"/>
            <a:chExt cx="302" cy="1073"/>
          </a:xfrm>
        </p:grpSpPr>
        <p:sp>
          <p:nvSpPr>
            <p:cNvPr id="23631" name="Line 35"/>
            <p:cNvSpPr>
              <a:spLocks noChangeAspect="1" noChangeShapeType="1"/>
            </p:cNvSpPr>
            <p:nvPr/>
          </p:nvSpPr>
          <p:spPr bwMode="auto">
            <a:xfrm flipV="1">
              <a:off x="2830" y="8732"/>
              <a:ext cx="263" cy="446"/>
            </a:xfrm>
            <a:prstGeom prst="line">
              <a:avLst/>
            </a:prstGeom>
            <a:noFill/>
            <a:ln w="25400">
              <a:solidFill>
                <a:srgbClr val="4D2885"/>
              </a:solidFill>
              <a:prstDash val="sysDot"/>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32" name="Line 36"/>
            <p:cNvSpPr>
              <a:spLocks noChangeAspect="1" noChangeShapeType="1"/>
            </p:cNvSpPr>
            <p:nvPr/>
          </p:nvSpPr>
          <p:spPr bwMode="auto">
            <a:xfrm rot="10800000" flipH="1">
              <a:off x="3095" y="8105"/>
              <a:ext cx="0" cy="55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33" name="Oval 37"/>
            <p:cNvSpPr>
              <a:spLocks noChangeAspect="1" noChangeArrowheads="1"/>
            </p:cNvSpPr>
            <p:nvPr/>
          </p:nvSpPr>
          <p:spPr bwMode="auto">
            <a:xfrm>
              <a:off x="3053" y="8666"/>
              <a:ext cx="79" cy="74"/>
            </a:xfrm>
            <a:prstGeom prst="ellipse">
              <a:avLst/>
            </a:prstGeom>
            <a:solidFill>
              <a:srgbClr val="FFFFFF"/>
            </a:solidFill>
            <a:ln w="19050" algn="ctr">
              <a:solidFill>
                <a:srgbClr val="371178"/>
              </a:solidFill>
              <a:round/>
              <a:headEnd/>
              <a:tailEnd/>
            </a:ln>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grpSp>
      <p:sp>
        <p:nvSpPr>
          <p:cNvPr id="23578" name="Line 38"/>
          <p:cNvSpPr>
            <a:spLocks noChangeAspect="1" noChangeShapeType="1"/>
          </p:cNvSpPr>
          <p:nvPr/>
        </p:nvSpPr>
        <p:spPr bwMode="auto">
          <a:xfrm rot="5400000">
            <a:off x="2127251" y="4575175"/>
            <a:ext cx="0" cy="142875"/>
          </a:xfrm>
          <a:prstGeom prst="line">
            <a:avLst/>
          </a:prstGeom>
          <a:noFill/>
          <a:ln w="25400">
            <a:solidFill>
              <a:srgbClr val="4D2885"/>
            </a:solidFill>
            <a:round/>
            <a:headEnd/>
            <a:tailEnd type="oval" w="med" len="me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79" name="Line 39"/>
          <p:cNvSpPr>
            <a:spLocks noChangeAspect="1" noChangeShapeType="1"/>
          </p:cNvSpPr>
          <p:nvPr/>
        </p:nvSpPr>
        <p:spPr bwMode="auto">
          <a:xfrm flipH="1" flipV="1">
            <a:off x="1893888" y="4379913"/>
            <a:ext cx="146050" cy="246062"/>
          </a:xfrm>
          <a:prstGeom prst="line">
            <a:avLst/>
          </a:prstGeom>
          <a:noFill/>
          <a:ln w="25400">
            <a:solidFill>
              <a:srgbClr val="4D2885"/>
            </a:solidFill>
            <a:prstDash val="sysDot"/>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80" name="Line 40"/>
          <p:cNvSpPr>
            <a:spLocks noChangeAspect="1" noChangeShapeType="1"/>
          </p:cNvSpPr>
          <p:nvPr/>
        </p:nvSpPr>
        <p:spPr bwMode="auto">
          <a:xfrm rot="16200000" flipH="1">
            <a:off x="2216150" y="5070475"/>
            <a:ext cx="0" cy="121285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81" name="Text Box 41"/>
          <p:cNvSpPr txBox="1">
            <a:spLocks noChangeAspect="1" noChangeArrowheads="1"/>
          </p:cNvSpPr>
          <p:nvPr/>
        </p:nvSpPr>
        <p:spPr bwMode="auto">
          <a:xfrm>
            <a:off x="1885950" y="4229100"/>
            <a:ext cx="98742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lnSpc>
                <a:spcPct val="100000"/>
              </a:lnSpc>
            </a:pPr>
            <a:r>
              <a:rPr lang="hu-HU" altLang="zh-CN" sz="1000" i="1" smtClean="0">
                <a:solidFill>
                  <a:srgbClr val="371178"/>
                </a:solidFill>
              </a:rPr>
              <a:t>Meghajtás </a:t>
            </a:r>
            <a:r>
              <a:rPr lang="hu-HU" altLang="zh-CN" sz="1000" smtClean="0">
                <a:solidFill>
                  <a:srgbClr val="808080"/>
                </a:solidFill>
                <a:ea typeface="SimSun" panose="02010600030101010101" pitchFamily="2" charset="-122"/>
              </a:rPr>
              <a:t>(</a:t>
            </a:r>
            <a:r>
              <a:rPr lang="hu-HU" altLang="zh-CN" sz="1000" smtClean="0">
                <a:solidFill>
                  <a:srgbClr val="808080"/>
                </a:solidFill>
              </a:rPr>
              <a:t>áram</a:t>
            </a:r>
            <a:r>
              <a:rPr lang="hu-HU" altLang="zh-CN" sz="1000" smtClean="0">
                <a:solidFill>
                  <a:srgbClr val="808080"/>
                </a:solidFill>
                <a:ea typeface="SimSun" panose="02010600030101010101" pitchFamily="2" charset="-122"/>
              </a:rPr>
              <a:t>)</a:t>
            </a:r>
            <a:endParaRPr lang="hu-HU" altLang="en-US" smtClean="0">
              <a:solidFill>
                <a:srgbClr val="4F2780"/>
              </a:solidFill>
              <a:ea typeface="ＭＳ Ｐゴシック" panose="020B0600070205080204" pitchFamily="34" charset="-128"/>
            </a:endParaRPr>
          </a:p>
        </p:txBody>
      </p:sp>
      <p:sp>
        <p:nvSpPr>
          <p:cNvPr id="23582" name="Text Box 42"/>
          <p:cNvSpPr txBox="1">
            <a:spLocks noChangeAspect="1" noChangeArrowheads="1"/>
          </p:cNvSpPr>
          <p:nvPr/>
        </p:nvSpPr>
        <p:spPr bwMode="auto">
          <a:xfrm>
            <a:off x="5140325" y="4791075"/>
            <a:ext cx="642938"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en-US" altLang="en-US" sz="1200" noProof="1" smtClean="0">
                <a:solidFill>
                  <a:srgbClr val="4D2885"/>
                </a:solidFill>
                <a:ea typeface="SimSun" panose="02010600030101010101" pitchFamily="2" charset="-122"/>
                <a:sym typeface="Symbol" panose="05050102010706020507" pitchFamily="18" charset="2"/>
              </a:rPr>
              <a:t></a:t>
            </a:r>
            <a:r>
              <a:rPr lang="en-US" altLang="en-US" sz="1200" i="1" noProof="1" smtClean="0">
                <a:solidFill>
                  <a:srgbClr val="4D2885"/>
                </a:solidFill>
                <a:ea typeface="SimSun" panose="02010600030101010101" pitchFamily="2" charset="-122"/>
              </a:rPr>
              <a:t>V</a:t>
            </a:r>
            <a:r>
              <a:rPr lang="en-US" altLang="en-US" sz="1200" i="1" baseline="-25000" noProof="1" smtClean="0">
                <a:solidFill>
                  <a:srgbClr val="4D2885"/>
                </a:solidFill>
                <a:ea typeface="SimSun" panose="02010600030101010101" pitchFamily="2" charset="-122"/>
              </a:rPr>
              <a:t>F</a:t>
            </a:r>
            <a:r>
              <a:rPr lang="en-US" altLang="en-US" sz="1200" noProof="1" smtClean="0">
                <a:solidFill>
                  <a:srgbClr val="4D2885"/>
                </a:solidFill>
                <a:ea typeface="SimSun" panose="02010600030101010101" pitchFamily="2" charset="-122"/>
              </a:rPr>
              <a:t>(</a:t>
            </a:r>
            <a:r>
              <a:rPr lang="en-US" altLang="en-US" sz="1200" i="1" noProof="1" smtClean="0">
                <a:solidFill>
                  <a:srgbClr val="4D2885"/>
                </a:solidFill>
                <a:ea typeface="SimSun" panose="02010600030101010101" pitchFamily="2" charset="-122"/>
              </a:rPr>
              <a:t>t</a:t>
            </a:r>
            <a:r>
              <a:rPr lang="en-US" altLang="en-US" sz="1200" noProof="1" smtClean="0">
                <a:solidFill>
                  <a:srgbClr val="4D2885"/>
                </a:solidFill>
                <a:ea typeface="SimSun" panose="02010600030101010101" pitchFamily="2" charset="-122"/>
              </a:rPr>
              <a:t>) ~ </a:t>
            </a:r>
            <a:r>
              <a:rPr lang="en-US" altLang="en-US" sz="1200" noProof="1" smtClean="0">
                <a:solidFill>
                  <a:srgbClr val="4D2885"/>
                </a:solidFill>
                <a:ea typeface="SimSun" panose="02010600030101010101" pitchFamily="2" charset="-122"/>
                <a:sym typeface="Symbol" panose="05050102010706020507" pitchFamily="18" charset="2"/>
              </a:rPr>
              <a:t></a:t>
            </a:r>
            <a:r>
              <a:rPr lang="en-US" altLang="en-US" sz="1200" i="1" noProof="1" smtClean="0">
                <a:solidFill>
                  <a:srgbClr val="4D2885"/>
                </a:solidFill>
                <a:ea typeface="SimSun" panose="02010600030101010101" pitchFamily="2" charset="-122"/>
              </a:rPr>
              <a:t>T</a:t>
            </a:r>
            <a:r>
              <a:rPr lang="en-US" altLang="en-US" sz="1200" i="1" baseline="-25000" noProof="1" smtClean="0">
                <a:solidFill>
                  <a:srgbClr val="4D2885"/>
                </a:solidFill>
                <a:ea typeface="SimSun" panose="02010600030101010101" pitchFamily="2" charset="-122"/>
              </a:rPr>
              <a:t>J</a:t>
            </a:r>
            <a:r>
              <a:rPr lang="en-US" altLang="en-US" sz="1200" noProof="1" smtClean="0">
                <a:solidFill>
                  <a:srgbClr val="4D2885"/>
                </a:solidFill>
                <a:ea typeface="SimSun" panose="02010600030101010101" pitchFamily="2" charset="-122"/>
              </a:rPr>
              <a:t>(</a:t>
            </a:r>
            <a:r>
              <a:rPr lang="en-US" altLang="en-US" sz="1200" i="1" noProof="1" smtClean="0">
                <a:solidFill>
                  <a:srgbClr val="4D2885"/>
                </a:solidFill>
                <a:ea typeface="SimSun" panose="02010600030101010101" pitchFamily="2" charset="-122"/>
              </a:rPr>
              <a:t>t</a:t>
            </a:r>
            <a:r>
              <a:rPr lang="en-US" altLang="en-US" sz="1200" noProof="1" smtClean="0">
                <a:solidFill>
                  <a:srgbClr val="4D2885"/>
                </a:solidFill>
                <a:ea typeface="SimSun" panose="02010600030101010101" pitchFamily="2" charset="-122"/>
              </a:rPr>
              <a:t>) </a:t>
            </a:r>
            <a:endParaRPr lang="hu-HU" altLang="en-US" smtClean="0">
              <a:solidFill>
                <a:srgbClr val="4F2780"/>
              </a:solidFill>
              <a:ea typeface="ＭＳ Ｐゴシック" panose="020B0600070205080204" pitchFamily="34" charset="-128"/>
            </a:endParaRPr>
          </a:p>
        </p:txBody>
      </p:sp>
      <p:sp>
        <p:nvSpPr>
          <p:cNvPr id="23583" name="Line 43"/>
          <p:cNvSpPr>
            <a:spLocks noChangeAspect="1" noChangeShapeType="1"/>
          </p:cNvSpPr>
          <p:nvPr/>
        </p:nvSpPr>
        <p:spPr bwMode="auto">
          <a:xfrm flipH="1">
            <a:off x="6049963" y="4467225"/>
            <a:ext cx="0" cy="1211263"/>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84" name="Oval 44"/>
          <p:cNvSpPr>
            <a:spLocks noChangeAspect="1" noChangeArrowheads="1"/>
          </p:cNvSpPr>
          <p:nvPr/>
        </p:nvSpPr>
        <p:spPr bwMode="auto">
          <a:xfrm>
            <a:off x="5878513" y="4826000"/>
            <a:ext cx="330200" cy="298450"/>
          </a:xfrm>
          <a:prstGeom prst="ellipse">
            <a:avLst/>
          </a:prstGeom>
          <a:solidFill>
            <a:srgbClr val="FFFFFF"/>
          </a:solidFill>
          <a:ln w="25400" algn="ctr">
            <a:solidFill>
              <a:srgbClr val="4D2885"/>
            </a:solidFill>
            <a:round/>
            <a:headEnd/>
            <a:tailEnd/>
          </a:ln>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585" name="Line 45"/>
          <p:cNvSpPr>
            <a:spLocks noChangeAspect="1" noChangeShapeType="1"/>
          </p:cNvSpPr>
          <p:nvPr/>
        </p:nvSpPr>
        <p:spPr bwMode="auto">
          <a:xfrm flipH="1">
            <a:off x="5846763" y="4768850"/>
            <a:ext cx="404812" cy="417513"/>
          </a:xfrm>
          <a:prstGeom prst="line">
            <a:avLst/>
          </a:prstGeom>
          <a:noFill/>
          <a:ln w="25400">
            <a:solidFill>
              <a:srgbClr val="4D2885"/>
            </a:solidFill>
            <a:round/>
            <a:headEnd type="stealth" w="med" len="me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86" name="Line 46"/>
          <p:cNvSpPr>
            <a:spLocks noChangeAspect="1" noChangeShapeType="1"/>
          </p:cNvSpPr>
          <p:nvPr/>
        </p:nvSpPr>
        <p:spPr bwMode="auto">
          <a:xfrm>
            <a:off x="5783263" y="4829175"/>
            <a:ext cx="0" cy="382588"/>
          </a:xfrm>
          <a:prstGeom prst="line">
            <a:avLst/>
          </a:prstGeom>
          <a:noFill/>
          <a:ln w="12700">
            <a:solidFill>
              <a:srgbClr val="4D2885"/>
            </a:solidFill>
            <a:round/>
            <a:headEnd/>
            <a:tailEnd type="arrow" w="lg" len="me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87" name="Text Box 47"/>
          <p:cNvSpPr txBox="1">
            <a:spLocks noChangeAspect="1" noChangeArrowheads="1"/>
          </p:cNvSpPr>
          <p:nvPr/>
        </p:nvSpPr>
        <p:spPr bwMode="auto">
          <a:xfrm>
            <a:off x="5068888" y="4189413"/>
            <a:ext cx="9715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lnSpc>
                <a:spcPct val="100000"/>
              </a:lnSpc>
            </a:pPr>
            <a:r>
              <a:rPr lang="hu-HU" altLang="zh-CN" sz="1000" i="1" smtClean="0">
                <a:solidFill>
                  <a:srgbClr val="371178"/>
                </a:solidFill>
              </a:rPr>
              <a:t>Mérés </a:t>
            </a:r>
            <a:r>
              <a:rPr lang="hu-HU" altLang="zh-CN" sz="1000" smtClean="0">
                <a:solidFill>
                  <a:srgbClr val="808080"/>
                </a:solidFill>
                <a:ea typeface="SimSun" panose="02010600030101010101" pitchFamily="2" charset="-122"/>
              </a:rPr>
              <a:t>(</a:t>
            </a:r>
            <a:r>
              <a:rPr lang="hu-HU" altLang="zh-CN" sz="1000" smtClean="0">
                <a:solidFill>
                  <a:srgbClr val="808080"/>
                </a:solidFill>
              </a:rPr>
              <a:t>nyitó feszültség</a:t>
            </a:r>
            <a:r>
              <a:rPr lang="hu-HU" altLang="zh-CN" sz="1000" smtClean="0">
                <a:solidFill>
                  <a:srgbClr val="808080"/>
                </a:solidFill>
                <a:ea typeface="SimSun" panose="02010600030101010101" pitchFamily="2" charset="-122"/>
              </a:rPr>
              <a:t>)</a:t>
            </a:r>
            <a:endParaRPr lang="hu-HU" altLang="en-US" smtClean="0">
              <a:solidFill>
                <a:srgbClr val="4F2780"/>
              </a:solidFill>
              <a:ea typeface="ＭＳ Ｐゴシック" panose="020B0600070205080204" pitchFamily="34" charset="-128"/>
            </a:endParaRPr>
          </a:p>
        </p:txBody>
      </p:sp>
      <p:sp>
        <p:nvSpPr>
          <p:cNvPr id="23588" name="Rectangle 48"/>
          <p:cNvSpPr>
            <a:spLocks noChangeAspect="1" noChangeArrowheads="1"/>
          </p:cNvSpPr>
          <p:nvPr/>
        </p:nvSpPr>
        <p:spPr bwMode="auto">
          <a:xfrm>
            <a:off x="3043238" y="2073275"/>
            <a:ext cx="1782762" cy="728663"/>
          </a:xfrm>
          <a:prstGeom prst="rect">
            <a:avLst/>
          </a:prstGeom>
          <a:solidFill>
            <a:srgbClr val="CCFFFF"/>
          </a:solidFill>
          <a:ln w="31750">
            <a:solidFill>
              <a:srgbClr val="0000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589" name="Text Box 49"/>
          <p:cNvSpPr txBox="1">
            <a:spLocks noChangeAspect="1" noChangeArrowheads="1"/>
          </p:cNvSpPr>
          <p:nvPr/>
        </p:nvSpPr>
        <p:spPr bwMode="auto">
          <a:xfrm>
            <a:off x="3235325" y="2354263"/>
            <a:ext cx="401638" cy="23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r">
              <a:lnSpc>
                <a:spcPct val="100000"/>
              </a:lnSpc>
            </a:pPr>
            <a:r>
              <a:rPr lang="hu-HU" altLang="zh-CN" sz="1200" i="1" smtClean="0">
                <a:solidFill>
                  <a:srgbClr val="4D2885"/>
                </a:solidFill>
                <a:ea typeface="SimSun" panose="02010600030101010101" pitchFamily="2" charset="-122"/>
              </a:rPr>
              <a:t>I</a:t>
            </a:r>
            <a:r>
              <a:rPr lang="hu-HU" altLang="zh-CN" sz="1200" i="1" baseline="-25000" smtClean="0">
                <a:solidFill>
                  <a:srgbClr val="4D2885"/>
                </a:solidFill>
                <a:ea typeface="SimSun" panose="02010600030101010101" pitchFamily="2" charset="-122"/>
              </a:rPr>
              <a:t>F</a:t>
            </a:r>
            <a:endParaRPr lang="hu-HU" altLang="en-US" smtClean="0">
              <a:solidFill>
                <a:srgbClr val="4F2780"/>
              </a:solidFill>
              <a:ea typeface="ＭＳ Ｐゴシック" panose="020B0600070205080204" pitchFamily="34" charset="-128"/>
            </a:endParaRPr>
          </a:p>
        </p:txBody>
      </p:sp>
      <p:sp>
        <p:nvSpPr>
          <p:cNvPr id="23590" name="Line 50"/>
          <p:cNvSpPr>
            <a:spLocks noChangeAspect="1" noChangeShapeType="1"/>
          </p:cNvSpPr>
          <p:nvPr/>
        </p:nvSpPr>
        <p:spPr bwMode="auto">
          <a:xfrm rot="16200000" flipH="1">
            <a:off x="2918619" y="737394"/>
            <a:ext cx="0" cy="2049462"/>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91" name="Line 51"/>
          <p:cNvSpPr>
            <a:spLocks noChangeAspect="1" noChangeShapeType="1"/>
          </p:cNvSpPr>
          <p:nvPr/>
        </p:nvSpPr>
        <p:spPr bwMode="auto">
          <a:xfrm>
            <a:off x="3948113" y="1766888"/>
            <a:ext cx="0" cy="1411287"/>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nvGrpSpPr>
          <p:cNvPr id="23592" name="Group 52"/>
          <p:cNvGrpSpPr>
            <a:grpSpLocks noChangeAspect="1"/>
          </p:cNvGrpSpPr>
          <p:nvPr/>
        </p:nvGrpSpPr>
        <p:grpSpPr bwMode="auto">
          <a:xfrm>
            <a:off x="3765550" y="2357438"/>
            <a:ext cx="352425" cy="223837"/>
            <a:chOff x="2072" y="2070"/>
            <a:chExt cx="277" cy="186"/>
          </a:xfrm>
        </p:grpSpPr>
        <p:sp>
          <p:nvSpPr>
            <p:cNvPr id="23629" name="AutoShape 53"/>
            <p:cNvSpPr>
              <a:spLocks noChangeAspect="1" noChangeArrowheads="1"/>
            </p:cNvSpPr>
            <p:nvPr/>
          </p:nvSpPr>
          <p:spPr bwMode="auto">
            <a:xfrm flipV="1">
              <a:off x="2079" y="2070"/>
              <a:ext cx="270" cy="180"/>
            </a:xfrm>
            <a:prstGeom prst="triangle">
              <a:avLst>
                <a:gd name="adj" fmla="val 50000"/>
              </a:avLst>
            </a:prstGeom>
            <a:solidFill>
              <a:srgbClr val="4D2885"/>
            </a:solidFill>
            <a:ln w="25400" algn="ctr">
              <a:solidFill>
                <a:srgbClr val="4D2885"/>
              </a:solidFill>
              <a:miter lim="800000"/>
              <a:headEnd/>
              <a:tailEnd/>
            </a:ln>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630" name="Line 54"/>
            <p:cNvSpPr>
              <a:spLocks noChangeAspect="1" noChangeShapeType="1"/>
            </p:cNvSpPr>
            <p:nvPr/>
          </p:nvSpPr>
          <p:spPr bwMode="auto">
            <a:xfrm>
              <a:off x="2072" y="2256"/>
              <a:ext cx="276" cy="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sp>
        <p:nvSpPr>
          <p:cNvPr id="23593" name="Line 55"/>
          <p:cNvSpPr>
            <a:spLocks noChangeAspect="1" noChangeShapeType="1"/>
          </p:cNvSpPr>
          <p:nvPr/>
        </p:nvSpPr>
        <p:spPr bwMode="auto">
          <a:xfrm>
            <a:off x="3948113" y="1762125"/>
            <a:ext cx="2101850" cy="0"/>
          </a:xfrm>
          <a:prstGeom prst="line">
            <a:avLst/>
          </a:prstGeom>
          <a:noFill/>
          <a:ln w="25400">
            <a:solidFill>
              <a:srgbClr val="4D2885"/>
            </a:solidFill>
            <a:round/>
            <a:headEnd type="oval" w="med" len="me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94" name="Line 56"/>
          <p:cNvSpPr>
            <a:spLocks noChangeAspect="1" noChangeShapeType="1"/>
          </p:cNvSpPr>
          <p:nvPr/>
        </p:nvSpPr>
        <p:spPr bwMode="auto">
          <a:xfrm>
            <a:off x="3946525" y="3181350"/>
            <a:ext cx="1171575" cy="0"/>
          </a:xfrm>
          <a:prstGeom prst="line">
            <a:avLst/>
          </a:prstGeom>
          <a:noFill/>
          <a:ln w="25400">
            <a:solidFill>
              <a:srgbClr val="4D2885"/>
            </a:solidFill>
            <a:round/>
            <a:headEnd type="oval" w="med" len="me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nvGrpSpPr>
          <p:cNvPr id="23595" name="Group 57"/>
          <p:cNvGrpSpPr>
            <a:grpSpLocks noChangeAspect="1"/>
          </p:cNvGrpSpPr>
          <p:nvPr/>
        </p:nvGrpSpPr>
        <p:grpSpPr bwMode="auto">
          <a:xfrm>
            <a:off x="4094163" y="2422525"/>
            <a:ext cx="195262" cy="153988"/>
            <a:chOff x="3128" y="3096"/>
            <a:chExt cx="166" cy="128"/>
          </a:xfrm>
        </p:grpSpPr>
        <p:sp>
          <p:nvSpPr>
            <p:cNvPr id="23627" name="Line 58"/>
            <p:cNvSpPr>
              <a:spLocks noChangeAspect="1" noChangeShapeType="1"/>
            </p:cNvSpPr>
            <p:nvPr/>
          </p:nvSpPr>
          <p:spPr bwMode="auto">
            <a:xfrm>
              <a:off x="3132" y="3096"/>
              <a:ext cx="162" cy="78"/>
            </a:xfrm>
            <a:prstGeom prst="line">
              <a:avLst/>
            </a:prstGeom>
            <a:noFill/>
            <a:ln w="9525">
              <a:solidFill>
                <a:srgbClr val="FF0000"/>
              </a:solidFill>
              <a:round/>
              <a:headEnd/>
              <a:tailEnd type="triangle" w="sm" len="lg"/>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28" name="Line 59"/>
            <p:cNvSpPr>
              <a:spLocks noChangeAspect="1" noChangeShapeType="1"/>
            </p:cNvSpPr>
            <p:nvPr/>
          </p:nvSpPr>
          <p:spPr bwMode="auto">
            <a:xfrm>
              <a:off x="3128" y="3146"/>
              <a:ext cx="162" cy="78"/>
            </a:xfrm>
            <a:prstGeom prst="line">
              <a:avLst/>
            </a:prstGeom>
            <a:noFill/>
            <a:ln w="9525">
              <a:solidFill>
                <a:srgbClr val="FF0000"/>
              </a:solidFill>
              <a:round/>
              <a:headEnd/>
              <a:tailEnd type="triangle" w="sm" len="lg"/>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sp>
        <p:nvSpPr>
          <p:cNvPr id="23596" name="Line 60"/>
          <p:cNvSpPr>
            <a:spLocks noChangeAspect="1" noChangeShapeType="1"/>
          </p:cNvSpPr>
          <p:nvPr/>
        </p:nvSpPr>
        <p:spPr bwMode="auto">
          <a:xfrm>
            <a:off x="3659188" y="2268538"/>
            <a:ext cx="0" cy="382587"/>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97" name="Line 61"/>
          <p:cNvSpPr>
            <a:spLocks noChangeAspect="1" noChangeShapeType="1"/>
          </p:cNvSpPr>
          <p:nvPr/>
        </p:nvSpPr>
        <p:spPr bwMode="auto">
          <a:xfrm>
            <a:off x="4384675" y="2284413"/>
            <a:ext cx="0" cy="382587"/>
          </a:xfrm>
          <a:prstGeom prst="line">
            <a:avLst/>
          </a:prstGeom>
          <a:noFill/>
          <a:ln w="12700">
            <a:solidFill>
              <a:srgbClr val="4D2885"/>
            </a:solidFill>
            <a:round/>
            <a:headEnd/>
            <a:tailEnd type="arrow" w="lg" len="me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598" name="Text Box 62"/>
          <p:cNvSpPr txBox="1">
            <a:spLocks noChangeAspect="1" noChangeArrowheads="1"/>
          </p:cNvSpPr>
          <p:nvPr/>
        </p:nvSpPr>
        <p:spPr bwMode="auto">
          <a:xfrm>
            <a:off x="4337050" y="2336800"/>
            <a:ext cx="32702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en-US" altLang="en-US" sz="1200" i="1" noProof="1" smtClean="0">
                <a:solidFill>
                  <a:srgbClr val="4D2885"/>
                </a:solidFill>
                <a:ea typeface="SimSun" panose="02010600030101010101" pitchFamily="2" charset="-122"/>
              </a:rPr>
              <a:t>V</a:t>
            </a:r>
            <a:r>
              <a:rPr lang="en-US" altLang="en-US" sz="1200" i="1" baseline="-25000" noProof="1" smtClean="0">
                <a:solidFill>
                  <a:srgbClr val="4D2885"/>
                </a:solidFill>
                <a:ea typeface="SimSun" panose="02010600030101010101" pitchFamily="2" charset="-122"/>
              </a:rPr>
              <a:t>F</a:t>
            </a:r>
            <a:r>
              <a:rPr lang="en-US" altLang="en-US" sz="1200" noProof="1" smtClean="0">
                <a:solidFill>
                  <a:srgbClr val="4D2885"/>
                </a:solidFill>
                <a:ea typeface="SimSun" panose="02010600030101010101" pitchFamily="2" charset="-122"/>
              </a:rPr>
              <a:t> </a:t>
            </a:r>
            <a:endParaRPr lang="hu-HU" altLang="en-US" smtClean="0">
              <a:solidFill>
                <a:srgbClr val="4F2780"/>
              </a:solidFill>
              <a:ea typeface="ＭＳ Ｐゴシック" panose="020B0600070205080204" pitchFamily="34" charset="-128"/>
            </a:endParaRPr>
          </a:p>
        </p:txBody>
      </p:sp>
      <p:sp>
        <p:nvSpPr>
          <p:cNvPr id="23599" name="Line 63"/>
          <p:cNvSpPr>
            <a:spLocks noChangeAspect="1" noChangeShapeType="1"/>
          </p:cNvSpPr>
          <p:nvPr/>
        </p:nvSpPr>
        <p:spPr bwMode="auto">
          <a:xfrm rot="16200000" flipH="1">
            <a:off x="3375025" y="2619375"/>
            <a:ext cx="0" cy="113665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00" name="Text Box 64"/>
          <p:cNvSpPr txBox="1">
            <a:spLocks noChangeAspect="1" noChangeArrowheads="1"/>
          </p:cNvSpPr>
          <p:nvPr/>
        </p:nvSpPr>
        <p:spPr bwMode="auto">
          <a:xfrm>
            <a:off x="3887788" y="2794000"/>
            <a:ext cx="1284287"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zh-CN" sz="900" i="1" smtClean="0">
                <a:solidFill>
                  <a:srgbClr val="371178"/>
                </a:solidFill>
              </a:rPr>
              <a:t>Ismert hőmérsékletű hideg lemez</a:t>
            </a:r>
            <a:r>
              <a:rPr lang="hu-HU" altLang="zh-CN" sz="900" i="1" smtClean="0">
                <a:solidFill>
                  <a:srgbClr val="371178"/>
                </a:solidFill>
                <a:ea typeface="SimSun" panose="02010600030101010101" pitchFamily="2" charset="-122"/>
              </a:rPr>
              <a:t> </a:t>
            </a:r>
            <a:endParaRPr lang="hu-HU" altLang="en-US" sz="1800" smtClean="0">
              <a:solidFill>
                <a:srgbClr val="4F2780"/>
              </a:solidFill>
              <a:ea typeface="ＭＳ Ｐゴシック" panose="020B0600070205080204" pitchFamily="34" charset="-128"/>
            </a:endParaRPr>
          </a:p>
        </p:txBody>
      </p:sp>
      <p:sp>
        <p:nvSpPr>
          <p:cNvPr id="23601" name="Line 65"/>
          <p:cNvSpPr>
            <a:spLocks noChangeAspect="1" noChangeShapeType="1"/>
          </p:cNvSpPr>
          <p:nvPr/>
        </p:nvSpPr>
        <p:spPr bwMode="auto">
          <a:xfrm rot="10800000" flipH="1">
            <a:off x="5108575" y="3175000"/>
            <a:ext cx="0" cy="2503488"/>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02" name="Line 66"/>
          <p:cNvSpPr>
            <a:spLocks noChangeAspect="1" noChangeShapeType="1"/>
          </p:cNvSpPr>
          <p:nvPr/>
        </p:nvSpPr>
        <p:spPr bwMode="auto">
          <a:xfrm rot="10800000" flipH="1">
            <a:off x="6049963" y="1751013"/>
            <a:ext cx="0" cy="2716212"/>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03" name="Line 67"/>
          <p:cNvSpPr>
            <a:spLocks noChangeAspect="1" noChangeShapeType="1"/>
          </p:cNvSpPr>
          <p:nvPr/>
        </p:nvSpPr>
        <p:spPr bwMode="auto">
          <a:xfrm rot="10800000" flipH="1">
            <a:off x="2813050" y="3175000"/>
            <a:ext cx="0" cy="251142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04" name="Line 68"/>
          <p:cNvSpPr>
            <a:spLocks noChangeAspect="1" noChangeShapeType="1"/>
          </p:cNvSpPr>
          <p:nvPr/>
        </p:nvSpPr>
        <p:spPr bwMode="auto">
          <a:xfrm rot="16200000" flipH="1">
            <a:off x="5586413" y="5189537"/>
            <a:ext cx="0" cy="955675"/>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nvGrpSpPr>
          <p:cNvPr id="23605" name="Group 69"/>
          <p:cNvGrpSpPr>
            <a:grpSpLocks noChangeAspect="1"/>
          </p:cNvGrpSpPr>
          <p:nvPr/>
        </p:nvGrpSpPr>
        <p:grpSpPr bwMode="auto">
          <a:xfrm>
            <a:off x="3781425" y="3373438"/>
            <a:ext cx="347663" cy="447675"/>
            <a:chOff x="4470" y="2850"/>
            <a:chExt cx="252" cy="324"/>
          </a:xfrm>
        </p:grpSpPr>
        <p:sp>
          <p:nvSpPr>
            <p:cNvPr id="23625" name="Oval 70"/>
            <p:cNvSpPr>
              <a:spLocks noChangeAspect="1" noChangeArrowheads="1"/>
            </p:cNvSpPr>
            <p:nvPr/>
          </p:nvSpPr>
          <p:spPr bwMode="auto">
            <a:xfrm>
              <a:off x="4530" y="2850"/>
              <a:ext cx="126" cy="138"/>
            </a:xfrm>
            <a:prstGeom prst="ellipse">
              <a:avLst/>
            </a:prstGeom>
            <a:gradFill rotWithShape="1">
              <a:gsLst>
                <a:gs pos="0">
                  <a:srgbClr val="FFFFFF"/>
                </a:gs>
                <a:gs pos="100000">
                  <a:srgbClr val="FFFFCC"/>
                </a:gs>
              </a:gsLst>
              <a:path path="shape">
                <a:fillToRect l="50000" t="50000" r="50000" b="50000"/>
              </a:path>
            </a:gradFill>
            <a:ln w="12700" algn="ctr">
              <a:solidFill>
                <a:srgbClr val="000000"/>
              </a:solidFill>
              <a:round/>
              <a:headEnd/>
              <a:tailEnd/>
            </a:ln>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626" name="Rectangle 71"/>
            <p:cNvSpPr>
              <a:spLocks noChangeAspect="1" noChangeArrowheads="1"/>
            </p:cNvSpPr>
            <p:nvPr/>
          </p:nvSpPr>
          <p:spPr bwMode="auto">
            <a:xfrm>
              <a:off x="4470" y="2934"/>
              <a:ext cx="252" cy="240"/>
            </a:xfrm>
            <a:prstGeom prst="rect">
              <a:avLst/>
            </a:prstGeom>
            <a:gradFill rotWithShape="1">
              <a:gsLst>
                <a:gs pos="0">
                  <a:srgbClr val="000000"/>
                </a:gs>
                <a:gs pos="50000">
                  <a:srgbClr val="DDDDDD"/>
                </a:gs>
                <a:gs pos="100000">
                  <a:srgbClr val="000000"/>
                </a:gs>
              </a:gsLst>
              <a:lin ang="0" scaled="1"/>
            </a:gradFill>
            <a:ln w="25400" algn="ctr">
              <a:solidFill>
                <a:srgbClr val="000000"/>
              </a:solidFill>
              <a:miter lim="800000"/>
              <a:headEnd/>
              <a:tailEnd/>
            </a:ln>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grpSp>
      <p:sp>
        <p:nvSpPr>
          <p:cNvPr id="23606" name="Text Box 72"/>
          <p:cNvSpPr txBox="1">
            <a:spLocks noChangeAspect="1" noChangeArrowheads="1"/>
          </p:cNvSpPr>
          <p:nvPr/>
        </p:nvSpPr>
        <p:spPr bwMode="auto">
          <a:xfrm>
            <a:off x="4125913" y="1120775"/>
            <a:ext cx="95250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zh-CN" sz="1000" i="1" smtClean="0">
                <a:solidFill>
                  <a:srgbClr val="371178"/>
                </a:solidFill>
                <a:ea typeface="SimSun" panose="02010600030101010101" pitchFamily="2" charset="-122"/>
              </a:rPr>
              <a:t>Dete</a:t>
            </a:r>
            <a:r>
              <a:rPr lang="hu-HU" altLang="zh-CN" sz="1000" i="1" smtClean="0">
                <a:solidFill>
                  <a:srgbClr val="371178"/>
                </a:solidFill>
              </a:rPr>
              <a:t>k</a:t>
            </a:r>
            <a:r>
              <a:rPr lang="hu-HU" altLang="zh-CN" sz="1000" i="1" smtClean="0">
                <a:solidFill>
                  <a:srgbClr val="371178"/>
                </a:solidFill>
                <a:ea typeface="SimSun" panose="02010600030101010101" pitchFamily="2" charset="-122"/>
              </a:rPr>
              <a:t>tor</a:t>
            </a:r>
            <a:endParaRPr lang="hu-HU" altLang="en-US" smtClean="0">
              <a:solidFill>
                <a:srgbClr val="4F2780"/>
              </a:solidFill>
              <a:ea typeface="ＭＳ Ｐゴシック" panose="020B0600070205080204" pitchFamily="34" charset="-128"/>
            </a:endParaRPr>
          </a:p>
        </p:txBody>
      </p:sp>
      <p:sp>
        <p:nvSpPr>
          <p:cNvPr id="23607" name="Text Box 73"/>
          <p:cNvSpPr txBox="1">
            <a:spLocks noChangeAspect="1" noChangeArrowheads="1"/>
          </p:cNvSpPr>
          <p:nvPr/>
        </p:nvSpPr>
        <p:spPr bwMode="auto">
          <a:xfrm>
            <a:off x="4167188" y="3665538"/>
            <a:ext cx="9525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zh-CN" sz="1000" i="1" smtClean="0">
                <a:solidFill>
                  <a:srgbClr val="371178"/>
                </a:solidFill>
              </a:rPr>
              <a:t>Segéd</a:t>
            </a:r>
            <a:r>
              <a:rPr lang="hu-HU" altLang="zh-CN" sz="1000" i="1" smtClean="0">
                <a:solidFill>
                  <a:srgbClr val="371178"/>
                </a:solidFill>
                <a:ea typeface="SimSun" panose="02010600030101010101" pitchFamily="2" charset="-122"/>
              </a:rPr>
              <a:t> LED</a:t>
            </a:r>
            <a:endParaRPr lang="hu-HU" altLang="en-US" smtClean="0">
              <a:solidFill>
                <a:srgbClr val="4F2780"/>
              </a:solidFill>
              <a:ea typeface="ＭＳ Ｐゴシック" panose="020B0600070205080204" pitchFamily="34" charset="-128"/>
            </a:endParaRPr>
          </a:p>
        </p:txBody>
      </p:sp>
      <p:sp>
        <p:nvSpPr>
          <p:cNvPr id="23608" name="Text Box 74"/>
          <p:cNvSpPr txBox="1">
            <a:spLocks noChangeAspect="1" noChangeArrowheads="1"/>
          </p:cNvSpPr>
          <p:nvPr/>
        </p:nvSpPr>
        <p:spPr bwMode="auto">
          <a:xfrm>
            <a:off x="3017838" y="2073275"/>
            <a:ext cx="10874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zh-CN" sz="1000" i="1" smtClean="0">
                <a:solidFill>
                  <a:srgbClr val="371178"/>
                </a:solidFill>
              </a:rPr>
              <a:t>Mérendő</a:t>
            </a:r>
            <a:r>
              <a:rPr lang="hu-HU" altLang="zh-CN" sz="1000" i="1" smtClean="0">
                <a:solidFill>
                  <a:srgbClr val="371178"/>
                </a:solidFill>
                <a:ea typeface="SimSun" panose="02010600030101010101" pitchFamily="2" charset="-122"/>
              </a:rPr>
              <a:t> LED</a:t>
            </a:r>
            <a:endParaRPr lang="hu-HU" altLang="en-US" smtClean="0">
              <a:solidFill>
                <a:srgbClr val="4F2780"/>
              </a:solidFill>
              <a:ea typeface="ＭＳ Ｐゴシック" panose="020B0600070205080204" pitchFamily="34" charset="-128"/>
            </a:endParaRPr>
          </a:p>
        </p:txBody>
      </p:sp>
      <p:grpSp>
        <p:nvGrpSpPr>
          <p:cNvPr id="23609" name="Group 75"/>
          <p:cNvGrpSpPr>
            <a:grpSpLocks noChangeAspect="1"/>
          </p:cNvGrpSpPr>
          <p:nvPr/>
        </p:nvGrpSpPr>
        <p:grpSpPr bwMode="auto">
          <a:xfrm>
            <a:off x="1981200" y="2178050"/>
            <a:ext cx="401638" cy="382588"/>
            <a:chOff x="3205" y="5620"/>
            <a:chExt cx="728" cy="692"/>
          </a:xfrm>
        </p:grpSpPr>
        <p:sp>
          <p:nvSpPr>
            <p:cNvPr id="23623" name="Line 76"/>
            <p:cNvSpPr>
              <a:spLocks noChangeAspect="1" noChangeShapeType="1"/>
            </p:cNvSpPr>
            <p:nvPr/>
          </p:nvSpPr>
          <p:spPr bwMode="auto">
            <a:xfrm flipV="1">
              <a:off x="3229" y="5620"/>
              <a:ext cx="0" cy="692"/>
            </a:xfrm>
            <a:prstGeom prst="line">
              <a:avLst/>
            </a:prstGeom>
            <a:noFill/>
            <a:ln w="12700">
              <a:solidFill>
                <a:srgbClr val="4D2885"/>
              </a:solidFill>
              <a:round/>
              <a:headEnd/>
              <a:tailEnd type="stealth" w="med" len="lg"/>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24" name="Text Box 77"/>
            <p:cNvSpPr txBox="1">
              <a:spLocks noChangeAspect="1" noChangeArrowheads="1"/>
            </p:cNvSpPr>
            <p:nvPr/>
          </p:nvSpPr>
          <p:spPr bwMode="auto">
            <a:xfrm>
              <a:off x="3205" y="5756"/>
              <a:ext cx="728" cy="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zh-CN" sz="1200" i="1" smtClean="0">
                  <a:solidFill>
                    <a:srgbClr val="4D2885"/>
                  </a:solidFill>
                  <a:ea typeface="SimSun" panose="02010600030101010101" pitchFamily="2" charset="-122"/>
                </a:rPr>
                <a:t>I</a:t>
              </a:r>
              <a:r>
                <a:rPr lang="hu-HU" altLang="zh-CN" sz="1200" i="1" baseline="-25000" smtClean="0">
                  <a:solidFill>
                    <a:srgbClr val="4D2885"/>
                  </a:solidFill>
                  <a:ea typeface="SimSun" panose="02010600030101010101" pitchFamily="2" charset="-122"/>
                </a:rPr>
                <a:t>F</a:t>
              </a:r>
              <a:endParaRPr lang="hu-HU" altLang="en-US" smtClean="0">
                <a:solidFill>
                  <a:srgbClr val="4F2780"/>
                </a:solidFill>
                <a:ea typeface="ＭＳ Ｐゴシック" panose="020B0600070205080204" pitchFamily="34" charset="-128"/>
              </a:endParaRPr>
            </a:p>
          </p:txBody>
        </p:sp>
      </p:grpSp>
      <p:sp>
        <p:nvSpPr>
          <p:cNvPr id="23610" name="Text Box 78"/>
          <p:cNvSpPr txBox="1">
            <a:spLocks noChangeAspect="1" noChangeArrowheads="1"/>
          </p:cNvSpPr>
          <p:nvPr/>
        </p:nvSpPr>
        <p:spPr bwMode="auto">
          <a:xfrm>
            <a:off x="5111750" y="1916113"/>
            <a:ext cx="95250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zh-CN" sz="1000" i="1" smtClean="0">
                <a:solidFill>
                  <a:srgbClr val="371178"/>
                </a:solidFill>
              </a:rPr>
              <a:t>Integráló gömb</a:t>
            </a:r>
            <a:endParaRPr lang="hu-HU" altLang="en-US" smtClean="0">
              <a:solidFill>
                <a:srgbClr val="4F2780"/>
              </a:solidFill>
            </a:endParaRPr>
          </a:p>
        </p:txBody>
      </p:sp>
      <p:sp>
        <p:nvSpPr>
          <p:cNvPr id="23611" name="Text Box 79"/>
          <p:cNvSpPr txBox="1">
            <a:spLocks noChangeAspect="1" noChangeArrowheads="1"/>
          </p:cNvSpPr>
          <p:nvPr/>
        </p:nvSpPr>
        <p:spPr bwMode="auto">
          <a:xfrm>
            <a:off x="3238500" y="4214813"/>
            <a:ext cx="1162050" cy="74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lnSpc>
                <a:spcPct val="100000"/>
              </a:lnSpc>
            </a:pPr>
            <a:r>
              <a:rPr lang="hu-HU" altLang="zh-CN" sz="1400" b="1" smtClean="0">
                <a:solidFill>
                  <a:srgbClr val="000000"/>
                </a:solidFill>
              </a:rPr>
              <a:t>Termikus tesztelő berendezés</a:t>
            </a:r>
            <a:endParaRPr lang="hu-HU" altLang="en-US" sz="2400" smtClean="0">
              <a:solidFill>
                <a:srgbClr val="000000"/>
              </a:solidFill>
            </a:endParaRPr>
          </a:p>
        </p:txBody>
      </p:sp>
      <p:sp>
        <p:nvSpPr>
          <p:cNvPr id="23612" name="Line 80"/>
          <p:cNvSpPr>
            <a:spLocks noChangeAspect="1" noChangeShapeType="1"/>
          </p:cNvSpPr>
          <p:nvPr/>
        </p:nvSpPr>
        <p:spPr bwMode="auto">
          <a:xfrm flipV="1">
            <a:off x="1752600" y="3595688"/>
            <a:ext cx="144463" cy="246062"/>
          </a:xfrm>
          <a:prstGeom prst="line">
            <a:avLst/>
          </a:prstGeom>
          <a:noFill/>
          <a:ln w="25400">
            <a:solidFill>
              <a:srgbClr val="4D2885"/>
            </a:solidFill>
            <a:prstDash val="sysDot"/>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13" name="Line 81"/>
          <p:cNvSpPr>
            <a:spLocks noChangeAspect="1" noChangeShapeType="1"/>
          </p:cNvSpPr>
          <p:nvPr/>
        </p:nvSpPr>
        <p:spPr bwMode="auto">
          <a:xfrm rot="10800000" flipH="1">
            <a:off x="1898650" y="1765300"/>
            <a:ext cx="0" cy="1790700"/>
          </a:xfrm>
          <a:prstGeom prst="line">
            <a:avLst/>
          </a:prstGeom>
          <a:noFill/>
          <a:ln w="25400">
            <a:solidFill>
              <a:srgbClr val="4D2885"/>
            </a:solidFill>
            <a:round/>
            <a:headEnd/>
            <a:tailEn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sp>
        <p:nvSpPr>
          <p:cNvPr id="23614" name="Oval 82"/>
          <p:cNvSpPr>
            <a:spLocks noChangeAspect="1" noChangeArrowheads="1"/>
          </p:cNvSpPr>
          <p:nvPr/>
        </p:nvSpPr>
        <p:spPr bwMode="auto">
          <a:xfrm>
            <a:off x="1874838" y="3559175"/>
            <a:ext cx="44450" cy="41275"/>
          </a:xfrm>
          <a:prstGeom prst="ellipse">
            <a:avLst/>
          </a:prstGeom>
          <a:solidFill>
            <a:srgbClr val="FFFFFF"/>
          </a:solidFill>
          <a:ln w="19050" algn="ctr">
            <a:solidFill>
              <a:srgbClr val="371178"/>
            </a:solidFill>
            <a:round/>
            <a:headEnd/>
            <a:tailEnd/>
          </a:ln>
        </p:spPr>
        <p:txBody>
          <a:bodyPr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615" name="Line 83"/>
          <p:cNvSpPr>
            <a:spLocks noChangeAspect="1" noChangeShapeType="1"/>
          </p:cNvSpPr>
          <p:nvPr/>
        </p:nvSpPr>
        <p:spPr bwMode="auto">
          <a:xfrm rot="10800000">
            <a:off x="1905000" y="3883025"/>
            <a:ext cx="0" cy="192088"/>
          </a:xfrm>
          <a:prstGeom prst="line">
            <a:avLst/>
          </a:prstGeom>
          <a:noFill/>
          <a:ln w="25400">
            <a:solidFill>
              <a:srgbClr val="4D2885"/>
            </a:solidFill>
            <a:round/>
            <a:headEnd/>
            <a:tailEnd type="oval" w="med" len="med"/>
          </a:ln>
          <a:extLst>
            <a:ext uri="{909E8E84-426E-40DD-AFC4-6F175D3DCCD1}">
              <a14:hiddenFill xmlns:a14="http://schemas.microsoft.com/office/drawing/2010/main">
                <a:noFill/>
              </a14:hiddenFill>
            </a:ext>
          </a:extLst>
        </p:spPr>
        <p:txBody>
          <a:bodyPr/>
          <a:lstStyle/>
          <a:p>
            <a:pPr eaLnBrk="1" hangingPunct="1">
              <a:lnSpc>
                <a:spcPct val="100000"/>
              </a:lnSpc>
              <a:spcBef>
                <a:spcPct val="0"/>
              </a:spcBef>
            </a:pPr>
            <a:endParaRPr lang="en-US" sz="1800" smtClean="0">
              <a:solidFill>
                <a:srgbClr val="000000"/>
              </a:solidFill>
            </a:endParaRPr>
          </a:p>
        </p:txBody>
      </p:sp>
      <p:grpSp>
        <p:nvGrpSpPr>
          <p:cNvPr id="12" name="Group 84"/>
          <p:cNvGrpSpPr>
            <a:grpSpLocks/>
          </p:cNvGrpSpPr>
          <p:nvPr/>
        </p:nvGrpSpPr>
        <p:grpSpPr bwMode="auto">
          <a:xfrm>
            <a:off x="2601913" y="5208588"/>
            <a:ext cx="2390775" cy="517525"/>
            <a:chOff x="1639" y="3281"/>
            <a:chExt cx="1506" cy="326"/>
          </a:xfrm>
        </p:grpSpPr>
        <p:sp>
          <p:nvSpPr>
            <p:cNvPr id="23621" name="AutoShape 85"/>
            <p:cNvSpPr>
              <a:spLocks noChangeAspect="1" noChangeArrowheads="1"/>
            </p:cNvSpPr>
            <p:nvPr/>
          </p:nvSpPr>
          <p:spPr bwMode="auto">
            <a:xfrm rot="10800000" flipH="1">
              <a:off x="1639" y="3299"/>
              <a:ext cx="637" cy="295"/>
            </a:xfrm>
            <a:prstGeom prst="rightArrow">
              <a:avLst>
                <a:gd name="adj1" fmla="val 50000"/>
                <a:gd name="adj2" fmla="val 53983"/>
              </a:avLst>
            </a:prstGeom>
            <a:solidFill>
              <a:srgbClr val="4D2885"/>
            </a:solidFill>
            <a:ln w="15875">
              <a:solidFill>
                <a:srgbClr val="CE3239"/>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622" name="Text Box 86"/>
            <p:cNvSpPr txBox="1">
              <a:spLocks noChangeAspect="1" noChangeArrowheads="1"/>
            </p:cNvSpPr>
            <p:nvPr/>
          </p:nvSpPr>
          <p:spPr bwMode="auto">
            <a:xfrm>
              <a:off x="2358" y="3281"/>
              <a:ext cx="787"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en-US" sz="1400" smtClean="0">
                  <a:solidFill>
                    <a:srgbClr val="4D2885"/>
                  </a:solidFill>
                </a:rPr>
                <a:t>kikapcsolás</a:t>
              </a:r>
              <a:r>
                <a:rPr lang="en-US" altLang="en-US" sz="1400" smtClean="0">
                  <a:solidFill>
                    <a:srgbClr val="4D2885"/>
                  </a:solidFill>
                  <a:ea typeface="ＭＳ Ｐゴシック" panose="020B0600070205080204" pitchFamily="34" charset="-128"/>
                </a:rPr>
                <a:t> </a:t>
              </a:r>
              <a:r>
                <a:rPr lang="hu-HU" altLang="en-US" sz="1400" smtClean="0">
                  <a:solidFill>
                    <a:srgbClr val="4D2885"/>
                  </a:solidFill>
                </a:rPr>
                <a:t>(</a:t>
              </a:r>
              <a:r>
                <a:rPr lang="en-US" altLang="en-US" sz="1400" i="1" smtClean="0">
                  <a:solidFill>
                    <a:srgbClr val="4D2885"/>
                  </a:solidFill>
                  <a:ea typeface="ＭＳ Ｐゴシック" panose="020B0600070205080204" pitchFamily="34" charset="-128"/>
                </a:rPr>
                <a:t>I</a:t>
              </a:r>
              <a:r>
                <a:rPr lang="en-US" altLang="en-US" sz="1400" i="1" baseline="-25000" smtClean="0">
                  <a:solidFill>
                    <a:srgbClr val="4D2885"/>
                  </a:solidFill>
                  <a:ea typeface="ＭＳ Ｐゴシック" panose="020B0600070205080204" pitchFamily="34" charset="-128"/>
                </a:rPr>
                <a:t>H</a:t>
              </a:r>
              <a:r>
                <a:rPr lang="hu-HU" altLang="en-US" sz="1400" smtClean="0">
                  <a:solidFill>
                    <a:srgbClr val="4D2885"/>
                  </a:solidFill>
                </a:rPr>
                <a:t>-ról </a:t>
              </a:r>
              <a:r>
                <a:rPr lang="en-US" altLang="en-US" sz="1400" i="1" smtClean="0">
                  <a:solidFill>
                    <a:srgbClr val="4D2885"/>
                  </a:solidFill>
                  <a:ea typeface="ＭＳ Ｐゴシック" panose="020B0600070205080204" pitchFamily="34" charset="-128"/>
                </a:rPr>
                <a:t>I</a:t>
              </a:r>
              <a:r>
                <a:rPr lang="en-US" altLang="en-US" sz="1400" i="1" baseline="-25000" smtClean="0">
                  <a:solidFill>
                    <a:srgbClr val="4D2885"/>
                  </a:solidFill>
                  <a:ea typeface="ＭＳ Ｐゴシック" panose="020B0600070205080204" pitchFamily="34" charset="-128"/>
                </a:rPr>
                <a:t>M</a:t>
              </a:r>
              <a:r>
                <a:rPr lang="hu-HU" altLang="en-US" sz="1400" i="1" smtClean="0">
                  <a:solidFill>
                    <a:srgbClr val="4D2885"/>
                  </a:solidFill>
                </a:rPr>
                <a:t>-</a:t>
              </a:r>
              <a:r>
                <a:rPr lang="hu-HU" altLang="en-US" sz="1400" smtClean="0">
                  <a:solidFill>
                    <a:srgbClr val="4D2885"/>
                  </a:solidFill>
                </a:rPr>
                <a:t>re)</a:t>
              </a:r>
              <a:endParaRPr lang="en-US" altLang="en-US" sz="1400" i="1" smtClean="0">
                <a:solidFill>
                  <a:srgbClr val="4D2885"/>
                </a:solidFill>
              </a:endParaRPr>
            </a:p>
          </p:txBody>
        </p:sp>
      </p:grpSp>
      <p:grpSp>
        <p:nvGrpSpPr>
          <p:cNvPr id="13" name="Group 91"/>
          <p:cNvGrpSpPr>
            <a:grpSpLocks/>
          </p:cNvGrpSpPr>
          <p:nvPr/>
        </p:nvGrpSpPr>
        <p:grpSpPr bwMode="auto">
          <a:xfrm>
            <a:off x="6113463" y="1854200"/>
            <a:ext cx="2844800" cy="1865313"/>
            <a:chOff x="3851" y="1168"/>
            <a:chExt cx="1792" cy="1175"/>
          </a:xfrm>
        </p:grpSpPr>
        <p:sp>
          <p:nvSpPr>
            <p:cNvPr id="23618" name="Text Box 88"/>
            <p:cNvSpPr txBox="1">
              <a:spLocks noChangeAspect="1" noChangeArrowheads="1"/>
            </p:cNvSpPr>
            <p:nvPr/>
          </p:nvSpPr>
          <p:spPr bwMode="auto">
            <a:xfrm>
              <a:off x="3851" y="1664"/>
              <a:ext cx="17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0"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00000"/>
                </a:lnSpc>
              </a:pPr>
              <a:r>
                <a:rPr lang="hu-HU" altLang="en-US" sz="1400" b="1" smtClean="0">
                  <a:solidFill>
                    <a:srgbClr val="FF0000"/>
                  </a:solidFill>
                </a:rPr>
                <a:t>valós </a:t>
              </a:r>
              <a:r>
                <a:rPr lang="en-US" altLang="en-US" sz="1400" b="1" smtClean="0">
                  <a:solidFill>
                    <a:srgbClr val="FF0000"/>
                  </a:solidFill>
                  <a:ea typeface="ＭＳ Ｐゴシック" panose="020B0600070205080204" pitchFamily="34" charset="-128"/>
                </a:rPr>
                <a:t>R</a:t>
              </a:r>
              <a:r>
                <a:rPr lang="en-US" altLang="en-US" sz="1400" b="1" baseline="-25000" smtClean="0">
                  <a:solidFill>
                    <a:srgbClr val="FF0000"/>
                  </a:solidFill>
                  <a:ea typeface="ＭＳ Ｐゴシック" panose="020B0600070205080204" pitchFamily="34" charset="-128"/>
                </a:rPr>
                <a:t>th </a:t>
              </a:r>
              <a:r>
                <a:rPr lang="hu-HU" altLang="en-US" sz="1400" b="1" smtClean="0">
                  <a:solidFill>
                    <a:srgbClr val="FF0000"/>
                  </a:solidFill>
                </a:rPr>
                <a:t>és </a:t>
              </a:r>
              <a:r>
                <a:rPr lang="en-US" altLang="en-US" sz="1400" b="1" smtClean="0">
                  <a:solidFill>
                    <a:srgbClr val="FF0000"/>
                  </a:solidFill>
                  <a:ea typeface="ＭＳ Ｐゴシック" panose="020B0600070205080204" pitchFamily="34" charset="-128"/>
                </a:rPr>
                <a:t>T</a:t>
              </a:r>
              <a:r>
                <a:rPr lang="en-US" altLang="en-US" sz="1400" b="1" baseline="-25000" smtClean="0">
                  <a:solidFill>
                    <a:srgbClr val="FF0000"/>
                  </a:solidFill>
                  <a:ea typeface="ＭＳ Ｐゴシック" panose="020B0600070205080204" pitchFamily="34" charset="-128"/>
                </a:rPr>
                <a:t>J </a:t>
              </a:r>
              <a:r>
                <a:rPr lang="hu-HU" altLang="en-US" sz="1400" b="1" smtClean="0">
                  <a:solidFill>
                    <a:srgbClr val="FF0000"/>
                  </a:solidFill>
                </a:rPr>
                <a:t>számítása</a:t>
              </a:r>
              <a:endParaRPr lang="en-US" altLang="en-US" sz="1400" b="1" baseline="-25000" smtClean="0">
                <a:solidFill>
                  <a:srgbClr val="FF0000"/>
                </a:solidFill>
              </a:endParaRPr>
            </a:p>
          </p:txBody>
        </p:sp>
        <p:sp>
          <p:nvSpPr>
            <p:cNvPr id="23619" name="AutoShape 89"/>
            <p:cNvSpPr>
              <a:spLocks noChangeAspect="1" noChangeArrowheads="1"/>
            </p:cNvSpPr>
            <p:nvPr/>
          </p:nvSpPr>
          <p:spPr bwMode="auto">
            <a:xfrm rot="-5400000">
              <a:off x="4202" y="1939"/>
              <a:ext cx="512" cy="295"/>
            </a:xfrm>
            <a:prstGeom prst="rightArrow">
              <a:avLst>
                <a:gd name="adj1" fmla="val 50000"/>
                <a:gd name="adj2" fmla="val 43390"/>
              </a:avLst>
            </a:prstGeom>
            <a:solidFill>
              <a:srgbClr val="4D2885"/>
            </a:solidFill>
            <a:ln w="15875">
              <a:solidFill>
                <a:srgbClr val="CE3239"/>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sp>
          <p:nvSpPr>
            <p:cNvPr id="23620" name="AutoShape 90"/>
            <p:cNvSpPr>
              <a:spLocks noChangeAspect="1" noChangeArrowheads="1"/>
            </p:cNvSpPr>
            <p:nvPr/>
          </p:nvSpPr>
          <p:spPr bwMode="auto">
            <a:xfrm rot="5400000" flipV="1">
              <a:off x="4195" y="1276"/>
              <a:ext cx="512" cy="295"/>
            </a:xfrm>
            <a:prstGeom prst="rightArrow">
              <a:avLst>
                <a:gd name="adj1" fmla="val 50000"/>
                <a:gd name="adj2" fmla="val 43390"/>
              </a:avLst>
            </a:prstGeom>
            <a:solidFill>
              <a:srgbClr val="CE3239"/>
            </a:solidFill>
            <a:ln w="15875">
              <a:solidFill>
                <a:srgbClr val="4D2885"/>
              </a:solidFill>
              <a:miter lim="800000"/>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00000"/>
                </a:lnSpc>
                <a:spcBef>
                  <a:spcPct val="0"/>
                </a:spcBef>
              </a:pPr>
              <a:endParaRPr lang="en-US" altLang="en-US" sz="1800" smtClean="0">
                <a:solidFill>
                  <a:srgbClr val="000000"/>
                </a:solidFill>
              </a:endParaRPr>
            </a:p>
          </p:txBody>
        </p:sp>
      </p:grpSp>
    </p:spTree>
    <p:custDataLst>
      <p:tags r:id="rId2"/>
    </p:custDataLst>
    <p:extLst>
      <p:ext uri="{BB962C8B-B14F-4D97-AF65-F5344CB8AC3E}">
        <p14:creationId xmlns:p14="http://schemas.microsoft.com/office/powerpoint/2010/main" val="1017885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39939"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39940"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647C6401-EAD9-40BB-84C6-FF233552193E}" type="slidenum">
              <a:rPr lang="en-US" altLang="en-US" sz="1000">
                <a:solidFill>
                  <a:srgbClr val="8C2532"/>
                </a:solidFill>
              </a:rPr>
              <a:pPr/>
              <a:t>6</a:t>
            </a:fld>
            <a:endParaRPr lang="en-US" altLang="en-US" sz="1000">
              <a:solidFill>
                <a:srgbClr val="8C2532"/>
              </a:solidFill>
            </a:endParaRPr>
          </a:p>
        </p:txBody>
      </p:sp>
      <p:sp>
        <p:nvSpPr>
          <p:cNvPr id="39941" name="Rectangle 2"/>
          <p:cNvSpPr>
            <a:spLocks noGrp="1" noChangeArrowheads="1"/>
          </p:cNvSpPr>
          <p:nvPr>
            <p:ph type="title"/>
          </p:nvPr>
        </p:nvSpPr>
        <p:spPr>
          <a:xfrm>
            <a:off x="196850" y="950913"/>
            <a:ext cx="8756650" cy="2024062"/>
          </a:xfrm>
        </p:spPr>
        <p:txBody>
          <a:bodyPr/>
          <a:lstStyle/>
          <a:p>
            <a:pPr eaLnBrk="1" hangingPunct="1"/>
            <a:r>
              <a:rPr lang="en-US" altLang="en-US" sz="5400" smtClean="0"/>
              <a:t>LED’s: </a:t>
            </a:r>
            <a:br>
              <a:rPr lang="en-US" altLang="en-US" sz="5400" smtClean="0"/>
            </a:br>
            <a:r>
              <a:rPr lang="en-US" altLang="en-US" smtClean="0"/>
              <a:t>zwei Arten von Rekombinations-mechanismen im pn Übergang</a:t>
            </a:r>
          </a:p>
        </p:txBody>
      </p:sp>
      <p:sp>
        <p:nvSpPr>
          <p:cNvPr id="39942" name="Rectangle 3"/>
          <p:cNvSpPr>
            <a:spLocks noGrp="1" noChangeArrowheads="1"/>
          </p:cNvSpPr>
          <p:nvPr>
            <p:ph type="body" idx="1"/>
          </p:nvPr>
        </p:nvSpPr>
        <p:spPr>
          <a:xfrm>
            <a:off x="465138" y="3638550"/>
            <a:ext cx="8166100" cy="1274763"/>
          </a:xfrm>
        </p:spPr>
        <p:txBody>
          <a:bodyPr/>
          <a:lstStyle/>
          <a:p>
            <a:pPr eaLnBrk="1" hangingPunct="1">
              <a:lnSpc>
                <a:spcPct val="120000"/>
              </a:lnSpc>
            </a:pPr>
            <a:r>
              <a:rPr lang="hu-HU" altLang="en-US" b="1" smtClean="0"/>
              <a:t>Direkt</a:t>
            </a:r>
            <a:r>
              <a:rPr lang="de-DE" altLang="en-US" b="1" smtClean="0"/>
              <a:t>e</a:t>
            </a:r>
            <a:r>
              <a:rPr lang="hu-HU" altLang="en-US" b="1" smtClean="0"/>
              <a:t> </a:t>
            </a:r>
            <a:r>
              <a:rPr lang="de-DE" altLang="en-US" b="1" smtClean="0"/>
              <a:t>R</a:t>
            </a:r>
            <a:r>
              <a:rPr lang="hu-HU" altLang="en-US" b="1" smtClean="0"/>
              <a:t>ekombin</a:t>
            </a:r>
            <a:r>
              <a:rPr lang="de-DE" altLang="en-US" b="1" smtClean="0"/>
              <a:t>at</a:t>
            </a:r>
            <a:r>
              <a:rPr lang="hu-HU" altLang="en-US" b="1" smtClean="0"/>
              <a:t>i</a:t>
            </a:r>
            <a:r>
              <a:rPr lang="de-DE" altLang="en-US" b="1" smtClean="0"/>
              <a:t>on</a:t>
            </a:r>
            <a:r>
              <a:rPr lang="hu-HU" altLang="en-US" b="1" smtClean="0"/>
              <a:t>: </a:t>
            </a:r>
            <a:r>
              <a:rPr lang="de-DE" altLang="en-US" b="1" smtClean="0"/>
              <a:t>Licht</a:t>
            </a:r>
            <a:r>
              <a:rPr lang="hu-HU" altLang="en-US" b="1" smtClean="0"/>
              <a:t>emissi</a:t>
            </a:r>
            <a:r>
              <a:rPr lang="de-DE" altLang="en-US" b="1" smtClean="0"/>
              <a:t>on</a:t>
            </a:r>
            <a:endParaRPr lang="en-US" altLang="en-US" b="1" smtClean="0"/>
          </a:p>
          <a:p>
            <a:pPr eaLnBrk="1" hangingPunct="1">
              <a:lnSpc>
                <a:spcPct val="120000"/>
              </a:lnSpc>
            </a:pPr>
            <a:r>
              <a:rPr lang="hu-HU" altLang="en-US" b="1" smtClean="0"/>
              <a:t>Indirekt</a:t>
            </a:r>
            <a:r>
              <a:rPr lang="de-DE" altLang="en-US" b="1" smtClean="0"/>
              <a:t>e</a:t>
            </a:r>
            <a:r>
              <a:rPr lang="hu-HU" altLang="en-US" b="1" smtClean="0"/>
              <a:t> </a:t>
            </a:r>
            <a:r>
              <a:rPr lang="de-DE" altLang="en-US" b="1" smtClean="0"/>
              <a:t>R</a:t>
            </a:r>
            <a:r>
              <a:rPr lang="hu-HU" altLang="en-US" b="1" smtClean="0"/>
              <a:t>ekombin</a:t>
            </a:r>
            <a:r>
              <a:rPr lang="de-DE" altLang="en-US" b="1" smtClean="0"/>
              <a:t>at</a:t>
            </a:r>
            <a:r>
              <a:rPr lang="hu-HU" altLang="en-US" b="1" smtClean="0"/>
              <a:t>i</a:t>
            </a:r>
            <a:r>
              <a:rPr lang="de-DE" altLang="en-US" b="1" smtClean="0"/>
              <a:t>on</a:t>
            </a:r>
            <a:r>
              <a:rPr lang="hu-HU" altLang="en-US" b="1" smtClean="0"/>
              <a:t>: </a:t>
            </a:r>
            <a:r>
              <a:rPr lang="de-DE" altLang="en-US" b="1" smtClean="0"/>
              <a:t>D</a:t>
            </a:r>
            <a:r>
              <a:rPr lang="hu-HU" altLang="en-US" b="1" smtClean="0"/>
              <a:t>issip</a:t>
            </a:r>
            <a:r>
              <a:rPr lang="de-DE" altLang="en-US" b="1" smtClean="0"/>
              <a:t>ation</a:t>
            </a:r>
            <a:endParaRPr lang="en-US" altLang="en-US" smtClean="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4"/>
          <p:cNvGrpSpPr>
            <a:grpSpLocks/>
          </p:cNvGrpSpPr>
          <p:nvPr/>
        </p:nvGrpSpPr>
        <p:grpSpPr bwMode="auto">
          <a:xfrm>
            <a:off x="1711325" y="4171950"/>
            <a:ext cx="5616575" cy="2533650"/>
            <a:chOff x="1720850" y="4171950"/>
            <a:chExt cx="5617124" cy="2533650"/>
          </a:xfrm>
        </p:grpSpPr>
        <p:pic>
          <p:nvPicPr>
            <p:cNvPr id="15405"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20850" y="4171950"/>
              <a:ext cx="5617124" cy="253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06" name="Rectangle 42"/>
            <p:cNvSpPr>
              <a:spLocks noChangeArrowheads="1"/>
            </p:cNvSpPr>
            <p:nvPr/>
          </p:nvSpPr>
          <p:spPr bwMode="auto">
            <a:xfrm>
              <a:off x="4025900" y="5962650"/>
              <a:ext cx="1485900" cy="676275"/>
            </a:xfrm>
            <a:prstGeom prst="rect">
              <a:avLst/>
            </a:prstGeom>
            <a:solidFill>
              <a:schemeClr val="bg1"/>
            </a:solidFill>
            <a:ln>
              <a:noFill/>
            </a:ln>
            <a:extLst>
              <a:ext uri="{91240B29-F687-4F45-9708-019B960494DF}">
                <a14:hiddenLine xmlns:a14="http://schemas.microsoft.com/office/drawing/2010/main" w="15875" algn="ctr">
                  <a:solidFill>
                    <a:srgbClr val="000000"/>
                  </a:solidFill>
                  <a:round/>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pic>
        <p:nvPicPr>
          <p:cNvPr id="15364" name="Picture 4" descr="sav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2875" y="1135063"/>
            <a:ext cx="2114550" cy="220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5" name="Date Placeholder 4"/>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15366" name="Slide Number Placeholder 6"/>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1EC2B4B7-5275-4DFE-91F9-0AC9ADE97433}" type="slidenum">
              <a:rPr lang="en-US" altLang="en-US" sz="1000">
                <a:solidFill>
                  <a:srgbClr val="8C2532"/>
                </a:solidFill>
              </a:rPr>
              <a:pPr/>
              <a:t>7</a:t>
            </a:fld>
            <a:endParaRPr lang="en-US" altLang="en-US" sz="1000">
              <a:solidFill>
                <a:srgbClr val="8C2532"/>
              </a:solidFill>
            </a:endParaRPr>
          </a:p>
        </p:txBody>
      </p:sp>
      <p:sp>
        <p:nvSpPr>
          <p:cNvPr id="15367" name="Rectangle 2"/>
          <p:cNvSpPr>
            <a:spLocks noGrp="1" noChangeArrowheads="1"/>
          </p:cNvSpPr>
          <p:nvPr>
            <p:ph type="title"/>
          </p:nvPr>
        </p:nvSpPr>
        <p:spPr/>
        <p:txBody>
          <a:bodyPr/>
          <a:lstStyle/>
          <a:p>
            <a:pPr eaLnBrk="1" hangingPunct="1"/>
            <a:r>
              <a:rPr lang="de-DE" altLang="en-US" smtClean="0"/>
              <a:t>Rekap</a:t>
            </a:r>
            <a:r>
              <a:rPr lang="hu-HU" altLang="en-US" smtClean="0"/>
              <a:t>: </a:t>
            </a:r>
            <a:r>
              <a:rPr lang="de-DE" altLang="en-US" smtClean="0"/>
              <a:t>G</a:t>
            </a:r>
            <a:r>
              <a:rPr lang="hu-HU" altLang="en-US" smtClean="0"/>
              <a:t>ener</a:t>
            </a:r>
            <a:r>
              <a:rPr lang="de-DE" altLang="en-US" smtClean="0"/>
              <a:t>at</a:t>
            </a:r>
            <a:r>
              <a:rPr lang="hu-HU" altLang="en-US" smtClean="0"/>
              <a:t>i</a:t>
            </a:r>
            <a:r>
              <a:rPr lang="de-DE" altLang="en-US" smtClean="0"/>
              <a:t>on</a:t>
            </a:r>
            <a:r>
              <a:rPr lang="hu-HU" altLang="en-US" smtClean="0"/>
              <a:t>/</a:t>
            </a:r>
            <a:r>
              <a:rPr lang="de-DE" altLang="en-US" smtClean="0"/>
              <a:t>R</a:t>
            </a:r>
            <a:r>
              <a:rPr lang="hu-HU" altLang="en-US" smtClean="0"/>
              <a:t>ekombin</a:t>
            </a:r>
            <a:r>
              <a:rPr lang="de-DE" altLang="en-US" smtClean="0"/>
              <a:t>at</a:t>
            </a:r>
            <a:r>
              <a:rPr lang="hu-HU" altLang="en-US" smtClean="0"/>
              <a:t>i</a:t>
            </a:r>
            <a:r>
              <a:rPr lang="de-DE" altLang="en-US" smtClean="0"/>
              <a:t>on</a:t>
            </a:r>
            <a:endParaRPr lang="hu-HU" altLang="en-US" smtClean="0"/>
          </a:p>
        </p:txBody>
      </p:sp>
      <p:sp>
        <p:nvSpPr>
          <p:cNvPr id="30726" name="Rectangle 3"/>
          <p:cNvSpPr>
            <a:spLocks noGrp="1" noChangeArrowheads="1"/>
          </p:cNvSpPr>
          <p:nvPr>
            <p:ph type="body" sz="half" idx="2"/>
          </p:nvPr>
        </p:nvSpPr>
        <p:spPr>
          <a:xfrm>
            <a:off x="2289175" y="1368425"/>
            <a:ext cx="6588125" cy="1508125"/>
          </a:xfrm>
        </p:spPr>
        <p:txBody>
          <a:bodyPr/>
          <a:lstStyle/>
          <a:p>
            <a:pPr eaLnBrk="1" hangingPunct="1">
              <a:spcBef>
                <a:spcPct val="0"/>
              </a:spcBef>
            </a:pPr>
            <a:r>
              <a:rPr lang="pt-BR" altLang="en-US" sz="1800" b="1" u="sng" smtClean="0">
                <a:solidFill>
                  <a:schemeClr val="tx1"/>
                </a:solidFill>
              </a:rPr>
              <a:t>Generation</a:t>
            </a:r>
            <a:r>
              <a:rPr lang="pt-BR" altLang="en-US" sz="1800" smtClean="0"/>
              <a:t>: </a:t>
            </a:r>
            <a:r>
              <a:rPr lang="de-DE" altLang="en-US" sz="1800" smtClean="0"/>
              <a:t>z.B</a:t>
            </a:r>
            <a:r>
              <a:rPr lang="hu-HU" altLang="en-US" sz="1800" smtClean="0"/>
              <a:t>. </a:t>
            </a:r>
            <a:r>
              <a:rPr lang="de-DE" altLang="en-US" sz="1800" smtClean="0"/>
              <a:t>Erregung durch Verwendung der thermischen Durchschnittsenergie</a:t>
            </a:r>
            <a:endParaRPr lang="hu-HU" altLang="en-US" sz="1800" smtClean="0"/>
          </a:p>
          <a:p>
            <a:pPr lvl="2" eaLnBrk="1" hangingPunct="1">
              <a:spcBef>
                <a:spcPct val="0"/>
              </a:spcBef>
            </a:pPr>
            <a:endParaRPr lang="hu-HU" altLang="en-US" sz="1000" smtClean="0"/>
          </a:p>
          <a:p>
            <a:pPr eaLnBrk="1" hangingPunct="1">
              <a:spcBef>
                <a:spcPct val="0"/>
              </a:spcBef>
            </a:pPr>
            <a:r>
              <a:rPr lang="hu-HU" altLang="en-US" sz="1800" b="1" u="sng" smtClean="0">
                <a:solidFill>
                  <a:schemeClr val="tx1"/>
                </a:solidFill>
              </a:rPr>
              <a:t>Rekombin</a:t>
            </a:r>
            <a:r>
              <a:rPr lang="de-DE" altLang="en-US" sz="1800" b="1" u="sng" smtClean="0">
                <a:solidFill>
                  <a:schemeClr val="tx1"/>
                </a:solidFill>
              </a:rPr>
              <a:t>at</a:t>
            </a:r>
            <a:r>
              <a:rPr lang="hu-HU" altLang="en-US" sz="1800" b="1" u="sng" smtClean="0">
                <a:solidFill>
                  <a:schemeClr val="tx1"/>
                </a:solidFill>
              </a:rPr>
              <a:t>i</a:t>
            </a:r>
            <a:r>
              <a:rPr lang="de-DE" altLang="en-US" sz="1800" b="1" u="sng" smtClean="0">
                <a:solidFill>
                  <a:schemeClr val="tx1"/>
                </a:solidFill>
              </a:rPr>
              <a:t>on</a:t>
            </a:r>
            <a:r>
              <a:rPr lang="hu-HU" altLang="en-US" sz="1800" smtClean="0"/>
              <a:t>: </a:t>
            </a:r>
            <a:r>
              <a:rPr lang="de-DE" altLang="en-US" sz="1800" smtClean="0"/>
              <a:t>E</a:t>
            </a:r>
            <a:r>
              <a:rPr lang="hu-HU" altLang="en-US" sz="1800" smtClean="0"/>
              <a:t>nergi</a:t>
            </a:r>
            <a:r>
              <a:rPr lang="de-DE" altLang="en-US" sz="1800" smtClean="0"/>
              <a:t>e</a:t>
            </a:r>
            <a:r>
              <a:rPr lang="hu-HU" altLang="en-US" sz="1800" smtClean="0"/>
              <a:t>a</a:t>
            </a:r>
            <a:r>
              <a:rPr lang="de-DE" altLang="en-US" sz="1800" smtClean="0"/>
              <a:t>bgabe</a:t>
            </a:r>
            <a:r>
              <a:rPr lang="hu-HU" altLang="en-US" sz="1800" smtClean="0"/>
              <a:t> (</a:t>
            </a:r>
            <a:r>
              <a:rPr lang="de-DE" altLang="en-US" sz="1800" smtClean="0"/>
              <a:t>Wärme</a:t>
            </a:r>
            <a:r>
              <a:rPr lang="hu-HU" altLang="en-US" sz="1800" smtClean="0"/>
              <a:t>, </a:t>
            </a:r>
            <a:r>
              <a:rPr lang="de-DE" altLang="en-US" sz="1800" smtClean="0"/>
              <a:t>Licht</a:t>
            </a:r>
            <a:r>
              <a:rPr lang="hu-HU" altLang="en-US" sz="1800" smtClean="0"/>
              <a:t>)</a:t>
            </a:r>
            <a:endParaRPr lang="en-US" altLang="en-US" sz="1800" smtClean="0"/>
          </a:p>
          <a:p>
            <a:pPr eaLnBrk="1" hangingPunct="1">
              <a:spcBef>
                <a:spcPct val="0"/>
              </a:spcBef>
            </a:pPr>
            <a:endParaRPr lang="en-US" altLang="en-US" sz="1200" smtClean="0"/>
          </a:p>
          <a:p>
            <a:pPr eaLnBrk="1" hangingPunct="1">
              <a:spcBef>
                <a:spcPct val="0"/>
              </a:spcBef>
              <a:buFont typeface="Arial" panose="020B0604020202020204" pitchFamily="34" charset="0"/>
              <a:buNone/>
            </a:pPr>
            <a:endParaRPr lang="hu-HU" altLang="en-US" sz="1800" smtClean="0"/>
          </a:p>
        </p:txBody>
      </p:sp>
      <p:sp>
        <p:nvSpPr>
          <p:cNvPr id="15369"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grpSp>
        <p:nvGrpSpPr>
          <p:cNvPr id="3" name="Group 46"/>
          <p:cNvGrpSpPr>
            <a:grpSpLocks/>
          </p:cNvGrpSpPr>
          <p:nvPr/>
        </p:nvGrpSpPr>
        <p:grpSpPr bwMode="auto">
          <a:xfrm>
            <a:off x="3644900" y="2913063"/>
            <a:ext cx="3565525" cy="1847850"/>
            <a:chOff x="4340224" y="3741738"/>
            <a:chExt cx="3565527" cy="1848179"/>
          </a:xfrm>
        </p:grpSpPr>
        <p:graphicFrame>
          <p:nvGraphicFramePr>
            <p:cNvPr id="15362" name="Object 8"/>
            <p:cNvGraphicFramePr>
              <a:graphicFrameLocks noChangeAspect="1"/>
            </p:cNvGraphicFramePr>
            <p:nvPr/>
          </p:nvGraphicFramePr>
          <p:xfrm>
            <a:off x="4972051" y="3741738"/>
            <a:ext cx="2933700" cy="1848179"/>
          </p:xfrm>
          <a:graphic>
            <a:graphicData uri="http://schemas.openxmlformats.org/presentationml/2006/ole">
              <mc:AlternateContent xmlns:mc="http://schemas.openxmlformats.org/markup-compatibility/2006">
                <mc:Choice xmlns:v="urn:schemas-microsoft-com:vml" Requires="v">
                  <p:oleObj spid="_x0000_s15421" name="Photo Editor Photo" r:id="rId6" imgW="6819048" imgH="4296375" progId="MSPhotoEd.3">
                    <p:embed/>
                  </p:oleObj>
                </mc:Choice>
                <mc:Fallback>
                  <p:oleObj name="Photo Editor Photo" r:id="rId6" imgW="6819048" imgH="4296375" progId="MSPhotoEd.3">
                    <p:embed/>
                    <p:pic>
                      <p:nvPicPr>
                        <p:cNvPr id="0"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72051" y="3741738"/>
                          <a:ext cx="2933700" cy="184817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404" name="Rectangle 45"/>
            <p:cNvSpPr>
              <a:spLocks noChangeArrowheads="1"/>
            </p:cNvSpPr>
            <p:nvPr/>
          </p:nvSpPr>
          <p:spPr bwMode="auto">
            <a:xfrm>
              <a:off x="4340224" y="5143500"/>
              <a:ext cx="365125" cy="353943"/>
            </a:xfrm>
            <a:prstGeom prst="rect">
              <a:avLst/>
            </a:prstGeom>
            <a:solidFill>
              <a:schemeClr val="bg1"/>
            </a:solidFill>
            <a:ln>
              <a:noFill/>
            </a:ln>
            <a:extLst>
              <a:ext uri="{91240B29-F687-4F45-9708-019B960494DF}">
                <a14:hiddenLine xmlns:a14="http://schemas.microsoft.com/office/drawing/2010/main" w="15875" algn="ctr">
                  <a:solidFill>
                    <a:srgbClr val="000000"/>
                  </a:solidFill>
                  <a:round/>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grpSp>
        <p:nvGrpSpPr>
          <p:cNvPr id="4" name="Group 48"/>
          <p:cNvGrpSpPr>
            <a:grpSpLocks/>
          </p:cNvGrpSpPr>
          <p:nvPr/>
        </p:nvGrpSpPr>
        <p:grpSpPr bwMode="auto">
          <a:xfrm>
            <a:off x="5100638" y="3570288"/>
            <a:ext cx="1381125" cy="776287"/>
            <a:chOff x="4095751" y="3300411"/>
            <a:chExt cx="1381688" cy="776850"/>
          </a:xfrm>
        </p:grpSpPr>
        <p:sp>
          <p:nvSpPr>
            <p:cNvPr id="15397" name="Oval 34"/>
            <p:cNvSpPr>
              <a:spLocks noChangeAspect="1"/>
            </p:cNvSpPr>
            <p:nvPr/>
          </p:nvSpPr>
          <p:spPr bwMode="auto">
            <a:xfrm>
              <a:off x="4095751" y="3300411"/>
              <a:ext cx="72000" cy="72000"/>
            </a:xfrm>
            <a:prstGeom prst="ellipse">
              <a:avLst/>
            </a:prstGeom>
            <a:solidFill>
              <a:srgbClr val="FFFF00"/>
            </a:solidFill>
            <a:ln w="25400" algn="ctr">
              <a:solidFill>
                <a:srgbClr val="1F9519"/>
              </a:solidFill>
              <a:round/>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5398" name="Oval 35"/>
            <p:cNvSpPr>
              <a:spLocks noChangeAspect="1"/>
            </p:cNvSpPr>
            <p:nvPr/>
          </p:nvSpPr>
          <p:spPr bwMode="auto">
            <a:xfrm>
              <a:off x="4238626" y="3414711"/>
              <a:ext cx="72000" cy="72000"/>
            </a:xfrm>
            <a:prstGeom prst="ellipse">
              <a:avLst/>
            </a:prstGeom>
            <a:solidFill>
              <a:srgbClr val="FFFF00"/>
            </a:solidFill>
            <a:ln w="25400" algn="ctr">
              <a:solidFill>
                <a:srgbClr val="1F9519"/>
              </a:solidFill>
              <a:round/>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5399" name="Oval 36"/>
            <p:cNvSpPr>
              <a:spLocks noChangeAspect="1"/>
            </p:cNvSpPr>
            <p:nvPr/>
          </p:nvSpPr>
          <p:spPr bwMode="auto">
            <a:xfrm>
              <a:off x="4386264" y="3548061"/>
              <a:ext cx="72000" cy="72000"/>
            </a:xfrm>
            <a:prstGeom prst="ellipse">
              <a:avLst/>
            </a:prstGeom>
            <a:solidFill>
              <a:srgbClr val="FFFF00"/>
            </a:solidFill>
            <a:ln w="25400" algn="ctr">
              <a:solidFill>
                <a:srgbClr val="1F9519"/>
              </a:solidFill>
              <a:round/>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5400" name="Oval 37"/>
            <p:cNvSpPr>
              <a:spLocks noChangeAspect="1"/>
            </p:cNvSpPr>
            <p:nvPr/>
          </p:nvSpPr>
          <p:spPr bwMode="auto">
            <a:xfrm>
              <a:off x="4567238" y="3671886"/>
              <a:ext cx="72000" cy="72000"/>
            </a:xfrm>
            <a:prstGeom prst="ellipse">
              <a:avLst/>
            </a:prstGeom>
            <a:solidFill>
              <a:srgbClr val="FFFF00"/>
            </a:solidFill>
            <a:ln w="25400" algn="ctr">
              <a:solidFill>
                <a:srgbClr val="1F9519"/>
              </a:solidFill>
              <a:round/>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5401" name="Oval 38"/>
            <p:cNvSpPr>
              <a:spLocks noChangeAspect="1"/>
            </p:cNvSpPr>
            <p:nvPr/>
          </p:nvSpPr>
          <p:spPr bwMode="auto">
            <a:xfrm>
              <a:off x="4762501" y="3786186"/>
              <a:ext cx="72000" cy="72000"/>
            </a:xfrm>
            <a:prstGeom prst="ellipse">
              <a:avLst/>
            </a:prstGeom>
            <a:solidFill>
              <a:srgbClr val="FFFF00"/>
            </a:solidFill>
            <a:ln w="25400" algn="ctr">
              <a:solidFill>
                <a:srgbClr val="1F9519"/>
              </a:solidFill>
              <a:round/>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5402" name="Oval 39"/>
            <p:cNvSpPr>
              <a:spLocks noChangeAspect="1"/>
            </p:cNvSpPr>
            <p:nvPr/>
          </p:nvSpPr>
          <p:spPr bwMode="auto">
            <a:xfrm>
              <a:off x="5033963" y="3895724"/>
              <a:ext cx="72000" cy="72000"/>
            </a:xfrm>
            <a:prstGeom prst="ellipse">
              <a:avLst/>
            </a:prstGeom>
            <a:solidFill>
              <a:srgbClr val="FFFF00"/>
            </a:solidFill>
            <a:ln w="25400" algn="ctr">
              <a:solidFill>
                <a:srgbClr val="1F9519"/>
              </a:solidFill>
              <a:round/>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15403" name="Oval 40"/>
            <p:cNvSpPr>
              <a:spLocks noChangeAspect="1"/>
            </p:cNvSpPr>
            <p:nvPr/>
          </p:nvSpPr>
          <p:spPr bwMode="auto">
            <a:xfrm>
              <a:off x="5405439" y="4005261"/>
              <a:ext cx="72000" cy="72000"/>
            </a:xfrm>
            <a:prstGeom prst="ellipse">
              <a:avLst/>
            </a:prstGeom>
            <a:solidFill>
              <a:srgbClr val="FFFF00"/>
            </a:solidFill>
            <a:ln w="25400" algn="ctr">
              <a:solidFill>
                <a:srgbClr val="1F9519"/>
              </a:solidFill>
              <a:round/>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grpSp>
        <p:nvGrpSpPr>
          <p:cNvPr id="5" name="Group 47"/>
          <p:cNvGrpSpPr>
            <a:grpSpLocks/>
          </p:cNvGrpSpPr>
          <p:nvPr/>
        </p:nvGrpSpPr>
        <p:grpSpPr bwMode="auto">
          <a:xfrm>
            <a:off x="3038475" y="3603625"/>
            <a:ext cx="5529263" cy="714375"/>
            <a:chOff x="3067050" y="3603624"/>
            <a:chExt cx="5529263" cy="714375"/>
          </a:xfrm>
        </p:grpSpPr>
        <p:sp>
          <p:nvSpPr>
            <p:cNvPr id="15379" name="TextBox 12"/>
            <p:cNvSpPr txBox="1">
              <a:spLocks noChangeArrowheads="1"/>
            </p:cNvSpPr>
            <p:nvPr/>
          </p:nvSpPr>
          <p:spPr bwMode="auto">
            <a:xfrm>
              <a:off x="3067050" y="3741737"/>
              <a:ext cx="933450"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hu-HU" altLang="en-US" sz="1100" b="1">
                  <a:solidFill>
                    <a:srgbClr val="0000FF"/>
                  </a:solidFill>
                </a:rPr>
                <a:t>Elektron</a:t>
              </a:r>
              <a:r>
                <a:rPr lang="de-DE" altLang="en-US" sz="1100" b="1">
                  <a:solidFill>
                    <a:srgbClr val="0000FF"/>
                  </a:solidFill>
                </a:rPr>
                <a:t>en</a:t>
              </a:r>
              <a:r>
                <a:rPr lang="hu-HU" altLang="en-US" sz="1100" b="1">
                  <a:solidFill>
                    <a:srgbClr val="0000FF"/>
                  </a:solidFill>
                </a:rPr>
                <a:t> </a:t>
              </a:r>
              <a:r>
                <a:rPr lang="de-DE" altLang="en-US" sz="1100" b="1">
                  <a:solidFill>
                    <a:srgbClr val="0000FF"/>
                  </a:solidFill>
                </a:rPr>
                <a:t>leiten</a:t>
              </a:r>
              <a:endParaRPr lang="en-US" altLang="en-US" sz="1100" b="1">
                <a:solidFill>
                  <a:srgbClr val="0000FF"/>
                </a:solidFill>
              </a:endParaRPr>
            </a:p>
          </p:txBody>
        </p:sp>
        <p:sp>
          <p:nvSpPr>
            <p:cNvPr id="15380" name="TextBox 13"/>
            <p:cNvSpPr txBox="1">
              <a:spLocks noChangeArrowheads="1"/>
            </p:cNvSpPr>
            <p:nvPr/>
          </p:nvSpPr>
          <p:spPr bwMode="auto">
            <a:xfrm>
              <a:off x="7662863" y="3736974"/>
              <a:ext cx="933450"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hu-HU" altLang="en-US" sz="1100" b="1">
                  <a:solidFill>
                    <a:srgbClr val="FF0000"/>
                  </a:solidFill>
                </a:rPr>
                <a:t>L</a:t>
              </a:r>
              <a:r>
                <a:rPr lang="de-DE" altLang="en-US" sz="1100" b="1">
                  <a:solidFill>
                    <a:srgbClr val="FF0000"/>
                  </a:solidFill>
                </a:rPr>
                <a:t>öcher</a:t>
              </a:r>
              <a:r>
                <a:rPr lang="hu-HU" altLang="en-US" sz="1100" b="1">
                  <a:solidFill>
                    <a:srgbClr val="FF0000"/>
                  </a:solidFill>
                </a:rPr>
                <a:t> </a:t>
              </a:r>
              <a:r>
                <a:rPr lang="de-DE" altLang="en-US" sz="1100" b="1">
                  <a:solidFill>
                    <a:srgbClr val="FF0000"/>
                  </a:solidFill>
                </a:rPr>
                <a:t>leiten</a:t>
              </a:r>
              <a:endParaRPr lang="en-US" altLang="en-US" sz="1100" b="1">
                <a:solidFill>
                  <a:srgbClr val="FF0000"/>
                </a:solidFill>
              </a:endParaRPr>
            </a:p>
          </p:txBody>
        </p:sp>
        <p:grpSp>
          <p:nvGrpSpPr>
            <p:cNvPr id="15381" name="Group 25"/>
            <p:cNvGrpSpPr>
              <a:grpSpLocks/>
            </p:cNvGrpSpPr>
            <p:nvPr/>
          </p:nvGrpSpPr>
          <p:grpSpPr bwMode="auto">
            <a:xfrm>
              <a:off x="4038595" y="3603624"/>
              <a:ext cx="2409825" cy="714375"/>
              <a:chOff x="3019425" y="3333750"/>
              <a:chExt cx="2409825" cy="714375"/>
            </a:xfrm>
          </p:grpSpPr>
          <p:cxnSp>
            <p:nvCxnSpPr>
              <p:cNvPr id="15390" name="Straight Arrow Connector 27"/>
              <p:cNvCxnSpPr>
                <a:cxnSpLocks noChangeShapeType="1"/>
              </p:cNvCxnSpPr>
              <p:nvPr/>
            </p:nvCxnSpPr>
            <p:spPr bwMode="auto">
              <a:xfrm>
                <a:off x="3019425" y="3333750"/>
                <a:ext cx="1095375" cy="0"/>
              </a:xfrm>
              <a:prstGeom prst="straightConnector1">
                <a:avLst/>
              </a:prstGeom>
              <a:noFill/>
              <a:ln w="31750" algn="ctr">
                <a:solidFill>
                  <a:srgbClr val="0000FF"/>
                </a:solidFill>
                <a:round/>
                <a:headEnd/>
                <a:tailEnd type="arrow" w="med" len="med"/>
              </a:ln>
              <a:extLst>
                <a:ext uri="{909E8E84-426E-40DD-AFC4-6F175D3DCCD1}">
                  <a14:hiddenFill xmlns:a14="http://schemas.microsoft.com/office/drawing/2010/main">
                    <a:noFill/>
                  </a14:hiddenFill>
                </a:ext>
              </a:extLst>
            </p:spPr>
          </p:cxnSp>
          <p:cxnSp>
            <p:nvCxnSpPr>
              <p:cNvPr id="15391" name="Straight Arrow Connector 28"/>
              <p:cNvCxnSpPr>
                <a:cxnSpLocks noChangeShapeType="1"/>
              </p:cNvCxnSpPr>
              <p:nvPr/>
            </p:nvCxnSpPr>
            <p:spPr bwMode="auto">
              <a:xfrm>
                <a:off x="3019425" y="3457575"/>
                <a:ext cx="1219200" cy="0"/>
              </a:xfrm>
              <a:prstGeom prst="straightConnector1">
                <a:avLst/>
              </a:prstGeom>
              <a:noFill/>
              <a:ln w="31750" algn="ctr">
                <a:solidFill>
                  <a:srgbClr val="0000FF"/>
                </a:solidFill>
                <a:round/>
                <a:headEnd/>
                <a:tailEnd type="arrow" w="med" len="med"/>
              </a:ln>
              <a:extLst>
                <a:ext uri="{909E8E84-426E-40DD-AFC4-6F175D3DCCD1}">
                  <a14:hiddenFill xmlns:a14="http://schemas.microsoft.com/office/drawing/2010/main">
                    <a:noFill/>
                  </a14:hiddenFill>
                </a:ext>
              </a:extLst>
            </p:spPr>
          </p:cxnSp>
          <p:cxnSp>
            <p:nvCxnSpPr>
              <p:cNvPr id="15392" name="Straight Arrow Connector 29"/>
              <p:cNvCxnSpPr>
                <a:cxnSpLocks noChangeShapeType="1"/>
              </p:cNvCxnSpPr>
              <p:nvPr/>
            </p:nvCxnSpPr>
            <p:spPr bwMode="auto">
              <a:xfrm>
                <a:off x="3019425" y="3581400"/>
                <a:ext cx="1381125" cy="0"/>
              </a:xfrm>
              <a:prstGeom prst="straightConnector1">
                <a:avLst/>
              </a:prstGeom>
              <a:noFill/>
              <a:ln w="31750" algn="ctr">
                <a:solidFill>
                  <a:srgbClr val="0000FF"/>
                </a:solidFill>
                <a:round/>
                <a:headEnd/>
                <a:tailEnd type="arrow" w="med" len="med"/>
              </a:ln>
              <a:extLst>
                <a:ext uri="{909E8E84-426E-40DD-AFC4-6F175D3DCCD1}">
                  <a14:hiddenFill xmlns:a14="http://schemas.microsoft.com/office/drawing/2010/main">
                    <a:noFill/>
                  </a14:hiddenFill>
                </a:ext>
              </a:extLst>
            </p:spPr>
          </p:cxnSp>
          <p:cxnSp>
            <p:nvCxnSpPr>
              <p:cNvPr id="15393" name="Straight Arrow Connector 30"/>
              <p:cNvCxnSpPr>
                <a:cxnSpLocks noChangeShapeType="1"/>
              </p:cNvCxnSpPr>
              <p:nvPr/>
            </p:nvCxnSpPr>
            <p:spPr bwMode="auto">
              <a:xfrm>
                <a:off x="3028950" y="3705225"/>
                <a:ext cx="1543050" cy="0"/>
              </a:xfrm>
              <a:prstGeom prst="straightConnector1">
                <a:avLst/>
              </a:prstGeom>
              <a:noFill/>
              <a:ln w="31750" algn="ctr">
                <a:solidFill>
                  <a:srgbClr val="0000FF"/>
                </a:solidFill>
                <a:round/>
                <a:headEnd/>
                <a:tailEnd type="arrow" w="med" len="med"/>
              </a:ln>
              <a:extLst>
                <a:ext uri="{909E8E84-426E-40DD-AFC4-6F175D3DCCD1}">
                  <a14:hiddenFill xmlns:a14="http://schemas.microsoft.com/office/drawing/2010/main">
                    <a:noFill/>
                  </a14:hiddenFill>
                </a:ext>
              </a:extLst>
            </p:spPr>
          </p:cxnSp>
          <p:cxnSp>
            <p:nvCxnSpPr>
              <p:cNvPr id="15394" name="Straight Arrow Connector 31"/>
              <p:cNvCxnSpPr>
                <a:cxnSpLocks noChangeShapeType="1"/>
              </p:cNvCxnSpPr>
              <p:nvPr/>
            </p:nvCxnSpPr>
            <p:spPr bwMode="auto">
              <a:xfrm>
                <a:off x="3028950" y="3819525"/>
                <a:ext cx="1733550" cy="0"/>
              </a:xfrm>
              <a:prstGeom prst="straightConnector1">
                <a:avLst/>
              </a:prstGeom>
              <a:noFill/>
              <a:ln w="31750" algn="ctr">
                <a:solidFill>
                  <a:srgbClr val="0000FF"/>
                </a:solidFill>
                <a:round/>
                <a:headEnd/>
                <a:tailEnd type="arrow" w="med" len="med"/>
              </a:ln>
              <a:extLst>
                <a:ext uri="{909E8E84-426E-40DD-AFC4-6F175D3DCCD1}">
                  <a14:hiddenFill xmlns:a14="http://schemas.microsoft.com/office/drawing/2010/main">
                    <a:noFill/>
                  </a14:hiddenFill>
                </a:ext>
              </a:extLst>
            </p:spPr>
          </p:cxnSp>
          <p:cxnSp>
            <p:nvCxnSpPr>
              <p:cNvPr id="15395" name="Straight Arrow Connector 32"/>
              <p:cNvCxnSpPr>
                <a:cxnSpLocks noChangeShapeType="1"/>
              </p:cNvCxnSpPr>
              <p:nvPr/>
            </p:nvCxnSpPr>
            <p:spPr bwMode="auto">
              <a:xfrm>
                <a:off x="3028950" y="3933825"/>
                <a:ext cx="2000250" cy="0"/>
              </a:xfrm>
              <a:prstGeom prst="straightConnector1">
                <a:avLst/>
              </a:prstGeom>
              <a:noFill/>
              <a:ln w="31750" algn="ctr">
                <a:solidFill>
                  <a:srgbClr val="0000FF"/>
                </a:solidFill>
                <a:round/>
                <a:headEnd/>
                <a:tailEnd type="arrow" w="med" len="med"/>
              </a:ln>
              <a:extLst>
                <a:ext uri="{909E8E84-426E-40DD-AFC4-6F175D3DCCD1}">
                  <a14:hiddenFill xmlns:a14="http://schemas.microsoft.com/office/drawing/2010/main">
                    <a:noFill/>
                  </a14:hiddenFill>
                </a:ext>
              </a:extLst>
            </p:spPr>
          </p:cxnSp>
          <p:cxnSp>
            <p:nvCxnSpPr>
              <p:cNvPr id="15396" name="Straight Arrow Connector 33"/>
              <p:cNvCxnSpPr>
                <a:cxnSpLocks noChangeShapeType="1"/>
              </p:cNvCxnSpPr>
              <p:nvPr/>
            </p:nvCxnSpPr>
            <p:spPr bwMode="auto">
              <a:xfrm>
                <a:off x="3028950" y="4048125"/>
                <a:ext cx="2400300" cy="0"/>
              </a:xfrm>
              <a:prstGeom prst="straightConnector1">
                <a:avLst/>
              </a:prstGeom>
              <a:noFill/>
              <a:ln w="31750" algn="ctr">
                <a:solidFill>
                  <a:srgbClr val="0000FF"/>
                </a:solidFill>
                <a:round/>
                <a:headEnd/>
                <a:tailEnd type="arrow" w="med" len="med"/>
              </a:ln>
              <a:extLst>
                <a:ext uri="{909E8E84-426E-40DD-AFC4-6F175D3DCCD1}">
                  <a14:hiddenFill xmlns:a14="http://schemas.microsoft.com/office/drawing/2010/main">
                    <a:noFill/>
                  </a14:hiddenFill>
                </a:ext>
              </a:extLst>
            </p:spPr>
          </p:cxnSp>
        </p:grpSp>
        <p:grpSp>
          <p:nvGrpSpPr>
            <p:cNvPr id="15382" name="Group 47"/>
            <p:cNvGrpSpPr>
              <a:grpSpLocks/>
            </p:cNvGrpSpPr>
            <p:nvPr/>
          </p:nvGrpSpPr>
          <p:grpSpPr bwMode="auto">
            <a:xfrm>
              <a:off x="5205411" y="3603624"/>
              <a:ext cx="2409826" cy="714375"/>
              <a:chOff x="4152900" y="3333750"/>
              <a:chExt cx="2409826" cy="714375"/>
            </a:xfrm>
          </p:grpSpPr>
          <p:cxnSp>
            <p:nvCxnSpPr>
              <p:cNvPr id="15383" name="Straight Arrow Connector 20"/>
              <p:cNvCxnSpPr>
                <a:cxnSpLocks noChangeShapeType="1"/>
              </p:cNvCxnSpPr>
              <p:nvPr/>
            </p:nvCxnSpPr>
            <p:spPr bwMode="auto">
              <a:xfrm flipH="1" flipV="1">
                <a:off x="5467350" y="4048125"/>
                <a:ext cx="1095375" cy="0"/>
              </a:xfrm>
              <a:prstGeom prst="straightConnector1">
                <a:avLst/>
              </a:prstGeom>
              <a:noFill/>
              <a:ln w="3175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5384" name="Straight Arrow Connector 21"/>
              <p:cNvCxnSpPr>
                <a:cxnSpLocks noChangeShapeType="1"/>
              </p:cNvCxnSpPr>
              <p:nvPr/>
            </p:nvCxnSpPr>
            <p:spPr bwMode="auto">
              <a:xfrm flipH="1">
                <a:off x="5086350" y="3924300"/>
                <a:ext cx="1476375" cy="0"/>
              </a:xfrm>
              <a:prstGeom prst="straightConnector1">
                <a:avLst/>
              </a:prstGeom>
              <a:noFill/>
              <a:ln w="3175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5385" name="Straight Arrow Connector 22"/>
              <p:cNvCxnSpPr>
                <a:cxnSpLocks noChangeShapeType="1"/>
              </p:cNvCxnSpPr>
              <p:nvPr/>
            </p:nvCxnSpPr>
            <p:spPr bwMode="auto">
              <a:xfrm flipH="1">
                <a:off x="4824413" y="3810001"/>
                <a:ext cx="1738313" cy="0"/>
              </a:xfrm>
              <a:prstGeom prst="straightConnector1">
                <a:avLst/>
              </a:prstGeom>
              <a:noFill/>
              <a:ln w="3175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5386" name="Straight Arrow Connector 23"/>
              <p:cNvCxnSpPr>
                <a:cxnSpLocks noChangeShapeType="1"/>
              </p:cNvCxnSpPr>
              <p:nvPr/>
            </p:nvCxnSpPr>
            <p:spPr bwMode="auto">
              <a:xfrm flipH="1">
                <a:off x="4624388" y="3700465"/>
                <a:ext cx="1928812" cy="0"/>
              </a:xfrm>
              <a:prstGeom prst="straightConnector1">
                <a:avLst/>
              </a:prstGeom>
              <a:noFill/>
              <a:ln w="3175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5387" name="Straight Arrow Connector 24"/>
              <p:cNvCxnSpPr>
                <a:cxnSpLocks noChangeShapeType="1"/>
              </p:cNvCxnSpPr>
              <p:nvPr/>
            </p:nvCxnSpPr>
            <p:spPr bwMode="auto">
              <a:xfrm flipH="1">
                <a:off x="4443413" y="3576639"/>
                <a:ext cx="2109787" cy="0"/>
              </a:xfrm>
              <a:prstGeom prst="straightConnector1">
                <a:avLst/>
              </a:prstGeom>
              <a:noFill/>
              <a:ln w="3175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5388" name="Straight Arrow Connector 25"/>
              <p:cNvCxnSpPr>
                <a:cxnSpLocks noChangeShapeType="1"/>
              </p:cNvCxnSpPr>
              <p:nvPr/>
            </p:nvCxnSpPr>
            <p:spPr bwMode="auto">
              <a:xfrm flipH="1">
                <a:off x="4295775" y="3448050"/>
                <a:ext cx="2257425" cy="0"/>
              </a:xfrm>
              <a:prstGeom prst="straightConnector1">
                <a:avLst/>
              </a:prstGeom>
              <a:noFill/>
              <a:ln w="3175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5389" name="Straight Arrow Connector 26"/>
              <p:cNvCxnSpPr>
                <a:cxnSpLocks noChangeShapeType="1"/>
              </p:cNvCxnSpPr>
              <p:nvPr/>
            </p:nvCxnSpPr>
            <p:spPr bwMode="auto">
              <a:xfrm flipH="1" flipV="1">
                <a:off x="4152900" y="3333750"/>
                <a:ext cx="2400300" cy="0"/>
              </a:xfrm>
              <a:prstGeom prst="straightConnector1">
                <a:avLst/>
              </a:prstGeom>
              <a:noFill/>
              <a:ln w="31750" algn="ctr">
                <a:solidFill>
                  <a:srgbClr val="FF0000"/>
                </a:solidFill>
                <a:round/>
                <a:headEnd/>
                <a:tailEnd type="arrow" w="med" len="med"/>
              </a:ln>
              <a:extLst>
                <a:ext uri="{909E8E84-426E-40DD-AFC4-6F175D3DCCD1}">
                  <a14:hiddenFill xmlns:a14="http://schemas.microsoft.com/office/drawing/2010/main">
                    <a:noFill/>
                  </a14:hiddenFill>
                </a:ext>
              </a:extLst>
            </p:spPr>
          </p:cxnSp>
        </p:grpSp>
      </p:grpSp>
      <p:cxnSp>
        <p:nvCxnSpPr>
          <p:cNvPr id="15374" name="Straight Arrow Connector 15"/>
          <p:cNvCxnSpPr>
            <a:cxnSpLocks noChangeShapeType="1"/>
          </p:cNvCxnSpPr>
          <p:nvPr/>
        </p:nvCxnSpPr>
        <p:spPr bwMode="auto">
          <a:xfrm>
            <a:off x="5138738" y="2846388"/>
            <a:ext cx="0" cy="695325"/>
          </a:xfrm>
          <a:prstGeom prst="straightConnector1">
            <a:avLst/>
          </a:prstGeom>
          <a:noFill/>
          <a:ln w="15875" algn="ctr">
            <a:solidFill>
              <a:srgbClr val="1F9519"/>
            </a:solidFill>
            <a:round/>
            <a:headEnd/>
            <a:tailEnd type="arrow" w="med" len="med"/>
          </a:ln>
          <a:extLst>
            <a:ext uri="{909E8E84-426E-40DD-AFC4-6F175D3DCCD1}">
              <a14:hiddenFill xmlns:a14="http://schemas.microsoft.com/office/drawing/2010/main">
                <a:noFill/>
              </a14:hiddenFill>
            </a:ext>
          </a:extLst>
        </p:spPr>
      </p:cxnSp>
      <p:sp>
        <p:nvSpPr>
          <p:cNvPr id="15375" name="TextBox 16"/>
          <p:cNvSpPr txBox="1">
            <a:spLocks noChangeArrowheads="1"/>
          </p:cNvSpPr>
          <p:nvPr/>
        </p:nvSpPr>
        <p:spPr bwMode="auto">
          <a:xfrm>
            <a:off x="4819650" y="2327275"/>
            <a:ext cx="1760538"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100" b="1">
                <a:solidFill>
                  <a:srgbClr val="1F9519"/>
                </a:solidFill>
              </a:rPr>
              <a:t>Der Staffel wird durch Rekombination weitergegeben</a:t>
            </a:r>
            <a:endParaRPr lang="en-US" altLang="en-US" sz="1100" b="1">
              <a:solidFill>
                <a:srgbClr val="1F9519"/>
              </a:solidFill>
            </a:endParaRPr>
          </a:p>
        </p:txBody>
      </p:sp>
      <p:cxnSp>
        <p:nvCxnSpPr>
          <p:cNvPr id="15376" name="Straight Arrow Connector 17"/>
          <p:cNvCxnSpPr>
            <a:cxnSpLocks noChangeShapeType="1"/>
          </p:cNvCxnSpPr>
          <p:nvPr/>
        </p:nvCxnSpPr>
        <p:spPr bwMode="auto">
          <a:xfrm>
            <a:off x="5291138" y="2846388"/>
            <a:ext cx="0" cy="695325"/>
          </a:xfrm>
          <a:prstGeom prst="straightConnector1">
            <a:avLst/>
          </a:prstGeom>
          <a:noFill/>
          <a:ln w="15875" algn="ctr">
            <a:solidFill>
              <a:srgbClr val="1F9519"/>
            </a:solidFill>
            <a:round/>
            <a:headEnd/>
            <a:tailEnd type="arrow" w="med" len="med"/>
          </a:ln>
          <a:extLst>
            <a:ext uri="{909E8E84-426E-40DD-AFC4-6F175D3DCCD1}">
              <a14:hiddenFill xmlns:a14="http://schemas.microsoft.com/office/drawing/2010/main">
                <a:noFill/>
              </a14:hiddenFill>
            </a:ext>
          </a:extLst>
        </p:spPr>
      </p:cxnSp>
      <p:cxnSp>
        <p:nvCxnSpPr>
          <p:cNvPr id="15377" name="Straight Arrow Connector 18"/>
          <p:cNvCxnSpPr>
            <a:cxnSpLocks noChangeShapeType="1"/>
          </p:cNvCxnSpPr>
          <p:nvPr/>
        </p:nvCxnSpPr>
        <p:spPr bwMode="auto">
          <a:xfrm>
            <a:off x="5448300" y="2855913"/>
            <a:ext cx="0" cy="695325"/>
          </a:xfrm>
          <a:prstGeom prst="straightConnector1">
            <a:avLst/>
          </a:prstGeom>
          <a:noFill/>
          <a:ln w="15875" algn="ctr">
            <a:solidFill>
              <a:srgbClr val="1F9519"/>
            </a:solidFill>
            <a:round/>
            <a:headEnd/>
            <a:tailEnd type="arrow" w="med" len="med"/>
          </a:ln>
          <a:extLst>
            <a:ext uri="{909E8E84-426E-40DD-AFC4-6F175D3DCCD1}">
              <a14:hiddenFill xmlns:a14="http://schemas.microsoft.com/office/drawing/2010/main">
                <a:noFill/>
              </a14:hiddenFill>
            </a:ext>
          </a:extLst>
        </p:spPr>
      </p:cxnSp>
      <p:cxnSp>
        <p:nvCxnSpPr>
          <p:cNvPr id="15378" name="Straight Arrow Connector 19"/>
          <p:cNvCxnSpPr>
            <a:cxnSpLocks noChangeShapeType="1"/>
          </p:cNvCxnSpPr>
          <p:nvPr/>
        </p:nvCxnSpPr>
        <p:spPr bwMode="auto">
          <a:xfrm>
            <a:off x="5600700" y="2846388"/>
            <a:ext cx="0" cy="695325"/>
          </a:xfrm>
          <a:prstGeom prst="straightConnector1">
            <a:avLst/>
          </a:prstGeom>
          <a:noFill/>
          <a:ln w="15875" algn="ctr">
            <a:solidFill>
              <a:srgbClr val="1F9519"/>
            </a:solidFill>
            <a:round/>
            <a:headEnd/>
            <a:tailEnd type="arrow" w="med" len="med"/>
          </a:ln>
          <a:extLst>
            <a:ext uri="{909E8E84-426E-40DD-AFC4-6F175D3DCCD1}">
              <a14:hiddenFill xmlns:a14="http://schemas.microsoft.com/office/drawing/2010/main">
                <a:noFill/>
              </a14:hiddenFill>
            </a:ext>
          </a:extLst>
        </p:spPr>
      </p:cxnSp>
      <p:sp>
        <p:nvSpPr>
          <p:cNvPr id="15408" name="Text Box 48"/>
          <p:cNvSpPr txBox="1">
            <a:spLocks noChangeArrowheads="1"/>
          </p:cNvSpPr>
          <p:nvPr/>
        </p:nvSpPr>
        <p:spPr bwMode="auto">
          <a:xfrm>
            <a:off x="2146300" y="5105400"/>
            <a:ext cx="660400" cy="180975"/>
          </a:xfrm>
          <a:prstGeom prst="rect">
            <a:avLst/>
          </a:prstGeom>
          <a:solidFill>
            <a:schemeClr val="bg1"/>
          </a:solidFill>
          <a:ln>
            <a:noFill/>
          </a:ln>
          <a:effectLst/>
          <a:extLs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r>
              <a:rPr lang="de-DE" altLang="en-US" sz="1400" b="1">
                <a:solidFill>
                  <a:schemeClr val="tx1"/>
                </a:solidFill>
                <a:latin typeface="Times New Roman" panose="02020603050405020304" pitchFamily="18" charset="0"/>
              </a:rPr>
              <a:t>Ladung</a:t>
            </a:r>
            <a:endParaRPr lang="hu-HU" altLang="en-US" sz="1400" b="1">
              <a:solidFill>
                <a:schemeClr val="tx1"/>
              </a:solidFill>
              <a:latin typeface="Times New Roman" panose="02020603050405020304" pitchFamily="18" charset="0"/>
            </a:endParaRPr>
          </a:p>
        </p:txBody>
      </p:sp>
      <p:sp>
        <p:nvSpPr>
          <p:cNvPr id="15409" name="Text Box 49"/>
          <p:cNvSpPr txBox="1">
            <a:spLocks noChangeArrowheads="1"/>
          </p:cNvSpPr>
          <p:nvPr/>
        </p:nvSpPr>
        <p:spPr bwMode="auto">
          <a:xfrm>
            <a:off x="6718300" y="5105400"/>
            <a:ext cx="660400" cy="180975"/>
          </a:xfrm>
          <a:prstGeom prst="rect">
            <a:avLst/>
          </a:prstGeom>
          <a:solidFill>
            <a:schemeClr val="bg1"/>
          </a:solidFill>
          <a:ln>
            <a:noFill/>
          </a:ln>
          <a:effectLst/>
          <a:extLs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r>
              <a:rPr lang="de-DE" altLang="en-US" sz="1400" b="1">
                <a:solidFill>
                  <a:schemeClr val="tx1"/>
                </a:solidFill>
                <a:latin typeface="Times New Roman" panose="02020603050405020304" pitchFamily="18" charset="0"/>
              </a:rPr>
              <a:t>Ladung</a:t>
            </a:r>
            <a:endParaRPr lang="hu-HU" altLang="en-US" sz="1400" b="1">
              <a:solidFill>
                <a:schemeClr val="tx1"/>
              </a:solidFill>
              <a:latin typeface="Times New Roman" panose="02020603050405020304" pitchFamily="18" charset="0"/>
            </a:endParaRPr>
          </a:p>
        </p:txBody>
      </p:sp>
      <p:sp>
        <p:nvSpPr>
          <p:cNvPr id="15410" name="Text Box 50"/>
          <p:cNvSpPr txBox="1">
            <a:spLocks noChangeArrowheads="1"/>
          </p:cNvSpPr>
          <p:nvPr/>
        </p:nvSpPr>
        <p:spPr bwMode="auto">
          <a:xfrm>
            <a:off x="736600" y="3060700"/>
            <a:ext cx="876300" cy="155575"/>
          </a:xfrm>
          <a:prstGeom prst="rect">
            <a:avLst/>
          </a:prstGeom>
          <a:solidFill>
            <a:schemeClr val="bg1"/>
          </a:solidFill>
          <a:ln>
            <a:noFill/>
          </a:ln>
          <a:effectLst/>
          <a:extLs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a:r>
              <a:rPr lang="de-DE" altLang="en-US" sz="1200" b="1">
                <a:solidFill>
                  <a:schemeClr val="tx1"/>
                </a:solidFill>
                <a:latin typeface="Times New Roman" panose="02020603050405020304" pitchFamily="18" charset="0"/>
              </a:rPr>
              <a:t>Valenzband</a:t>
            </a:r>
            <a:endParaRPr lang="hu-HU" altLang="en-US" sz="1200" b="1">
              <a:solidFill>
                <a:schemeClr val="tx1"/>
              </a:solidFill>
              <a:latin typeface="Times New Roman" panose="02020603050405020304" pitchFamily="18" charset="0"/>
            </a:endParaRPr>
          </a:p>
        </p:txBody>
      </p:sp>
      <p:sp>
        <p:nvSpPr>
          <p:cNvPr id="15411" name="Text Box 51"/>
          <p:cNvSpPr txBox="1">
            <a:spLocks noChangeArrowheads="1"/>
          </p:cNvSpPr>
          <p:nvPr/>
        </p:nvSpPr>
        <p:spPr bwMode="auto">
          <a:xfrm>
            <a:off x="723900" y="1422400"/>
            <a:ext cx="952500" cy="155575"/>
          </a:xfrm>
          <a:prstGeom prst="rect">
            <a:avLst/>
          </a:prstGeom>
          <a:solidFill>
            <a:schemeClr val="bg1"/>
          </a:solidFill>
          <a:ln>
            <a:noFill/>
          </a:ln>
          <a:effectLst/>
          <a:extLs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r>
              <a:rPr lang="de-DE" altLang="en-US" sz="1200" b="1">
                <a:solidFill>
                  <a:schemeClr val="tx1"/>
                </a:solidFill>
                <a:latin typeface="Times New Roman" panose="02020603050405020304" pitchFamily="18" charset="0"/>
              </a:rPr>
              <a:t>Leitungsband</a:t>
            </a:r>
            <a:endParaRPr lang="hu-HU" altLang="en-US" sz="1200" b="1">
              <a:solidFill>
                <a:schemeClr val="tx1"/>
              </a:solidFill>
              <a:latin typeface="Times New Roman" panose="02020603050405020304" pitchFamily="18" charset="0"/>
            </a:endParaRPr>
          </a:p>
        </p:txBody>
      </p:sp>
      <p:sp>
        <p:nvSpPr>
          <p:cNvPr id="15412" name="Text Box 52"/>
          <p:cNvSpPr txBox="1">
            <a:spLocks noChangeArrowheads="1"/>
          </p:cNvSpPr>
          <p:nvPr/>
        </p:nvSpPr>
        <p:spPr bwMode="auto">
          <a:xfrm>
            <a:off x="1244600" y="2057400"/>
            <a:ext cx="1041400" cy="155575"/>
          </a:xfrm>
          <a:prstGeom prst="rect">
            <a:avLst/>
          </a:prstGeom>
          <a:solidFill>
            <a:schemeClr val="bg1"/>
          </a:solidFill>
          <a:ln>
            <a:noFill/>
          </a:ln>
          <a:effectLst/>
          <a:extLs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a:r>
              <a:rPr lang="de-DE" altLang="en-US" sz="1200" b="1">
                <a:solidFill>
                  <a:srgbClr val="0000FF"/>
                </a:solidFill>
                <a:latin typeface="Times New Roman" panose="02020603050405020304" pitchFamily="18" charset="0"/>
              </a:rPr>
              <a:t>Rekombination</a:t>
            </a:r>
            <a:endParaRPr lang="hu-HU" altLang="en-US" sz="1200" b="1">
              <a:solidFill>
                <a:srgbClr val="0000FF"/>
              </a:solidFill>
              <a:latin typeface="Times New Roman" panose="02020603050405020304" pitchFamily="18" charset="0"/>
            </a:endParaRPr>
          </a:p>
        </p:txBody>
      </p:sp>
      <p:sp>
        <p:nvSpPr>
          <p:cNvPr id="15413" name="Text Box 53"/>
          <p:cNvSpPr txBox="1">
            <a:spLocks noChangeArrowheads="1"/>
          </p:cNvSpPr>
          <p:nvPr/>
        </p:nvSpPr>
        <p:spPr bwMode="auto">
          <a:xfrm>
            <a:off x="635000" y="2413000"/>
            <a:ext cx="800100" cy="155575"/>
          </a:xfrm>
          <a:prstGeom prst="rect">
            <a:avLst/>
          </a:prstGeom>
          <a:solidFill>
            <a:schemeClr val="bg1"/>
          </a:solidFill>
          <a:ln>
            <a:noFill/>
          </a:ln>
          <a:effectLst/>
          <a:extLs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a:r>
              <a:rPr lang="de-DE" altLang="en-US" sz="1200" b="1">
                <a:solidFill>
                  <a:srgbClr val="FF0000"/>
                </a:solidFill>
                <a:latin typeface="Times New Roman" panose="02020603050405020304" pitchFamily="18" charset="0"/>
              </a:rPr>
              <a:t>Generation</a:t>
            </a:r>
            <a:endParaRPr lang="hu-HU" altLang="en-US" sz="1200" b="1">
              <a:solidFill>
                <a:srgbClr val="FF0000"/>
              </a:solidFill>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9"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16390"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16391"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F95D3B04-3E34-4160-983A-FD3FA8AE364F}" type="slidenum">
              <a:rPr lang="en-US" altLang="en-US" sz="1000">
                <a:solidFill>
                  <a:srgbClr val="8C2532"/>
                </a:solidFill>
              </a:rPr>
              <a:pPr/>
              <a:t>8</a:t>
            </a:fld>
            <a:endParaRPr lang="en-US" altLang="en-US" sz="1000">
              <a:solidFill>
                <a:srgbClr val="8C2532"/>
              </a:solidFill>
            </a:endParaRPr>
          </a:p>
        </p:txBody>
      </p:sp>
      <p:pic>
        <p:nvPicPr>
          <p:cNvPr id="16393" name="Picture 3" descr="sav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114425"/>
            <a:ext cx="8458200" cy="355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6386" name="Object 6"/>
          <p:cNvGraphicFramePr>
            <a:graphicFrameLocks noChangeAspect="1"/>
          </p:cNvGraphicFramePr>
          <p:nvPr/>
        </p:nvGraphicFramePr>
        <p:xfrm>
          <a:off x="179388" y="3989388"/>
          <a:ext cx="1082675" cy="587375"/>
        </p:xfrm>
        <a:graphic>
          <a:graphicData uri="http://schemas.openxmlformats.org/presentationml/2006/ole">
            <mc:AlternateContent xmlns:mc="http://schemas.openxmlformats.org/markup-compatibility/2006">
              <mc:Choice xmlns:v="urn:schemas-microsoft-com:vml" Requires="v">
                <p:oleObj spid="_x0000_s16429" name="Equation" r:id="rId5" imgW="723600" imgH="393480" progId="Equation.3">
                  <p:embed/>
                </p:oleObj>
              </mc:Choice>
              <mc:Fallback>
                <p:oleObj name="Equation" r:id="rId5" imgW="723600" imgH="393480" progId="Equation.3">
                  <p:embed/>
                  <p:pic>
                    <p:nvPicPr>
                      <p:cNvPr id="0"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9388" y="3989388"/>
                        <a:ext cx="1082675" cy="587375"/>
                      </a:xfrm>
                      <a:prstGeom prst="rect">
                        <a:avLst/>
                      </a:prstGeom>
                      <a:solidFill>
                        <a:srgbClr val="66FFFF"/>
                      </a:solidFill>
                      <a:ln w="9525">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387" name="Object 7"/>
          <p:cNvGraphicFramePr>
            <a:graphicFrameLocks noChangeAspect="1"/>
          </p:cNvGraphicFramePr>
          <p:nvPr/>
        </p:nvGraphicFramePr>
        <p:xfrm>
          <a:off x="1831975" y="3989388"/>
          <a:ext cx="1082675" cy="563562"/>
        </p:xfrm>
        <a:graphic>
          <a:graphicData uri="http://schemas.openxmlformats.org/presentationml/2006/ole">
            <mc:AlternateContent xmlns:mc="http://schemas.openxmlformats.org/markup-compatibility/2006">
              <mc:Choice xmlns:v="urn:schemas-microsoft-com:vml" Requires="v">
                <p:oleObj spid="_x0000_s16430" name="Equation" r:id="rId7" imgW="850680" imgH="444240" progId="Equation.3">
                  <p:embed/>
                </p:oleObj>
              </mc:Choice>
              <mc:Fallback>
                <p:oleObj name="Equation" r:id="rId7" imgW="850680" imgH="444240" progId="Equation.3">
                  <p:embed/>
                  <p:pic>
                    <p:nvPicPr>
                      <p:cNvPr id="0" name="Object 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31975" y="3989388"/>
                        <a:ext cx="1082675" cy="563562"/>
                      </a:xfrm>
                      <a:prstGeom prst="rect">
                        <a:avLst/>
                      </a:prstGeom>
                      <a:solidFill>
                        <a:srgbClr val="66FFFF"/>
                      </a:solidFill>
                      <a:ln w="9525">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394" name="Line 8"/>
          <p:cNvSpPr>
            <a:spLocks noChangeAspect="1" noChangeShapeType="1"/>
          </p:cNvSpPr>
          <p:nvPr/>
        </p:nvSpPr>
        <p:spPr bwMode="auto">
          <a:xfrm>
            <a:off x="1262063" y="4273550"/>
            <a:ext cx="569912" cy="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aphicFrame>
        <p:nvGraphicFramePr>
          <p:cNvPr id="16388" name="Object 9"/>
          <p:cNvGraphicFramePr>
            <a:graphicFrameLocks noChangeAspect="1"/>
          </p:cNvGraphicFramePr>
          <p:nvPr/>
        </p:nvGraphicFramePr>
        <p:xfrm>
          <a:off x="1050925" y="4703763"/>
          <a:ext cx="911225" cy="585787"/>
        </p:xfrm>
        <a:graphic>
          <a:graphicData uri="http://schemas.openxmlformats.org/presentationml/2006/ole">
            <mc:AlternateContent xmlns:mc="http://schemas.openxmlformats.org/markup-compatibility/2006">
              <mc:Choice xmlns:v="urn:schemas-microsoft-com:vml" Requires="v">
                <p:oleObj spid="_x0000_s16431" name="Equation" r:id="rId9" imgW="609480" imgH="393480" progId="Equation.3">
                  <p:embed/>
                </p:oleObj>
              </mc:Choice>
              <mc:Fallback>
                <p:oleObj name="Equation" r:id="rId9" imgW="609480" imgH="393480" progId="Equation.3">
                  <p:embed/>
                  <p:pic>
                    <p:nvPicPr>
                      <p:cNvPr id="0" name="Object 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50925" y="4703763"/>
                        <a:ext cx="911225" cy="585787"/>
                      </a:xfrm>
                      <a:prstGeom prst="rect">
                        <a:avLst/>
                      </a:prstGeom>
                      <a:solidFill>
                        <a:schemeClr val="accent1"/>
                      </a:solidFill>
                      <a:ln w="9525">
                        <a:solidFill>
                          <a:srgbClr val="FF99FF"/>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395" name="Text Box 12"/>
          <p:cNvSpPr txBox="1">
            <a:spLocks noChangeArrowheads="1"/>
          </p:cNvSpPr>
          <p:nvPr/>
        </p:nvSpPr>
        <p:spPr bwMode="auto">
          <a:xfrm>
            <a:off x="346075" y="5305425"/>
            <a:ext cx="2705100"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400" b="1"/>
              <a:t>GaAs: dire</a:t>
            </a:r>
            <a:r>
              <a:rPr lang="hu-HU" altLang="en-US" sz="1400" b="1"/>
              <a:t>k</a:t>
            </a:r>
            <a:r>
              <a:rPr lang="en-US" altLang="en-US" sz="1400" b="1"/>
              <a:t>tes </a:t>
            </a:r>
            <a:r>
              <a:rPr lang="de-DE" altLang="en-US" sz="1400" b="1"/>
              <a:t>Band</a:t>
            </a:r>
            <a:r>
              <a:rPr lang="en-US" altLang="en-US" sz="1400" b="1"/>
              <a:t> </a:t>
            </a:r>
            <a:r>
              <a:rPr lang="en-US" altLang="en-US" sz="1400" b="1">
                <a:sym typeface="Symbol" panose="05050102010706020507" pitchFamily="18" charset="2"/>
              </a:rPr>
              <a:t> Opto-ele</a:t>
            </a:r>
            <a:r>
              <a:rPr lang="hu-HU" altLang="en-US" sz="1400" b="1">
                <a:sym typeface="Symbol" panose="05050102010706020507" pitchFamily="18" charset="2"/>
              </a:rPr>
              <a:t>ktronik</a:t>
            </a:r>
            <a:r>
              <a:rPr lang="en-US" altLang="en-US" sz="1400" b="1">
                <a:sym typeface="Symbol" panose="05050102010706020507" pitchFamily="18" charset="2"/>
              </a:rPr>
              <a:t> (LED)</a:t>
            </a:r>
          </a:p>
          <a:p>
            <a:r>
              <a:rPr lang="en-US" altLang="en-US" sz="1400" b="1"/>
              <a:t>Si: indire</a:t>
            </a:r>
            <a:r>
              <a:rPr lang="hu-HU" altLang="en-US" sz="1400" b="1"/>
              <a:t>k</a:t>
            </a:r>
            <a:r>
              <a:rPr lang="en-US" altLang="en-US" sz="1400" b="1"/>
              <a:t>tes Band, keine</a:t>
            </a:r>
            <a:r>
              <a:rPr lang="hu-HU" altLang="en-US" sz="1400" b="1"/>
              <a:t> </a:t>
            </a:r>
            <a:r>
              <a:rPr lang="de-DE" altLang="en-US" sz="1400" b="1"/>
              <a:t>Licht</a:t>
            </a:r>
            <a:r>
              <a:rPr lang="hu-HU" altLang="en-US" sz="1400" b="1"/>
              <a:t>emissi</a:t>
            </a:r>
            <a:r>
              <a:rPr lang="de-DE" altLang="en-US" sz="1400" b="1"/>
              <a:t>on</a:t>
            </a:r>
            <a:r>
              <a:rPr lang="hu-HU" altLang="en-US" sz="1400" b="1"/>
              <a:t>, </a:t>
            </a:r>
            <a:r>
              <a:rPr lang="de-DE" altLang="en-US" sz="1400" b="1"/>
              <a:t>nur Wärmung</a:t>
            </a:r>
            <a:endParaRPr lang="hu-HU" altLang="en-US" sz="1400" b="1"/>
          </a:p>
        </p:txBody>
      </p:sp>
      <p:grpSp>
        <p:nvGrpSpPr>
          <p:cNvPr id="2" name="Group 13"/>
          <p:cNvGrpSpPr>
            <a:grpSpLocks/>
          </p:cNvGrpSpPr>
          <p:nvPr/>
        </p:nvGrpSpPr>
        <p:grpSpPr bwMode="auto">
          <a:xfrm>
            <a:off x="4000500" y="2409825"/>
            <a:ext cx="4229100" cy="1323975"/>
            <a:chOff x="2472" y="1680"/>
            <a:chExt cx="2664" cy="834"/>
          </a:xfrm>
        </p:grpSpPr>
        <p:sp>
          <p:nvSpPr>
            <p:cNvPr id="16401" name="Line 14"/>
            <p:cNvSpPr>
              <a:spLocks noChangeShapeType="1"/>
            </p:cNvSpPr>
            <p:nvPr/>
          </p:nvSpPr>
          <p:spPr bwMode="auto">
            <a:xfrm flipH="1">
              <a:off x="2472" y="1680"/>
              <a:ext cx="492" cy="378"/>
            </a:xfrm>
            <a:prstGeom prst="line">
              <a:avLst/>
            </a:prstGeom>
            <a:noFill/>
            <a:ln w="15875">
              <a:solidFill>
                <a:srgbClr val="4D2885"/>
              </a:solidFill>
              <a:round/>
              <a:headEnd type="triangle" w="med" len="me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6402" name="Text Box 15"/>
            <p:cNvSpPr txBox="1">
              <a:spLocks noChangeArrowheads="1"/>
            </p:cNvSpPr>
            <p:nvPr/>
          </p:nvSpPr>
          <p:spPr bwMode="auto">
            <a:xfrm>
              <a:off x="2772" y="1782"/>
              <a:ext cx="666"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400"/>
                <a:t>indire</a:t>
              </a:r>
              <a:r>
                <a:rPr lang="hu-HU" altLang="en-US" sz="1400"/>
                <a:t>k</a:t>
              </a:r>
              <a:r>
                <a:rPr lang="en-US" altLang="en-US" sz="1400"/>
                <a:t>t</a:t>
              </a:r>
              <a:endParaRPr lang="hu-HU" altLang="en-US" sz="1400"/>
            </a:p>
          </p:txBody>
        </p:sp>
        <p:sp>
          <p:nvSpPr>
            <p:cNvPr id="16403" name="Line 16"/>
            <p:cNvSpPr>
              <a:spLocks noChangeShapeType="1"/>
            </p:cNvSpPr>
            <p:nvPr/>
          </p:nvSpPr>
          <p:spPr bwMode="auto">
            <a:xfrm>
              <a:off x="4422" y="1962"/>
              <a:ext cx="0" cy="552"/>
            </a:xfrm>
            <a:prstGeom prst="line">
              <a:avLst/>
            </a:prstGeom>
            <a:noFill/>
            <a:ln w="1587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6404" name="Text Box 17"/>
            <p:cNvSpPr txBox="1">
              <a:spLocks noChangeArrowheads="1"/>
            </p:cNvSpPr>
            <p:nvPr/>
          </p:nvSpPr>
          <p:spPr bwMode="auto">
            <a:xfrm>
              <a:off x="4470" y="1980"/>
              <a:ext cx="666"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400">
                  <a:solidFill>
                    <a:srgbClr val="FF0000"/>
                  </a:solidFill>
                </a:rPr>
                <a:t>dire</a:t>
              </a:r>
              <a:r>
                <a:rPr lang="hu-HU" altLang="en-US" sz="1400">
                  <a:solidFill>
                    <a:srgbClr val="FF0000"/>
                  </a:solidFill>
                </a:rPr>
                <a:t>k</a:t>
              </a:r>
              <a:r>
                <a:rPr lang="en-US" altLang="en-US" sz="1400">
                  <a:solidFill>
                    <a:srgbClr val="FF0000"/>
                  </a:solidFill>
                </a:rPr>
                <a:t>t</a:t>
              </a:r>
              <a:endParaRPr lang="hu-HU" altLang="en-US" sz="1400">
                <a:solidFill>
                  <a:srgbClr val="FF0000"/>
                </a:solidFill>
              </a:endParaRPr>
            </a:p>
          </p:txBody>
        </p:sp>
      </p:grpSp>
      <p:sp>
        <p:nvSpPr>
          <p:cNvPr id="568340" name="Text Box 20"/>
          <p:cNvSpPr txBox="1">
            <a:spLocks noChangeArrowheads="1"/>
          </p:cNvSpPr>
          <p:nvPr/>
        </p:nvSpPr>
        <p:spPr bwMode="auto">
          <a:xfrm>
            <a:off x="3346450" y="4127500"/>
            <a:ext cx="2811463"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hu-HU" altLang="en-US" sz="1400" b="1" u="sng"/>
              <a:t>Indirekt</a:t>
            </a:r>
            <a:r>
              <a:rPr lang="de-DE" altLang="en-US" sz="1400" b="1" u="sng"/>
              <a:t>e</a:t>
            </a:r>
            <a:r>
              <a:rPr lang="hu-HU" altLang="en-US" sz="1400" b="1" u="sng"/>
              <a:t> </a:t>
            </a:r>
            <a:r>
              <a:rPr lang="de-DE" altLang="en-US" sz="1400" b="1" u="sng"/>
              <a:t>R</a:t>
            </a:r>
            <a:r>
              <a:rPr lang="hu-HU" altLang="en-US" sz="1400" b="1" u="sng"/>
              <a:t>ekombin</a:t>
            </a:r>
            <a:r>
              <a:rPr lang="de-DE" altLang="en-US" sz="1400" b="1" u="sng"/>
              <a:t>at</a:t>
            </a:r>
            <a:r>
              <a:rPr lang="hu-HU" altLang="en-US" sz="1400" b="1" u="sng"/>
              <a:t>i</a:t>
            </a:r>
            <a:r>
              <a:rPr lang="de-DE" altLang="en-US" sz="1400" b="1" u="sng"/>
              <a:t>on</a:t>
            </a:r>
            <a:r>
              <a:rPr lang="en-US" altLang="en-US" sz="1400"/>
              <a:t> oder </a:t>
            </a:r>
            <a:r>
              <a:rPr lang="de-DE" altLang="en-US" sz="1400">
                <a:solidFill>
                  <a:srgbClr val="FF0000"/>
                </a:solidFill>
              </a:rPr>
              <a:t>Ph</a:t>
            </a:r>
            <a:r>
              <a:rPr lang="en-US" altLang="en-US" sz="1400">
                <a:solidFill>
                  <a:srgbClr val="FF0000"/>
                </a:solidFill>
              </a:rPr>
              <a:t>onongekoppelte Re</a:t>
            </a:r>
            <a:r>
              <a:rPr lang="hu-HU" altLang="en-US" sz="1400">
                <a:solidFill>
                  <a:srgbClr val="FF0000"/>
                </a:solidFill>
              </a:rPr>
              <a:t>k</a:t>
            </a:r>
            <a:r>
              <a:rPr lang="en-US" altLang="en-US" sz="1400">
                <a:solidFill>
                  <a:srgbClr val="FF0000"/>
                </a:solidFill>
              </a:rPr>
              <a:t>ombin</a:t>
            </a:r>
            <a:r>
              <a:rPr lang="de-DE" altLang="en-US" sz="1400">
                <a:solidFill>
                  <a:srgbClr val="FF0000"/>
                </a:solidFill>
              </a:rPr>
              <a:t>at</a:t>
            </a:r>
            <a:r>
              <a:rPr lang="hu-HU" altLang="en-US" sz="1400">
                <a:solidFill>
                  <a:srgbClr val="FF0000"/>
                </a:solidFill>
              </a:rPr>
              <a:t>i</a:t>
            </a:r>
            <a:r>
              <a:rPr lang="de-DE" altLang="en-US" sz="1400">
                <a:solidFill>
                  <a:srgbClr val="FF0000"/>
                </a:solidFill>
              </a:rPr>
              <a:t>on</a:t>
            </a:r>
            <a:r>
              <a:rPr lang="en-US" altLang="en-US" sz="1400"/>
              <a:t>.</a:t>
            </a:r>
          </a:p>
        </p:txBody>
      </p:sp>
      <p:sp>
        <p:nvSpPr>
          <p:cNvPr id="568342" name="Text Box 22"/>
          <p:cNvSpPr txBox="1">
            <a:spLocks noChangeArrowheads="1"/>
          </p:cNvSpPr>
          <p:nvPr/>
        </p:nvSpPr>
        <p:spPr bwMode="auto">
          <a:xfrm>
            <a:off x="3276600" y="4505325"/>
            <a:ext cx="5862638"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400"/>
              <a:t>Die</a:t>
            </a:r>
            <a:r>
              <a:rPr lang="hu-HU" altLang="en-US" sz="1400"/>
              <a:t> </a:t>
            </a:r>
            <a:r>
              <a:rPr lang="de-DE" altLang="en-US" sz="1400"/>
              <a:t>Ph</a:t>
            </a:r>
            <a:r>
              <a:rPr lang="hu-HU" altLang="en-US" sz="1400"/>
              <a:t>onon</a:t>
            </a:r>
            <a:r>
              <a:rPr lang="de-DE" altLang="en-US" sz="1400"/>
              <a:t>en sind Vibrationsquanten des Kristalls.</a:t>
            </a:r>
            <a:r>
              <a:rPr lang="hu-HU" altLang="en-US" sz="1400"/>
              <a:t> </a:t>
            </a:r>
            <a:r>
              <a:rPr lang="de-DE" altLang="en-US" sz="1400"/>
              <a:t> </a:t>
            </a:r>
            <a:r>
              <a:rPr lang="de-DE" altLang="en-US" sz="1400">
                <a:solidFill>
                  <a:srgbClr val="FF0000"/>
                </a:solidFill>
              </a:rPr>
              <a:t>Die „Strömung“ der</a:t>
            </a:r>
            <a:r>
              <a:rPr lang="hu-HU" altLang="en-US" sz="1400">
                <a:solidFill>
                  <a:srgbClr val="FF0000"/>
                </a:solidFill>
              </a:rPr>
              <a:t> </a:t>
            </a:r>
            <a:r>
              <a:rPr lang="de-DE" altLang="en-US" sz="1400">
                <a:solidFill>
                  <a:srgbClr val="FF0000"/>
                </a:solidFill>
              </a:rPr>
              <a:t>Ph</a:t>
            </a:r>
            <a:r>
              <a:rPr lang="hu-HU" altLang="en-US" sz="1400">
                <a:solidFill>
                  <a:srgbClr val="FF0000"/>
                </a:solidFill>
              </a:rPr>
              <a:t>onon</a:t>
            </a:r>
            <a:r>
              <a:rPr lang="de-DE" altLang="en-US" sz="1400">
                <a:solidFill>
                  <a:srgbClr val="FF0000"/>
                </a:solidFill>
              </a:rPr>
              <a:t>en</a:t>
            </a:r>
            <a:r>
              <a:rPr lang="hu-HU" altLang="en-US" sz="1400">
                <a:solidFill>
                  <a:srgbClr val="FF0000"/>
                </a:solidFill>
              </a:rPr>
              <a:t> </a:t>
            </a:r>
            <a:r>
              <a:rPr lang="de-DE" altLang="en-US" sz="1400">
                <a:solidFill>
                  <a:schemeClr val="tx1"/>
                </a:solidFill>
              </a:rPr>
              <a:t>im Festkörper ist die</a:t>
            </a:r>
            <a:r>
              <a:rPr lang="de-DE" altLang="en-US" sz="1400">
                <a:solidFill>
                  <a:srgbClr val="FF0000"/>
                </a:solidFill>
              </a:rPr>
              <a:t> Wärmeleitung.</a:t>
            </a:r>
            <a:endParaRPr lang="hu-HU" altLang="en-US" sz="1400">
              <a:solidFill>
                <a:srgbClr val="FF0000"/>
              </a:solidFill>
            </a:endParaRPr>
          </a:p>
        </p:txBody>
      </p:sp>
      <p:sp>
        <p:nvSpPr>
          <p:cNvPr id="568343" name="Text Box 23"/>
          <p:cNvSpPr txBox="1">
            <a:spLocks noChangeArrowheads="1"/>
          </p:cNvSpPr>
          <p:nvPr/>
        </p:nvSpPr>
        <p:spPr bwMode="auto">
          <a:xfrm>
            <a:off x="3257550" y="5000625"/>
            <a:ext cx="4351338" cy="528638"/>
          </a:xfrm>
          <a:prstGeom prst="rect">
            <a:avLst/>
          </a:prstGeom>
          <a:solidFill>
            <a:srgbClr val="FFFF99"/>
          </a:solidFill>
          <a:ln w="15875" algn="ctr">
            <a:solidFill>
              <a:srgbClr val="FF0000"/>
            </a:solidFill>
            <a:miter lim="800000"/>
            <a:headEnd/>
            <a:tailEnd/>
          </a:ln>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75000"/>
              </a:lnSpc>
              <a:spcBef>
                <a:spcPct val="15000"/>
              </a:spcBef>
            </a:pPr>
            <a:r>
              <a:rPr lang="de-DE" altLang="en-US" sz="1400">
                <a:solidFill>
                  <a:srgbClr val="FF0000"/>
                </a:solidFill>
              </a:rPr>
              <a:t>R</a:t>
            </a:r>
            <a:r>
              <a:rPr lang="hu-HU" altLang="en-US" sz="1400">
                <a:solidFill>
                  <a:srgbClr val="FF0000"/>
                </a:solidFill>
              </a:rPr>
              <a:t>ekombin</a:t>
            </a:r>
            <a:r>
              <a:rPr lang="de-DE" altLang="en-US" sz="1400">
                <a:solidFill>
                  <a:srgbClr val="FF0000"/>
                </a:solidFill>
              </a:rPr>
              <a:t>at</a:t>
            </a:r>
            <a:r>
              <a:rPr lang="hu-HU" altLang="en-US" sz="1400">
                <a:solidFill>
                  <a:srgbClr val="FF0000"/>
                </a:solidFill>
              </a:rPr>
              <a:t>i</a:t>
            </a:r>
            <a:r>
              <a:rPr lang="de-DE" altLang="en-US" sz="1400">
                <a:solidFill>
                  <a:srgbClr val="FF0000"/>
                </a:solidFill>
              </a:rPr>
              <a:t>on mit</a:t>
            </a:r>
            <a:r>
              <a:rPr lang="hu-HU" altLang="en-US"/>
              <a:t> </a:t>
            </a:r>
            <a:r>
              <a:rPr lang="de-DE" altLang="en-US" sz="1400">
                <a:solidFill>
                  <a:srgbClr val="FF0000"/>
                </a:solidFill>
              </a:rPr>
              <a:t>Ph</a:t>
            </a:r>
            <a:r>
              <a:rPr lang="hu-HU" altLang="en-US" sz="1400">
                <a:solidFill>
                  <a:srgbClr val="FF0000"/>
                </a:solidFill>
              </a:rPr>
              <a:t>ononemissi</a:t>
            </a:r>
            <a:r>
              <a:rPr lang="de-DE" altLang="en-US" sz="1400">
                <a:solidFill>
                  <a:srgbClr val="FF0000"/>
                </a:solidFill>
              </a:rPr>
              <a:t>on:</a:t>
            </a:r>
            <a:r>
              <a:rPr lang="hu-HU" altLang="en-US" sz="1400">
                <a:solidFill>
                  <a:srgbClr val="FF0000"/>
                </a:solidFill>
              </a:rPr>
              <a:t> </a:t>
            </a:r>
            <a:r>
              <a:rPr lang="en-US" altLang="en-US" sz="1400">
                <a:solidFill>
                  <a:srgbClr val="FF0000"/>
                </a:solidFill>
                <a:sym typeface="Wingdings" panose="05000000000000000000" pitchFamily="2" charset="2"/>
              </a:rPr>
              <a:t> D</a:t>
            </a:r>
            <a:r>
              <a:rPr lang="hu-HU" altLang="en-US" sz="1400">
                <a:solidFill>
                  <a:srgbClr val="FF0000"/>
                </a:solidFill>
                <a:sym typeface="Wingdings" panose="05000000000000000000" pitchFamily="2" charset="2"/>
              </a:rPr>
              <a:t>issip</a:t>
            </a:r>
            <a:r>
              <a:rPr lang="de-DE" altLang="en-US" sz="1400">
                <a:solidFill>
                  <a:srgbClr val="FF0000"/>
                </a:solidFill>
                <a:sym typeface="Wingdings" panose="05000000000000000000" pitchFamily="2" charset="2"/>
              </a:rPr>
              <a:t>at</a:t>
            </a:r>
            <a:r>
              <a:rPr lang="hu-HU" altLang="en-US" sz="1400">
                <a:solidFill>
                  <a:srgbClr val="FF0000"/>
                </a:solidFill>
                <a:sym typeface="Wingdings" panose="05000000000000000000" pitchFamily="2" charset="2"/>
              </a:rPr>
              <a:t>i</a:t>
            </a:r>
            <a:r>
              <a:rPr lang="de-DE" altLang="en-US" sz="1400">
                <a:solidFill>
                  <a:srgbClr val="FF0000"/>
                </a:solidFill>
                <a:sym typeface="Wingdings" panose="05000000000000000000" pitchFamily="2" charset="2"/>
              </a:rPr>
              <a:t>on.</a:t>
            </a:r>
            <a:endParaRPr lang="en-US" altLang="en-US" sz="1400">
              <a:solidFill>
                <a:srgbClr val="FF0000"/>
              </a:solidFill>
              <a:sym typeface="Wingdings" panose="05000000000000000000" pitchFamily="2" charset="2"/>
            </a:endParaRPr>
          </a:p>
          <a:p>
            <a:pPr>
              <a:lnSpc>
                <a:spcPct val="75000"/>
              </a:lnSpc>
              <a:spcBef>
                <a:spcPct val="15000"/>
              </a:spcBef>
              <a:buFontTx/>
              <a:buChar char="•"/>
            </a:pPr>
            <a:r>
              <a:rPr lang="en-US" altLang="en-US" sz="1400">
                <a:solidFill>
                  <a:srgbClr val="FF0000"/>
                </a:solidFill>
                <a:sym typeface="Wingdings" panose="05000000000000000000" pitchFamily="2" charset="2"/>
              </a:rPr>
              <a:t>  </a:t>
            </a:r>
            <a:r>
              <a:rPr lang="de-DE" altLang="en-US" sz="1400">
                <a:solidFill>
                  <a:srgbClr val="FF0000"/>
                </a:solidFill>
                <a:sym typeface="Wingdings" panose="05000000000000000000" pitchFamily="2" charset="2"/>
              </a:rPr>
              <a:t>Die Energieverlust wärmt das Kristall.</a:t>
            </a:r>
            <a:endParaRPr lang="en-US" altLang="en-US" sz="1400">
              <a:solidFill>
                <a:srgbClr val="FF0000"/>
              </a:solidFill>
              <a:sym typeface="Wingdings" panose="05000000000000000000" pitchFamily="2" charset="2"/>
            </a:endParaRPr>
          </a:p>
        </p:txBody>
      </p:sp>
      <p:sp>
        <p:nvSpPr>
          <p:cNvPr id="568344" name="Text Box 24"/>
          <p:cNvSpPr txBox="1">
            <a:spLocks noChangeArrowheads="1"/>
          </p:cNvSpPr>
          <p:nvPr/>
        </p:nvSpPr>
        <p:spPr bwMode="auto">
          <a:xfrm>
            <a:off x="3238500" y="5600700"/>
            <a:ext cx="5726113" cy="835025"/>
          </a:xfrm>
          <a:prstGeom prst="rect">
            <a:avLst/>
          </a:prstGeom>
          <a:solidFill>
            <a:srgbClr val="DDDDDD"/>
          </a:solidFill>
          <a:ln w="15875" algn="ctr">
            <a:solidFill>
              <a:srgbClr val="0000FF"/>
            </a:solidFill>
            <a:miter lim="800000"/>
            <a:headEnd/>
            <a:tailEnd/>
          </a:ln>
          <a:effec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75000"/>
              </a:lnSpc>
              <a:spcBef>
                <a:spcPct val="20000"/>
              </a:spcBef>
            </a:pPr>
            <a:r>
              <a:rPr lang="en-US" altLang="en-US" sz="1400" b="1" u="sng"/>
              <a:t>Dire</a:t>
            </a:r>
            <a:r>
              <a:rPr lang="hu-HU" altLang="en-US" sz="1400" b="1" u="sng"/>
              <a:t>k</a:t>
            </a:r>
            <a:r>
              <a:rPr lang="en-US" altLang="en-US" sz="1400" b="1" u="sng"/>
              <a:t>te Re</a:t>
            </a:r>
            <a:r>
              <a:rPr lang="hu-HU" altLang="en-US" sz="1400" b="1" u="sng"/>
              <a:t>kombin</a:t>
            </a:r>
            <a:r>
              <a:rPr lang="de-DE" altLang="en-US" sz="1400" b="1" u="sng"/>
              <a:t>aton</a:t>
            </a:r>
            <a:r>
              <a:rPr lang="en-US" altLang="en-US" sz="1400"/>
              <a:t>: </a:t>
            </a:r>
          </a:p>
          <a:p>
            <a:pPr>
              <a:lnSpc>
                <a:spcPct val="75000"/>
              </a:lnSpc>
              <a:spcBef>
                <a:spcPct val="20000"/>
              </a:spcBef>
              <a:buFontTx/>
              <a:buChar char="•"/>
            </a:pPr>
            <a:r>
              <a:rPr lang="en-US" altLang="en-US" sz="1400"/>
              <a:t>  </a:t>
            </a:r>
            <a:r>
              <a:rPr lang="de-DE" altLang="en-US" sz="1400"/>
              <a:t>keine Impulsänderung</a:t>
            </a:r>
            <a:r>
              <a:rPr lang="en-US" altLang="en-US" sz="1400"/>
              <a:t> </a:t>
            </a:r>
            <a:r>
              <a:rPr lang="en-US" altLang="en-US" sz="1400">
                <a:sym typeface="Wingdings" panose="05000000000000000000" pitchFamily="2" charset="2"/>
              </a:rPr>
              <a:t> </a:t>
            </a:r>
            <a:r>
              <a:rPr lang="de-DE" altLang="en-US" sz="1400">
                <a:sym typeface="Wingdings" panose="05000000000000000000" pitchFamily="2" charset="2"/>
              </a:rPr>
              <a:t>keine Phononen </a:t>
            </a:r>
            <a:r>
              <a:rPr lang="en-US" altLang="en-US" sz="1400">
                <a:sym typeface="Wingdings" panose="05000000000000000000" pitchFamily="2" charset="2"/>
              </a:rPr>
              <a:t> </a:t>
            </a:r>
            <a:r>
              <a:rPr lang="de-DE" altLang="en-US" sz="1400">
                <a:sym typeface="Wingdings" panose="05000000000000000000" pitchFamily="2" charset="2"/>
              </a:rPr>
              <a:t>keine</a:t>
            </a:r>
            <a:r>
              <a:rPr lang="hu-HU" altLang="en-US" sz="1400">
                <a:sym typeface="Wingdings" panose="05000000000000000000" pitchFamily="2" charset="2"/>
              </a:rPr>
              <a:t> </a:t>
            </a:r>
            <a:r>
              <a:rPr lang="de-DE" altLang="en-US" sz="1400">
                <a:sym typeface="Wingdings" panose="05000000000000000000" pitchFamily="2" charset="2"/>
              </a:rPr>
              <a:t>D</a:t>
            </a:r>
            <a:r>
              <a:rPr lang="hu-HU" altLang="en-US" sz="1400">
                <a:sym typeface="Wingdings" panose="05000000000000000000" pitchFamily="2" charset="2"/>
              </a:rPr>
              <a:t>issip</a:t>
            </a:r>
            <a:r>
              <a:rPr lang="de-DE" altLang="en-US" sz="1400">
                <a:sym typeface="Wingdings" panose="05000000000000000000" pitchFamily="2" charset="2"/>
              </a:rPr>
              <a:t>at</a:t>
            </a:r>
            <a:r>
              <a:rPr lang="hu-HU" altLang="en-US" sz="1400">
                <a:sym typeface="Wingdings" panose="05000000000000000000" pitchFamily="2" charset="2"/>
              </a:rPr>
              <a:t>i</a:t>
            </a:r>
            <a:r>
              <a:rPr lang="de-DE" altLang="en-US" sz="1400">
                <a:sym typeface="Wingdings" panose="05000000000000000000" pitchFamily="2" charset="2"/>
              </a:rPr>
              <a:t>on</a:t>
            </a:r>
            <a:endParaRPr lang="en-US" altLang="en-US" sz="1400">
              <a:sym typeface="Wingdings" panose="05000000000000000000" pitchFamily="2" charset="2"/>
            </a:endParaRPr>
          </a:p>
          <a:p>
            <a:pPr>
              <a:lnSpc>
                <a:spcPct val="75000"/>
              </a:lnSpc>
              <a:spcBef>
                <a:spcPct val="20000"/>
              </a:spcBef>
              <a:buFontTx/>
              <a:buChar char="•"/>
            </a:pPr>
            <a:r>
              <a:rPr lang="en-US" altLang="en-US" sz="1400">
                <a:sym typeface="Wingdings" panose="05000000000000000000" pitchFamily="2" charset="2"/>
              </a:rPr>
              <a:t>  </a:t>
            </a:r>
            <a:r>
              <a:rPr lang="de-DE" altLang="en-US" sz="1400">
                <a:solidFill>
                  <a:srgbClr val="33CC33"/>
                </a:solidFill>
                <a:effectLst>
                  <a:outerShdw blurRad="38100" dist="38100" dir="2700000" algn="tl">
                    <a:srgbClr val="000000"/>
                  </a:outerShdw>
                </a:effectLst>
                <a:sym typeface="Wingdings" panose="05000000000000000000" pitchFamily="2" charset="2"/>
              </a:rPr>
              <a:t>Abgabe der Energiedifferenz durch</a:t>
            </a:r>
            <a:r>
              <a:rPr lang="hu-HU" altLang="en-US" sz="1400">
                <a:solidFill>
                  <a:srgbClr val="33CC33"/>
                </a:solidFill>
                <a:effectLst>
                  <a:outerShdw blurRad="38100" dist="38100" dir="2700000" algn="tl">
                    <a:srgbClr val="000000"/>
                  </a:outerShdw>
                </a:effectLst>
                <a:sym typeface="Wingdings" panose="05000000000000000000" pitchFamily="2" charset="2"/>
              </a:rPr>
              <a:t> elektrom</a:t>
            </a:r>
            <a:r>
              <a:rPr lang="de-DE" altLang="en-US" sz="1400">
                <a:solidFill>
                  <a:srgbClr val="33CC33"/>
                </a:solidFill>
                <a:effectLst>
                  <a:outerShdw blurRad="38100" dist="38100" dir="2700000" algn="tl">
                    <a:srgbClr val="000000"/>
                  </a:outerShdw>
                </a:effectLst>
                <a:sym typeface="Wingdings" panose="05000000000000000000" pitchFamily="2" charset="2"/>
              </a:rPr>
              <a:t>a</a:t>
            </a:r>
            <a:r>
              <a:rPr lang="hu-HU" altLang="en-US" sz="1400">
                <a:solidFill>
                  <a:srgbClr val="33CC33"/>
                </a:solidFill>
                <a:effectLst>
                  <a:outerShdw blurRad="38100" dist="38100" dir="2700000" algn="tl">
                    <a:srgbClr val="000000"/>
                  </a:outerShdw>
                </a:effectLst>
                <a:sym typeface="Wingdings" panose="05000000000000000000" pitchFamily="2" charset="2"/>
              </a:rPr>
              <a:t>gne</a:t>
            </a:r>
            <a:r>
              <a:rPr lang="de-DE" altLang="en-US" sz="1400">
                <a:solidFill>
                  <a:srgbClr val="33CC33"/>
                </a:solidFill>
                <a:effectLst>
                  <a:outerShdw blurRad="38100" dist="38100" dir="2700000" algn="tl">
                    <a:srgbClr val="000000"/>
                  </a:outerShdw>
                </a:effectLst>
                <a:sym typeface="Wingdings" panose="05000000000000000000" pitchFamily="2" charset="2"/>
              </a:rPr>
              <a:t>tische Strahlung,            z.B. Lichtemission</a:t>
            </a:r>
            <a:endParaRPr lang="en-US" altLang="en-US" sz="1400">
              <a:solidFill>
                <a:srgbClr val="33CC33"/>
              </a:solidFill>
              <a:effectLst>
                <a:outerShdw blurRad="38100" dist="38100" dir="2700000" algn="tl">
                  <a:srgbClr val="000000"/>
                </a:outerShdw>
              </a:effectLst>
              <a:sym typeface="Wingdings" panose="05000000000000000000" pitchFamily="2" charset="2"/>
            </a:endParaRPr>
          </a:p>
        </p:txBody>
      </p:sp>
      <p:sp>
        <p:nvSpPr>
          <p:cNvPr id="16392" name="Rectangle 2"/>
          <p:cNvSpPr>
            <a:spLocks noGrp="1" noChangeArrowheads="1"/>
          </p:cNvSpPr>
          <p:nvPr>
            <p:ph type="title"/>
          </p:nvPr>
        </p:nvSpPr>
        <p:spPr/>
        <p:txBody>
          <a:bodyPr/>
          <a:lstStyle/>
          <a:p>
            <a:pPr eaLnBrk="1" hangingPunct="1"/>
            <a:r>
              <a:rPr lang="de-DE" altLang="en-US" smtClean="0"/>
              <a:t>Rekap</a:t>
            </a:r>
            <a:r>
              <a:rPr lang="hu-HU" altLang="en-US" smtClean="0"/>
              <a:t>: </a:t>
            </a:r>
            <a:r>
              <a:rPr lang="de-DE" altLang="en-US" smtClean="0"/>
              <a:t>G</a:t>
            </a:r>
            <a:r>
              <a:rPr lang="hu-HU" altLang="en-US" smtClean="0"/>
              <a:t>ener</a:t>
            </a:r>
            <a:r>
              <a:rPr lang="de-DE" altLang="en-US" smtClean="0"/>
              <a:t>at</a:t>
            </a:r>
            <a:r>
              <a:rPr lang="hu-HU" altLang="en-US" smtClean="0"/>
              <a:t>i</a:t>
            </a:r>
            <a:r>
              <a:rPr lang="de-DE" altLang="en-US" smtClean="0"/>
              <a:t>on</a:t>
            </a:r>
            <a:r>
              <a:rPr lang="hu-HU" altLang="en-US" smtClean="0"/>
              <a:t>/</a:t>
            </a:r>
            <a:r>
              <a:rPr lang="de-DE" altLang="en-US" smtClean="0"/>
              <a:t>R</a:t>
            </a:r>
            <a:r>
              <a:rPr lang="hu-HU" altLang="en-US" smtClean="0"/>
              <a:t>ekombin</a:t>
            </a:r>
            <a:r>
              <a:rPr lang="de-DE" altLang="en-US" smtClean="0"/>
              <a:t>at</a:t>
            </a:r>
            <a:r>
              <a:rPr lang="hu-HU" altLang="en-US" smtClean="0"/>
              <a:t>i</a:t>
            </a:r>
            <a:r>
              <a:rPr lang="de-DE" altLang="en-US" smtClean="0"/>
              <a:t>on</a:t>
            </a:r>
            <a:endParaRPr lang="hu-HU" altLang="en-US" smtClean="0"/>
          </a:p>
        </p:txBody>
      </p:sp>
      <p:sp>
        <p:nvSpPr>
          <p:cNvPr id="16406" name="Text Box 22"/>
          <p:cNvSpPr txBox="1">
            <a:spLocks noChangeArrowheads="1"/>
          </p:cNvSpPr>
          <p:nvPr/>
        </p:nvSpPr>
        <p:spPr bwMode="auto">
          <a:xfrm>
            <a:off x="7137400" y="2159000"/>
            <a:ext cx="952500" cy="155575"/>
          </a:xfrm>
          <a:prstGeom prst="rect">
            <a:avLst/>
          </a:prstGeom>
          <a:solidFill>
            <a:schemeClr val="bg1"/>
          </a:solidFill>
          <a:ln>
            <a:noFill/>
          </a:ln>
          <a:effectLst/>
          <a:extLs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r>
              <a:rPr lang="de-DE" altLang="en-US" sz="1200" b="1">
                <a:solidFill>
                  <a:schemeClr val="tx1"/>
                </a:solidFill>
                <a:latin typeface="Times New Roman" panose="02020603050405020304" pitchFamily="18" charset="0"/>
              </a:rPr>
              <a:t>Leitungsband</a:t>
            </a:r>
            <a:endParaRPr lang="hu-HU" altLang="en-US" sz="1200" b="1">
              <a:solidFill>
                <a:schemeClr val="tx1"/>
              </a:solidFill>
              <a:latin typeface="Times New Roman" panose="02020603050405020304" pitchFamily="18" charset="0"/>
            </a:endParaRPr>
          </a:p>
        </p:txBody>
      </p:sp>
      <p:sp>
        <p:nvSpPr>
          <p:cNvPr id="16407" name="Text Box 23"/>
          <p:cNvSpPr txBox="1">
            <a:spLocks noChangeArrowheads="1"/>
          </p:cNvSpPr>
          <p:nvPr/>
        </p:nvSpPr>
        <p:spPr bwMode="auto">
          <a:xfrm>
            <a:off x="7150100" y="4013200"/>
            <a:ext cx="876300" cy="155575"/>
          </a:xfrm>
          <a:prstGeom prst="rect">
            <a:avLst/>
          </a:prstGeom>
          <a:solidFill>
            <a:schemeClr val="bg1"/>
          </a:solidFill>
          <a:ln>
            <a:noFill/>
          </a:ln>
          <a:effectLst/>
          <a:extLst>
            <a:ext uri="{91240B29-F687-4F45-9708-019B960494DF}">
              <a14:hiddenLine xmlns:a14="http://schemas.microsoft.com/office/drawing/2010/main" w="15875" algn="ctr">
                <a:solidFill>
                  <a:srgbClr val="4D2885"/>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a:r>
              <a:rPr lang="de-DE" altLang="en-US" sz="1200" b="1">
                <a:solidFill>
                  <a:schemeClr val="tx1"/>
                </a:solidFill>
                <a:latin typeface="Times New Roman" panose="02020603050405020304" pitchFamily="18" charset="0"/>
              </a:rPr>
              <a:t>Valenzband</a:t>
            </a:r>
            <a:endParaRPr lang="hu-HU" altLang="en-US" sz="1200" b="1">
              <a:solidFill>
                <a:schemeClr val="tx1"/>
              </a:solidFill>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6834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6834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834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68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40" grpId="0"/>
      <p:bldP spid="568342" grpId="0"/>
      <p:bldP spid="568343" grpId="0" animBg="1"/>
      <p:bldP spid="56834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000" smtClean="0"/>
              <a:t>4 Mai 2017</a:t>
            </a:r>
            <a:endParaRPr lang="en-US" altLang="en-US" sz="1000"/>
          </a:p>
        </p:txBody>
      </p:sp>
      <p:sp>
        <p:nvSpPr>
          <p:cNvPr id="40963" name="Footer Placehold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000" smtClean="0">
                <a:solidFill>
                  <a:srgbClr val="8C2532"/>
                </a:solidFill>
                <a:latin typeface="Arial Narrow" panose="020B0606020202030204" pitchFamily="34" charset="0"/>
              </a:rPr>
              <a:t>Temperaturabhängigkeit von pn Übergängen © BME-EET 2011-2017</a:t>
            </a:r>
            <a:endParaRPr lang="en-US" altLang="en-US" sz="900" b="0">
              <a:solidFill>
                <a:srgbClr val="8C2532"/>
              </a:solidFill>
              <a:latin typeface="Arial Narrow" panose="020B0606020202030204" pitchFamily="34" charset="0"/>
            </a:endParaRPr>
          </a:p>
        </p:txBody>
      </p:sp>
      <p:sp>
        <p:nvSpPr>
          <p:cNvPr id="40964"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fld id="{D963D4EA-B4E5-414A-8C4C-44E76F3CA1FB}" type="slidenum">
              <a:rPr lang="en-US" altLang="en-US" sz="1000">
                <a:solidFill>
                  <a:srgbClr val="8C2532"/>
                </a:solidFill>
              </a:rPr>
              <a:pPr/>
              <a:t>9</a:t>
            </a:fld>
            <a:endParaRPr lang="en-US" altLang="en-US" sz="1000">
              <a:solidFill>
                <a:srgbClr val="8C2532"/>
              </a:solidFill>
            </a:endParaRPr>
          </a:p>
        </p:txBody>
      </p:sp>
      <p:pic>
        <p:nvPicPr>
          <p:cNvPr id="40966"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1362075"/>
            <a:ext cx="2124075" cy="293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8" name="Rectangle 16"/>
          <p:cNvSpPr>
            <a:spLocks noGrp="1" noChangeArrowheads="1"/>
          </p:cNvSpPr>
          <p:nvPr>
            <p:ph type="title"/>
          </p:nvPr>
        </p:nvSpPr>
        <p:spPr>
          <a:xfrm>
            <a:off x="139700" y="461963"/>
            <a:ext cx="8845550" cy="652462"/>
          </a:xfrm>
        </p:spPr>
        <p:txBody>
          <a:bodyPr/>
          <a:lstStyle/>
          <a:p>
            <a:pPr eaLnBrk="1" hangingPunct="1"/>
            <a:r>
              <a:rPr lang="de-DE" altLang="en-US" sz="3600" smtClean="0"/>
              <a:t>G</a:t>
            </a:r>
            <a:r>
              <a:rPr lang="hu-HU" altLang="en-US" sz="3600" smtClean="0"/>
              <a:t>ener</a:t>
            </a:r>
            <a:r>
              <a:rPr lang="de-DE" altLang="en-US" sz="3600" smtClean="0"/>
              <a:t>at</a:t>
            </a:r>
            <a:r>
              <a:rPr lang="hu-HU" altLang="en-US" sz="3600" smtClean="0"/>
              <a:t>i</a:t>
            </a:r>
            <a:r>
              <a:rPr lang="de-DE" altLang="en-US" sz="3600" smtClean="0"/>
              <a:t>on</a:t>
            </a:r>
            <a:r>
              <a:rPr lang="hu-HU" altLang="en-US" sz="3600" smtClean="0"/>
              <a:t>/</a:t>
            </a:r>
            <a:r>
              <a:rPr lang="de-DE" altLang="en-US" sz="3600" smtClean="0"/>
              <a:t>R</a:t>
            </a:r>
            <a:r>
              <a:rPr lang="hu-HU" altLang="en-US" sz="3600" smtClean="0"/>
              <a:t>ekombin</a:t>
            </a:r>
            <a:r>
              <a:rPr lang="de-DE" altLang="en-US" sz="3600" smtClean="0"/>
              <a:t>at</a:t>
            </a:r>
            <a:r>
              <a:rPr lang="hu-HU" altLang="en-US" sz="3600" smtClean="0"/>
              <a:t>i</a:t>
            </a:r>
            <a:r>
              <a:rPr lang="de-DE" altLang="en-US" sz="3600" smtClean="0"/>
              <a:t>on</a:t>
            </a:r>
            <a:endParaRPr lang="hu-HU" altLang="en-US" sz="3600" smtClean="0"/>
          </a:p>
        </p:txBody>
      </p:sp>
      <p:sp>
        <p:nvSpPr>
          <p:cNvPr id="40969" name="Rectangle 17" descr="Small confetti"/>
          <p:cNvSpPr>
            <a:spLocks noChangeArrowheads="1"/>
          </p:cNvSpPr>
          <p:nvPr/>
        </p:nvSpPr>
        <p:spPr bwMode="auto">
          <a:xfrm>
            <a:off x="1190625" y="3648075"/>
            <a:ext cx="1463675" cy="85725"/>
          </a:xfrm>
          <a:prstGeom prst="rect">
            <a:avLst/>
          </a:prstGeom>
          <a:pattFill prst="smConfetti">
            <a:fgClr>
              <a:srgbClr val="808080"/>
            </a:fgClr>
            <a:bgClr>
              <a:schemeClr val="bg1"/>
            </a:bgClr>
          </a:pattFill>
          <a:ln>
            <a:noFill/>
          </a:ln>
          <a:extLst>
            <a:ext uri="{91240B29-F687-4F45-9708-019B960494DF}">
              <a14:hiddenLine xmlns:a14="http://schemas.microsoft.com/office/drawing/2010/main" w="15875" algn="ctr">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17842" name="Oval 18"/>
          <p:cNvSpPr>
            <a:spLocks noChangeArrowheads="1"/>
          </p:cNvSpPr>
          <p:nvPr/>
        </p:nvSpPr>
        <p:spPr bwMode="auto">
          <a:xfrm>
            <a:off x="3390900" y="2498725"/>
            <a:ext cx="60325" cy="66675"/>
          </a:xfrm>
          <a:prstGeom prst="ellipse">
            <a:avLst/>
          </a:prstGeom>
          <a:solidFill>
            <a:schemeClr val="tx1"/>
          </a:solidFill>
          <a:ln w="15875" algn="ctr">
            <a:solidFill>
              <a:schemeClr val="tx1"/>
            </a:solidFill>
            <a:round/>
            <a:headEnd/>
            <a:tailEnd/>
          </a:ln>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17843" name="Text Box 19"/>
          <p:cNvSpPr txBox="1">
            <a:spLocks noChangeArrowheads="1"/>
          </p:cNvSpPr>
          <p:nvPr/>
        </p:nvSpPr>
        <p:spPr bwMode="auto">
          <a:xfrm>
            <a:off x="3419475" y="2762250"/>
            <a:ext cx="1685925"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400"/>
              <a:t>~~~~&gt;  </a:t>
            </a:r>
            <a:r>
              <a:rPr lang="en-US" altLang="en-US" sz="1400">
                <a:sym typeface="Symbol" panose="05050102010706020507" pitchFamily="18" charset="2"/>
              </a:rPr>
              <a:t></a:t>
            </a:r>
            <a:r>
              <a:rPr lang="en-US" altLang="en-US" sz="1400"/>
              <a:t> = W</a:t>
            </a:r>
            <a:r>
              <a:rPr lang="en-US" altLang="en-US" sz="1400" baseline="-25000"/>
              <a:t>g</a:t>
            </a:r>
            <a:r>
              <a:rPr lang="en-US" altLang="en-US" sz="1400"/>
              <a:t>/h</a:t>
            </a:r>
          </a:p>
        </p:txBody>
      </p:sp>
      <p:grpSp>
        <p:nvGrpSpPr>
          <p:cNvPr id="41004" name="Group 44"/>
          <p:cNvGrpSpPr>
            <a:grpSpLocks/>
          </p:cNvGrpSpPr>
          <p:nvPr/>
        </p:nvGrpSpPr>
        <p:grpSpPr bwMode="auto">
          <a:xfrm>
            <a:off x="3054350" y="2012950"/>
            <a:ext cx="2117725" cy="2317750"/>
            <a:chOff x="1924" y="1268"/>
            <a:chExt cx="1334" cy="1460"/>
          </a:xfrm>
        </p:grpSpPr>
        <p:grpSp>
          <p:nvGrpSpPr>
            <p:cNvPr id="3" name="Group 10"/>
            <p:cNvGrpSpPr>
              <a:grpSpLocks/>
            </p:cNvGrpSpPr>
            <p:nvPr/>
          </p:nvGrpSpPr>
          <p:grpSpPr bwMode="auto">
            <a:xfrm>
              <a:off x="1924" y="1268"/>
              <a:ext cx="1254" cy="1042"/>
              <a:chOff x="1678" y="1250"/>
              <a:chExt cx="1254" cy="1042"/>
            </a:xfrm>
          </p:grpSpPr>
          <p:sp>
            <p:nvSpPr>
              <p:cNvPr id="40991" name="Rectangle 11"/>
              <p:cNvSpPr>
                <a:spLocks noChangeArrowheads="1"/>
              </p:cNvSpPr>
              <p:nvPr/>
            </p:nvSpPr>
            <p:spPr bwMode="auto">
              <a:xfrm>
                <a:off x="1688" y="1296"/>
                <a:ext cx="1242" cy="300"/>
              </a:xfrm>
              <a:prstGeom prst="rect">
                <a:avLst/>
              </a:prstGeom>
              <a:solidFill>
                <a:srgbClr val="C0C0C0"/>
              </a:solidFill>
              <a:ln>
                <a:noFill/>
              </a:ln>
              <a:extLst>
                <a:ext uri="{91240B29-F687-4F45-9708-019B960494DF}">
                  <a14:hiddenLine xmlns:a14="http://schemas.microsoft.com/office/drawing/2010/main" w="15875" algn="ctr">
                    <a:solidFill>
                      <a:srgbClr val="000000"/>
                    </a:solidFill>
                    <a:miter lim="800000"/>
                    <a:headEnd/>
                    <a:tailEnd/>
                  </a14:hiddenLine>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0992" name="Line 12"/>
              <p:cNvSpPr>
                <a:spLocks noChangeShapeType="1"/>
              </p:cNvSpPr>
              <p:nvPr/>
            </p:nvSpPr>
            <p:spPr bwMode="auto">
              <a:xfrm>
                <a:off x="1678" y="1602"/>
                <a:ext cx="1254"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40993" name="Rectangle 13"/>
              <p:cNvSpPr>
                <a:spLocks noChangeArrowheads="1"/>
              </p:cNvSpPr>
              <p:nvPr/>
            </p:nvSpPr>
            <p:spPr bwMode="auto">
              <a:xfrm>
                <a:off x="1678" y="1992"/>
                <a:ext cx="1242" cy="300"/>
              </a:xfrm>
              <a:prstGeom prst="rect">
                <a:avLst/>
              </a:prstGeom>
              <a:solidFill>
                <a:srgbClr val="808080"/>
              </a:solidFill>
              <a:ln>
                <a:noFill/>
              </a:ln>
              <a:extLst>
                <a:ext uri="{91240B29-F687-4F45-9708-019B960494DF}">
                  <a14:hiddenLine xmlns:a14="http://schemas.microsoft.com/office/drawing/2010/main" w="15875" algn="ctr">
                    <a:solidFill>
                      <a:srgbClr val="000000"/>
                    </a:solidFill>
                    <a:miter lim="800000"/>
                    <a:headEnd/>
                    <a:tailEnd/>
                  </a14:hiddenLine>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0994" name="Line 14"/>
              <p:cNvSpPr>
                <a:spLocks noChangeShapeType="1"/>
              </p:cNvSpPr>
              <p:nvPr/>
            </p:nvSpPr>
            <p:spPr bwMode="auto">
              <a:xfrm>
                <a:off x="1684" y="1992"/>
                <a:ext cx="1236"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40995" name="Rectangle 15" descr="Small confetti"/>
              <p:cNvSpPr>
                <a:spLocks noChangeArrowheads="1"/>
              </p:cNvSpPr>
              <p:nvPr/>
            </p:nvSpPr>
            <p:spPr bwMode="auto">
              <a:xfrm>
                <a:off x="1682" y="1250"/>
                <a:ext cx="1250" cy="54"/>
              </a:xfrm>
              <a:prstGeom prst="rect">
                <a:avLst/>
              </a:prstGeom>
              <a:pattFill prst="smConfetti">
                <a:fgClr>
                  <a:srgbClr val="C0C0C0"/>
                </a:fgClr>
                <a:bgClr>
                  <a:schemeClr val="bg1"/>
                </a:bgClr>
              </a:pattFill>
              <a:ln>
                <a:noFill/>
              </a:ln>
              <a:extLst>
                <a:ext uri="{91240B29-F687-4F45-9708-019B960494DF}">
                  <a14:hiddenLine xmlns:a14="http://schemas.microsoft.com/office/drawing/2010/main" w="15875" algn="ctr">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sp>
          <p:nvSpPr>
            <p:cNvPr id="717844" name="Text Box 20"/>
            <p:cNvSpPr txBox="1">
              <a:spLocks noChangeArrowheads="1"/>
            </p:cNvSpPr>
            <p:nvPr/>
          </p:nvSpPr>
          <p:spPr bwMode="auto">
            <a:xfrm>
              <a:off x="1924" y="2386"/>
              <a:ext cx="1334"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t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400"/>
                <a:t>Dire</a:t>
              </a:r>
              <a:r>
                <a:rPr lang="hu-HU" altLang="en-US" sz="1400"/>
                <a:t>k</a:t>
              </a:r>
              <a:r>
                <a:rPr lang="en-US" altLang="en-US" sz="1400"/>
                <a:t>te</a:t>
              </a:r>
              <a:r>
                <a:rPr lang="en-US" altLang="en-US" sz="1400" b="1"/>
                <a:t> </a:t>
              </a:r>
              <a:r>
                <a:rPr lang="en-US" altLang="en-US" sz="1400" b="1">
                  <a:solidFill>
                    <a:srgbClr val="FF0000"/>
                  </a:solidFill>
                </a:rPr>
                <a:t>Re</a:t>
              </a:r>
              <a:r>
                <a:rPr lang="hu-HU" altLang="en-US" sz="1400" b="1">
                  <a:solidFill>
                    <a:srgbClr val="FF0000"/>
                  </a:solidFill>
                </a:rPr>
                <a:t>k</a:t>
              </a:r>
              <a:r>
                <a:rPr lang="en-US" altLang="en-US" sz="1400" b="1">
                  <a:solidFill>
                    <a:srgbClr val="FF0000"/>
                  </a:solidFill>
                </a:rPr>
                <a:t>ombinat</a:t>
              </a:r>
              <a:r>
                <a:rPr lang="hu-HU" altLang="en-US" sz="1400" b="1">
                  <a:solidFill>
                    <a:srgbClr val="FF0000"/>
                  </a:solidFill>
                </a:rPr>
                <a:t>i</a:t>
              </a:r>
              <a:r>
                <a:rPr lang="de-DE" altLang="en-US" sz="1400" b="1">
                  <a:solidFill>
                    <a:srgbClr val="FF0000"/>
                  </a:solidFill>
                </a:rPr>
                <a:t>on</a:t>
              </a:r>
              <a:r>
                <a:rPr lang="en-US" altLang="en-US" sz="1400"/>
                <a:t> (kann) Licht emittieren, siehe</a:t>
              </a:r>
              <a:r>
                <a:rPr lang="hu-HU" altLang="en-US" sz="1400"/>
                <a:t> </a:t>
              </a:r>
              <a:r>
                <a:rPr lang="hu-HU" altLang="en-US" sz="1400" b="1"/>
                <a:t>LED</a:t>
              </a:r>
              <a:r>
                <a:rPr lang="de-DE" altLang="en-US" sz="1400" b="1"/>
                <a:t>‘s</a:t>
              </a:r>
              <a:endParaRPr lang="en-US" altLang="en-US" sz="1400" b="1"/>
            </a:p>
          </p:txBody>
        </p:sp>
      </p:grpSp>
      <p:pic>
        <p:nvPicPr>
          <p:cNvPr id="717845" name="Picture 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6813" y="4595813"/>
            <a:ext cx="1296987"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74" name="Rectangle 22" descr="Small confetti"/>
          <p:cNvSpPr>
            <a:spLocks noChangeArrowheads="1"/>
          </p:cNvSpPr>
          <p:nvPr/>
        </p:nvSpPr>
        <p:spPr bwMode="auto">
          <a:xfrm>
            <a:off x="1200150" y="2009775"/>
            <a:ext cx="1463675" cy="85725"/>
          </a:xfrm>
          <a:prstGeom prst="rect">
            <a:avLst/>
          </a:prstGeom>
          <a:pattFill prst="smConfetti">
            <a:fgClr>
              <a:srgbClr val="C0C0C0"/>
            </a:fgClr>
            <a:bgClr>
              <a:schemeClr val="bg1"/>
            </a:bgClr>
          </a:pattFill>
          <a:ln>
            <a:noFill/>
          </a:ln>
          <a:extLst>
            <a:ext uri="{91240B29-F687-4F45-9708-019B960494DF}">
              <a14:hiddenLine xmlns:a14="http://schemas.microsoft.com/office/drawing/2010/main" w="15875" algn="ctr">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17847" name="Oval 23"/>
          <p:cNvSpPr>
            <a:spLocks noChangeArrowheads="1"/>
          </p:cNvSpPr>
          <p:nvPr/>
        </p:nvSpPr>
        <p:spPr bwMode="auto">
          <a:xfrm>
            <a:off x="6248400" y="2489200"/>
            <a:ext cx="60325" cy="66675"/>
          </a:xfrm>
          <a:prstGeom prst="ellipse">
            <a:avLst/>
          </a:prstGeom>
          <a:solidFill>
            <a:schemeClr val="tx1"/>
          </a:solidFill>
          <a:ln w="15875" algn="ctr">
            <a:solidFill>
              <a:schemeClr val="tx1"/>
            </a:solidFill>
            <a:round/>
            <a:headEnd/>
            <a:tailEnd/>
          </a:ln>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17848" name="Oval 24"/>
          <p:cNvSpPr>
            <a:spLocks noChangeArrowheads="1"/>
          </p:cNvSpPr>
          <p:nvPr/>
        </p:nvSpPr>
        <p:spPr bwMode="auto">
          <a:xfrm>
            <a:off x="6248400" y="3246438"/>
            <a:ext cx="60325" cy="66675"/>
          </a:xfrm>
          <a:prstGeom prst="ellipse">
            <a:avLst/>
          </a:prstGeom>
          <a:solidFill>
            <a:schemeClr val="bg1"/>
          </a:solidFill>
          <a:ln w="15875" algn="ctr">
            <a:solidFill>
              <a:schemeClr val="bg1"/>
            </a:solidFill>
            <a:round/>
            <a:headEnd/>
            <a:tailEnd/>
          </a:ln>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17849" name="Freeform 25"/>
          <p:cNvSpPr>
            <a:spLocks/>
          </p:cNvSpPr>
          <p:nvPr/>
        </p:nvSpPr>
        <p:spPr bwMode="auto">
          <a:xfrm>
            <a:off x="6286500" y="2924175"/>
            <a:ext cx="117475" cy="323850"/>
          </a:xfrm>
          <a:custGeom>
            <a:avLst/>
            <a:gdLst>
              <a:gd name="T0" fmla="*/ 0 w 74"/>
              <a:gd name="T1" fmla="*/ 323850 h 204"/>
              <a:gd name="T2" fmla="*/ 114300 w 74"/>
              <a:gd name="T3" fmla="*/ 219075 h 204"/>
              <a:gd name="T4" fmla="*/ 19050 w 74"/>
              <a:gd name="T5" fmla="*/ 0 h 204"/>
              <a:gd name="T6" fmla="*/ 0 60000 65536"/>
              <a:gd name="T7" fmla="*/ 0 60000 65536"/>
              <a:gd name="T8" fmla="*/ 0 60000 65536"/>
              <a:gd name="T9" fmla="*/ 0 w 74"/>
              <a:gd name="T10" fmla="*/ 0 h 204"/>
              <a:gd name="T11" fmla="*/ 74 w 74"/>
              <a:gd name="T12" fmla="*/ 204 h 204"/>
            </a:gdLst>
            <a:ahLst/>
            <a:cxnLst>
              <a:cxn ang="T6">
                <a:pos x="T0" y="T1"/>
              </a:cxn>
              <a:cxn ang="T7">
                <a:pos x="T2" y="T3"/>
              </a:cxn>
              <a:cxn ang="T8">
                <a:pos x="T4" y="T5"/>
              </a:cxn>
            </a:cxnLst>
            <a:rect l="T9" t="T10" r="T11" b="T12"/>
            <a:pathLst>
              <a:path w="74" h="204">
                <a:moveTo>
                  <a:pt x="0" y="204"/>
                </a:moveTo>
                <a:cubicBezTo>
                  <a:pt x="35" y="188"/>
                  <a:pt x="70" y="172"/>
                  <a:pt x="72" y="138"/>
                </a:cubicBezTo>
                <a:cubicBezTo>
                  <a:pt x="74" y="104"/>
                  <a:pt x="43" y="52"/>
                  <a:pt x="12" y="0"/>
                </a:cubicBezTo>
              </a:path>
            </a:pathLst>
          </a:custGeom>
          <a:noFill/>
          <a:ln w="15875" cap="flat" cmpd="sng">
            <a:solidFill>
              <a:srgbClr val="FF0000"/>
            </a:solidFill>
            <a:prstDash val="solid"/>
            <a:round/>
            <a:headEnd type="stealth"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17850" name="Freeform 26"/>
          <p:cNvSpPr>
            <a:spLocks/>
          </p:cNvSpPr>
          <p:nvPr/>
        </p:nvSpPr>
        <p:spPr bwMode="auto">
          <a:xfrm flipV="1">
            <a:off x="6296025" y="2590800"/>
            <a:ext cx="117475" cy="323850"/>
          </a:xfrm>
          <a:custGeom>
            <a:avLst/>
            <a:gdLst>
              <a:gd name="T0" fmla="*/ 0 w 74"/>
              <a:gd name="T1" fmla="*/ 323850 h 204"/>
              <a:gd name="T2" fmla="*/ 114300 w 74"/>
              <a:gd name="T3" fmla="*/ 219075 h 204"/>
              <a:gd name="T4" fmla="*/ 19050 w 74"/>
              <a:gd name="T5" fmla="*/ 0 h 204"/>
              <a:gd name="T6" fmla="*/ 0 60000 65536"/>
              <a:gd name="T7" fmla="*/ 0 60000 65536"/>
              <a:gd name="T8" fmla="*/ 0 60000 65536"/>
              <a:gd name="T9" fmla="*/ 0 w 74"/>
              <a:gd name="T10" fmla="*/ 0 h 204"/>
              <a:gd name="T11" fmla="*/ 74 w 74"/>
              <a:gd name="T12" fmla="*/ 204 h 204"/>
            </a:gdLst>
            <a:ahLst/>
            <a:cxnLst>
              <a:cxn ang="T6">
                <a:pos x="T0" y="T1"/>
              </a:cxn>
              <a:cxn ang="T7">
                <a:pos x="T2" y="T3"/>
              </a:cxn>
              <a:cxn ang="T8">
                <a:pos x="T4" y="T5"/>
              </a:cxn>
            </a:cxnLst>
            <a:rect l="T9" t="T10" r="T11" b="T12"/>
            <a:pathLst>
              <a:path w="74" h="204">
                <a:moveTo>
                  <a:pt x="0" y="204"/>
                </a:moveTo>
                <a:cubicBezTo>
                  <a:pt x="35" y="188"/>
                  <a:pt x="70" y="172"/>
                  <a:pt x="72" y="138"/>
                </a:cubicBezTo>
                <a:cubicBezTo>
                  <a:pt x="74" y="104"/>
                  <a:pt x="43" y="52"/>
                  <a:pt x="12" y="0"/>
                </a:cubicBezTo>
              </a:path>
            </a:pathLst>
          </a:custGeom>
          <a:noFill/>
          <a:ln w="15875" cap="flat" cmpd="sng">
            <a:solidFill>
              <a:srgbClr val="FF0000"/>
            </a:solidFill>
            <a:prstDash val="solid"/>
            <a:round/>
            <a:headEnd type="stealth"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17851" name="Text Box 27"/>
          <p:cNvSpPr txBox="1">
            <a:spLocks noChangeArrowheads="1"/>
          </p:cNvSpPr>
          <p:nvPr/>
        </p:nvSpPr>
        <p:spPr bwMode="auto">
          <a:xfrm>
            <a:off x="6286500" y="2790825"/>
            <a:ext cx="1685925"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sz="1400">
                <a:solidFill>
                  <a:srgbClr val="FF0000"/>
                </a:solidFill>
              </a:rPr>
              <a:t>&lt;~~~~  </a:t>
            </a:r>
            <a:r>
              <a:rPr lang="en-US" altLang="en-US" sz="1400">
                <a:solidFill>
                  <a:srgbClr val="FF0000"/>
                </a:solidFill>
                <a:sym typeface="Symbol" panose="05050102010706020507" pitchFamily="18" charset="2"/>
              </a:rPr>
              <a:t>h</a:t>
            </a:r>
            <a:r>
              <a:rPr lang="en-US" altLang="en-US" sz="1400">
                <a:solidFill>
                  <a:srgbClr val="FF0000"/>
                </a:solidFill>
              </a:rPr>
              <a:t> &gt; W</a:t>
            </a:r>
            <a:r>
              <a:rPr lang="en-US" altLang="en-US" sz="1400" baseline="-25000">
                <a:solidFill>
                  <a:srgbClr val="FF0000"/>
                </a:solidFill>
              </a:rPr>
              <a:t>g</a:t>
            </a:r>
            <a:endParaRPr lang="en-US" altLang="en-US" sz="1400">
              <a:solidFill>
                <a:srgbClr val="FF0000"/>
              </a:solidFill>
            </a:endParaRPr>
          </a:p>
        </p:txBody>
      </p:sp>
      <p:sp>
        <p:nvSpPr>
          <p:cNvPr id="717852" name="Oval 28"/>
          <p:cNvSpPr>
            <a:spLocks noChangeArrowheads="1"/>
          </p:cNvSpPr>
          <p:nvPr/>
        </p:nvSpPr>
        <p:spPr bwMode="auto">
          <a:xfrm>
            <a:off x="3381375" y="3217863"/>
            <a:ext cx="60325" cy="66675"/>
          </a:xfrm>
          <a:prstGeom prst="ellipse">
            <a:avLst/>
          </a:prstGeom>
          <a:solidFill>
            <a:schemeClr val="bg1"/>
          </a:solidFill>
          <a:ln w="15875" algn="ctr">
            <a:solidFill>
              <a:schemeClr val="bg1"/>
            </a:solidFill>
            <a:round/>
            <a:headEnd/>
            <a:tailEnd/>
          </a:ln>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17853" name="Rectangle 29" descr="Small confetti"/>
          <p:cNvSpPr>
            <a:spLocks noChangeArrowheads="1"/>
          </p:cNvSpPr>
          <p:nvPr/>
        </p:nvSpPr>
        <p:spPr bwMode="auto">
          <a:xfrm>
            <a:off x="3051175" y="3648075"/>
            <a:ext cx="1974850" cy="85725"/>
          </a:xfrm>
          <a:prstGeom prst="rect">
            <a:avLst/>
          </a:prstGeom>
          <a:pattFill prst="smConfetti">
            <a:fgClr>
              <a:srgbClr val="808080"/>
            </a:fgClr>
            <a:bgClr>
              <a:schemeClr val="bg1"/>
            </a:bgClr>
          </a:pattFill>
          <a:ln>
            <a:noFill/>
          </a:ln>
          <a:extLst>
            <a:ext uri="{91240B29-F687-4F45-9708-019B960494DF}">
              <a14:hiddenLine xmlns:a14="http://schemas.microsoft.com/office/drawing/2010/main" w="15875" algn="ctr">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17854" name="Oval 30"/>
          <p:cNvSpPr>
            <a:spLocks noChangeArrowheads="1"/>
          </p:cNvSpPr>
          <p:nvPr/>
        </p:nvSpPr>
        <p:spPr bwMode="auto">
          <a:xfrm>
            <a:off x="3416300" y="2874963"/>
            <a:ext cx="60325" cy="66675"/>
          </a:xfrm>
          <a:prstGeom prst="ellipse">
            <a:avLst/>
          </a:prstGeom>
          <a:solidFill>
            <a:schemeClr val="bg1"/>
          </a:solidFill>
          <a:ln w="6350" algn="ctr">
            <a:solidFill>
              <a:schemeClr val="bg2"/>
            </a:solidFill>
            <a:round/>
            <a:headEnd/>
            <a:tailEnd/>
          </a:ln>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17855" name="Oval 31"/>
          <p:cNvSpPr>
            <a:spLocks noChangeArrowheads="1"/>
          </p:cNvSpPr>
          <p:nvPr/>
        </p:nvSpPr>
        <p:spPr bwMode="auto">
          <a:xfrm>
            <a:off x="3419475" y="2838450"/>
            <a:ext cx="60325" cy="66675"/>
          </a:xfrm>
          <a:prstGeom prst="ellipse">
            <a:avLst/>
          </a:prstGeom>
          <a:solidFill>
            <a:schemeClr val="tx1"/>
          </a:solidFill>
          <a:ln w="15875" algn="ctr">
            <a:solidFill>
              <a:schemeClr val="tx1"/>
            </a:solidFill>
            <a:round/>
            <a:headEnd/>
            <a:tailEnd/>
          </a:ln>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717856" name="Freeform 32"/>
          <p:cNvSpPr>
            <a:spLocks/>
          </p:cNvSpPr>
          <p:nvPr/>
        </p:nvSpPr>
        <p:spPr bwMode="auto">
          <a:xfrm flipV="1">
            <a:off x="3429000" y="2568575"/>
            <a:ext cx="117475" cy="323850"/>
          </a:xfrm>
          <a:custGeom>
            <a:avLst/>
            <a:gdLst>
              <a:gd name="T0" fmla="*/ 0 w 74"/>
              <a:gd name="T1" fmla="*/ 323850 h 204"/>
              <a:gd name="T2" fmla="*/ 114300 w 74"/>
              <a:gd name="T3" fmla="*/ 219075 h 204"/>
              <a:gd name="T4" fmla="*/ 19050 w 74"/>
              <a:gd name="T5" fmla="*/ 0 h 204"/>
              <a:gd name="T6" fmla="*/ 0 60000 65536"/>
              <a:gd name="T7" fmla="*/ 0 60000 65536"/>
              <a:gd name="T8" fmla="*/ 0 60000 65536"/>
              <a:gd name="T9" fmla="*/ 0 w 74"/>
              <a:gd name="T10" fmla="*/ 0 h 204"/>
              <a:gd name="T11" fmla="*/ 74 w 74"/>
              <a:gd name="T12" fmla="*/ 204 h 204"/>
            </a:gdLst>
            <a:ahLst/>
            <a:cxnLst>
              <a:cxn ang="T6">
                <a:pos x="T0" y="T1"/>
              </a:cxn>
              <a:cxn ang="T7">
                <a:pos x="T2" y="T3"/>
              </a:cxn>
              <a:cxn ang="T8">
                <a:pos x="T4" y="T5"/>
              </a:cxn>
            </a:cxnLst>
            <a:rect l="T9" t="T10" r="T11" b="T12"/>
            <a:pathLst>
              <a:path w="74" h="204">
                <a:moveTo>
                  <a:pt x="0" y="204"/>
                </a:moveTo>
                <a:cubicBezTo>
                  <a:pt x="35" y="188"/>
                  <a:pt x="70" y="172"/>
                  <a:pt x="72" y="138"/>
                </a:cubicBezTo>
                <a:cubicBezTo>
                  <a:pt x="74" y="104"/>
                  <a:pt x="43" y="52"/>
                  <a:pt x="12" y="0"/>
                </a:cubicBezTo>
              </a:path>
            </a:pathLst>
          </a:custGeom>
          <a:noFill/>
          <a:ln w="15875" cap="flat" cmpd="sng">
            <a:solidFill>
              <a:srgbClr val="4D2885"/>
            </a:solidFill>
            <a:prstDash val="solid"/>
            <a:round/>
            <a:headEnd/>
            <a:tailEnd type="stealth"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17857" name="Freeform 33"/>
          <p:cNvSpPr>
            <a:spLocks/>
          </p:cNvSpPr>
          <p:nvPr/>
        </p:nvSpPr>
        <p:spPr bwMode="auto">
          <a:xfrm>
            <a:off x="3419475" y="2895600"/>
            <a:ext cx="117475" cy="323850"/>
          </a:xfrm>
          <a:custGeom>
            <a:avLst/>
            <a:gdLst>
              <a:gd name="T0" fmla="*/ 0 w 74"/>
              <a:gd name="T1" fmla="*/ 323850 h 204"/>
              <a:gd name="T2" fmla="*/ 114300 w 74"/>
              <a:gd name="T3" fmla="*/ 219075 h 204"/>
              <a:gd name="T4" fmla="*/ 19050 w 74"/>
              <a:gd name="T5" fmla="*/ 0 h 204"/>
              <a:gd name="T6" fmla="*/ 0 60000 65536"/>
              <a:gd name="T7" fmla="*/ 0 60000 65536"/>
              <a:gd name="T8" fmla="*/ 0 60000 65536"/>
              <a:gd name="T9" fmla="*/ 0 w 74"/>
              <a:gd name="T10" fmla="*/ 0 h 204"/>
              <a:gd name="T11" fmla="*/ 74 w 74"/>
              <a:gd name="T12" fmla="*/ 204 h 204"/>
            </a:gdLst>
            <a:ahLst/>
            <a:cxnLst>
              <a:cxn ang="T6">
                <a:pos x="T0" y="T1"/>
              </a:cxn>
              <a:cxn ang="T7">
                <a:pos x="T2" y="T3"/>
              </a:cxn>
              <a:cxn ang="T8">
                <a:pos x="T4" y="T5"/>
              </a:cxn>
            </a:cxnLst>
            <a:rect l="T9" t="T10" r="T11" b="T12"/>
            <a:pathLst>
              <a:path w="74" h="204">
                <a:moveTo>
                  <a:pt x="0" y="204"/>
                </a:moveTo>
                <a:cubicBezTo>
                  <a:pt x="35" y="188"/>
                  <a:pt x="70" y="172"/>
                  <a:pt x="72" y="138"/>
                </a:cubicBezTo>
                <a:cubicBezTo>
                  <a:pt x="74" y="104"/>
                  <a:pt x="43" y="52"/>
                  <a:pt x="12" y="0"/>
                </a:cubicBezTo>
              </a:path>
            </a:pathLst>
          </a:custGeom>
          <a:noFill/>
          <a:ln w="15875" cap="flat" cmpd="sng">
            <a:solidFill>
              <a:srgbClr val="4D2885"/>
            </a:solidFill>
            <a:prstDash val="solid"/>
            <a:round/>
            <a:headEnd/>
            <a:tailEnd type="stealth"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nvGrpSpPr>
          <p:cNvPr id="41003" name="Group 43"/>
          <p:cNvGrpSpPr>
            <a:grpSpLocks/>
          </p:cNvGrpSpPr>
          <p:nvPr/>
        </p:nvGrpSpPr>
        <p:grpSpPr bwMode="auto">
          <a:xfrm>
            <a:off x="5924550" y="2038350"/>
            <a:ext cx="1990725" cy="2359025"/>
            <a:chOff x="3732" y="1284"/>
            <a:chExt cx="1254" cy="1486"/>
          </a:xfrm>
        </p:grpSpPr>
        <p:grpSp>
          <p:nvGrpSpPr>
            <p:cNvPr id="2" name="Group 2"/>
            <p:cNvGrpSpPr>
              <a:grpSpLocks/>
            </p:cNvGrpSpPr>
            <p:nvPr/>
          </p:nvGrpSpPr>
          <p:grpSpPr bwMode="auto">
            <a:xfrm>
              <a:off x="3732" y="1284"/>
              <a:ext cx="1254" cy="1092"/>
              <a:chOff x="3732" y="1266"/>
              <a:chExt cx="1254" cy="1092"/>
            </a:xfrm>
          </p:grpSpPr>
          <p:sp>
            <p:nvSpPr>
              <p:cNvPr id="40996" name="Rectangle 3"/>
              <p:cNvSpPr>
                <a:spLocks noChangeArrowheads="1"/>
              </p:cNvSpPr>
              <p:nvPr/>
            </p:nvSpPr>
            <p:spPr bwMode="auto">
              <a:xfrm>
                <a:off x="3744" y="1314"/>
                <a:ext cx="1242" cy="300"/>
              </a:xfrm>
              <a:prstGeom prst="rect">
                <a:avLst/>
              </a:prstGeom>
              <a:solidFill>
                <a:srgbClr val="C0C0C0"/>
              </a:solidFill>
              <a:ln>
                <a:noFill/>
              </a:ln>
              <a:extLst>
                <a:ext uri="{91240B29-F687-4F45-9708-019B960494DF}">
                  <a14:hiddenLine xmlns:a14="http://schemas.microsoft.com/office/drawing/2010/main" w="15875" algn="ctr">
                    <a:solidFill>
                      <a:srgbClr val="000000"/>
                    </a:solidFill>
                    <a:miter lim="800000"/>
                    <a:headEnd/>
                    <a:tailEnd/>
                  </a14:hiddenLine>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0997" name="Line 4"/>
              <p:cNvSpPr>
                <a:spLocks noChangeShapeType="1"/>
              </p:cNvSpPr>
              <p:nvPr/>
            </p:nvSpPr>
            <p:spPr bwMode="auto">
              <a:xfrm>
                <a:off x="3732" y="1620"/>
                <a:ext cx="1254"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40998" name="Rectangle 5"/>
              <p:cNvSpPr>
                <a:spLocks noChangeArrowheads="1"/>
              </p:cNvSpPr>
              <p:nvPr/>
            </p:nvSpPr>
            <p:spPr bwMode="auto">
              <a:xfrm>
                <a:off x="3732" y="2010"/>
                <a:ext cx="1242" cy="300"/>
              </a:xfrm>
              <a:prstGeom prst="rect">
                <a:avLst/>
              </a:prstGeom>
              <a:solidFill>
                <a:srgbClr val="808080"/>
              </a:solidFill>
              <a:ln>
                <a:noFill/>
              </a:ln>
              <a:extLst>
                <a:ext uri="{91240B29-F687-4F45-9708-019B960494DF}">
                  <a14:hiddenLine xmlns:a14="http://schemas.microsoft.com/office/drawing/2010/main" w="15875" algn="ctr">
                    <a:solidFill>
                      <a:srgbClr val="000000"/>
                    </a:solidFill>
                    <a:miter lim="800000"/>
                    <a:headEnd/>
                    <a:tailEnd/>
                  </a14:hiddenLine>
                </a:ext>
              </a:extLst>
            </p:spPr>
            <p:txBody>
              <a:bodyPr wrap="none"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0999" name="Line 6"/>
              <p:cNvSpPr>
                <a:spLocks noChangeShapeType="1"/>
              </p:cNvSpPr>
              <p:nvPr/>
            </p:nvSpPr>
            <p:spPr bwMode="auto">
              <a:xfrm>
                <a:off x="3738" y="2010"/>
                <a:ext cx="1236"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41000" name="Rectangle 7" descr="Small confetti"/>
              <p:cNvSpPr>
                <a:spLocks noChangeArrowheads="1"/>
              </p:cNvSpPr>
              <p:nvPr/>
            </p:nvSpPr>
            <p:spPr bwMode="auto">
              <a:xfrm>
                <a:off x="3734" y="2304"/>
                <a:ext cx="1244" cy="54"/>
              </a:xfrm>
              <a:prstGeom prst="rect">
                <a:avLst/>
              </a:prstGeom>
              <a:pattFill prst="smConfetti">
                <a:fgClr>
                  <a:srgbClr val="808080"/>
                </a:fgClr>
                <a:bgClr>
                  <a:schemeClr val="bg1"/>
                </a:bgClr>
              </a:pattFill>
              <a:ln>
                <a:noFill/>
              </a:ln>
              <a:extLst>
                <a:ext uri="{91240B29-F687-4F45-9708-019B960494DF}">
                  <a14:hiddenLine xmlns:a14="http://schemas.microsoft.com/office/drawing/2010/main" w="15875" algn="ctr">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sp>
            <p:nvSpPr>
              <p:cNvPr id="41001" name="Rectangle 8" descr="Small confetti"/>
              <p:cNvSpPr>
                <a:spLocks noChangeArrowheads="1"/>
              </p:cNvSpPr>
              <p:nvPr/>
            </p:nvSpPr>
            <p:spPr bwMode="auto">
              <a:xfrm>
                <a:off x="3744" y="1266"/>
                <a:ext cx="1242" cy="54"/>
              </a:xfrm>
              <a:prstGeom prst="rect">
                <a:avLst/>
              </a:prstGeom>
              <a:pattFill prst="smConfetti">
                <a:fgClr>
                  <a:srgbClr val="C0C0C0"/>
                </a:fgClr>
                <a:bgClr>
                  <a:schemeClr val="bg1"/>
                </a:bgClr>
              </a:pattFill>
              <a:ln>
                <a:noFill/>
              </a:ln>
              <a:extLst>
                <a:ext uri="{91240B29-F687-4F45-9708-019B960494DF}">
                  <a14:hiddenLine xmlns:a14="http://schemas.microsoft.com/office/drawing/2010/main" w="15875" algn="ctr">
                    <a:solidFill>
                      <a:srgbClr val="000000"/>
                    </a:solidFill>
                    <a:miter lim="800000"/>
                    <a:headEnd/>
                    <a:tailEnd/>
                  </a14:hiddenLine>
                </a:ext>
              </a:extLst>
            </p:spPr>
            <p:txBody>
              <a:bodyPr anchor="ct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endParaRPr lang="hu-HU" altLang="en-US"/>
              </a:p>
            </p:txBody>
          </p:sp>
        </p:grpSp>
        <p:sp>
          <p:nvSpPr>
            <p:cNvPr id="717858" name="Text Box 34"/>
            <p:cNvSpPr txBox="1">
              <a:spLocks noChangeArrowheads="1"/>
            </p:cNvSpPr>
            <p:nvPr/>
          </p:nvSpPr>
          <p:spPr bwMode="auto">
            <a:xfrm>
              <a:off x="3746" y="2370"/>
              <a:ext cx="1194"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de-DE" altLang="en-US" sz="1400"/>
                <a:t>Lichtabsorption kann Generation erregen</a:t>
              </a:r>
              <a:r>
                <a:rPr lang="hu-HU" altLang="en-US" sz="1400"/>
                <a:t> </a:t>
              </a:r>
              <a:r>
                <a:rPr lang="de-DE" altLang="en-US" sz="1400"/>
                <a:t>  </a:t>
              </a:r>
              <a:r>
                <a:rPr lang="hu-HU" altLang="en-US" sz="1400"/>
                <a:t> </a:t>
              </a:r>
              <a:r>
                <a:rPr lang="de-DE" altLang="en-US" sz="1400"/>
                <a:t>siehe</a:t>
              </a:r>
              <a:r>
                <a:rPr lang="hu-HU" altLang="en-US" sz="1400"/>
                <a:t>: </a:t>
              </a:r>
              <a:r>
                <a:rPr lang="de-DE" altLang="en-US" sz="1400" b="1"/>
                <a:t>Solarzellen</a:t>
              </a:r>
              <a:endParaRPr lang="en-US" altLang="en-US" sz="1400" b="1"/>
            </a:p>
          </p:txBody>
        </p:sp>
      </p:grpSp>
      <p:sp>
        <p:nvSpPr>
          <p:cNvPr id="40987" name="Text Box 36"/>
          <p:cNvSpPr txBox="1">
            <a:spLocks noChangeArrowheads="1"/>
          </p:cNvSpPr>
          <p:nvPr/>
        </p:nvSpPr>
        <p:spPr bwMode="auto">
          <a:xfrm>
            <a:off x="1174750" y="1108075"/>
            <a:ext cx="7969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lIns="0" tIns="0" rIns="0" b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105000"/>
              </a:lnSpc>
            </a:pPr>
            <a:r>
              <a:rPr lang="hu-HU" altLang="en-US"/>
              <a:t>Spont</a:t>
            </a:r>
            <a:r>
              <a:rPr lang="de-DE" altLang="en-US"/>
              <a:t>a</a:t>
            </a:r>
            <a:r>
              <a:rPr lang="hu-HU" altLang="en-US"/>
              <a:t>n</a:t>
            </a:r>
            <a:r>
              <a:rPr lang="de-DE" altLang="en-US"/>
              <a:t>e</a:t>
            </a:r>
            <a:r>
              <a:rPr lang="hu-HU" altLang="en-US"/>
              <a:t> </a:t>
            </a:r>
            <a:r>
              <a:rPr lang="de-DE" altLang="en-US"/>
              <a:t>Vorgänge</a:t>
            </a:r>
            <a:r>
              <a:rPr lang="en-US" altLang="en-US"/>
              <a:t>: </a:t>
            </a:r>
            <a:r>
              <a:rPr lang="hu-HU" altLang="en-US"/>
              <a:t>t</a:t>
            </a:r>
            <a:r>
              <a:rPr lang="de-DE" altLang="en-US"/>
              <a:t>h</a:t>
            </a:r>
            <a:r>
              <a:rPr lang="hu-HU" altLang="en-US"/>
              <a:t>ermi</a:t>
            </a:r>
            <a:r>
              <a:rPr lang="de-DE" altLang="en-US"/>
              <a:t>sche</a:t>
            </a:r>
            <a:r>
              <a:rPr lang="hu-HU" altLang="en-US"/>
              <a:t> </a:t>
            </a:r>
            <a:r>
              <a:rPr lang="de-DE" altLang="en-US"/>
              <a:t>Erregung</a:t>
            </a:r>
            <a:r>
              <a:rPr lang="en-US" altLang="en-US"/>
              <a:t> – Sprung ins</a:t>
            </a:r>
            <a:r>
              <a:rPr lang="hu-HU" altLang="en-US"/>
              <a:t> </a:t>
            </a:r>
            <a:r>
              <a:rPr lang="de-DE" altLang="en-US"/>
              <a:t>Leitungsband</a:t>
            </a:r>
            <a:r>
              <a:rPr lang="en-US" altLang="en-US"/>
              <a:t> </a:t>
            </a:r>
            <a:r>
              <a:rPr lang="de-DE" altLang="en-US"/>
              <a:t>R</a:t>
            </a:r>
            <a:r>
              <a:rPr lang="hu-HU" altLang="en-US"/>
              <a:t>ekombin</a:t>
            </a:r>
            <a:r>
              <a:rPr lang="de-DE" altLang="en-US"/>
              <a:t>at</a:t>
            </a:r>
            <a:r>
              <a:rPr lang="hu-HU" altLang="en-US"/>
              <a:t>i</a:t>
            </a:r>
            <a:r>
              <a:rPr lang="de-DE" altLang="en-US"/>
              <a:t>on</a:t>
            </a:r>
            <a:r>
              <a:rPr lang="hu-HU" altLang="en-US"/>
              <a:t>: </a:t>
            </a:r>
            <a:r>
              <a:rPr lang="de-DE" altLang="en-US"/>
              <a:t>Rückkehr</a:t>
            </a:r>
            <a:r>
              <a:rPr lang="hu-HU" altLang="en-US"/>
              <a:t> </a:t>
            </a:r>
            <a:r>
              <a:rPr lang="de-DE" altLang="en-US"/>
              <a:t>ins</a:t>
            </a:r>
            <a:r>
              <a:rPr lang="hu-HU" altLang="en-US"/>
              <a:t> </a:t>
            </a:r>
            <a:r>
              <a:rPr lang="de-DE" altLang="en-US"/>
              <a:t>Valenzband</a:t>
            </a:r>
            <a:r>
              <a:rPr lang="en-US" altLang="en-US"/>
              <a:t> </a:t>
            </a:r>
            <a:r>
              <a:rPr lang="en-US" altLang="en-US">
                <a:sym typeface="Wingdings" panose="05000000000000000000" pitchFamily="2" charset="2"/>
              </a:rPr>
              <a:t> Gleichgewicht</a:t>
            </a:r>
          </a:p>
        </p:txBody>
      </p:sp>
      <p:sp>
        <p:nvSpPr>
          <p:cNvPr id="717861" name="Text Box 37"/>
          <p:cNvSpPr txBox="1">
            <a:spLocks noChangeArrowheads="1"/>
          </p:cNvSpPr>
          <p:nvPr/>
        </p:nvSpPr>
        <p:spPr bwMode="auto">
          <a:xfrm>
            <a:off x="2647950" y="4657725"/>
            <a:ext cx="4457700" cy="1744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nSpc>
                <a:spcPct val="90000"/>
              </a:lnSpc>
            </a:pPr>
            <a:r>
              <a:rPr lang="de-DE" altLang="en-US" sz="1800" b="1"/>
              <a:t>Bei Halbleitern mit direktem Band</a:t>
            </a:r>
            <a:r>
              <a:rPr lang="hu-HU" altLang="en-US" sz="1800" b="1"/>
              <a:t> </a:t>
            </a:r>
            <a:r>
              <a:rPr lang="de-DE" altLang="en-US" sz="1800" b="1"/>
              <a:t>Ph</a:t>
            </a:r>
            <a:r>
              <a:rPr lang="en-US" altLang="en-US" sz="1800" b="1"/>
              <a:t>oton emiss</a:t>
            </a:r>
            <a:r>
              <a:rPr lang="de-DE" altLang="en-US" sz="1800" b="1"/>
              <a:t>ion</a:t>
            </a:r>
            <a:r>
              <a:rPr lang="hu-HU" altLang="en-US" sz="1800" b="1"/>
              <a:t>:</a:t>
            </a:r>
            <a:endParaRPr lang="en-US" altLang="en-US" sz="1800" b="1"/>
          </a:p>
          <a:p>
            <a:pPr>
              <a:lnSpc>
                <a:spcPct val="90000"/>
              </a:lnSpc>
            </a:pPr>
            <a:r>
              <a:rPr lang="hu-HU" altLang="en-US" sz="1800">
                <a:latin typeface="Times New Roman" panose="02020603050405020304" pitchFamily="18" charset="0"/>
                <a:cs typeface="Times New Roman" panose="02020603050405020304" pitchFamily="18" charset="0"/>
                <a:sym typeface="Symbol" panose="05050102010706020507" pitchFamily="18" charset="2"/>
              </a:rPr>
              <a:t></a:t>
            </a:r>
            <a:r>
              <a:rPr lang="en-US" altLang="en-US" sz="1800" i="1">
                <a:latin typeface="Times New Roman" panose="02020603050405020304" pitchFamily="18" charset="0"/>
                <a:cs typeface="Times New Roman" panose="02020603050405020304" pitchFamily="18" charset="0"/>
              </a:rPr>
              <a:t>W</a:t>
            </a:r>
            <a:r>
              <a:rPr lang="hu-HU" altLang="en-US" sz="1800">
                <a:latin typeface="Times New Roman" panose="02020603050405020304" pitchFamily="18" charset="0"/>
                <a:cs typeface="Times New Roman" panose="02020603050405020304" pitchFamily="18" charset="0"/>
              </a:rPr>
              <a:t> </a:t>
            </a:r>
            <a:r>
              <a:rPr lang="en-US" altLang="en-US" sz="1800">
                <a:latin typeface="Times New Roman" panose="02020603050405020304" pitchFamily="18" charset="0"/>
                <a:cs typeface="Times New Roman" panose="02020603050405020304" pitchFamily="18" charset="0"/>
              </a:rPr>
              <a:t>= </a:t>
            </a:r>
            <a:r>
              <a:rPr lang="en-US" altLang="en-US" sz="1800" i="1">
                <a:latin typeface="Times New Roman" panose="02020603050405020304" pitchFamily="18" charset="0"/>
                <a:cs typeface="Times New Roman" panose="02020603050405020304" pitchFamily="18" charset="0"/>
              </a:rPr>
              <a:t>W</a:t>
            </a:r>
            <a:r>
              <a:rPr lang="en-US" altLang="en-US" sz="1800" i="1" baseline="-25000">
                <a:latin typeface="Times New Roman" panose="02020603050405020304" pitchFamily="18" charset="0"/>
                <a:cs typeface="Times New Roman" panose="02020603050405020304" pitchFamily="18" charset="0"/>
              </a:rPr>
              <a:t>g</a:t>
            </a:r>
            <a:r>
              <a:rPr lang="en-US" altLang="en-US" sz="1800">
                <a:latin typeface="Times New Roman" panose="02020603050405020304" pitchFamily="18" charset="0"/>
                <a:cs typeface="Times New Roman" panose="02020603050405020304" pitchFamily="18" charset="0"/>
              </a:rPr>
              <a:t> = h·</a:t>
            </a:r>
            <a:r>
              <a:rPr lang="en-US" altLang="en-US" sz="1800">
                <a:latin typeface="Times New Roman" panose="02020603050405020304" pitchFamily="18" charset="0"/>
                <a:cs typeface="Times New Roman" panose="02020603050405020304" pitchFamily="18" charset="0"/>
                <a:sym typeface="Symbol" panose="05050102010706020507" pitchFamily="18" charset="2"/>
              </a:rPr>
              <a:t>   </a:t>
            </a:r>
            <a:endParaRPr lang="hu-HU" altLang="en-US" sz="1800">
              <a:latin typeface="Times New Roman" panose="02020603050405020304" pitchFamily="18" charset="0"/>
              <a:cs typeface="Times New Roman" panose="02020603050405020304" pitchFamily="18" charset="0"/>
              <a:sym typeface="Symbol" panose="05050102010706020507" pitchFamily="18" charset="2"/>
            </a:endParaRPr>
          </a:p>
          <a:p>
            <a:pPr>
              <a:lnSpc>
                <a:spcPct val="90000"/>
              </a:lnSpc>
            </a:pPr>
            <a:r>
              <a:rPr lang="de-DE" altLang="en-US" sz="1800" b="1">
                <a:cs typeface="Arial" panose="020B0604020202020204" pitchFamily="34" charset="0"/>
                <a:sym typeface="Symbol" panose="05050102010706020507" pitchFamily="18" charset="2"/>
              </a:rPr>
              <a:t>Wellenlänge des Lichts</a:t>
            </a:r>
            <a:r>
              <a:rPr lang="hu-HU" altLang="en-US" sz="1800" b="1">
                <a:cs typeface="Arial" panose="020B0604020202020204" pitchFamily="34" charset="0"/>
                <a:sym typeface="Symbol" panose="05050102010706020507" pitchFamily="18" charset="2"/>
              </a:rPr>
              <a:t>:</a:t>
            </a:r>
            <a:endParaRPr lang="en-US" altLang="en-US" sz="1800" b="1">
              <a:cs typeface="Arial" panose="020B0604020202020204" pitchFamily="34" charset="0"/>
              <a:sym typeface="Symbol" panose="05050102010706020507" pitchFamily="18" charset="2"/>
            </a:endParaRPr>
          </a:p>
          <a:p>
            <a:pPr>
              <a:lnSpc>
                <a:spcPct val="90000"/>
              </a:lnSpc>
            </a:pPr>
            <a:r>
              <a:rPr lang="en-US" altLang="en-US" sz="1800">
                <a:solidFill>
                  <a:srgbClr val="33CC33"/>
                </a:solidFill>
                <a:latin typeface="Times New Roman" panose="02020603050405020304" pitchFamily="18" charset="0"/>
                <a:cs typeface="Times New Roman" panose="02020603050405020304" pitchFamily="18" charset="0"/>
                <a:sym typeface="Symbol" panose="05050102010706020507" pitchFamily="18" charset="2"/>
              </a:rPr>
              <a:t></a:t>
            </a:r>
            <a:r>
              <a:rPr lang="hu-HU" altLang="en-US" sz="1800">
                <a:solidFill>
                  <a:srgbClr val="33CC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1800">
                <a:solidFill>
                  <a:srgbClr val="33CC33"/>
                </a:solidFill>
                <a:latin typeface="Times New Roman" panose="02020603050405020304" pitchFamily="18" charset="0"/>
                <a:cs typeface="Times New Roman" panose="02020603050405020304" pitchFamily="18" charset="0"/>
                <a:sym typeface="Symbol" panose="05050102010706020507" pitchFamily="18" charset="2"/>
              </a:rPr>
              <a:t>= c/</a:t>
            </a:r>
            <a:r>
              <a:rPr lang="hu-HU" altLang="en-US" sz="1800">
                <a:solidFill>
                  <a:srgbClr val="33CC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1800">
                <a:solidFill>
                  <a:srgbClr val="33CC33"/>
                </a:solidFill>
                <a:latin typeface="Times New Roman" panose="02020603050405020304" pitchFamily="18" charset="0"/>
                <a:cs typeface="Times New Roman" panose="02020603050405020304" pitchFamily="18" charset="0"/>
                <a:sym typeface="Symbol" panose="05050102010706020507" pitchFamily="18" charset="2"/>
              </a:rPr>
              <a:t>= h∙c /</a:t>
            </a:r>
            <a:r>
              <a:rPr lang="en-US" altLang="en-US" sz="1800" i="1">
                <a:solidFill>
                  <a:srgbClr val="33CC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1800" i="1" baseline="-25000">
                <a:solidFill>
                  <a:srgbClr val="33CC33"/>
                </a:solidFill>
                <a:latin typeface="Times New Roman" panose="02020603050405020304" pitchFamily="18" charset="0"/>
                <a:cs typeface="Times New Roman" panose="02020603050405020304" pitchFamily="18" charset="0"/>
                <a:sym typeface="Symbol" panose="05050102010706020507" pitchFamily="18" charset="2"/>
              </a:rPr>
              <a:t>g</a:t>
            </a:r>
            <a:endParaRPr lang="en-US" altLang="en-US" sz="1600" b="1" baseline="-25000">
              <a:solidFill>
                <a:srgbClr val="33CC33"/>
              </a:solidFill>
              <a:cs typeface="Arial" panose="020B0604020202020204" pitchFamily="34" charset="0"/>
              <a:sym typeface="Symbol" panose="05050102010706020507" pitchFamily="18" charset="2"/>
            </a:endParaRPr>
          </a:p>
        </p:txBody>
      </p:sp>
      <p:sp>
        <p:nvSpPr>
          <p:cNvPr id="717862" name="Text Box 38"/>
          <p:cNvSpPr txBox="1">
            <a:spLocks noChangeArrowheads="1"/>
          </p:cNvSpPr>
          <p:nvPr/>
        </p:nvSpPr>
        <p:spPr bwMode="auto">
          <a:xfrm>
            <a:off x="6562725" y="4514850"/>
            <a:ext cx="2476500" cy="1287463"/>
          </a:xfrm>
          <a:prstGeom prst="rect">
            <a:avLst/>
          </a:prstGeom>
          <a:solidFill>
            <a:srgbClr val="F3E80D"/>
          </a:solidFill>
          <a:ln w="28575" algn="ctr">
            <a:solidFill>
              <a:srgbClr val="FF0000"/>
            </a:solidFill>
            <a:miter lim="800000"/>
            <a:headEnd/>
            <a:tailEnd/>
          </a:ln>
        </p:spPr>
        <p:txBody>
          <a:bodyPr lIns="0" rIns="0">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pPr algn="ctr"/>
            <a:r>
              <a:rPr lang="en-US" altLang="en-US" sz="1800" b="1">
                <a:solidFill>
                  <a:srgbClr val="FF0000"/>
                </a:solidFill>
              </a:rPr>
              <a:t>Die Wellenlänge (Farbe) hängt von der Breite der Bandlücke</a:t>
            </a:r>
            <a:r>
              <a:rPr lang="hu-HU" altLang="en-US" sz="1800" b="1">
                <a:solidFill>
                  <a:srgbClr val="FF0000"/>
                </a:solidFill>
              </a:rPr>
              <a:t> </a:t>
            </a:r>
            <a:r>
              <a:rPr lang="en-US" altLang="en-US" sz="1800" b="1">
                <a:solidFill>
                  <a:srgbClr val="FF0000"/>
                </a:solidFill>
              </a:rPr>
              <a:t>W</a:t>
            </a:r>
            <a:r>
              <a:rPr lang="en-US" altLang="en-US" sz="1800" b="1" baseline="-25000">
                <a:solidFill>
                  <a:srgbClr val="FF0000"/>
                </a:solidFill>
              </a:rPr>
              <a:t>g</a:t>
            </a:r>
            <a:r>
              <a:rPr lang="en-US" altLang="en-US" sz="1800" b="1">
                <a:solidFill>
                  <a:srgbClr val="FF0000"/>
                </a:solidFill>
              </a:rPr>
              <a:t> ab (Materialeigenschaft)</a:t>
            </a:r>
            <a:r>
              <a:rPr lang="hu-HU" altLang="en-US" sz="1800" b="1">
                <a:solidFill>
                  <a:srgbClr val="FF0000"/>
                </a:solidFill>
              </a:rPr>
              <a:t>.</a:t>
            </a:r>
            <a:endParaRPr lang="en-US" altLang="en-US" sz="1800" b="1">
              <a:solidFill>
                <a:srgbClr val="FF0000"/>
              </a:solidFill>
            </a:endParaRPr>
          </a:p>
        </p:txBody>
      </p:sp>
      <p:sp>
        <p:nvSpPr>
          <p:cNvPr id="31774" name="Rectangle 40"/>
          <p:cNvSpPr>
            <a:spLocks noChangeArrowheads="1"/>
          </p:cNvSpPr>
          <p:nvPr/>
        </p:nvSpPr>
        <p:spPr bwMode="auto">
          <a:xfrm>
            <a:off x="4630738" y="6005513"/>
            <a:ext cx="1806575" cy="352425"/>
          </a:xfrm>
          <a:prstGeom prst="rect">
            <a:avLst/>
          </a:prstGeom>
          <a:solidFill>
            <a:srgbClr val="FFFF99"/>
          </a:solidFill>
          <a:ln w="25400">
            <a:solidFill>
              <a:srgbClr val="FF0000"/>
            </a:solidFill>
            <a:miter lim="800000"/>
            <a:headEnd/>
            <a:tailEnd/>
          </a:ln>
        </p:spPr>
        <p:txBody>
          <a:bodyPr wrap="none">
            <a:spAutoFit/>
          </a:bodyPr>
          <a:lstStyle>
            <a:lvl1pPr>
              <a:defRPr sz="2000">
                <a:solidFill>
                  <a:srgbClr val="4D2885"/>
                </a:solidFill>
                <a:latin typeface="Arial" panose="020B0604020202020204" pitchFamily="34" charset="0"/>
              </a:defRPr>
            </a:lvl1pPr>
            <a:lvl2pPr marL="742950" indent="-285750">
              <a:defRPr sz="2000">
                <a:solidFill>
                  <a:srgbClr val="4D2885"/>
                </a:solidFill>
                <a:latin typeface="Arial" panose="020B0604020202020204" pitchFamily="34" charset="0"/>
              </a:defRPr>
            </a:lvl2pPr>
            <a:lvl3pPr marL="1143000" indent="-228600">
              <a:defRPr sz="2000">
                <a:solidFill>
                  <a:srgbClr val="4D2885"/>
                </a:solidFill>
                <a:latin typeface="Arial" panose="020B0604020202020204" pitchFamily="34" charset="0"/>
              </a:defRPr>
            </a:lvl3pPr>
            <a:lvl4pPr marL="1600200" indent="-228600">
              <a:defRPr sz="2000">
                <a:solidFill>
                  <a:srgbClr val="4D2885"/>
                </a:solidFill>
                <a:latin typeface="Arial" panose="020B0604020202020204" pitchFamily="34" charset="0"/>
              </a:defRPr>
            </a:lvl4pPr>
            <a:lvl5pPr marL="2057400" indent="-228600">
              <a:defRPr sz="2000">
                <a:solidFill>
                  <a:srgbClr val="4D2885"/>
                </a:solidFill>
                <a:latin typeface="Arial" panose="020B0604020202020204" pitchFamily="34" charset="0"/>
              </a:defRPr>
            </a:lvl5pPr>
            <a:lvl6pPr marL="25146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6pPr>
            <a:lvl7pPr marL="29718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7pPr>
            <a:lvl8pPr marL="34290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8pPr>
            <a:lvl9pPr marL="3886200" indent="-228600" eaLnBrk="0" fontAlgn="base" hangingPunct="0">
              <a:lnSpc>
                <a:spcPct val="85000"/>
              </a:lnSpc>
              <a:spcBef>
                <a:spcPct val="50000"/>
              </a:spcBef>
              <a:spcAft>
                <a:spcPct val="0"/>
              </a:spcAft>
              <a:defRPr sz="2000">
                <a:solidFill>
                  <a:srgbClr val="4D2885"/>
                </a:solidFill>
                <a:latin typeface="Arial" panose="020B0604020202020204" pitchFamily="34" charset="0"/>
              </a:defRPr>
            </a:lvl9pPr>
          </a:lstStyle>
          <a:p>
            <a:r>
              <a:rPr lang="en-US" altLang="en-US" i="1">
                <a:solidFill>
                  <a:schemeClr val="tx1"/>
                </a:solidFill>
                <a:latin typeface="Times New Roman" panose="02020603050405020304" pitchFamily="18" charset="0"/>
                <a:cs typeface="Times New Roman" panose="02020603050405020304" pitchFamily="18" charset="0"/>
                <a:sym typeface="Symbol" panose="05050102010706020507" pitchFamily="18" charset="2"/>
              </a:rPr>
              <a:t>U</a:t>
            </a:r>
            <a:r>
              <a:rPr lang="hu-HU" altLang="en-US" i="1" baseline="-25000">
                <a:solidFill>
                  <a:schemeClr val="tx1"/>
                </a:solidFill>
                <a:latin typeface="Times New Roman" panose="02020603050405020304" pitchFamily="18" charset="0"/>
                <a:cs typeface="Times New Roman" panose="02020603050405020304" pitchFamily="18" charset="0"/>
                <a:sym typeface="Symbol" panose="05050102010706020507" pitchFamily="18" charset="2"/>
              </a:rPr>
              <a:t>g</a:t>
            </a:r>
            <a:r>
              <a:rPr lang="hu-HU" altLang="en-US" i="1">
                <a:solidFill>
                  <a:schemeClr val="tx1"/>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a:solidFill>
                  <a:schemeClr val="tx1"/>
                </a:solidFill>
                <a:latin typeface="Times New Roman" panose="02020603050405020304" pitchFamily="18" charset="0"/>
                <a:cs typeface="Times New Roman" panose="02020603050405020304" pitchFamily="18" charset="0"/>
                <a:sym typeface="Symbol" panose="05050102010706020507" pitchFamily="18" charset="2"/>
              </a:rPr>
              <a:t>= (ch)/(q)</a:t>
            </a:r>
            <a:endParaRPr lang="en-US" altLang="en-US">
              <a:solidFill>
                <a:schemeClr val="tx1"/>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71784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784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785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785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178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7854"/>
                                        </p:tgtEl>
                                        <p:attrNameLst>
                                          <p:attrName>style.visibility</p:attrName>
                                        </p:attrNameLst>
                                      </p:cBhvr>
                                      <p:to>
                                        <p:strVal val="visible"/>
                                      </p:to>
                                    </p:set>
                                  </p:childTnLst>
                                </p:cTn>
                              </p:par>
                              <p:par>
                                <p:cTn id="19" presetID="1" presetClass="exit" presetSubtype="0" fill="hold" grpId="1" nodeType="withEffect">
                                  <p:stCondLst>
                                    <p:cond delay="0"/>
                                  </p:stCondLst>
                                  <p:childTnLst>
                                    <p:set>
                                      <p:cBhvr>
                                        <p:cTn id="20" dur="1" fill="hold">
                                          <p:stCondLst>
                                            <p:cond delay="0"/>
                                          </p:stCondLst>
                                        </p:cTn>
                                        <p:tgtEl>
                                          <p:spTgt spid="717842"/>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717852"/>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71785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1785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717855"/>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717854"/>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717856"/>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717857"/>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71784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7851"/>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71784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71785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1784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17848"/>
                                        </p:tgtEl>
                                        <p:attrNameLst>
                                          <p:attrName>style.visibility</p:attrName>
                                        </p:attrNameLst>
                                      </p:cBhvr>
                                      <p:to>
                                        <p:strVal val="visible"/>
                                      </p:to>
                                    </p:set>
                                  </p:childTnLst>
                                </p:cTn>
                              </p:par>
                              <p:par>
                                <p:cTn id="51" presetID="1" presetClass="exit" presetSubtype="0" fill="hold" grpId="1" nodeType="withEffect">
                                  <p:stCondLst>
                                    <p:cond delay="0"/>
                                  </p:stCondLst>
                                  <p:childTnLst>
                                    <p:set>
                                      <p:cBhvr>
                                        <p:cTn id="52" dur="1" fill="hold">
                                          <p:stCondLst>
                                            <p:cond delay="0"/>
                                          </p:stCondLst>
                                        </p:cTn>
                                        <p:tgtEl>
                                          <p:spTgt spid="717851"/>
                                        </p:tgtEl>
                                        <p:attrNameLst>
                                          <p:attrName>style.visibility</p:attrName>
                                        </p:attrNameLst>
                                      </p:cBhvr>
                                      <p:to>
                                        <p:strVal val="hidden"/>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xit" presetSubtype="0" fill="hold" nodeType="clickEffect">
                                  <p:stCondLst>
                                    <p:cond delay="0"/>
                                  </p:stCondLst>
                                  <p:childTnLst>
                                    <p:set>
                                      <p:cBhvr>
                                        <p:cTn id="56" dur="1" fill="hold">
                                          <p:stCondLst>
                                            <p:cond delay="0"/>
                                          </p:stCondLst>
                                        </p:cTn>
                                        <p:tgtEl>
                                          <p:spTgt spid="717849"/>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717850"/>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717847"/>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717861"/>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71786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17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842" grpId="0" animBg="1"/>
      <p:bldP spid="717842" grpId="1" animBg="1"/>
      <p:bldP spid="717843" grpId="0"/>
      <p:bldP spid="717847" grpId="0" animBg="1"/>
      <p:bldP spid="717847" grpId="1" animBg="1"/>
      <p:bldP spid="717848" grpId="0" animBg="1"/>
      <p:bldP spid="717851" grpId="0"/>
      <p:bldP spid="717851" grpId="1"/>
      <p:bldP spid="717852" grpId="0" animBg="1"/>
      <p:bldP spid="717852" grpId="1" animBg="1"/>
      <p:bldP spid="717853" grpId="0" animBg="1"/>
      <p:bldP spid="717854" grpId="0" animBg="1"/>
      <p:bldP spid="717854" grpId="1" animBg="1"/>
      <p:bldP spid="717855" grpId="0" animBg="1"/>
      <p:bldP spid="717855" grpId="1" animBg="1"/>
      <p:bldP spid="717861" grpId="0"/>
      <p:bldP spid="717862" grpId="0" animBg="1"/>
      <p:bldP spid="31774"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7.0&quot;&gt;&lt;object type=&quot;1&quot; unique_id=&quot;10001&quot;&gt;&lt;object type=&quot;8&quot; unique_id=&quot;10002&quot;&gt;&lt;/object&gt;&lt;object type=&quot;2&quot; unique_id=&quot;10003&quot;&gt;&lt;object type=&quot;3&quot; unique_id=&quot;10004&quot;&gt;&lt;property id=&quot;20148&quot; value=&quot;5&quot;/&gt;&lt;property id=&quot;20300&quot; value=&quot;Slide 1 - &amp;quot;MIKROELEKTRONIKA, VIEEA306&amp;quot;&quot;/&gt;&lt;property id=&quot;20307&quot; value=&quot;371&quot;/&gt;&lt;/object&gt;&lt;object type=&quot;3&quot; unique_id=&quot;10010&quot;&gt;&lt;property id=&quot;20148&quot; value=&quot;5&quot;/&gt;&lt;property id=&quot;20300&quot; value=&quot;Slide 6 - &amp;quot;Recap: generation/recombination&amp;quot;&quot;/&gt;&lt;property id=&quot;20307&quot; value=&quot;400&quot;/&gt;&lt;/object&gt;&lt;object type=&quot;3&quot; unique_id=&quot;10645&quot;&gt;&lt;property id=&quot;20148&quot; value=&quot;5&quot;/&gt;&lt;property id=&quot;20300&quot; value=&quot;Slide 11 - &amp;quot;Miért nem monokromatikus?&amp;quot;&quot;/&gt;&lt;property id=&quot;20307&quot; value=&quot;405&quot;/&gt;&lt;/object&gt;&lt;object type=&quot;3&quot; unique_id=&quot;10646&quot;&gt;&lt;property id=&quot;20148&quot; value=&quot;5&quot;/&gt;&lt;property id=&quot;20300&quot; value=&quot;Slide 12 - &amp;quot;Miért nem 100% fény?&amp;quot;&quot;/&gt;&lt;property id=&quot;20307&quot; value=&quot;411&quot;/&gt;&lt;/object&gt;&lt;object type=&quot;3&quot; unique_id=&quot;10650&quot;&gt;&lt;property id=&quot;20148&quot; value=&quot;5&quot;/&gt;&lt;property id=&quot;20300&quot; value=&quot;Slide 13 - &amp;quot;LED elektromos karakterisztikák&amp;quot;&quot;/&gt;&lt;property id=&quot;20307&quot; value=&quot;416&quot;/&gt;&lt;/object&gt;&lt;object type=&quot;3&quot; unique_id=&quot;10653&quot;&gt;&lt;property id=&quot;20148&quot; value=&quot;5&quot;/&gt;&lt;property id=&quot;20300&quot; value=&quot;Slide 14 - &amp;quot;Fény emisszió és disszipáció&amp;quot;&quot;/&gt;&lt;property id=&quot;20307&quot; value=&quot;415&quot;/&gt;&lt;/object&gt;&lt;object type=&quot;3&quot; unique_id=&quot;10783&quot;&gt;&lt;property id=&quot;20148&quot; value=&quot;5&quot;/&gt;&lt;property id=&quot;20300&quot; value=&quot;Slide 15 - &amp;quot;LED-ek energiakonverziós hatásfoka&amp;quot;&quot;/&gt;&lt;property id=&quot;20307&quot; value=&quot;419&quot;/&gt;&lt;/object&gt;&lt;object type=&quot;3&quot; unique_id=&quot;10904&quot;&gt;&lt;property id=&quot;20148&quot; value=&quot;5&quot;/&gt;&lt;property id=&quot;20300&quot; value=&quot;Slide 17 - &amp;quot;LED-ek energiakonverziós hatásfoka&amp;quot;&quot;/&gt;&lt;property id=&quot;20307&quot; value=&quot;421&quot;/&gt;&lt;/object&gt;&lt;object type=&quot;3&quot; unique_id=&quot;11174&quot;&gt;&lt;property id=&quot;20148&quot; value=&quot;5&quot;/&gt;&lt;property id=&quot;20300&quot; value=&quot;Slide 16 - &amp;quot;e                                           Popt &amp;quot;&quot;/&gt;&lt;property id=&quot;20307&quot; value=&quot;423&quot;/&gt;&lt;/object&gt;&lt;object type=&quot;3&quot; unique_id=&quot;12724&quot;&gt;&lt;property id=&quot;20148&quot; value=&quot;5&quot;/&gt;&lt;property id=&quot;20300&quot; value=&quot;Slide 18 - &amp;quot;A nyitófeszültség hőmérsékletfüggése &amp;quot;&quot;/&gt;&lt;property id=&quot;20307&quot; value=&quot;456&quot;/&gt;&lt;/object&gt;&lt;object type=&quot;3&quot; unique_id=&quot;12725&quot;&gt;&lt;property id=&quot;20148&quot; value=&quot;5&quot;/&gt;&lt;property id=&quot;20300&quot; value=&quot;Slide 19 - &amp;quot;A nyitófesz. hőmérséklet függése&amp;quot;&quot;/&gt;&lt;property id=&quot;20307&quot; value=&quot;452&quot;/&gt;&lt;/object&gt;&lt;object type=&quot;3&quot; unique_id=&quot;12726&quot;&gt;&lt;property id=&quot;20148&quot; value=&quot;5&quot;/&gt;&lt;property id=&quot;20300&quot; value=&quot;Slide 20 - &amp;quot;Honnan tudjuk TJ(t)-t ?&amp;quot;&quot;/&gt;&lt;property id=&quot;20307&quot; value=&quot;453&quot;/&gt;&lt;/object&gt;&lt;object type=&quot;3&quot; unique_id=&quot;12727&quot;&gt;&lt;property id=&quot;20148&quot; value=&quot;5&quot;/&gt;&lt;property id=&quot;20300&quot; value=&quot;Slide 21 - &amp;quot;Jelalakok a mérés során:&amp;quot;&quot;/&gt;&lt;property id=&quot;20307&quot; value=&quot;454&quot;/&gt;&lt;/object&gt;&lt;object type=&quot;3&quot; unique_id=&quot;12728&quot;&gt;&lt;property id=&quot;20148&quot; value=&quot;5&quot;/&gt;&lt;property id=&quot;20300&quot; value=&quot;Slide 22 - &amp;quot;Tranziensek a karakterisztikán&amp;quot;&quot;/&gt;&lt;property id=&quot;20307&quot; value=&quot;455&quot;/&gt;&lt;/object&gt;&lt;object type=&quot;3&quot; unique_id=&quot;12729&quot;&gt;&lt;property id=&quot;20148&quot; value=&quot;5&quot;/&gt;&lt;property id=&quot;20300&quot; value=&quot;Slide 4 - &amp;quot;LED-ek: kétféle rekombinációs mechanizmus az átmenetben&amp;quot;&quot;/&gt;&lt;property id=&quot;20307&quot; value=&quot;457&quot;/&gt;&lt;/object&gt;&lt;object type=&quot;3&quot; unique_id=&quot;12730&quot;&gt;&lt;property id=&quot;20148&quot; value=&quot;5&quot;/&gt;&lt;property id=&quot;20300&quot; value=&quot;Slide 9 - &amp;quot;LED színek és anyagok&amp;quot;&quot;/&gt;&lt;property id=&quot;20307&quot; value=&quot;443&quot;/&gt;&lt;/object&gt;&lt;object type=&quot;3&quot; unique_id=&quot;12732&quot;&gt;&lt;property id=&quot;20148&quot; value=&quot;5&quot;/&gt;&lt;property id=&quot;20300&quot; value=&quot;Slide 10 - &amp;quot;LED spektrumok&amp;quot;&quot;/&gt;&lt;property id=&quot;20307&quot; value=&quot;444&quot;/&gt;&lt;/object&gt;&lt;object type=&quot;3&quot; unique_id=&quot;12733&quot;&gt;&lt;property id=&quot;20148&quot; value=&quot;5&quot;/&gt;&lt;property id=&quot;20300&quot; value=&quot;Slide 2 - &amp;quot;Fotometriaia és termikus mérés&amp;quot;&quot;/&gt;&lt;property id=&quot;20307&quot; value=&quot;450&quot;/&gt;&lt;/object&gt;&lt;object type=&quot;3&quot; unique_id=&quot;12734&quot;&gt;&lt;property id=&quot;20148&quot; value=&quot;5&quot;/&gt;&lt;property id=&quot;20300&quot; value=&quot;Slide 3 - &amp;quot;Mentor Graphics MicReD rendszer:&amp;quot;&quot;/&gt;&lt;property id=&quot;20307&quot; value=&quot;451&quot;/&gt;&lt;/object&gt;&lt;object type=&quot;3&quot; unique_id=&quot;12930&quot;&gt;&lt;property id=&quot;20148&quot; value=&quot;5&quot;/&gt;&lt;property id=&quot;20300&quot; value=&quot;Slide 5 - &amp;quot;Ismétlés: generáció/rekombináció&amp;quot;&quot;/&gt;&lt;property id=&quot;20307&quot; value=&quot;458&quot;/&gt;&lt;/object&gt;&lt;object type=&quot;3&quot; unique_id=&quot;12931&quot;&gt;&lt;property id=&quot;20148&quot; value=&quot;5&quot;/&gt;&lt;property id=&quot;20300&quot; value=&quot;Slide 7 - &amp;quot;Generáció / rekombináció&amp;quot;&quot;/&gt;&lt;property id=&quot;20307&quot; value=&quot;459&quot;/&gt;&lt;/object&gt;&lt;object type=&quot;3&quot; unique_id=&quot;12959&quot;&gt;&lt;property id=&quot;20148&quot; value=&quot;5&quot;/&gt;&lt;property id=&quot;20300&quot; value=&quot;Slide 8 - &amp;quot;Nyitófeszültség és a fény színe&amp;quot;&quot;/&gt;&lt;property id=&quot;20307&quot; value=&quot;460&quot;/&gt;&lt;/object&gt;&lt;/object&gt;&lt;/object&gt;&lt;/database&gt;"/>
  <p:tag name="SECTOMILLISECCONVERTED" val="1"/>
</p:tagLst>
</file>

<file path=ppt/tags/tag10.xml><?xml version="1.0" encoding="utf-8"?>
<p:tagLst xmlns:a="http://schemas.openxmlformats.org/drawingml/2006/main" xmlns:r="http://schemas.openxmlformats.org/officeDocument/2006/relationships" xmlns:p="http://schemas.openxmlformats.org/presentationml/2006/main">
  <p:tag name="PRESENTER_SHAPEINFO" val="&lt;ThreeDShapeInfo&gt;&lt;uuid val=&quot;{ED5224A6-853E-43A0-B0F9-1A015445448D}&quot;/&gt;&lt;isInvalidForFieldText val=&quot;0&quot;/&gt;&lt;Image&gt;&lt;filename val=&quot;X:\egyetem\GE Tungsram\oktatasi szerzodes 2011\data\asimages\{ED5224A6-853E-43A0-B0F9-1A015445448D}_33.png&quot;/&gt;&lt;left val=&quot;65&quot;/&gt;&lt;top val=&quot;69&quot;/&gt;&lt;width val=&quot;603&quot;/&gt;&lt;height val=&quot;423&quot;/&gt;&lt;hasText val=&quot;1&quot;/&gt;&lt;/Image&gt;&lt;/ThreeDShapeInfo&gt;"/>
</p:tagLst>
</file>

<file path=ppt/tags/tag2.xml><?xml version="1.0" encoding="utf-8"?>
<p:tagLst xmlns:a="http://schemas.openxmlformats.org/drawingml/2006/main" xmlns:r="http://schemas.openxmlformats.org/officeDocument/2006/relationships" xmlns:p="http://schemas.openxmlformats.org/presentationml/2006/main">
  <p:tag name="TIMING" val="|1.3|1.7"/>
</p:tagLst>
</file>

<file path=ppt/tags/tag3.xml><?xml version="1.0" encoding="utf-8"?>
<p:tagLst xmlns:a="http://schemas.openxmlformats.org/drawingml/2006/main" xmlns:r="http://schemas.openxmlformats.org/officeDocument/2006/relationships" xmlns:p="http://schemas.openxmlformats.org/presentationml/2006/main">
  <p:tag name="PRESENTER_SHAPEINFO" val="&lt;ThreeDShapeInfo&gt;&lt;uuid val=&quot;{A8A31523-44DE-48AB-BA9C-0CA91192B375}&quot;/&gt;&lt;isInvalidForFieldText val=&quot;1&quot;/&gt;&lt;Image&gt;&lt;filename val=&quot;X:\egyetem\GE Tungsram\oktatasi szerzodes 2011\data\asimages\{A8A31523-44DE-48AB-BA9C-0CA91192B375}_29.png&quot;/&gt;&lt;left val=&quot;60&quot;/&gt;&lt;top val=&quot;167&quot;/&gt;&lt;width val=&quot;103&quot;/&gt;&lt;height val=&quot;144&quot;/&gt;&lt;hasText val=&quot;1&quot;/&gt;&lt;/Image&gt;&lt;/ThreeDShapeInfo&gt;"/>
</p:tagLst>
</file>

<file path=ppt/tags/tag4.xml><?xml version="1.0" encoding="utf-8"?>
<p:tagLst xmlns:a="http://schemas.openxmlformats.org/drawingml/2006/main" xmlns:r="http://schemas.openxmlformats.org/officeDocument/2006/relationships" xmlns:p="http://schemas.openxmlformats.org/presentationml/2006/main">
  <p:tag name="PRESENTER_SHAPEINFO" val="&lt;ThreeDShapeInfo&gt;&lt;uuid val=&quot;{C9D0E1DB-64E6-4CA5-A247-3D672F94185D}&quot;/&gt;&lt;isInvalidForFieldText val=&quot;1&quot;/&gt;&lt;Image&gt;&lt;filename val=&quot;X:\egyetem\GE Tungsram\oktatasi szerzodes 2011\data\asimages\{C9D0E1DB-64E6-4CA5-A247-3D672F94185D}_29.png&quot;/&gt;&lt;left val=&quot;506&quot;/&gt;&lt;top val=&quot;370&quot;/&gt;&lt;width val=&quot;210&quot;/&gt;&lt;height val=&quot;113&quot;/&gt;&lt;hasText val=&quot;1&quot;/&gt;&lt;/Image&gt;&lt;/ThreeDShapeInfo&gt;"/>
</p:tagLst>
</file>

<file path=ppt/tags/tag5.xml><?xml version="1.0" encoding="utf-8"?>
<p:tagLst xmlns:a="http://schemas.openxmlformats.org/drawingml/2006/main" xmlns:r="http://schemas.openxmlformats.org/officeDocument/2006/relationships" xmlns:p="http://schemas.openxmlformats.org/presentationml/2006/main">
  <p:tag name="PRESENTER_SHAPEINFO" val="&lt;ThreeDShapeInfo&gt;&lt;uuid val=&quot;{1ABEE9F3-E089-42E8-81B4-3372744455C9}&quot;/&gt;&lt;isInvalidForFieldText val=&quot;1&quot;/&gt;&lt;Image&gt;&lt;filename val=&quot;X:\egyetem\GE Tungsram\oktatasi szerzodes 2011\data\asimages\{1ABEE9F3-E089-42E8-81B4-3372744455C9}_29.png&quot;/&gt;&lt;left val=&quot;202&quot;/&gt;&lt;top val=&quot;408&quot;/&gt;&lt;width val=&quot;192&quot;/&gt;&lt;height val=&quot;43&quot;/&gt;&lt;hasText val=&quot;1&quot;/&gt;&lt;/Image&gt;&lt;/ThreeDShapeInfo&gt;"/>
</p:tagLst>
</file>

<file path=ppt/tags/tag6.xml><?xml version="1.0" encoding="utf-8"?>
<p:tagLst xmlns:a="http://schemas.openxmlformats.org/drawingml/2006/main" xmlns:r="http://schemas.openxmlformats.org/officeDocument/2006/relationships" xmlns:p="http://schemas.openxmlformats.org/presentationml/2006/main">
  <p:tag name="PRESENTER_SHAPEINFO" val="&lt;ThreeDShapeInfo&gt;&lt;uuid val=&quot;{4D6E7BDB-F9D6-4AE7-AB43-CB47DA6037E5}&quot;/&gt;&lt;isInvalidForFieldText val=&quot;1&quot;/&gt;&lt;Image&gt;&lt;filename val=&quot;X:\egyetem\GE Tungsram\oktatasi szerzodes 2011\data\asimages\{4D6E7BDB-F9D6-4AE7-AB43-CB47DA6037E5}_29.png&quot;/&gt;&lt;left val=&quot;479&quot;/&gt;&lt;top val=&quot;144&quot;/&gt;&lt;width val=&quot;161&quot;/&gt;&lt;height val=&quot;151&quot;/&gt;&lt;hasText val=&quot;1&quot;/&gt;&lt;/Image&gt;&lt;/ThreeDShapeInfo&gt;"/>
</p:tagLst>
</file>

<file path=ppt/tags/tag7.xml><?xml version="1.0" encoding="utf-8"?>
<p:tagLst xmlns:a="http://schemas.openxmlformats.org/drawingml/2006/main" xmlns:r="http://schemas.openxmlformats.org/officeDocument/2006/relationships" xmlns:p="http://schemas.openxmlformats.org/presentationml/2006/main">
  <p:tag name="PRESENTER_SHAPEINFO" val="&lt;ThreeDShapeInfo&gt;&lt;uuid val=&quot;{D0DE2A37-0879-4D42-8960-37DAE434D475}&quot;/&gt;&lt;isInvalidForFieldText val=&quot;0&quot;/&gt;&lt;Image&gt;&lt;filename val=&quot;X:\egyetem\GE Tungsram\oktatasi szerzodes 2011\data\asimages\{D0DE2A37-0879-4D42-8960-37DAE434D475}_29.png&quot;/&gt;&lt;left val=&quot;387&quot;/&gt;&lt;top val=&quot;85&quot;/&gt;&lt;width val=&quot;75&quot;/&gt;&lt;height val=&quot;42&quot;/&gt;&lt;hasText val=&quot;1&quot;/&gt;&lt;/Image&gt;&lt;/ThreeDShapeInfo&gt;"/>
</p:tagLst>
</file>

<file path=ppt/tags/tag8.xml><?xml version="1.0" encoding="utf-8"?>
<p:tagLst xmlns:a="http://schemas.openxmlformats.org/drawingml/2006/main" xmlns:r="http://schemas.openxmlformats.org/officeDocument/2006/relationships" xmlns:p="http://schemas.openxmlformats.org/presentationml/2006/main">
  <p:tag name="TIMING" val="|1.3|1.7"/>
</p:tagLst>
</file>

<file path=ppt/tags/tag9.xml><?xml version="1.0" encoding="utf-8"?>
<p:tagLst xmlns:a="http://schemas.openxmlformats.org/drawingml/2006/main" xmlns:r="http://schemas.openxmlformats.org/officeDocument/2006/relationships" xmlns:p="http://schemas.openxmlformats.org/presentationml/2006/main">
  <p:tag name="TIMING" val="|1.3|1.7"/>
</p:tagLst>
</file>

<file path=ppt/theme/theme1.xml><?xml version="1.0" encoding="utf-8"?>
<a:theme xmlns:a="http://schemas.openxmlformats.org/drawingml/2006/main" name="1_Custom Design">
  <a:themeElements>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5875" cap="flat" cmpd="sng" algn="ctr">
          <a:solidFill>
            <a:srgbClr val="4D2885"/>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85000"/>
          </a:lnSpc>
          <a:spcBef>
            <a:spcPct val="50000"/>
          </a:spcBef>
          <a:spcAft>
            <a:spcPct val="0"/>
          </a:spcAft>
          <a:buClrTx/>
          <a:buSzTx/>
          <a:buFontTx/>
          <a:buNone/>
          <a:tabLst/>
          <a:defRPr kumimoji="0" lang="en-US" sz="2000" b="0" i="0" u="none" strike="noStrike" cap="none" normalizeH="0" baseline="0" smtClean="0">
            <a:ln>
              <a:noFill/>
            </a:ln>
            <a:solidFill>
              <a:srgbClr val="4D2885"/>
            </a:solidFill>
            <a:effectLst/>
            <a:latin typeface="Arial" pitchFamily="34" charset="0"/>
          </a:defRPr>
        </a:defPPr>
      </a:lstStyle>
    </a:spDef>
    <a:lnDef>
      <a:spPr bwMode="auto">
        <a:xfrm>
          <a:off x="0" y="0"/>
          <a:ext cx="1" cy="1"/>
        </a:xfrm>
        <a:custGeom>
          <a:avLst/>
          <a:gdLst/>
          <a:ahLst/>
          <a:cxnLst/>
          <a:rect l="0" t="0" r="0" b="0"/>
          <a:pathLst/>
        </a:custGeom>
        <a:noFill/>
        <a:ln w="15875" cap="flat" cmpd="sng" algn="ctr">
          <a:solidFill>
            <a:srgbClr val="4D2885"/>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85000"/>
          </a:lnSpc>
          <a:spcBef>
            <a:spcPct val="50000"/>
          </a:spcBef>
          <a:spcAft>
            <a:spcPct val="0"/>
          </a:spcAft>
          <a:buClrTx/>
          <a:buSzTx/>
          <a:buFontTx/>
          <a:buNone/>
          <a:tabLst/>
          <a:defRPr kumimoji="0" lang="en-US" sz="2000" b="0" i="0" u="none" strike="noStrike" cap="none" normalizeH="0" baseline="0" smtClean="0">
            <a:ln>
              <a:noFill/>
            </a:ln>
            <a:solidFill>
              <a:srgbClr val="4D2885"/>
            </a:solidFill>
            <a:effectLst/>
            <a:latin typeface="Arial" pitchFamily="34" charset="0"/>
          </a:defRPr>
        </a:defPPr>
      </a:lstStyle>
    </a:lnDef>
  </a:objectDefaults>
  <a:extraClrSchemeLst>
    <a:extraClrScheme>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4_micred_template-15-08-2005">
  <a:themeElements>
    <a:clrScheme name="4_micred_template-15-08-2005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4_micred_template-15-08-2005">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GB" sz="2000" b="0" i="0" u="none" strike="noStrike" cap="none" normalizeH="0" baseline="0" smtClean="0">
            <a:ln>
              <a:noFill/>
            </a:ln>
            <a:solidFill>
              <a:srgbClr val="4F2780"/>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GB" sz="2000" b="0" i="0" u="none" strike="noStrike" cap="none" normalizeH="0" baseline="0" smtClean="0">
            <a:ln>
              <a:noFill/>
            </a:ln>
            <a:solidFill>
              <a:srgbClr val="4F2780"/>
            </a:solidFill>
            <a:effectLst/>
            <a:latin typeface="Arial" pitchFamily="34" charset="0"/>
          </a:defRPr>
        </a:defPPr>
      </a:lstStyle>
    </a:lnDef>
  </a:objectDefaults>
  <a:extraClrSchemeLst>
    <a:extraClrScheme>
      <a:clrScheme name="4_micred_template-15-08-2005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4_micred_template-15-08-2005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4_micred_template-15-08-2005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4_micred_template-15-08-2005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4_micred_template-15-08-2005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4_micred_template-15-08-2005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4_micred_template-15-08-2005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Custom Design">
  <a:themeElements>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Custom Design">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4361</TotalTime>
  <Words>3435</Words>
  <Application>Microsoft Office PowerPoint</Application>
  <PresentationFormat>Diavetítés a képernyőre (4:3 oldalarány)</PresentationFormat>
  <Paragraphs>458</Paragraphs>
  <Slides>25</Slides>
  <Notes>24</Notes>
  <HiddenSlides>0</HiddenSlides>
  <MMClips>0</MMClips>
  <ScaleCrop>false</ScaleCrop>
  <HeadingPairs>
    <vt:vector size="8" baseType="variant">
      <vt:variant>
        <vt:lpstr>Használt betűtípusok</vt:lpstr>
      </vt:variant>
      <vt:variant>
        <vt:i4>14</vt:i4>
      </vt:variant>
      <vt:variant>
        <vt:lpstr>Téma</vt:lpstr>
      </vt:variant>
      <vt:variant>
        <vt:i4>3</vt:i4>
      </vt:variant>
      <vt:variant>
        <vt:lpstr>Beágyazott OLE kiszolgálók</vt:lpstr>
      </vt:variant>
      <vt:variant>
        <vt:i4>3</vt:i4>
      </vt:variant>
      <vt:variant>
        <vt:lpstr>Diacímek</vt:lpstr>
      </vt:variant>
      <vt:variant>
        <vt:i4>25</vt:i4>
      </vt:variant>
    </vt:vector>
  </HeadingPairs>
  <TitlesOfParts>
    <vt:vector size="45" baseType="lpstr">
      <vt:lpstr>Arial Unicode MS</vt:lpstr>
      <vt:lpstr>Batang</vt:lpstr>
      <vt:lpstr>ＭＳ Ｐゴシック</vt:lpstr>
      <vt:lpstr>ＭＳ Ｐゴシック</vt:lpstr>
      <vt:lpstr>SimSun</vt:lpstr>
      <vt:lpstr>Arial</vt:lpstr>
      <vt:lpstr>Arial Black</vt:lpstr>
      <vt:lpstr>Arial Narrow</vt:lpstr>
      <vt:lpstr>Arial Rounded MT Bold</vt:lpstr>
      <vt:lpstr>Bookman Old Style</vt:lpstr>
      <vt:lpstr>Symbol</vt:lpstr>
      <vt:lpstr>Tahoma</vt:lpstr>
      <vt:lpstr>Times New Roman</vt:lpstr>
      <vt:lpstr>Wingdings</vt:lpstr>
      <vt:lpstr>1_Custom Design</vt:lpstr>
      <vt:lpstr>4_micred_template-15-08-2005</vt:lpstr>
      <vt:lpstr>2_Custom Design</vt:lpstr>
      <vt:lpstr>Photo Editor Photo</vt:lpstr>
      <vt:lpstr>Equation</vt:lpstr>
      <vt:lpstr>MSPhotoEd.3</vt:lpstr>
      <vt:lpstr>MIKROELEKTRONIK, VIEEAB00</vt:lpstr>
      <vt:lpstr>Mentor Graphics MicReD System:</vt:lpstr>
      <vt:lpstr>Neue Teststandards: LED-Testrichtlinie</vt:lpstr>
      <vt:lpstr>The same in English </vt:lpstr>
      <vt:lpstr>Teljes LED mérőállomás:</vt:lpstr>
      <vt:lpstr>LED’s:  zwei Arten von Rekombinations-mechanismen im pn Übergang</vt:lpstr>
      <vt:lpstr>Rekap: Generation/Rekombination</vt:lpstr>
      <vt:lpstr>Rekap: Generation/Rekombination</vt:lpstr>
      <vt:lpstr>Generation/Rekombination</vt:lpstr>
      <vt:lpstr>Durchlassspannung und die Farbe der Emission</vt:lpstr>
      <vt:lpstr>LED’s: Farben und Materialien</vt:lpstr>
      <vt:lpstr>LED‘s: Spektren</vt:lpstr>
      <vt:lpstr>Warum nicht monokromatisch?</vt:lpstr>
      <vt:lpstr>Warum weniger als 100% Licht?</vt:lpstr>
      <vt:lpstr>LED’s: elektrische Charakteristiken</vt:lpstr>
      <vt:lpstr>Lichtemision und Dissipation</vt:lpstr>
      <vt:lpstr>LED’s: energetischer Wirkungsgrad</vt:lpstr>
      <vt:lpstr>e                                           Popt </vt:lpstr>
      <vt:lpstr>LED’s: energetischer Wirkungsgrad</vt:lpstr>
      <vt:lpstr>Zusammenfassung:</vt:lpstr>
      <vt:lpstr>Temperaturabhängigkeit der Durchlassspannung </vt:lpstr>
      <vt:lpstr>Temperaturabhängigkeit der Durchlassspannung</vt:lpstr>
      <vt:lpstr>Wie wird TJ(t) bekannt?</vt:lpstr>
      <vt:lpstr>Transiente auf der Charakteristik</vt:lpstr>
      <vt:lpstr>Signalformen während der Messung:</vt:lpstr>
    </vt:vector>
  </TitlesOfParts>
  <Company>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MicReD - Poppe Andras</dc:creator>
  <cp:lastModifiedBy>Poppe András</cp:lastModifiedBy>
  <cp:revision>290</cp:revision>
  <cp:lastPrinted>2000-11-24T10:53:46Z</cp:lastPrinted>
  <dcterms:created xsi:type="dcterms:W3CDTF">2000-11-23T21:23:08Z</dcterms:created>
  <dcterms:modified xsi:type="dcterms:W3CDTF">2017-05-04T11:41:08Z</dcterms:modified>
</cp:coreProperties>
</file>